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22"/>
  </p:notesMasterIdLst>
  <p:sldIdLst>
    <p:sldId id="256" r:id="rId2"/>
    <p:sldId id="257" r:id="rId3"/>
    <p:sldId id="326" r:id="rId4"/>
    <p:sldId id="269" r:id="rId5"/>
    <p:sldId id="270" r:id="rId6"/>
    <p:sldId id="271" r:id="rId7"/>
    <p:sldId id="272" r:id="rId8"/>
    <p:sldId id="273" r:id="rId9"/>
    <p:sldId id="275" r:id="rId10"/>
    <p:sldId id="327" r:id="rId11"/>
    <p:sldId id="276" r:id="rId12"/>
    <p:sldId id="277" r:id="rId13"/>
    <p:sldId id="278" r:id="rId14"/>
    <p:sldId id="328" r:id="rId15"/>
    <p:sldId id="279" r:id="rId16"/>
    <p:sldId id="280" r:id="rId17"/>
    <p:sldId id="315" r:id="rId18"/>
    <p:sldId id="316" r:id="rId19"/>
    <p:sldId id="317" r:id="rId20"/>
    <p:sldId id="281" r:id="rId21"/>
  </p:sldIdLst>
  <p:sldSz cx="9144000" cy="6858000" type="screen4x3"/>
  <p:notesSz cx="6858000" cy="9144000"/>
  <p:custDataLst>
    <p:tags r:id="rId23"/>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107" d="100"/>
          <a:sy n="107" d="100"/>
        </p:scale>
        <p:origin x="-8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EC12E12-D040-4552-9CAB-1A790B37C50D}" type="datetimeFigureOut">
              <a:rPr lang="ar-SA" smtClean="0"/>
              <a:pPr/>
              <a:t>27/10/34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7C647CF-422A-46A1-9D9B-5A53F256A764}" type="slidenum">
              <a:rPr lang="ar-SA" smtClean="0"/>
              <a:pPr/>
              <a:t>‹#›</a:t>
            </a:fld>
            <a:endParaRPr lang="ar-SA"/>
          </a:p>
        </p:txBody>
      </p:sp>
    </p:spTree>
    <p:extLst>
      <p:ext uri="{BB962C8B-B14F-4D97-AF65-F5344CB8AC3E}">
        <p14:creationId xmlns:p14="http://schemas.microsoft.com/office/powerpoint/2010/main" val="342105804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BE4875EC-94A2-41B9-A96B-6D73C2501993}" type="slidenum">
              <a:rPr lang="en-US"/>
              <a:pPr/>
              <a:t>17</a:t>
            </a:fld>
            <a:endParaRPr lang="en-US"/>
          </a:p>
        </p:txBody>
      </p:sp>
      <p:sp>
        <p:nvSpPr>
          <p:cNvPr id="87043" name="Rectangle 2"/>
          <p:cNvSpPr>
            <a:spLocks noGrp="1" noRot="1" noChangeAspect="1" noChangeArrowheads="1" noTextEdit="1"/>
          </p:cNvSpPr>
          <p:nvPr>
            <p:ph type="sldImg"/>
          </p:nvPr>
        </p:nvSpPr>
        <p:spPr>
          <a:solidFill>
            <a:srgbClr val="FFFFFF"/>
          </a:solidFill>
          <a:ln/>
        </p:spPr>
      </p:sp>
      <p:sp>
        <p:nvSpPr>
          <p:cNvPr id="87044" name="Rectangle 3"/>
          <p:cNvSpPr>
            <a:spLocks noGrp="1" noChangeArrowheads="1"/>
          </p:cNvSpPr>
          <p:nvPr>
            <p:ph type="body" idx="1"/>
          </p:nvPr>
        </p:nvSpPr>
        <p:spPr>
          <a:solidFill>
            <a:srgbClr val="FFFFFF"/>
          </a:solidFill>
          <a:ln>
            <a:solidFill>
              <a:srgbClr val="000000"/>
            </a:solidFill>
          </a:ln>
        </p:spPr>
        <p:txBody>
          <a:bodyPr/>
          <a:lstStyle/>
          <a:p>
            <a:r>
              <a:rPr lang="en-US" smtClean="0"/>
              <a:t>Let’s consider a couple of questions about this scenario.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B5B3FE2B-289D-48A0-98E6-87C379AAE4DD}" type="slidenum">
              <a:rPr lang="en-US"/>
              <a:pPr/>
              <a:t>18</a:t>
            </a:fld>
            <a:endParaRPr lang="en-US"/>
          </a:p>
        </p:txBody>
      </p:sp>
      <p:sp>
        <p:nvSpPr>
          <p:cNvPr id="88067" name="Rectangle 2"/>
          <p:cNvSpPr>
            <a:spLocks noGrp="1" noRot="1" noChangeAspect="1" noChangeArrowheads="1" noTextEdit="1"/>
          </p:cNvSpPr>
          <p:nvPr>
            <p:ph type="sldImg"/>
          </p:nvPr>
        </p:nvSpPr>
        <p:spPr>
          <a:solidFill>
            <a:srgbClr val="FFFFFF"/>
          </a:solidFill>
          <a:ln/>
        </p:spPr>
      </p:sp>
      <p:sp>
        <p:nvSpPr>
          <p:cNvPr id="88068" name="Rectangle 3"/>
          <p:cNvSpPr>
            <a:spLocks noGrp="1" noChangeArrowheads="1"/>
          </p:cNvSpPr>
          <p:nvPr>
            <p:ph type="body" idx="1"/>
          </p:nvPr>
        </p:nvSpPr>
        <p:spPr>
          <a:solidFill>
            <a:srgbClr val="FFFFFF"/>
          </a:solidFill>
          <a:ln>
            <a:solidFill>
              <a:srgbClr val="000000"/>
            </a:solidFill>
          </a:ln>
        </p:spPr>
        <p:txBody>
          <a:bodyPr/>
          <a:lstStyle/>
          <a:p>
            <a:r>
              <a:rPr lang="en-US" smtClean="0"/>
              <a:t>Let’s look at some toxicology issues related to this scenario.</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B6C3B0AB-4817-41C1-8081-7DD56985346C}" type="slidenum">
              <a:rPr lang="en-US"/>
              <a:pPr/>
              <a:t>19</a:t>
            </a:fld>
            <a:endParaRPr lang="en-US"/>
          </a:p>
        </p:txBody>
      </p:sp>
      <p:sp>
        <p:nvSpPr>
          <p:cNvPr id="89091" name="Rectangle 2"/>
          <p:cNvSpPr>
            <a:spLocks noGrp="1" noRot="1" noChangeAspect="1" noChangeArrowheads="1" noTextEdit="1"/>
          </p:cNvSpPr>
          <p:nvPr>
            <p:ph type="sldImg"/>
          </p:nvPr>
        </p:nvSpPr>
        <p:spPr>
          <a:solidFill>
            <a:srgbClr val="FFFFFF"/>
          </a:solidFill>
          <a:ln/>
        </p:spPr>
      </p:sp>
      <p:sp>
        <p:nvSpPr>
          <p:cNvPr id="89092" name="Rectangle 3"/>
          <p:cNvSpPr>
            <a:spLocks noGrp="1" noChangeArrowheads="1"/>
          </p:cNvSpPr>
          <p:nvPr>
            <p:ph type="body" idx="1"/>
          </p:nvPr>
        </p:nvSpPr>
        <p:spPr>
          <a:solidFill>
            <a:srgbClr val="FFFFFF"/>
          </a:solidFill>
          <a:ln>
            <a:solidFill>
              <a:srgbClr val="000000"/>
            </a:solidFill>
          </a:ln>
        </p:spPr>
        <p:txBody>
          <a:bodyPr/>
          <a:lstStyle/>
          <a:p>
            <a:r>
              <a:rPr lang="en-US" smtClean="0"/>
              <a:t>These other conditions may be more familiar to clinicians.  A commonly used class of insecticide called organophosphates causes flu-like symptoms due to increased muscle and gland activity from accumulation of acetylcholine at the nerve synapses.</a:t>
            </a:r>
          </a:p>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CC3E96A3-3179-45E8-B9D9-096B5CE9D4E2}" type="datetimeFigureOut">
              <a:rPr lang="ar-SA" smtClean="0"/>
              <a:pPr/>
              <a:t>27/10/34</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2CB6DBEC-D77D-4418-BF76-BD42923045C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27/10/34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27/10/34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27/10/34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C3E96A3-3179-45E8-B9D9-096B5CE9D4E2}" type="datetimeFigureOut">
              <a:rPr lang="ar-SA" smtClean="0"/>
              <a:pPr/>
              <a:t>27/10/34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CB6DBEC-D77D-4418-BF76-BD42923045C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27/10/34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CC3E96A3-3179-45E8-B9D9-096B5CE9D4E2}" type="datetimeFigureOut">
              <a:rPr lang="ar-SA" smtClean="0"/>
              <a:pPr/>
              <a:t>27/10/34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CC3E96A3-3179-45E8-B9D9-096B5CE9D4E2}" type="datetimeFigureOut">
              <a:rPr lang="ar-SA" smtClean="0"/>
              <a:pPr/>
              <a:t>27/10/34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C3E96A3-3179-45E8-B9D9-096B5CE9D4E2}" type="datetimeFigureOut">
              <a:rPr lang="ar-SA" smtClean="0"/>
              <a:pPr/>
              <a:t>27/10/34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27/10/34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CB6DBEC-D77D-4418-BF76-BD42923045C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C3E96A3-3179-45E8-B9D9-096B5CE9D4E2}" type="datetimeFigureOut">
              <a:rPr lang="ar-SA" smtClean="0"/>
              <a:pPr/>
              <a:t>27/10/34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2CB6DBEC-D77D-4418-BF76-BD42923045C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C3E96A3-3179-45E8-B9D9-096B5CE9D4E2}" type="datetimeFigureOut">
              <a:rPr lang="ar-SA" smtClean="0"/>
              <a:pPr/>
              <a:t>27/10/34</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B6DBEC-D77D-4418-BF76-BD42923045C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A Healthy Home</a:t>
            </a:r>
          </a:p>
        </p:txBody>
      </p:sp>
      <p:sp>
        <p:nvSpPr>
          <p:cNvPr id="3" name="عنوان فرعي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presentation</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244844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2- Mold</a:t>
            </a:r>
            <a:endParaRPr lang="ar-SA" b="1" dirty="0"/>
          </a:p>
        </p:txBody>
      </p:sp>
      <p:sp>
        <p:nvSpPr>
          <p:cNvPr id="3" name="عنصر نائب للمحتوى 2"/>
          <p:cNvSpPr>
            <a:spLocks noGrp="1"/>
          </p:cNvSpPr>
          <p:nvPr>
            <p:ph idx="1"/>
          </p:nvPr>
        </p:nvSpPr>
        <p:spPr/>
        <p:txBody>
          <a:bodyPr/>
          <a:lstStyle/>
          <a:p>
            <a:pPr algn="l" rtl="0"/>
            <a:r>
              <a:rPr lang="en-US" dirty="0" smtClean="0"/>
              <a:t>Mold is a kind of fungus, a simple plant that grows on soil and other plants.</a:t>
            </a:r>
          </a:p>
          <a:p>
            <a:pPr algn="l" rtl="0"/>
            <a:endParaRPr lang="en-US" dirty="0" smtClean="0"/>
          </a:p>
          <a:p>
            <a:pPr algn="l" rtl="0"/>
            <a:r>
              <a:rPr lang="en-US" dirty="0" smtClean="0"/>
              <a:t>In the home, it grows on walls, clothing, old or spoiled foods</a:t>
            </a:r>
          </a:p>
          <a:p>
            <a:pPr algn="l" rtl="0"/>
            <a:endParaRPr lang="en-US" dirty="0" smtClean="0"/>
          </a:p>
          <a:p>
            <a:pPr algn="l" rtl="0"/>
            <a:r>
              <a:rPr lang="en-US" dirty="0" smtClean="0"/>
              <a:t>look like black or yellow powder, tiny threads, or white and blue fuzz</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Molds cause breathing problems, headaches, skin irritation, and can trigger asthma attacks and allergic reactions.</a:t>
            </a:r>
          </a:p>
          <a:p>
            <a:pPr algn="l" rtl="0"/>
            <a:endParaRPr lang="en-US" dirty="0" smtClean="0"/>
          </a:p>
          <a:p>
            <a:pPr algn="l" rtl="0"/>
            <a:r>
              <a:rPr lang="en-US" dirty="0" smtClean="0"/>
              <a:t>To prevent and get rid of mold:</a:t>
            </a:r>
          </a:p>
          <a:p>
            <a:pPr algn="l" rtl="0"/>
            <a:r>
              <a:rPr lang="en-US" dirty="0" smtClean="0"/>
              <a:t>Fix leaks in walls, roofs, and pipes.</a:t>
            </a:r>
          </a:p>
          <a:p>
            <a:pPr algn="l" rtl="0"/>
            <a:r>
              <a:rPr lang="en-US" dirty="0" smtClean="0"/>
              <a:t>Improve ventilation. When more air passes through the home, it keeps everything drier and helps prevent mold from growing.</a:t>
            </a:r>
          </a:p>
          <a:p>
            <a:pPr algn="l" rtl="0"/>
            <a:r>
              <a:rPr lang="en-US" dirty="0" smtClean="0"/>
              <a:t>Wash areas where molds grow with bleach solution.</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How to make a bleach solution</a:t>
            </a:r>
            <a:endParaRPr lang="ar-SA" dirty="0"/>
          </a:p>
        </p:txBody>
      </p:sp>
      <p:pic>
        <p:nvPicPr>
          <p:cNvPr id="1026" name="Picture 2"/>
          <p:cNvPicPr>
            <a:picLocks noGrp="1" noChangeAspect="1" noChangeArrowheads="1"/>
          </p:cNvPicPr>
          <p:nvPr>
            <p:ph idx="1"/>
          </p:nvPr>
        </p:nvPicPr>
        <p:blipFill>
          <a:blip r:embed="rId2"/>
          <a:srcRect/>
          <a:stretch>
            <a:fillRect/>
          </a:stretch>
        </p:blipFill>
        <p:spPr bwMode="auto">
          <a:xfrm>
            <a:off x="0" y="1857364"/>
            <a:ext cx="9715536" cy="43894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presentation</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072401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3- Pests</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Insect pests, such as cockroaches and rodents (rats and mice), live wherever there are food crumbs, trash, and places to hide.</a:t>
            </a:r>
          </a:p>
          <a:p>
            <a:pPr algn="l" rtl="0"/>
            <a:endParaRPr lang="en-US" dirty="0" smtClean="0"/>
          </a:p>
          <a:p>
            <a:pPr algn="l" rtl="0"/>
            <a:r>
              <a:rPr lang="en-US" dirty="0" smtClean="0"/>
              <a:t>They carry illnesses and are a common cause of allergies and asthma attacks.</a:t>
            </a:r>
          </a:p>
          <a:p>
            <a:pPr algn="l" rtl="0"/>
            <a:endParaRPr lang="en-US" dirty="0" smtClean="0"/>
          </a:p>
          <a:p>
            <a:pPr algn="l" rtl="0"/>
            <a:r>
              <a:rPr lang="en-US" dirty="0" smtClean="0"/>
              <a:t>Unfortunately, the sprays often used to get rid of insects and rodents also cause asthma attacks and other health problems.</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prevention</a:t>
            </a:r>
            <a:endParaRPr lang="ar-SA" b="1" dirty="0"/>
          </a:p>
        </p:txBody>
      </p:sp>
      <p:sp>
        <p:nvSpPr>
          <p:cNvPr id="3" name="عنصر نائب للمحتوى 2"/>
          <p:cNvSpPr>
            <a:spLocks noGrp="1"/>
          </p:cNvSpPr>
          <p:nvPr>
            <p:ph idx="1"/>
          </p:nvPr>
        </p:nvSpPr>
        <p:spPr/>
        <p:txBody>
          <a:bodyPr>
            <a:normAutofit lnSpcReduction="10000"/>
          </a:bodyPr>
          <a:lstStyle/>
          <a:p>
            <a:pPr algn="l" rtl="0"/>
            <a:r>
              <a:rPr lang="en-US" dirty="0" smtClean="0"/>
              <a:t>• Sweep and clean regularly to get rid of food scraps</a:t>
            </a:r>
          </a:p>
          <a:p>
            <a:pPr algn="l" rtl="0"/>
            <a:r>
              <a:rPr lang="en-US" dirty="0" smtClean="0"/>
              <a:t>• Clean and dry surfaces where food is prepared after cooking and eating.</a:t>
            </a:r>
          </a:p>
          <a:p>
            <a:pPr algn="l" rtl="0"/>
            <a:r>
              <a:rPr lang="en-US" dirty="0" smtClean="0"/>
              <a:t>• Store food in tightly covered containers.</a:t>
            </a:r>
          </a:p>
          <a:p>
            <a:pPr algn="l" rtl="0"/>
            <a:r>
              <a:rPr lang="en-US" dirty="0" smtClean="0"/>
              <a:t>• Fix leaking pipes and keep sinks dry. Cockroaches and other insects like water.</a:t>
            </a:r>
          </a:p>
          <a:p>
            <a:pPr algn="l" rtl="0"/>
            <a:r>
              <a:rPr lang="en-US" dirty="0" smtClean="0"/>
              <a:t>• Keep household waste in covered containers, and remove it regularly.</a:t>
            </a:r>
          </a:p>
          <a:p>
            <a:pPr algn="l" rtl="0"/>
            <a:r>
              <a:rPr lang="en-US" dirty="0" smtClean="0"/>
              <a:t>• Fill holes and cracks in walls, ceilings, and floors to prevent pests from entering.</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صر نائب للتاريخ 3"/>
          <p:cNvSpPr>
            <a:spLocks noGrp="1"/>
          </p:cNvSpPr>
          <p:nvPr>
            <p:ph type="dt" sz="quarter" idx="10"/>
          </p:nvPr>
        </p:nvSpPr>
        <p:spPr>
          <a:noFill/>
        </p:spPr>
        <p:txBody>
          <a:bodyPr/>
          <a:lstStyle/>
          <a:p>
            <a:r>
              <a:rPr lang="en-US"/>
              <a:t>N5290, Sept. 27, 2004</a:t>
            </a:r>
          </a:p>
        </p:txBody>
      </p:sp>
      <p:sp>
        <p:nvSpPr>
          <p:cNvPr id="17411" name="Rectangle 2"/>
          <p:cNvSpPr>
            <a:spLocks noGrp="1" noChangeArrowheads="1"/>
          </p:cNvSpPr>
          <p:nvPr>
            <p:ph type="title"/>
          </p:nvPr>
        </p:nvSpPr>
        <p:spPr/>
        <p:txBody>
          <a:bodyPr/>
          <a:lstStyle/>
          <a:p>
            <a:pPr eaLnBrk="1" hangingPunct="1"/>
            <a:r>
              <a:rPr lang="en-US" dirty="0" smtClean="0"/>
              <a:t>Scenario #1</a:t>
            </a:r>
          </a:p>
        </p:txBody>
      </p:sp>
      <p:sp>
        <p:nvSpPr>
          <p:cNvPr id="17412" name="Rectangle 3"/>
          <p:cNvSpPr>
            <a:spLocks noGrp="1" noChangeArrowheads="1"/>
          </p:cNvSpPr>
          <p:nvPr>
            <p:ph type="body" idx="1"/>
          </p:nvPr>
        </p:nvSpPr>
        <p:spPr/>
        <p:txBody>
          <a:bodyPr/>
          <a:lstStyle/>
          <a:p>
            <a:pPr algn="l" rtl="0" eaLnBrk="1" hangingPunct="1"/>
            <a:r>
              <a:rPr lang="en-US" sz="2400" i="1" dirty="0" smtClean="0"/>
              <a:t>A mother tells you that she arrived home last Wednesday to discover that the lawn care company had sprayed.  There was a strong odor, and liquid could be seen on the grass and furniture.  After playing outdoors that afternoon, her child developed nausea and vomiting, with some sweating but no fever.  She also had mild tremors.  Her pediatrician diagnosed her child with “flu” (GI virus). However, she is asking you if you think the pesticides may have had something to do with her child’s illness.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صر نائب للتاريخ 3"/>
          <p:cNvSpPr>
            <a:spLocks noGrp="1"/>
          </p:cNvSpPr>
          <p:nvPr>
            <p:ph type="dt" sz="quarter" idx="10"/>
          </p:nvPr>
        </p:nvSpPr>
        <p:spPr>
          <a:noFill/>
        </p:spPr>
        <p:txBody>
          <a:bodyPr/>
          <a:lstStyle/>
          <a:p>
            <a:r>
              <a:rPr lang="en-US"/>
              <a:t>N5290, Sept. 27, 2004</a:t>
            </a:r>
          </a:p>
        </p:txBody>
      </p:sp>
      <p:sp>
        <p:nvSpPr>
          <p:cNvPr id="18435" name="Rectangle 2"/>
          <p:cNvSpPr>
            <a:spLocks noGrp="1" noChangeArrowheads="1"/>
          </p:cNvSpPr>
          <p:nvPr>
            <p:ph type="title"/>
          </p:nvPr>
        </p:nvSpPr>
        <p:spPr/>
        <p:txBody>
          <a:bodyPr>
            <a:normAutofit/>
          </a:bodyPr>
          <a:lstStyle/>
          <a:p>
            <a:pPr eaLnBrk="1" hangingPunct="1"/>
            <a:endParaRPr lang="en-US" dirty="0" smtClean="0"/>
          </a:p>
        </p:txBody>
      </p:sp>
      <p:sp>
        <p:nvSpPr>
          <p:cNvPr id="18436" name="Rectangle 3"/>
          <p:cNvSpPr>
            <a:spLocks noGrp="1" noChangeArrowheads="1"/>
          </p:cNvSpPr>
          <p:nvPr>
            <p:ph type="body" idx="1"/>
          </p:nvPr>
        </p:nvSpPr>
        <p:spPr/>
        <p:txBody>
          <a:bodyPr/>
          <a:lstStyle/>
          <a:p>
            <a:pPr algn="l" rtl="0" eaLnBrk="1" hangingPunct="1"/>
            <a:r>
              <a:rPr lang="en-US" dirty="0" smtClean="0"/>
              <a:t>Do you think that pesticide poisoning (or poisoning by other environmental toxicants) could be misdiagnosed?</a:t>
            </a:r>
          </a:p>
          <a:p>
            <a:pPr algn="l" rtl="0" eaLnBrk="1" hangingPunct="1"/>
            <a:endParaRPr lang="en-US" dirty="0" smtClean="0"/>
          </a:p>
          <a:p>
            <a:pPr algn="l" rtl="0" eaLnBrk="1" hangingPunct="1"/>
            <a:r>
              <a:rPr lang="en-US" dirty="0" smtClean="0"/>
              <a:t>If the child in this scenario did develop illness from the pesticides, why didn’t her mother get sick?</a:t>
            </a:r>
          </a:p>
          <a:p>
            <a:pPr algn="l" rtl="0" eaLnBrk="1" hangingPunct="1"/>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صر نائب للتاريخ 3"/>
          <p:cNvSpPr>
            <a:spLocks noGrp="1"/>
          </p:cNvSpPr>
          <p:nvPr>
            <p:ph type="dt" sz="quarter" idx="10"/>
          </p:nvPr>
        </p:nvSpPr>
        <p:spPr>
          <a:noFill/>
        </p:spPr>
        <p:txBody>
          <a:bodyPr/>
          <a:lstStyle/>
          <a:p>
            <a:r>
              <a:rPr lang="en-US"/>
              <a:t>N5290, Sept. 27, 2004</a:t>
            </a:r>
          </a:p>
        </p:txBody>
      </p:sp>
      <p:sp>
        <p:nvSpPr>
          <p:cNvPr id="19459" name="Rectangle 2"/>
          <p:cNvSpPr>
            <a:spLocks noGrp="1" noChangeArrowheads="1"/>
          </p:cNvSpPr>
          <p:nvPr>
            <p:ph type="title"/>
          </p:nvPr>
        </p:nvSpPr>
        <p:spPr/>
        <p:txBody>
          <a:bodyPr/>
          <a:lstStyle/>
          <a:p>
            <a:pPr eaLnBrk="1" hangingPunct="1"/>
            <a:r>
              <a:rPr lang="en-US" smtClean="0"/>
              <a:t>Principles and Concepts</a:t>
            </a:r>
          </a:p>
        </p:txBody>
      </p:sp>
      <p:sp>
        <p:nvSpPr>
          <p:cNvPr id="19460" name="Rectangle 3"/>
          <p:cNvSpPr>
            <a:spLocks noGrp="1" noChangeArrowheads="1"/>
          </p:cNvSpPr>
          <p:nvPr>
            <p:ph type="body" idx="1"/>
          </p:nvPr>
        </p:nvSpPr>
        <p:spPr>
          <a:xfrm>
            <a:off x="809625" y="2430463"/>
            <a:ext cx="7958138" cy="3665537"/>
          </a:xfrm>
        </p:spPr>
        <p:txBody>
          <a:bodyPr/>
          <a:lstStyle/>
          <a:p>
            <a:pPr algn="l" rtl="0" eaLnBrk="1" hangingPunct="1"/>
            <a:r>
              <a:rPr lang="en-US" dirty="0" smtClean="0"/>
              <a:t>Environmental health effects may mimic other conditions</a:t>
            </a:r>
          </a:p>
          <a:p>
            <a:pPr algn="l" rtl="0" eaLnBrk="1" hangingPunct="1"/>
            <a:endParaRPr lang="en-US" dirty="0" smtClean="0"/>
          </a:p>
          <a:p>
            <a:pPr algn="l" rtl="0"/>
            <a:r>
              <a:rPr lang="en-US" dirty="0" smtClean="0"/>
              <a:t>Children’s behavior may increase susceptibility to environmental toxicants.</a:t>
            </a:r>
          </a:p>
          <a:p>
            <a:pPr algn="l" rtl="0" eaLnBrk="1" hangingPunct="1"/>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The ideal home is not just a building for shelter.</a:t>
            </a:r>
          </a:p>
          <a:p>
            <a:pPr algn="l" rtl="0"/>
            <a:r>
              <a:rPr lang="en-US" dirty="0" smtClean="0"/>
              <a:t>A healthy home protects against extreme heat and cold, rain and sun, wind, pests, disasters such as floods and earthquakes, and pollution and disease.</a:t>
            </a:r>
          </a:p>
          <a:p>
            <a:pPr algn="l" rtl="0"/>
            <a:endParaRPr lang="en-US" dirty="0" smtClean="0"/>
          </a:p>
          <a:p>
            <a:pPr algn="l" rtl="0"/>
            <a:r>
              <a:rPr lang="en-US" dirty="0" smtClean="0"/>
              <a:t>poor housing, indoor air pollution, pests, and toxic chemicals in household products can cause many illnesses.</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Pest control without chemicals</a:t>
            </a:r>
            <a:endParaRPr lang="ar-SA" b="1" dirty="0"/>
          </a:p>
        </p:txBody>
      </p:sp>
      <p:sp>
        <p:nvSpPr>
          <p:cNvPr id="3" name="عنصر نائب للمحتوى 2"/>
          <p:cNvSpPr>
            <a:spLocks noGrp="1"/>
          </p:cNvSpPr>
          <p:nvPr>
            <p:ph idx="1"/>
          </p:nvPr>
        </p:nvSpPr>
        <p:spPr/>
        <p:txBody>
          <a:bodyPr>
            <a:normAutofit/>
          </a:bodyPr>
          <a:lstStyle/>
          <a:p>
            <a:pPr algn="l" rtl="0"/>
            <a:r>
              <a:rPr lang="en-US" b="1" dirty="0" smtClean="0"/>
              <a:t>For cockroaches</a:t>
            </a:r>
            <a:r>
              <a:rPr lang="en-US" dirty="0" smtClean="0"/>
              <a:t>, mix boric acid with water to make a thick paste. Add corn flour and make little balls. Leave them around the house,</a:t>
            </a:r>
          </a:p>
          <a:p>
            <a:pPr algn="l" rtl="0"/>
            <a:endParaRPr lang="en-US" dirty="0" smtClean="0"/>
          </a:p>
          <a:p>
            <a:pPr algn="l" rtl="0"/>
            <a:r>
              <a:rPr lang="en-US" b="1" dirty="0" smtClean="0"/>
              <a:t>For ants</a:t>
            </a:r>
            <a:r>
              <a:rPr lang="en-US" dirty="0" smtClean="0"/>
              <a:t>, sprinkle red chili powder, dried peppermint</a:t>
            </a:r>
            <a:r>
              <a:rPr lang="en-US" b="1" dirty="0" smtClean="0"/>
              <a:t>, </a:t>
            </a:r>
            <a:r>
              <a:rPr lang="en-US" dirty="0" smtClean="0"/>
              <a:t>or crushed cinnamon where they enter.</a:t>
            </a:r>
          </a:p>
          <a:p>
            <a:pPr algn="l" rtl="0"/>
            <a:endParaRPr lang="en-US" dirty="0" smtClean="0"/>
          </a:p>
          <a:p>
            <a:pPr algn="l" rtl="0"/>
            <a:r>
              <a:rPr lang="en-US" b="1" dirty="0" smtClean="0"/>
              <a:t>For flies</a:t>
            </a:r>
            <a:r>
              <a:rPr lang="en-US" dirty="0" smtClean="0"/>
              <a:t>, soak crushed basil leaves in water for 24 hours. Filter and spray onto flies.</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pPr marL="0" indent="0" algn="l" rtl="0">
              <a:buNone/>
            </a:pPr>
            <a:r>
              <a:rPr lang="en-US" dirty="0" smtClean="0"/>
              <a:t>Unhealthy home may include:</a:t>
            </a:r>
          </a:p>
          <a:p>
            <a:pPr marL="0" indent="0" algn="l" rtl="0">
              <a:buNone/>
            </a:pPr>
            <a:r>
              <a:rPr lang="en-US" dirty="0" smtClean="0"/>
              <a:t>Biological</a:t>
            </a:r>
          </a:p>
          <a:p>
            <a:pPr marL="0" indent="0" algn="l" rtl="0">
              <a:buNone/>
            </a:pPr>
            <a:r>
              <a:rPr lang="en-US" dirty="0" smtClean="0"/>
              <a:t>Physical</a:t>
            </a:r>
          </a:p>
          <a:p>
            <a:pPr marL="0" indent="0" algn="l" rtl="0">
              <a:buNone/>
            </a:pPr>
            <a:r>
              <a:rPr lang="en-US" dirty="0" smtClean="0"/>
              <a:t>Chemical hazardous</a:t>
            </a:r>
          </a:p>
          <a:p>
            <a:pPr marL="0" indent="0" algn="l" rtl="0">
              <a:buNone/>
            </a:pPr>
            <a:endParaRPr lang="en-US" dirty="0"/>
          </a:p>
          <a:p>
            <a:pPr marL="0" indent="0" algn="l" rtl="0">
              <a:buNone/>
            </a:pPr>
            <a:r>
              <a:rPr lang="en-US" dirty="0" smtClean="0"/>
              <a:t>Give 4 examples for each</a:t>
            </a:r>
            <a:endParaRPr lang="en-US" dirty="0"/>
          </a:p>
        </p:txBody>
      </p:sp>
    </p:spTree>
    <p:extLst>
      <p:ext uri="{BB962C8B-B14F-4D97-AF65-F5344CB8AC3E}">
        <p14:creationId xmlns:p14="http://schemas.microsoft.com/office/powerpoint/2010/main" val="3815893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1- Biological hazardous:</a:t>
            </a:r>
            <a:br>
              <a:rPr lang="en-US" dirty="0" smtClean="0"/>
            </a:br>
            <a:r>
              <a:rPr lang="en-US" dirty="0" smtClean="0"/>
              <a:t>Dust mites</a:t>
            </a:r>
            <a:endParaRPr lang="ar-SA" dirty="0"/>
          </a:p>
        </p:txBody>
      </p:sp>
      <p:sp>
        <p:nvSpPr>
          <p:cNvPr id="3" name="عنصر نائب للمحتوى 2"/>
          <p:cNvSpPr>
            <a:spLocks noGrp="1"/>
          </p:cNvSpPr>
          <p:nvPr>
            <p:ph idx="1"/>
          </p:nvPr>
        </p:nvSpPr>
        <p:spPr/>
        <p:txBody>
          <a:bodyPr/>
          <a:lstStyle/>
          <a:p>
            <a:pPr algn="l" rtl="0"/>
            <a:r>
              <a:rPr lang="en-US" dirty="0" smtClean="0"/>
              <a:t>Dust mites are tiny, invisible bugs that are the biggest cause of indoor allergies.</a:t>
            </a:r>
          </a:p>
          <a:p>
            <a:pPr algn="l" rtl="0"/>
            <a:r>
              <a:rPr lang="en-US" dirty="0" smtClean="0"/>
              <a:t>They irritate the eyes and nose and cause asthma attacks</a:t>
            </a:r>
          </a:p>
          <a:p>
            <a:pPr algn="l" rtl="0"/>
            <a:r>
              <a:rPr lang="en-US" dirty="0" smtClean="0"/>
              <a:t>Dust mites live in warm, humid places filled with dust such as bed pillows,  mattresses, carpets, stuffed toys, clothing, and furniture.</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endParaRPr lang="ar-SA"/>
          </a:p>
        </p:txBody>
      </p:sp>
      <p:sp>
        <p:nvSpPr>
          <p:cNvPr id="7" name="عنصر نائب للنص 6"/>
          <p:cNvSpPr>
            <a:spLocks noGrp="1"/>
          </p:cNvSpPr>
          <p:nvPr>
            <p:ph type="body" idx="1"/>
          </p:nvPr>
        </p:nvSpPr>
        <p:spPr/>
        <p:txBody>
          <a:bodyPr/>
          <a:lstStyle/>
          <a:p>
            <a:endParaRPr lang="ar-SA"/>
          </a:p>
        </p:txBody>
      </p:sp>
      <p:sp>
        <p:nvSpPr>
          <p:cNvPr id="8" name="عنصر نائب للنص 7"/>
          <p:cNvSpPr>
            <a:spLocks noGrp="1"/>
          </p:cNvSpPr>
          <p:nvPr>
            <p:ph type="body" sz="half" idx="3"/>
          </p:nvPr>
        </p:nvSpPr>
        <p:spPr/>
        <p:txBody>
          <a:bodyPr/>
          <a:lstStyle/>
          <a:p>
            <a:endParaRPr lang="ar-SA"/>
          </a:p>
        </p:txBody>
      </p:sp>
      <p:pic>
        <p:nvPicPr>
          <p:cNvPr id="4" name="عنصر نائب للمحتوى 3" descr="dustmi1.jpg"/>
          <p:cNvPicPr>
            <a:picLocks noGrp="1" noChangeAspect="1"/>
          </p:cNvPicPr>
          <p:nvPr>
            <p:ph sz="quarter" idx="2"/>
          </p:nvPr>
        </p:nvPicPr>
        <p:blipFill>
          <a:blip r:embed="rId2"/>
          <a:stretch>
            <a:fillRect/>
          </a:stretch>
        </p:blipFill>
        <p:spPr>
          <a:xfrm>
            <a:off x="746210" y="2514600"/>
            <a:ext cx="3462167" cy="3846513"/>
          </a:xfrm>
        </p:spPr>
      </p:pic>
      <p:pic>
        <p:nvPicPr>
          <p:cNvPr id="10" name="عنصر نائب للمحتوى 9" descr="dustmi2.jpg"/>
          <p:cNvPicPr>
            <a:picLocks noGrp="1" noChangeAspect="1"/>
          </p:cNvPicPr>
          <p:nvPr>
            <p:ph sz="quarter" idx="4"/>
          </p:nvPr>
        </p:nvPicPr>
        <p:blipFill>
          <a:blip r:embed="rId3"/>
          <a:stretch>
            <a:fillRect/>
          </a:stretch>
        </p:blipFill>
        <p:spPr>
          <a:xfrm>
            <a:off x="5457713" y="2514600"/>
            <a:ext cx="2829063" cy="3846513"/>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The protein substances in the dust mite feces produces antibodies in humans who are allergic when these are inhaled or touch the skin. These antibodies cause the release of histamines which causes to nasal congestion, swelling and irritation of the upper respiratory passages</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200" b="1" dirty="0" smtClean="0"/>
              <a:t>typical symptoms of an allergy to dust mites: </a:t>
            </a:r>
            <a:br>
              <a:rPr lang="en-US" sz="3200" b="1" dirty="0" smtClean="0"/>
            </a:br>
            <a:endParaRPr lang="ar-SA" sz="3200" b="1" dirty="0"/>
          </a:p>
        </p:txBody>
      </p:sp>
      <p:sp>
        <p:nvSpPr>
          <p:cNvPr id="3" name="عنصر نائب للمحتوى 2"/>
          <p:cNvSpPr>
            <a:spLocks noGrp="1"/>
          </p:cNvSpPr>
          <p:nvPr>
            <p:ph idx="1"/>
          </p:nvPr>
        </p:nvSpPr>
        <p:spPr/>
        <p:txBody>
          <a:bodyPr>
            <a:normAutofit/>
          </a:bodyPr>
          <a:lstStyle/>
          <a:p>
            <a:pPr algn="l" rtl="0"/>
            <a:r>
              <a:rPr lang="en-US" dirty="0" smtClean="0"/>
              <a:t>Itchy, red or watery eyes </a:t>
            </a:r>
          </a:p>
          <a:p>
            <a:pPr algn="l" rtl="0"/>
            <a:r>
              <a:rPr lang="en-US" dirty="0" smtClean="0"/>
              <a:t>Runny nose, </a:t>
            </a:r>
          </a:p>
          <a:p>
            <a:pPr algn="l" rtl="0"/>
            <a:r>
              <a:rPr lang="en-US" dirty="0" smtClean="0"/>
              <a:t>Sneezing, </a:t>
            </a:r>
          </a:p>
          <a:p>
            <a:pPr algn="l" rtl="0"/>
            <a:r>
              <a:rPr lang="en-US" dirty="0" smtClean="0"/>
              <a:t>Asthma, difficulty in breathing,</a:t>
            </a:r>
          </a:p>
          <a:p>
            <a:pPr algn="l" rtl="0"/>
            <a:r>
              <a:rPr lang="en-US" dirty="0" smtClean="0"/>
              <a:t> Infantile eczema </a:t>
            </a:r>
          </a:p>
          <a:p>
            <a:pPr algn="l" rtl="0"/>
            <a:r>
              <a:rPr lang="en-US" dirty="0" smtClean="0"/>
              <a:t>Itchy nose</a:t>
            </a:r>
          </a:p>
          <a:p>
            <a:pPr algn="l" rtl="0"/>
            <a:r>
              <a:rPr lang="en-US" dirty="0" smtClean="0"/>
              <a:t>Frequent awakening</a:t>
            </a:r>
          </a:p>
          <a:p>
            <a:pPr algn="l" rtl="0"/>
            <a:r>
              <a:rPr lang="en-US" dirty="0" smtClean="0"/>
              <a:t> Swollen, blue-colored skin under eyes</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عنوان 10"/>
          <p:cNvSpPr>
            <a:spLocks noGrp="1"/>
          </p:cNvSpPr>
          <p:nvPr>
            <p:ph type="title"/>
          </p:nvPr>
        </p:nvSpPr>
        <p:spPr/>
        <p:txBody>
          <a:bodyPr/>
          <a:lstStyle/>
          <a:p>
            <a:endParaRPr lang="ar-SA"/>
          </a:p>
        </p:txBody>
      </p:sp>
      <p:sp>
        <p:nvSpPr>
          <p:cNvPr id="3" name="عنصر نائب للمحتوى 2"/>
          <p:cNvSpPr>
            <a:spLocks noGrp="1"/>
          </p:cNvSpPr>
          <p:nvPr>
            <p:ph sz="half" idx="1"/>
          </p:nvPr>
        </p:nvSpPr>
        <p:spPr/>
        <p:txBody>
          <a:bodyPr/>
          <a:lstStyle/>
          <a:p>
            <a:pPr algn="l" rtl="0"/>
            <a:r>
              <a:rPr lang="en-US" dirty="0" smtClean="0"/>
              <a:t>They feed on the tiny flakes of human skin that shed from our bodies each day</a:t>
            </a:r>
          </a:p>
          <a:p>
            <a:pPr algn="l" rtl="0"/>
            <a:endParaRPr lang="en-US" dirty="0" smtClean="0"/>
          </a:p>
          <a:p>
            <a:pPr algn="l" rtl="0"/>
            <a:endParaRPr lang="ar-SA" dirty="0"/>
          </a:p>
        </p:txBody>
      </p:sp>
      <p:pic>
        <p:nvPicPr>
          <p:cNvPr id="10" name="عنصر نائب للمحتوى 9" descr="dust-mite-500-time.jpg"/>
          <p:cNvPicPr>
            <a:picLocks noGrp="1" noChangeAspect="1"/>
          </p:cNvPicPr>
          <p:nvPr>
            <p:ph sz="half" idx="2"/>
          </p:nvPr>
        </p:nvPicPr>
        <p:blipFill>
          <a:blip r:embed="rId2"/>
          <a:stretch>
            <a:fillRect/>
          </a:stretch>
        </p:blipFill>
        <p:spPr>
          <a:xfrm>
            <a:off x="4714876" y="2071678"/>
            <a:ext cx="4038600" cy="2670367"/>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To get rid of dust and dust mites</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Cleaning sleeping areas and bedding will help reduce dust, dust mites, and animal hair.</a:t>
            </a:r>
          </a:p>
          <a:p>
            <a:pPr algn="l" rtl="0"/>
            <a:r>
              <a:rPr lang="en-US" dirty="0" smtClean="0"/>
              <a:t>Covering mattresses and pillows with tightly woven fabrics or plastic, and washing these covers in hot water regularly</a:t>
            </a:r>
          </a:p>
          <a:p>
            <a:pPr algn="l" rtl="0"/>
            <a:r>
              <a:rPr lang="en-US" dirty="0" smtClean="0"/>
              <a:t>If some one in the home is allergic to dust or dust mites, you may want to avoid having carpets, or other fabrics in the home.</a:t>
            </a:r>
            <a:endParaRPr lang="ar-SA"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385</TotalTime>
  <Words>895</Words>
  <Application>Microsoft Office PowerPoint</Application>
  <PresentationFormat>On-screen Show (4:3)</PresentationFormat>
  <Paragraphs>83</Paragraphs>
  <Slides>20</Slides>
  <Notes>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تدفق</vt:lpstr>
      <vt:lpstr>A Healthy Home</vt:lpstr>
      <vt:lpstr>PowerPoint Presentation</vt:lpstr>
      <vt:lpstr>Activity:</vt:lpstr>
      <vt:lpstr>1- Biological hazardous: Dust mites</vt:lpstr>
      <vt:lpstr>PowerPoint Presentation</vt:lpstr>
      <vt:lpstr>PowerPoint Presentation</vt:lpstr>
      <vt:lpstr>typical symptoms of an allergy to dust mites:  </vt:lpstr>
      <vt:lpstr>PowerPoint Presentation</vt:lpstr>
      <vt:lpstr>To get rid of dust and dust mites</vt:lpstr>
      <vt:lpstr>Video presentation</vt:lpstr>
      <vt:lpstr>2- Mold</vt:lpstr>
      <vt:lpstr>PowerPoint Presentation</vt:lpstr>
      <vt:lpstr>How to make a bleach solution</vt:lpstr>
      <vt:lpstr>Video presentation</vt:lpstr>
      <vt:lpstr>3- Pests</vt:lpstr>
      <vt:lpstr>prevention</vt:lpstr>
      <vt:lpstr>Scenario #1</vt:lpstr>
      <vt:lpstr>PowerPoint Presentation</vt:lpstr>
      <vt:lpstr>Principles and Concepts</vt:lpstr>
      <vt:lpstr>Pest control without chemicals</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Healthy Home</dc:title>
  <dc:creator>USER</dc:creator>
  <cp:lastModifiedBy>samira</cp:lastModifiedBy>
  <cp:revision>59</cp:revision>
  <dcterms:created xsi:type="dcterms:W3CDTF">2010-09-15T14:20:31Z</dcterms:created>
  <dcterms:modified xsi:type="dcterms:W3CDTF">2013-09-03T03:54:39Z</dcterms:modified>
</cp:coreProperties>
</file>