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19"/>
  </p:notesMasterIdLst>
  <p:sldIdLst>
    <p:sldId id="256" r:id="rId2"/>
    <p:sldId id="261" r:id="rId3"/>
    <p:sldId id="262" r:id="rId4"/>
    <p:sldId id="263" r:id="rId5"/>
    <p:sldId id="264" r:id="rId6"/>
    <p:sldId id="265" r:id="rId7"/>
    <p:sldId id="310" r:id="rId8"/>
    <p:sldId id="266" r:id="rId9"/>
    <p:sldId id="267" r:id="rId10"/>
    <p:sldId id="268" r:id="rId11"/>
    <p:sldId id="311" r:id="rId12"/>
    <p:sldId id="312" r:id="rId13"/>
    <p:sldId id="281" r:id="rId14"/>
    <p:sldId id="324" r:id="rId15"/>
    <p:sldId id="325" r:id="rId16"/>
    <p:sldId id="326" r:id="rId17"/>
    <p:sldId id="327" r:id="rId18"/>
  </p:sldIdLst>
  <p:sldSz cx="9144000" cy="6858000" type="screen4x3"/>
  <p:notesSz cx="6858000" cy="9144000"/>
  <p:custDataLst>
    <p:tags r:id="rId20"/>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EC12E12-D040-4552-9CAB-1A790B37C50D}" type="datetimeFigureOut">
              <a:rPr lang="ar-SA" smtClean="0"/>
              <a:pPr/>
              <a:t>27/10/34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7C647CF-422A-46A1-9D9B-5A53F256A764}" type="slidenum">
              <a:rPr lang="ar-SA" smtClean="0"/>
              <a:pPr/>
              <a:t>‹#›</a:t>
            </a:fld>
            <a:endParaRPr lang="ar-SA"/>
          </a:p>
        </p:txBody>
      </p:sp>
    </p:spTree>
    <p:extLst>
      <p:ext uri="{BB962C8B-B14F-4D97-AF65-F5344CB8AC3E}">
        <p14:creationId xmlns:p14="http://schemas.microsoft.com/office/powerpoint/2010/main" val="131338092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CC3E96A3-3179-45E8-B9D9-096B5CE9D4E2}" type="datetimeFigureOut">
              <a:rPr lang="ar-SA" smtClean="0"/>
              <a:pPr/>
              <a:t>27/10/34</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2CB6DBEC-D77D-4418-BF76-BD42923045C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27/10/34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27/10/34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27/10/34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27/10/34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27/10/34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CC3E96A3-3179-45E8-B9D9-096B5CE9D4E2}" type="datetimeFigureOut">
              <a:rPr lang="ar-SA" smtClean="0"/>
              <a:pPr/>
              <a:t>27/10/34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C3E96A3-3179-45E8-B9D9-096B5CE9D4E2}" type="datetimeFigureOut">
              <a:rPr lang="ar-SA" smtClean="0"/>
              <a:pPr/>
              <a:t>27/10/34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C3E96A3-3179-45E8-B9D9-096B5CE9D4E2}" type="datetimeFigureOut">
              <a:rPr lang="ar-SA" smtClean="0"/>
              <a:pPr/>
              <a:t>27/10/34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27/10/34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27/10/34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2CB6DBEC-D77D-4418-BF76-BD42923045C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C3E96A3-3179-45E8-B9D9-096B5CE9D4E2}" type="datetimeFigureOut">
              <a:rPr lang="ar-SA" smtClean="0"/>
              <a:pPr/>
              <a:t>27/10/34</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B6DBEC-D77D-4418-BF76-BD42923045C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A Healthy Home</a:t>
            </a:r>
          </a:p>
        </p:txBody>
      </p:sp>
      <p:sp>
        <p:nvSpPr>
          <p:cNvPr id="3" name="عنوان فرعي 2"/>
          <p:cNvSpPr>
            <a:spLocks noGrp="1"/>
          </p:cNvSpPr>
          <p:nvPr>
            <p:ph type="subTitle" idx="1"/>
          </p:nvPr>
        </p:nvSpPr>
        <p:spPr/>
        <p:txBody>
          <a:bodyPr/>
          <a:lstStyle/>
          <a:p>
            <a:r>
              <a:rPr lang="en-US" dirty="0" smtClean="0"/>
              <a:t>2- Chemical factors</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428604"/>
            <a:ext cx="8329642" cy="1418484"/>
          </a:xfrm>
        </p:spPr>
        <p:txBody>
          <a:bodyPr>
            <a:noAutofit/>
          </a:bodyPr>
          <a:lstStyle/>
          <a:p>
            <a:pPr rtl="0"/>
            <a:r>
              <a:rPr lang="en-US" sz="3200" b="1" dirty="0" smtClean="0"/>
              <a:t>Some ways to help break the addiction and stop smoking include:</a:t>
            </a:r>
            <a:r>
              <a:rPr lang="en-US" sz="3200" dirty="0" smtClean="0"/>
              <a:t/>
            </a:r>
            <a:br>
              <a:rPr lang="en-US" sz="3200" dirty="0" smtClean="0"/>
            </a:br>
            <a:endParaRPr lang="ar-SA" sz="3200" dirty="0"/>
          </a:p>
        </p:txBody>
      </p:sp>
      <p:sp>
        <p:nvSpPr>
          <p:cNvPr id="3" name="عنصر نائب للمحتوى 2"/>
          <p:cNvSpPr>
            <a:spLocks noGrp="1"/>
          </p:cNvSpPr>
          <p:nvPr>
            <p:ph idx="1"/>
          </p:nvPr>
        </p:nvSpPr>
        <p:spPr/>
        <p:txBody>
          <a:bodyPr>
            <a:normAutofit/>
          </a:bodyPr>
          <a:lstStyle/>
          <a:p>
            <a:pPr algn="l" rtl="0"/>
            <a:r>
              <a:rPr lang="en-US" dirty="0" smtClean="0"/>
              <a:t>• Exercise daily.</a:t>
            </a:r>
          </a:p>
          <a:p>
            <a:pPr algn="l" rtl="0"/>
            <a:r>
              <a:rPr lang="en-US" dirty="0" smtClean="0"/>
              <a:t>• Replace smoking with a healthy habit such as drinking a cup of tea or walking.</a:t>
            </a:r>
          </a:p>
          <a:p>
            <a:pPr algn="l" rtl="0"/>
            <a:r>
              <a:rPr lang="en-US" dirty="0" smtClean="0"/>
              <a:t>• Drink plenty of water to flush nicotine out of the body.</a:t>
            </a:r>
          </a:p>
          <a:p>
            <a:pPr algn="l" rtl="0"/>
            <a:r>
              <a:rPr lang="en-US" dirty="0" smtClean="0"/>
              <a:t>• Ask for support from friends and family.</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b="1" dirty="0" smtClean="0"/>
              <a:t>3-Pesticides</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A pesticide is any substance intended to destroy, prevent, or repel pests, such as insects, weeds, fungi, and rodents.</a:t>
            </a:r>
          </a:p>
          <a:p>
            <a:pPr algn="l" rtl="0"/>
            <a:endParaRPr lang="en-US" dirty="0" smtClean="0"/>
          </a:p>
          <a:p>
            <a:pPr algn="l" rtl="0"/>
            <a:r>
              <a:rPr lang="en-US" dirty="0" smtClean="0"/>
              <a:t>Children develop leukemia three to nine times more often when pesticides are used around their homes.</a:t>
            </a:r>
          </a:p>
          <a:p>
            <a:pPr algn="l" rtl="0"/>
            <a:endParaRPr lang="en-US" dirty="0" smtClean="0"/>
          </a:p>
          <a:p>
            <a:pPr algn="l" rtl="0"/>
            <a:r>
              <a:rPr lang="en-US" dirty="0" smtClean="0"/>
              <a:t>Brain tumors and other cancers in children have been linked with exposures to insecticides.</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142984"/>
            <a:ext cx="8229600" cy="1143000"/>
          </a:xfrm>
        </p:spPr>
        <p:txBody>
          <a:bodyPr>
            <a:noAutofit/>
          </a:bodyPr>
          <a:lstStyle/>
          <a:p>
            <a:r>
              <a:rPr lang="en-US" sz="3200" b="1" dirty="0" smtClean="0"/>
              <a:t/>
            </a:r>
            <a:br>
              <a:rPr lang="en-US" sz="3200" b="1" dirty="0" smtClean="0"/>
            </a:br>
            <a:r>
              <a:rPr lang="en-US" sz="3200" b="1" dirty="0" smtClean="0"/>
              <a:t/>
            </a:r>
            <a:br>
              <a:rPr lang="en-US" sz="3200" b="1" dirty="0" smtClean="0"/>
            </a:br>
            <a:r>
              <a:rPr lang="en-US" sz="3200" b="1" dirty="0" smtClean="0"/>
              <a:t/>
            </a:r>
            <a:br>
              <a:rPr lang="en-US" sz="3200" b="1" dirty="0" smtClean="0"/>
            </a:br>
            <a:r>
              <a:rPr lang="en-US" sz="3200" b="1" dirty="0" smtClean="0"/>
              <a:t>Symptoms </a:t>
            </a:r>
            <a:r>
              <a:rPr lang="en-US" sz="3200" b="1" dirty="0" err="1" smtClean="0"/>
              <a:t>Accsociated</a:t>
            </a:r>
            <a:r>
              <a:rPr lang="en-US" sz="3200" b="1" dirty="0" smtClean="0"/>
              <a:t> with Selected Pesticide(s)</a:t>
            </a:r>
            <a:br>
              <a:rPr lang="en-US" sz="3200" b="1" dirty="0" smtClean="0"/>
            </a:br>
            <a:endParaRPr lang="ar-SA" sz="3200" dirty="0"/>
          </a:p>
        </p:txBody>
      </p:sp>
      <p:pic>
        <p:nvPicPr>
          <p:cNvPr id="2050" name="Picture 2"/>
          <p:cNvPicPr>
            <a:picLocks noGrp="1" noChangeAspect="1" noChangeArrowheads="1"/>
          </p:cNvPicPr>
          <p:nvPr>
            <p:ph idx="1"/>
          </p:nvPr>
        </p:nvPicPr>
        <p:blipFill>
          <a:blip r:embed="rId2"/>
          <a:srcRect/>
          <a:stretch>
            <a:fillRect/>
          </a:stretch>
        </p:blipFill>
        <p:spPr bwMode="auto">
          <a:xfrm>
            <a:off x="0" y="1935163"/>
            <a:ext cx="9144000" cy="49228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Pest control without chemicals</a:t>
            </a:r>
            <a:endParaRPr lang="ar-SA" b="1" dirty="0"/>
          </a:p>
        </p:txBody>
      </p:sp>
      <p:sp>
        <p:nvSpPr>
          <p:cNvPr id="3" name="عنصر نائب للمحتوى 2"/>
          <p:cNvSpPr>
            <a:spLocks noGrp="1"/>
          </p:cNvSpPr>
          <p:nvPr>
            <p:ph idx="1"/>
          </p:nvPr>
        </p:nvSpPr>
        <p:spPr/>
        <p:txBody>
          <a:bodyPr>
            <a:normAutofit/>
          </a:bodyPr>
          <a:lstStyle/>
          <a:p>
            <a:pPr algn="l" rtl="0"/>
            <a:r>
              <a:rPr lang="en-US" b="1" dirty="0" smtClean="0"/>
              <a:t>For cockroaches</a:t>
            </a:r>
            <a:r>
              <a:rPr lang="en-US" dirty="0" smtClean="0"/>
              <a:t>, mix boric acid with water to make a thick paste. Add corn flour and make little balls. Leave them around the house,</a:t>
            </a:r>
          </a:p>
          <a:p>
            <a:pPr algn="l" rtl="0"/>
            <a:endParaRPr lang="en-US" dirty="0" smtClean="0"/>
          </a:p>
          <a:p>
            <a:pPr algn="l" rtl="0"/>
            <a:r>
              <a:rPr lang="en-US" b="1" dirty="0" smtClean="0"/>
              <a:t>For ants</a:t>
            </a:r>
            <a:r>
              <a:rPr lang="en-US" dirty="0" smtClean="0"/>
              <a:t>, sprinkle red chili powder, dried peppermint</a:t>
            </a:r>
            <a:r>
              <a:rPr lang="en-US" b="1" dirty="0" smtClean="0"/>
              <a:t>, </a:t>
            </a:r>
            <a:r>
              <a:rPr lang="en-US" dirty="0" smtClean="0"/>
              <a:t>or crushed cinnamon where they enter.</a:t>
            </a:r>
          </a:p>
          <a:p>
            <a:pPr algn="l" rtl="0"/>
            <a:endParaRPr lang="en-US" dirty="0" smtClean="0"/>
          </a:p>
          <a:p>
            <a:pPr algn="l" rtl="0"/>
            <a:r>
              <a:rPr lang="en-US" b="1" dirty="0" smtClean="0"/>
              <a:t>For flies</a:t>
            </a:r>
            <a:r>
              <a:rPr lang="en-US" dirty="0" smtClean="0"/>
              <a:t>, soak crushed basil leaves in water for 24 hours. Filter and spray onto flies.</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1143000"/>
          </a:xfrm>
        </p:spPr>
        <p:txBody>
          <a:bodyPr>
            <a:normAutofit fontScale="90000"/>
          </a:bodyPr>
          <a:lstStyle/>
          <a:p>
            <a:r>
              <a:rPr lang="en-US" b="1" dirty="0" smtClean="0"/>
              <a:t>Common Dangerous Household Products</a:t>
            </a:r>
            <a:endParaRPr lang="ar-SA" b="1" dirty="0"/>
          </a:p>
        </p:txBody>
      </p:sp>
      <p:sp>
        <p:nvSpPr>
          <p:cNvPr id="3" name="عنصر نائب للمحتوى 2"/>
          <p:cNvSpPr>
            <a:spLocks noGrp="1"/>
          </p:cNvSpPr>
          <p:nvPr>
            <p:ph idx="1"/>
          </p:nvPr>
        </p:nvSpPr>
        <p:spPr/>
        <p:txBody>
          <a:bodyPr/>
          <a:lstStyle/>
          <a:p>
            <a:pPr lvl="0" algn="just" rtl="0"/>
            <a:r>
              <a:rPr lang="en-US" dirty="0" smtClean="0"/>
              <a:t>Disinfectants</a:t>
            </a:r>
            <a:endParaRPr lang="en-US" b="1" dirty="0" smtClean="0"/>
          </a:p>
          <a:p>
            <a:pPr lvl="0" algn="l" rtl="0"/>
            <a:r>
              <a:rPr lang="en-US" dirty="0" smtClean="0"/>
              <a:t>Cleaning agents &amp; solvents</a:t>
            </a:r>
            <a:endParaRPr lang="en-US" b="1" dirty="0" smtClean="0"/>
          </a:p>
          <a:p>
            <a:pPr lvl="0" algn="l" rtl="0"/>
            <a:r>
              <a:rPr lang="en-US" b="1" dirty="0" smtClean="0"/>
              <a:t>Bleaches</a:t>
            </a:r>
          </a:p>
          <a:p>
            <a:pPr lvl="0" algn="l" rtl="0"/>
            <a:r>
              <a:rPr lang="en-US" b="1" dirty="0" smtClean="0"/>
              <a:t>Window cleaner</a:t>
            </a:r>
          </a:p>
          <a:p>
            <a:pPr lvl="0" algn="l" rtl="0"/>
            <a:r>
              <a:rPr lang="en-US" b="1" dirty="0" smtClean="0"/>
              <a:t>Carpet cleaner</a:t>
            </a:r>
          </a:p>
          <a:p>
            <a:pPr lvl="0" algn="l" rtl="0"/>
            <a:r>
              <a:rPr lang="en-US" b="1" dirty="0" smtClean="0"/>
              <a:t>Oven &amp; drain cleaners</a:t>
            </a:r>
          </a:p>
          <a:p>
            <a:pPr lvl="0" algn="l" rtl="0"/>
            <a:r>
              <a:rPr lang="en-US" b="1" dirty="0" smtClean="0"/>
              <a:t>Dry-cleaning fluids, spot removers</a:t>
            </a:r>
          </a:p>
          <a:p>
            <a:pPr lvl="0" algn="l" rtl="0"/>
            <a:r>
              <a:rPr lang="en-US" b="1" dirty="0" smtClean="0"/>
              <a:t>Paint &amp; varnish solvents</a:t>
            </a:r>
          </a:p>
          <a:p>
            <a:pPr algn="l" rtl="0"/>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rtl="0"/>
            <a:r>
              <a:rPr lang="en-US" dirty="0" smtClean="0"/>
              <a:t>Pesticides</a:t>
            </a:r>
            <a:endParaRPr lang="en-US" b="1" dirty="0" smtClean="0"/>
          </a:p>
          <a:p>
            <a:pPr lvl="0" algn="l" rtl="0"/>
            <a:r>
              <a:rPr lang="en-US" dirty="0" smtClean="0"/>
              <a:t>Emissions from heating or cooling devices</a:t>
            </a:r>
            <a:endParaRPr lang="en-US" b="1" dirty="0" smtClean="0"/>
          </a:p>
          <a:p>
            <a:pPr lvl="0" algn="l" rtl="0"/>
            <a:r>
              <a:rPr lang="en-US" b="1" dirty="0" smtClean="0"/>
              <a:t>Indoor use of charcoal grill</a:t>
            </a:r>
          </a:p>
          <a:p>
            <a:pPr lvl="0" algn="l" rtl="0"/>
            <a:r>
              <a:rPr lang="en-US" b="1" dirty="0" smtClean="0"/>
              <a:t>Leaks from refrigerator or A/C cooling systems</a:t>
            </a:r>
            <a:endParaRPr lang="en-US"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a:t>
            </a:r>
            <a:endParaRPr lang="en-US" dirty="0"/>
          </a:p>
        </p:txBody>
      </p:sp>
      <p:sp>
        <p:nvSpPr>
          <p:cNvPr id="3" name="Content Placeholder 2"/>
          <p:cNvSpPr>
            <a:spLocks noGrp="1"/>
          </p:cNvSpPr>
          <p:nvPr>
            <p:ph idx="1"/>
          </p:nvPr>
        </p:nvSpPr>
        <p:spPr/>
        <p:txBody>
          <a:bodyPr/>
          <a:lstStyle/>
          <a:p>
            <a:pPr algn="l" rtl="0"/>
            <a:r>
              <a:rPr lang="en-US" dirty="0" smtClean="0"/>
              <a:t>Discuss with your group criteria for safety home for children</a:t>
            </a:r>
            <a:endParaRPr lang="en-US" dirty="0"/>
          </a:p>
        </p:txBody>
      </p:sp>
    </p:spTree>
    <p:extLst>
      <p:ext uri="{BB962C8B-B14F-4D97-AF65-F5344CB8AC3E}">
        <p14:creationId xmlns:p14="http://schemas.microsoft.com/office/powerpoint/2010/main" val="2233839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Video : Safety home for children</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282916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435280" cy="1143000"/>
          </a:xfrm>
        </p:spPr>
        <p:txBody>
          <a:bodyPr>
            <a:normAutofit fontScale="90000"/>
          </a:bodyPr>
          <a:lstStyle/>
          <a:p>
            <a:r>
              <a:rPr lang="en-US" dirty="0" smtClean="0"/>
              <a:t>1- Carbon </a:t>
            </a:r>
            <a:r>
              <a:rPr lang="en-US" dirty="0" smtClean="0"/>
              <a:t>monoxide (CO) poisoning</a:t>
            </a:r>
            <a:endParaRPr lang="ar-SA" dirty="0"/>
          </a:p>
        </p:txBody>
      </p:sp>
      <p:sp>
        <p:nvSpPr>
          <p:cNvPr id="3" name="عنصر نائب للمحتوى 2"/>
          <p:cNvSpPr>
            <a:spLocks noGrp="1"/>
          </p:cNvSpPr>
          <p:nvPr>
            <p:ph idx="1"/>
          </p:nvPr>
        </p:nvSpPr>
        <p:spPr/>
        <p:txBody>
          <a:bodyPr/>
          <a:lstStyle/>
          <a:p>
            <a:pPr algn="l" rtl="0"/>
            <a:r>
              <a:rPr lang="en-US" dirty="0" smtClean="0"/>
              <a:t>Carbon monoxide is a colorless, odorless gas produced from the incomplete burning of virtually any combustible product. It may accumulate indoors as a result of tobacco smoking, poorly ventilated appliances, and attached garages.</a:t>
            </a:r>
          </a:p>
          <a:p>
            <a:pPr algn="l" rtl="0"/>
            <a:endParaRPr lang="en-US" dirty="0" smtClean="0"/>
          </a:p>
          <a:p>
            <a:pPr algn="l" rtl="0"/>
            <a:r>
              <a:rPr lang="en-US" dirty="0" smtClean="0"/>
              <a:t>Heating without ventilation can be dangerous. In a poorly ventilated space, CO can cause serious illness, or even death</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Signs</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CO poisoning seems at first like flu, but without fever. Signs include headache, fatigue, shortness of breath, nausea, and dizziness.</a:t>
            </a:r>
          </a:p>
          <a:p>
            <a:pPr algn="l" rtl="0"/>
            <a:endParaRPr lang="en-US" dirty="0" smtClean="0"/>
          </a:p>
          <a:p>
            <a:pPr algn="l" rtl="0"/>
            <a:r>
              <a:rPr lang="en-US" sz="3200" b="1" dirty="0" smtClean="0"/>
              <a:t>Prevention</a:t>
            </a:r>
            <a:r>
              <a:rPr lang="en-US" b="1" dirty="0" smtClean="0"/>
              <a:t>: </a:t>
            </a:r>
          </a:p>
          <a:p>
            <a:pPr algn="l" rtl="0"/>
            <a:r>
              <a:rPr lang="en-US" b="1" dirty="0" smtClean="0"/>
              <a:t>The best way to prevent CO poisoning is to make sure your home has good ventilation.</a:t>
            </a:r>
          </a:p>
          <a:p>
            <a:pPr algn="l" rtl="0"/>
            <a:r>
              <a:rPr lang="en-US" b="1" dirty="0" smtClean="0"/>
              <a:t>Do not use gas appliances such as stove tops, ovens, or clothes dryers to heat your home</a:t>
            </a:r>
            <a:endParaRPr lang="ar-SA"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Cigarette smoke</a:t>
            </a:r>
            <a:endParaRPr lang="ar-SA" dirty="0"/>
          </a:p>
        </p:txBody>
      </p:sp>
      <p:sp>
        <p:nvSpPr>
          <p:cNvPr id="3" name="عنصر نائب للمحتوى 2"/>
          <p:cNvSpPr>
            <a:spLocks noGrp="1"/>
          </p:cNvSpPr>
          <p:nvPr>
            <p:ph idx="1"/>
          </p:nvPr>
        </p:nvSpPr>
        <p:spPr/>
        <p:txBody>
          <a:bodyPr/>
          <a:lstStyle/>
          <a:p>
            <a:pPr algn="l" rtl="0"/>
            <a:r>
              <a:rPr lang="en-US" dirty="0" smtClean="0"/>
              <a:t>Smoking tobacco can cause many health problems for the smoker and for other people exposed to the smoke.</a:t>
            </a:r>
          </a:p>
          <a:p>
            <a:pPr algn="l" rtl="0"/>
            <a:endParaRPr lang="en-US" dirty="0" smtClean="0"/>
          </a:p>
          <a:p>
            <a:pPr algn="l" rtl="0"/>
            <a:r>
              <a:rPr lang="en-US" dirty="0" smtClean="0"/>
              <a:t>Health problems from smoking include:</a:t>
            </a:r>
          </a:p>
          <a:p>
            <a:pPr algn="l" rtl="0"/>
            <a:r>
              <a:rPr lang="en-US" dirty="0" smtClean="0"/>
              <a:t>serious lung diseases, • such as lung cancer, emphysema, and chronic bronchitis.</a:t>
            </a:r>
          </a:p>
          <a:p>
            <a:pPr algn="l" rtl="0"/>
            <a:r>
              <a:rPr lang="en-US" dirty="0" smtClean="0"/>
              <a:t>• heart disease, heart attack, stroke, and high blood pressure.</a:t>
            </a:r>
          </a:p>
          <a:p>
            <a:pPr algn="l" rtl="0"/>
            <a:r>
              <a:rPr lang="en-US" dirty="0" smtClean="0"/>
              <a:t>• cancer of the mouth, throat, neck and bladder.</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Second-hand smoke is the mixture of smoke that comes from cigarettes, pipes, and cigars, plus the smoke breathed out by the smoker.</a:t>
            </a:r>
          </a:p>
          <a:p>
            <a:pPr algn="l" rtl="0"/>
            <a:endParaRPr lang="en-US" dirty="0" smtClean="0"/>
          </a:p>
          <a:p>
            <a:pPr algn="l" rtl="0"/>
            <a:r>
              <a:rPr lang="en-US" dirty="0" smtClean="0"/>
              <a:t>Second-hand smoke makes smoking dangerous for everyone who lives with a smoker, especially children. It causes the same health problems as does smoking.</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Secondhand smoke each year is responsible for: about 3,400 lung cancer deaths in non-smoking adults </a:t>
            </a:r>
          </a:p>
          <a:p>
            <a:pPr algn="l" rtl="0"/>
            <a:endParaRPr lang="en-US" dirty="0" smtClean="0"/>
          </a:p>
          <a:p>
            <a:pPr algn="l" rtl="0"/>
            <a:r>
              <a:rPr lang="en-US" dirty="0" smtClean="0"/>
              <a:t>Cigarette smoke is a complex mixture of chemicals produced by the burning of tobacco and the additives. The smoke contains tar, which is made up of more than 4,000 chemicals, including over 60 known to cause cancer.</a:t>
            </a:r>
          </a:p>
          <a:p>
            <a:pPr algn="l" rtl="0"/>
            <a:endParaRPr lang="en-US" dirty="0" smtClean="0"/>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10" descr="cigarette"/>
          <p:cNvPicPr>
            <a:picLocks noGrp="1" noChangeAspect="1" noChangeArrowheads="1"/>
          </p:cNvPicPr>
          <p:nvPr>
            <p:ph idx="1"/>
          </p:nvPr>
        </p:nvPicPr>
        <p:blipFill>
          <a:blip r:embed="rId2"/>
          <a:srcRect/>
          <a:stretch>
            <a:fillRect/>
          </a:stretch>
        </p:blipFill>
        <p:spPr bwMode="auto">
          <a:xfrm>
            <a:off x="3714744" y="1857364"/>
            <a:ext cx="5072098" cy="45005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1" descr="smoking hazards"/>
          <p:cNvPicPr>
            <a:picLocks noGrp="1" noChangeAspect="1" noChangeArrowheads="1"/>
          </p:cNvPicPr>
          <p:nvPr>
            <p:ph idx="1"/>
          </p:nvPr>
        </p:nvPicPr>
        <p:blipFill>
          <a:blip r:embed="rId2"/>
          <a:srcRect/>
          <a:stretch>
            <a:fillRect/>
          </a:stretch>
        </p:blipFill>
        <p:spPr bwMode="auto">
          <a:xfrm>
            <a:off x="4500562" y="857232"/>
            <a:ext cx="4248590" cy="5429288"/>
          </a:xfrm>
          <a:prstGeom prst="rect">
            <a:avLst/>
          </a:prstGeom>
          <a:noFill/>
        </p:spPr>
      </p:pic>
      <p:pic>
        <p:nvPicPr>
          <p:cNvPr id="6" name="Picture 8" descr="smooking"/>
          <p:cNvPicPr>
            <a:picLocks noChangeAspect="1" noChangeArrowheads="1" noCrop="1"/>
          </p:cNvPicPr>
          <p:nvPr/>
        </p:nvPicPr>
        <p:blipFill>
          <a:blip r:embed="rId3"/>
          <a:srcRect/>
          <a:stretch>
            <a:fillRect/>
          </a:stretch>
        </p:blipFill>
        <p:spPr bwMode="auto">
          <a:xfrm>
            <a:off x="500034" y="2214554"/>
            <a:ext cx="3492500" cy="13414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4"/>
                                        </p:tgtEl>
                                        <p:attrNameLst>
                                          <p:attrName>ppt_x</p:attrName>
                                        </p:attrNameLst>
                                      </p:cBhvr>
                                      <p:tavLst>
                                        <p:tav tm="0">
                                          <p:val>
                                            <p:strVal val="ppt_x"/>
                                          </p:val>
                                        </p:tav>
                                        <p:tav tm="100000">
                                          <p:val>
                                            <p:strVal val="ppt_x"/>
                                          </p:val>
                                        </p:tav>
                                      </p:tavLst>
                                    </p:anim>
                                    <p:anim calcmode="lin" valueType="num">
                                      <p:cBhvr additive="base">
                                        <p:cTn id="12" dur="500"/>
                                        <p:tgtEl>
                                          <p:spTgt spid="4"/>
                                        </p:tgtEl>
                                        <p:attrNameLst>
                                          <p:attrName>ppt_y</p:attrName>
                                        </p:attrNameLst>
                                      </p:cBhvr>
                                      <p:tavLst>
                                        <p:tav tm="0">
                                          <p:val>
                                            <p:strVal val="ppt_y"/>
                                          </p:val>
                                        </p:tav>
                                        <p:tav tm="100000">
                                          <p:val>
                                            <p:strVal val="1+ppt_h/2"/>
                                          </p:val>
                                        </p:tav>
                                      </p:tavLst>
                                    </p:anim>
                                    <p:set>
                                      <p:cBhvr>
                                        <p:cTn id="13" dur="1" fill="hold">
                                          <p:stCondLst>
                                            <p:cond delay="499"/>
                                          </p:stCondLst>
                                        </p:cTn>
                                        <p:tgtEl>
                                          <p:spTgt spid="4"/>
                                        </p:tgtEl>
                                        <p:attrNameLst>
                                          <p:attrName>style.visibility</p:attrName>
                                        </p:attrNameLst>
                                      </p:cBhvr>
                                      <p:to>
                                        <p:strVal val="hidden"/>
                                      </p:to>
                                    </p:set>
                                  </p:childTnLst>
                                </p:cTn>
                              </p:par>
                              <p:par>
                                <p:cTn id="14" presetID="48" presetClass="entr" presetSubtype="0" accel="5000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To stop or help someone stop smoking</a:t>
            </a:r>
            <a:endParaRPr lang="ar-SA" dirty="0"/>
          </a:p>
        </p:txBody>
      </p:sp>
      <p:sp>
        <p:nvSpPr>
          <p:cNvPr id="3" name="عنصر نائب للمحتوى 2"/>
          <p:cNvSpPr>
            <a:spLocks noGrp="1"/>
          </p:cNvSpPr>
          <p:nvPr>
            <p:ph idx="1"/>
          </p:nvPr>
        </p:nvSpPr>
        <p:spPr/>
        <p:txBody>
          <a:bodyPr/>
          <a:lstStyle/>
          <a:p>
            <a:pPr algn="l" rtl="0"/>
            <a:r>
              <a:rPr lang="en-US" dirty="0" smtClean="0"/>
              <a:t>People who smoke become addicted to a drug in tobacco called nicotine.</a:t>
            </a:r>
          </a:p>
          <a:p>
            <a:pPr algn="l" rtl="0"/>
            <a:r>
              <a:rPr lang="en-US" dirty="0" smtClean="0"/>
              <a:t>Without a cigarette, they may feel sick or nervous. As every smoker knows, it is difficult to stop smoking because nicotine is a very addictive drug</a:t>
            </a:r>
          </a:p>
          <a:p>
            <a:pPr algn="l" rtl="0"/>
            <a:endParaRPr lang="en-US" dirty="0" smtClean="0"/>
          </a:p>
          <a:p>
            <a:pPr algn="l" rtl="0"/>
            <a:r>
              <a:rPr lang="en-US" dirty="0" smtClean="0"/>
              <a:t>Telling people “DO NOT SMOKE,” is rarely successful in helping smokers to stop.</a:t>
            </a:r>
            <a:endParaRPr lang="ar-SA"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369</TotalTime>
  <Words>628</Words>
  <Application>Microsoft Office PowerPoint</Application>
  <PresentationFormat>On-screen Show (4:3)</PresentationFormat>
  <Paragraphs>65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تدفق</vt:lpstr>
      <vt:lpstr>A Healthy Home</vt:lpstr>
      <vt:lpstr>1- Carbon monoxide (CO) poisoning</vt:lpstr>
      <vt:lpstr>Signs</vt:lpstr>
      <vt:lpstr>Cigarette smoke</vt:lpstr>
      <vt:lpstr>PowerPoint Presentation</vt:lpstr>
      <vt:lpstr>PowerPoint Presentation</vt:lpstr>
      <vt:lpstr>PowerPoint Presentation</vt:lpstr>
      <vt:lpstr>PowerPoint Presentation</vt:lpstr>
      <vt:lpstr>To stop or help someone stop smoking</vt:lpstr>
      <vt:lpstr>Some ways to help break the addiction and stop smoking include: </vt:lpstr>
      <vt:lpstr>3-Pesticides</vt:lpstr>
      <vt:lpstr>   Symptoms Accsociated with Selected Pesticide(s) </vt:lpstr>
      <vt:lpstr>Pest control without chemicals</vt:lpstr>
      <vt:lpstr>Common Dangerous Household Products</vt:lpstr>
      <vt:lpstr>PowerPoint Presentation</vt:lpstr>
      <vt:lpstr>Workshop</vt:lpstr>
      <vt:lpstr>Video : Safety home for children</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Healthy Home</dc:title>
  <dc:creator>USER</dc:creator>
  <cp:lastModifiedBy>samira</cp:lastModifiedBy>
  <cp:revision>58</cp:revision>
  <dcterms:created xsi:type="dcterms:W3CDTF">2010-09-15T14:20:31Z</dcterms:created>
  <dcterms:modified xsi:type="dcterms:W3CDTF">2013-09-03T03:58:11Z</dcterms:modified>
</cp:coreProperties>
</file>