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1" r:id="rId3"/>
    <p:sldId id="257" r:id="rId4"/>
    <p:sldId id="258" r:id="rId5"/>
    <p:sldId id="259" r:id="rId6"/>
    <p:sldId id="260" r:id="rId7"/>
    <p:sldId id="261" r:id="rId8"/>
    <p:sldId id="262" r:id="rId9"/>
    <p:sldId id="263" r:id="rId10"/>
    <p:sldId id="270" r:id="rId11"/>
    <p:sldId id="264" r:id="rId12"/>
    <p:sldId id="265" r:id="rId13"/>
    <p:sldId id="266" r:id="rId14"/>
    <p:sldId id="267" r:id="rId15"/>
    <p:sldId id="268" r:id="rId16"/>
    <p:sldId id="269"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878" y="-6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63EF050-D44E-4C3C-A9C2-723F9AD32C21}"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E8BEA-5A36-44FB-8B60-586ED5FCC81D}"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3EF050-D44E-4C3C-A9C2-723F9AD32C21}"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E8BEA-5A36-44FB-8B60-586ED5FCC8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3EF050-D44E-4C3C-A9C2-723F9AD32C21}" type="datetimeFigureOut">
              <a:rPr lang="en-US" smtClean="0"/>
              <a:t>1/22/2018</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3DE8BEA-5A36-44FB-8B60-586ED5FCC8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3EF050-D44E-4C3C-A9C2-723F9AD32C21}"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E8BEA-5A36-44FB-8B60-586ED5FCC8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63EF050-D44E-4C3C-A9C2-723F9AD32C21}"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E8BEA-5A36-44FB-8B60-586ED5FCC81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3EF050-D44E-4C3C-A9C2-723F9AD32C21}"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E8BEA-5A36-44FB-8B60-586ED5FCC8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63EF050-D44E-4C3C-A9C2-723F9AD32C21}"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DE8BEA-5A36-44FB-8B60-586ED5FCC8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3EF050-D44E-4C3C-A9C2-723F9AD32C21}"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DE8BEA-5A36-44FB-8B60-586ED5FCC8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EF050-D44E-4C3C-A9C2-723F9AD32C21}"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DE8BEA-5A36-44FB-8B60-586ED5FCC8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3EF050-D44E-4C3C-A9C2-723F9AD32C21}"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E8BEA-5A36-44FB-8B60-586ED5FCC81D}"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63EF050-D44E-4C3C-A9C2-723F9AD32C21}" type="datetimeFigureOut">
              <a:rPr lang="en-US" smtClean="0"/>
              <a:t>1/22/2018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3DE8BEA-5A36-44FB-8B60-586ED5FCC81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63EF050-D44E-4C3C-A9C2-723F9AD32C21}" type="datetimeFigureOut">
              <a:rPr lang="en-US" smtClean="0"/>
              <a:t>1/22/2018</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3DE8BEA-5A36-44FB-8B60-586ED5FCC8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ebsite.nbm-mnb.ca/mycologywebpages/NaturalHistoryOfFungi/Clavicipitaceae.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ebsite.nbm-mnb.ca/mycologywebpages/NaturalHistoryOfFungi/Laboulbeniomycetes.html#Laboulbeniales" TargetMode="External"/><Relationship Id="rId2" Type="http://schemas.openxmlformats.org/officeDocument/2006/relationships/hyperlink" Target="http://website.nbm-mnb.ca/mycologywebpages/NaturalHistoryOfFungi/Zygomycota.html#Entomophthorales" TargetMode="External"/><Relationship Id="rId1" Type="http://schemas.openxmlformats.org/officeDocument/2006/relationships/slideLayout" Target="../slideLayouts/slideLayout2.xml"/><Relationship Id="rId4" Type="http://schemas.openxmlformats.org/officeDocument/2006/relationships/hyperlink" Target="http://website.nbm-mnb.ca/mycologywebpages/NaturalHistoryOfFungi/Clavicipitacea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ebsite.nbm-mnb.ca/mycologywebpages/Moulds/Beauveria.html"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ebsite.nbm-mnb.ca/mycologywebpages/NaturalHistoryOfFungi/Chytridiomycota.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ebsite.nbm-mnb.ca/mycologywebpages/NaturalHistoryOfFungi/Ustilaginomycotina.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website.nbm-mnb.ca/mycologywebpages/NaturalHistoryOfFungi/Classification.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Advanced Studies in Fungi Symbiotic Relationships</a:t>
            </a:r>
            <a:endParaRPr lang="en-US" dirty="0"/>
          </a:p>
        </p:txBody>
      </p:sp>
      <p:sp>
        <p:nvSpPr>
          <p:cNvPr id="3" name="Subtitle 2"/>
          <p:cNvSpPr>
            <a:spLocks noGrp="1"/>
          </p:cNvSpPr>
          <p:nvPr>
            <p:ph type="subTitle" idx="1"/>
          </p:nvPr>
        </p:nvSpPr>
        <p:spPr/>
        <p:txBody>
          <a:bodyPr/>
          <a:lstStyle/>
          <a:p>
            <a:r>
              <a:rPr lang="en-US" dirty="0" smtClean="0"/>
              <a:t>MBI 633</a:t>
            </a:r>
          </a:p>
        </p:txBody>
      </p:sp>
    </p:spTree>
    <p:extLst>
      <p:ext uri="{BB962C8B-B14F-4D97-AF65-F5344CB8AC3E}">
        <p14:creationId xmlns:p14="http://schemas.microsoft.com/office/powerpoint/2010/main" val="552098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Parasitic Fungi</a:t>
            </a:r>
            <a:endParaRPr lang="en-US" dirty="0"/>
          </a:p>
        </p:txBody>
      </p:sp>
      <p:sp>
        <p:nvSpPr>
          <p:cNvPr id="6" name="Text Placeholder 5"/>
          <p:cNvSpPr>
            <a:spLocks noGrp="1"/>
          </p:cNvSpPr>
          <p:nvPr>
            <p:ph type="body" idx="1"/>
          </p:nvPr>
        </p:nvSpPr>
        <p:spPr/>
        <p:txBody>
          <a:bodyPr/>
          <a:lstStyle/>
          <a:p>
            <a:r>
              <a:rPr lang="en-US" dirty="0" smtClean="0"/>
              <a:t>Chapter 2</a:t>
            </a:r>
            <a:endParaRPr lang="en-US" dirty="0"/>
          </a:p>
        </p:txBody>
      </p:sp>
    </p:spTree>
    <p:extLst>
      <p:ext uri="{BB962C8B-B14F-4D97-AF65-F5344CB8AC3E}">
        <p14:creationId xmlns:p14="http://schemas.microsoft.com/office/powerpoint/2010/main" val="367130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Parasitic Fungi </a:t>
            </a:r>
          </a:p>
        </p:txBody>
      </p:sp>
      <p:sp>
        <p:nvSpPr>
          <p:cNvPr id="6" name="Content Placeholder 5"/>
          <p:cNvSpPr>
            <a:spLocks noGrp="1"/>
          </p:cNvSpPr>
          <p:nvPr>
            <p:ph idx="1"/>
          </p:nvPr>
        </p:nvSpPr>
        <p:spPr/>
        <p:txBody>
          <a:bodyPr>
            <a:normAutofit fontScale="77500" lnSpcReduction="20000"/>
          </a:bodyPr>
          <a:lstStyle/>
          <a:p>
            <a:r>
              <a:rPr lang="en-US" b="1" dirty="0"/>
              <a:t>FUNGAL PARASITES OF ANIMALS</a:t>
            </a:r>
          </a:p>
          <a:p>
            <a:endParaRPr lang="en-US" dirty="0"/>
          </a:p>
          <a:p>
            <a:endParaRPr lang="en-US" dirty="0"/>
          </a:p>
          <a:p>
            <a:r>
              <a:rPr lang="en-US" dirty="0"/>
              <a:t>Fungi are able to grow parasitically on a great variety of animals. In fact, it would be difficult to find an animal that doesn't have fungal parasites. When a biologist speaks of animals he or she doesn't just mean the big things like lions, tigers, dogs, cats and elephants. To a biologist an animal is any organism that is multicellular, non-photosynthetic and digests its food inside its body. This definition differentiates animals from plants and fungi. It also excludes (with some intriguing exceptions) the multitude of simple organisms that we now know to be genetically only distantly related to the three large groups.</a:t>
            </a:r>
          </a:p>
          <a:p>
            <a:endParaRPr lang="en-US" dirty="0"/>
          </a:p>
        </p:txBody>
      </p:sp>
    </p:spTree>
    <p:extLst>
      <p:ext uri="{BB962C8B-B14F-4D97-AF65-F5344CB8AC3E}">
        <p14:creationId xmlns:p14="http://schemas.microsoft.com/office/powerpoint/2010/main" val="4280909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Parasitic Fungi </a:t>
            </a:r>
          </a:p>
        </p:txBody>
      </p:sp>
      <p:sp>
        <p:nvSpPr>
          <p:cNvPr id="3" name="Content Placeholder 2"/>
          <p:cNvSpPr>
            <a:spLocks noGrp="1"/>
          </p:cNvSpPr>
          <p:nvPr>
            <p:ph idx="1"/>
          </p:nvPr>
        </p:nvSpPr>
        <p:spPr/>
        <p:txBody>
          <a:bodyPr>
            <a:normAutofit fontScale="85000" lnSpcReduction="10000"/>
          </a:bodyPr>
          <a:lstStyle/>
          <a:p>
            <a:r>
              <a:rPr lang="en-US" dirty="0"/>
              <a:t>Biologically speaking the kingdom of animals includes everything from the tiniest microscopic beings to large vertebrates, including ourselves. With such a wide variety of organisms to colonize it's not surprising that parasitic fungi come in a great variety of forms and have an equally great diversity of methods to do their work. It is also not surprising that the ones attacking worms or insects are quite different from those attacking birds or humans. Because of this division of </a:t>
            </a:r>
            <a:r>
              <a:rPr lang="en-US" dirty="0" err="1"/>
              <a:t>labour</a:t>
            </a:r>
            <a:r>
              <a:rPr lang="en-US" dirty="0"/>
              <a:t> among parasitic fungi we will examine them according to the group they attack.</a:t>
            </a:r>
          </a:p>
          <a:p>
            <a:endParaRPr lang="en-US" dirty="0"/>
          </a:p>
        </p:txBody>
      </p:sp>
    </p:spTree>
    <p:extLst>
      <p:ext uri="{BB962C8B-B14F-4D97-AF65-F5344CB8AC3E}">
        <p14:creationId xmlns:p14="http://schemas.microsoft.com/office/powerpoint/2010/main" val="378123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Parasitic Fungi </a:t>
            </a:r>
          </a:p>
        </p:txBody>
      </p:sp>
      <p:sp>
        <p:nvSpPr>
          <p:cNvPr id="3" name="Content Placeholder 2"/>
          <p:cNvSpPr>
            <a:spLocks noGrp="1"/>
          </p:cNvSpPr>
          <p:nvPr>
            <p:ph idx="1"/>
          </p:nvPr>
        </p:nvSpPr>
        <p:spPr/>
        <p:txBody>
          <a:bodyPr>
            <a:normAutofit fontScale="85000" lnSpcReduction="10000"/>
          </a:bodyPr>
          <a:lstStyle/>
          <a:p>
            <a:r>
              <a:rPr lang="en-US" dirty="0"/>
              <a:t>INVERTEBRATE ANIMALS</a:t>
            </a:r>
          </a:p>
          <a:p>
            <a:endParaRPr lang="en-US" dirty="0"/>
          </a:p>
          <a:p>
            <a:r>
              <a:rPr lang="en-US" dirty="0"/>
              <a:t>An invertebrate animal is an animal without a backbone. This includes an immense diversity of organisms ranging from such simple things as corals, sponges and jellyfish to more complex animals like insects and lobsters. Of the approximately 1 million animals known to science about 950,000 (95%) are invertebrates. In fact the group is so large and complex that it would only be possible to discuss their fungal parasites in detail by subdividing it further. Instead we will examine a few examples.</a:t>
            </a:r>
          </a:p>
          <a:p>
            <a:endParaRPr lang="en-US" dirty="0"/>
          </a:p>
        </p:txBody>
      </p:sp>
    </p:spTree>
    <p:extLst>
      <p:ext uri="{BB962C8B-B14F-4D97-AF65-F5344CB8AC3E}">
        <p14:creationId xmlns:p14="http://schemas.microsoft.com/office/powerpoint/2010/main" val="3781399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Nematodes</a:t>
            </a:r>
          </a:p>
          <a:p>
            <a:endParaRPr lang="en-US" dirty="0"/>
          </a:p>
          <a:p>
            <a:r>
              <a:rPr lang="en-US" dirty="0"/>
              <a:t>Nematodes or roundworms comprise a large group of animals found in almost every habitat on earth. They are exceedingly numerous. Prof. E. O. Wilson has stated that if the surface of the earth were suddenly removed its shape could still be discerned by the ghostly outline of living nematodes. Four out of five species of animals are nematodes and most of these remain unnamed. With such a mass of living organisms we should not be surprised to learn that many fungi are able to use them as a source of nutrition. Several groups of fungi are specialized for detecting, infecting and consuming these little worms.</a:t>
            </a:r>
          </a:p>
          <a:p>
            <a:endParaRPr lang="en-US" dirty="0"/>
          </a:p>
          <a:p>
            <a:r>
              <a:rPr lang="en-US" dirty="0"/>
              <a:t>Fungi attacking nematodes are often divided into two functional groups, the </a:t>
            </a:r>
            <a:r>
              <a:rPr lang="en-US" dirty="0" err="1"/>
              <a:t>endoparasites</a:t>
            </a:r>
            <a:r>
              <a:rPr lang="en-US" dirty="0"/>
              <a:t> and the predators. </a:t>
            </a:r>
            <a:r>
              <a:rPr lang="en-US" dirty="0" err="1"/>
              <a:t>Endoparasitic</a:t>
            </a:r>
            <a:r>
              <a:rPr lang="en-US" dirty="0"/>
              <a:t> fungi develop entirely within the nematode and really have no life outside the animal while the predacious ones grow extensively in environments rich in nematodes and lay various sorts of traps to capture them.</a:t>
            </a:r>
          </a:p>
          <a:p>
            <a:endParaRPr lang="en-US" dirty="0"/>
          </a:p>
        </p:txBody>
      </p:sp>
    </p:spTree>
    <p:extLst>
      <p:ext uri="{BB962C8B-B14F-4D97-AF65-F5344CB8AC3E}">
        <p14:creationId xmlns:p14="http://schemas.microsoft.com/office/powerpoint/2010/main" val="2705704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normAutofit fontScale="47500" lnSpcReduction="20000"/>
          </a:bodyPr>
          <a:lstStyle/>
          <a:p>
            <a:r>
              <a:rPr lang="en-US" dirty="0"/>
              <a:t>The picture at right depicts </a:t>
            </a:r>
            <a:r>
              <a:rPr lang="en-US" i="1" dirty="0" err="1"/>
              <a:t>Harposporium</a:t>
            </a:r>
            <a:r>
              <a:rPr lang="en-US" i="1" dirty="0"/>
              <a:t> </a:t>
            </a:r>
            <a:r>
              <a:rPr lang="en-US" i="1" dirty="0" err="1"/>
              <a:t>anguillulae</a:t>
            </a:r>
            <a:r>
              <a:rPr lang="en-US" dirty="0"/>
              <a:t>, a typical and common </a:t>
            </a:r>
            <a:r>
              <a:rPr lang="en-US" dirty="0" err="1"/>
              <a:t>endoparasitic</a:t>
            </a:r>
            <a:r>
              <a:rPr lang="en-US" dirty="0"/>
              <a:t> form. The large banana-shaped structure running diagonally from lower left to upper right is a single nematode. Numerous hyphae of </a:t>
            </a:r>
            <a:r>
              <a:rPr lang="en-US" i="1" dirty="0"/>
              <a:t>H. </a:t>
            </a:r>
            <a:r>
              <a:rPr lang="en-US" i="1" dirty="0" err="1"/>
              <a:t>anguillulae</a:t>
            </a:r>
            <a:r>
              <a:rPr lang="en-US" dirty="0"/>
              <a:t> can be seen inside its body giving rise to spore-bearing structures that have broken through the nematode's cuticle and are producing sickle-shaped conidia (asexual spores). This nematode was </a:t>
            </a:r>
            <a:r>
              <a:rPr lang="en-US" dirty="0" err="1"/>
              <a:t>orginally</a:t>
            </a:r>
            <a:r>
              <a:rPr lang="en-US" dirty="0"/>
              <a:t> obtained from a sample of garden soil where it had been foraging for bacteria, fungal spores and other small bits of nutrition. In the process of this indiscriminant feeding it had ingested one or more of the sharp, curved conidia of </a:t>
            </a:r>
            <a:r>
              <a:rPr lang="en-US" i="1" dirty="0"/>
              <a:t>H. </a:t>
            </a:r>
            <a:r>
              <a:rPr lang="en-US" i="1" dirty="0" err="1"/>
              <a:t>anguillulae</a:t>
            </a:r>
            <a:r>
              <a:rPr lang="en-US" dirty="0"/>
              <a:t> which had become lodged in its </a:t>
            </a:r>
            <a:r>
              <a:rPr lang="en-US" dirty="0" err="1"/>
              <a:t>oesophagus</a:t>
            </a:r>
            <a:r>
              <a:rPr lang="en-US" dirty="0"/>
              <a:t>. The conidia had then germinated and produced the hyphae filling the nematode's body. Recent research has shown that species of </a:t>
            </a:r>
            <a:r>
              <a:rPr lang="en-US" i="1" dirty="0" err="1"/>
              <a:t>Harposporium</a:t>
            </a:r>
            <a:r>
              <a:rPr lang="en-US" dirty="0" err="1"/>
              <a:t>are</a:t>
            </a:r>
            <a:r>
              <a:rPr lang="en-US" dirty="0"/>
              <a:t> in fact asexual forms produced by species of the </a:t>
            </a:r>
            <a:r>
              <a:rPr lang="en-US" dirty="0" err="1"/>
              <a:t>ascomycete</a:t>
            </a:r>
            <a:r>
              <a:rPr lang="en-US" dirty="0"/>
              <a:t> genus </a:t>
            </a:r>
            <a:r>
              <a:rPr lang="en-US" i="1" dirty="0" err="1"/>
              <a:t>Podocrella</a:t>
            </a:r>
            <a:r>
              <a:rPr lang="en-US" dirty="0"/>
              <a:t>. This is of great interest to mycologists because </a:t>
            </a:r>
            <a:r>
              <a:rPr lang="en-US" i="1" dirty="0" err="1"/>
              <a:t>Podocrella</a:t>
            </a:r>
            <a:r>
              <a:rPr lang="en-US" dirty="0"/>
              <a:t> species, members of the family </a:t>
            </a:r>
            <a:r>
              <a:rPr lang="en-US" dirty="0" err="1">
                <a:hlinkClick r:id="rId2"/>
              </a:rPr>
              <a:t>Clavicipitaceae</a:t>
            </a:r>
            <a:r>
              <a:rPr lang="en-US" dirty="0"/>
              <a:t>, are parasites of insects and other arthropods. This means that </a:t>
            </a:r>
            <a:r>
              <a:rPr lang="en-US" i="1" dirty="0" err="1"/>
              <a:t>Podocrella</a:t>
            </a:r>
            <a:r>
              <a:rPr lang="en-US" dirty="0"/>
              <a:t> species are among several groups of parasitic organisms that depend upon two or more hosts (prey) in their life cycles.</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66877" y="1773238"/>
            <a:ext cx="3801246" cy="4624387"/>
          </a:xfrm>
        </p:spPr>
      </p:pic>
    </p:spTree>
    <p:extLst>
      <p:ext uri="{BB962C8B-B14F-4D97-AF65-F5344CB8AC3E}">
        <p14:creationId xmlns:p14="http://schemas.microsoft.com/office/powerpoint/2010/main" val="1839796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Predaceous fungi employ a variety of means to capture nematodes. These fungi grow abundantly in habitats where nematodes are abundant, producing modified sticky branches that adhere to the nematode cuticle. When a nematode comes into contact with one of these branches it gets stuck and cannot get loose. These special structures may take the form of simple short branches, knobs or loops. In some cases they have the ability to close down and form a strangle-hold on nematodes that attempts to pass through them. </a:t>
            </a:r>
            <a:endParaRPr lang="en-US" dirty="0"/>
          </a:p>
        </p:txBody>
      </p:sp>
    </p:spTree>
    <p:extLst>
      <p:ext uri="{BB962C8B-B14F-4D97-AF65-F5344CB8AC3E}">
        <p14:creationId xmlns:p14="http://schemas.microsoft.com/office/powerpoint/2010/main" val="1271957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Parasitic Fungi </a:t>
            </a:r>
          </a:p>
        </p:txBody>
      </p:sp>
      <p:sp>
        <p:nvSpPr>
          <p:cNvPr id="3" name="Content Placeholder 2"/>
          <p:cNvSpPr>
            <a:spLocks noGrp="1"/>
          </p:cNvSpPr>
          <p:nvPr>
            <p:ph idx="1"/>
          </p:nvPr>
        </p:nvSpPr>
        <p:spPr/>
        <p:txBody>
          <a:bodyPr>
            <a:normAutofit fontScale="70000" lnSpcReduction="20000"/>
          </a:bodyPr>
          <a:lstStyle/>
          <a:p>
            <a:r>
              <a:rPr lang="en-US" dirty="0"/>
              <a:t>Insects</a:t>
            </a:r>
          </a:p>
          <a:p>
            <a:endParaRPr lang="en-US" dirty="0"/>
          </a:p>
          <a:p>
            <a:r>
              <a:rPr lang="en-US" dirty="0"/>
              <a:t>Insects live among fungi, pushing their way through </a:t>
            </a:r>
            <a:r>
              <a:rPr lang="en-US" dirty="0" err="1"/>
              <a:t>hyphal</a:t>
            </a:r>
            <a:r>
              <a:rPr lang="en-US" dirty="0"/>
              <a:t> masses and brushing against their spores. Many insects even eat fungi. With such close contact between insects and fungi is </a:t>
            </a:r>
            <a:r>
              <a:rPr lang="en-US" dirty="0" err="1"/>
              <a:t>is</a:t>
            </a:r>
            <a:r>
              <a:rPr lang="en-US" dirty="0"/>
              <a:t> not at all surprising that some fungi have developed the ability to live as parasites on insects. Like the fungi that attack nematodes many of those attacking insects are highly specialized and have sophisticated means of locating and infecting their prey. They may also be host-specific and occur on a few or even single species of insect.</a:t>
            </a:r>
          </a:p>
          <a:p>
            <a:endParaRPr lang="en-US" dirty="0"/>
          </a:p>
          <a:p>
            <a:r>
              <a:rPr lang="en-US" dirty="0"/>
              <a:t>The number and diversity of fungi parasitic upon insects is so great that is </a:t>
            </a:r>
            <a:r>
              <a:rPr lang="en-US" dirty="0" err="1"/>
              <a:t>is</a:t>
            </a:r>
            <a:r>
              <a:rPr lang="en-US" dirty="0"/>
              <a:t> impractical to try to deal with it here. Instead we will discuss a few characteristic types and leave it to you to delve more deeply into the subject.</a:t>
            </a:r>
          </a:p>
        </p:txBody>
      </p:sp>
    </p:spTree>
    <p:extLst>
      <p:ext uri="{BB962C8B-B14F-4D97-AF65-F5344CB8AC3E}">
        <p14:creationId xmlns:p14="http://schemas.microsoft.com/office/powerpoint/2010/main" val="2325072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Parasitic Fungi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09800"/>
            <a:ext cx="8229600" cy="3154680"/>
          </a:xfrm>
        </p:spPr>
      </p:pic>
    </p:spTree>
    <p:extLst>
      <p:ext uri="{BB962C8B-B14F-4D97-AF65-F5344CB8AC3E}">
        <p14:creationId xmlns:p14="http://schemas.microsoft.com/office/powerpoint/2010/main" val="4167229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Parasitic Fungi </a:t>
            </a:r>
          </a:p>
        </p:txBody>
      </p:sp>
      <p:sp>
        <p:nvSpPr>
          <p:cNvPr id="3" name="Content Placeholder 2"/>
          <p:cNvSpPr>
            <a:spLocks noGrp="1"/>
          </p:cNvSpPr>
          <p:nvPr>
            <p:ph idx="1"/>
          </p:nvPr>
        </p:nvSpPr>
        <p:spPr/>
        <p:txBody>
          <a:bodyPr>
            <a:normAutofit fontScale="70000" lnSpcReduction="20000"/>
          </a:bodyPr>
          <a:lstStyle/>
          <a:p>
            <a:r>
              <a:rPr lang="en-US" dirty="0"/>
              <a:t>Of the many fungi infecting insects three groups stand out as especially numerous. These are the orders </a:t>
            </a:r>
            <a:r>
              <a:rPr lang="en-US" dirty="0" err="1">
                <a:hlinkClick r:id="rId2"/>
              </a:rPr>
              <a:t>Entomophthorales</a:t>
            </a:r>
            <a:r>
              <a:rPr lang="en-US" dirty="0"/>
              <a:t>, </a:t>
            </a:r>
            <a:r>
              <a:rPr lang="en-US" dirty="0" err="1">
                <a:hlinkClick r:id="rId3"/>
              </a:rPr>
              <a:t>Laboulbeniales</a:t>
            </a:r>
            <a:r>
              <a:rPr lang="en-US" dirty="0"/>
              <a:t> and </a:t>
            </a:r>
            <a:r>
              <a:rPr lang="en-US" dirty="0" err="1">
                <a:hlinkClick r:id="rId4"/>
              </a:rPr>
              <a:t>Clavicipitaceae</a:t>
            </a:r>
            <a:r>
              <a:rPr lang="en-US" dirty="0"/>
              <a:t>. The picture above illustrates these three common groups. At the left is </a:t>
            </a:r>
            <a:r>
              <a:rPr lang="en-US" i="1" dirty="0" err="1"/>
              <a:t>Entomophthora</a:t>
            </a:r>
            <a:r>
              <a:rPr lang="en-US" i="1" dirty="0"/>
              <a:t> </a:t>
            </a:r>
            <a:r>
              <a:rPr lang="en-US" i="1" dirty="0" err="1"/>
              <a:t>muscae</a:t>
            </a:r>
            <a:r>
              <a:rPr lang="en-US" dirty="0"/>
              <a:t> a common parasite of flies in our area. Infected flies often land on an upright plant stem, turn bottom up and die. The parasite, which has been growing inside the insect, grows out of its recently killed prey and produces masses of white spores along each of the abdominal segments. You can easily find this fungus in the garden during late summer. Just look for grasses or other plants with an inverted dead fly clinging to </a:t>
            </a:r>
            <a:r>
              <a:rPr lang="en-US" dirty="0" err="1"/>
              <a:t>ther</a:t>
            </a:r>
            <a:r>
              <a:rPr lang="en-US" dirty="0"/>
              <a:t> tops. If the fungus is not obvious, place the fly on a piece of glass or plastic food wrap and enclose it so it will not dry out. By morning you will have a halo of spores surrounding the fly.</a:t>
            </a:r>
          </a:p>
          <a:p>
            <a:endParaRPr lang="en-US" dirty="0"/>
          </a:p>
        </p:txBody>
      </p:sp>
    </p:spTree>
    <p:extLst>
      <p:ext uri="{BB962C8B-B14F-4D97-AF65-F5344CB8AC3E}">
        <p14:creationId xmlns:p14="http://schemas.microsoft.com/office/powerpoint/2010/main" val="500379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Symbiotic Relationships of Fungi</a:t>
            </a:r>
          </a:p>
        </p:txBody>
      </p:sp>
      <p:sp>
        <p:nvSpPr>
          <p:cNvPr id="5" name="Text Placeholder 4"/>
          <p:cNvSpPr>
            <a:spLocks noGrp="1"/>
          </p:cNvSpPr>
          <p:nvPr>
            <p:ph type="body" idx="1"/>
          </p:nvPr>
        </p:nvSpPr>
        <p:spPr/>
        <p:txBody>
          <a:bodyPr/>
          <a:lstStyle/>
          <a:p>
            <a:r>
              <a:rPr lang="en-US" dirty="0" smtClean="0"/>
              <a:t>Chapter 1</a:t>
            </a:r>
            <a:endParaRPr lang="en-US" dirty="0"/>
          </a:p>
        </p:txBody>
      </p:sp>
    </p:spTree>
    <p:extLst>
      <p:ext uri="{BB962C8B-B14F-4D97-AF65-F5344CB8AC3E}">
        <p14:creationId xmlns:p14="http://schemas.microsoft.com/office/powerpoint/2010/main" val="2511756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Parasitic Fungi </a:t>
            </a:r>
          </a:p>
        </p:txBody>
      </p:sp>
      <p:sp>
        <p:nvSpPr>
          <p:cNvPr id="3" name="Content Placeholder 2"/>
          <p:cNvSpPr>
            <a:spLocks noGrp="1"/>
          </p:cNvSpPr>
          <p:nvPr>
            <p:ph idx="1"/>
          </p:nvPr>
        </p:nvSpPr>
        <p:spPr/>
        <p:txBody>
          <a:bodyPr>
            <a:normAutofit fontScale="92500" lnSpcReduction="20000"/>
          </a:bodyPr>
          <a:lstStyle/>
          <a:p>
            <a:r>
              <a:rPr lang="en-US" dirty="0"/>
              <a:t>The middle picture is of </a:t>
            </a:r>
            <a:r>
              <a:rPr lang="en-US" i="1" dirty="0" err="1"/>
              <a:t>Laboulbenia</a:t>
            </a:r>
            <a:r>
              <a:rPr lang="en-US" i="1" dirty="0"/>
              <a:t> </a:t>
            </a:r>
            <a:r>
              <a:rPr lang="en-US" i="1" dirty="0" err="1"/>
              <a:t>philonthi</a:t>
            </a:r>
            <a:r>
              <a:rPr lang="en-US" dirty="0"/>
              <a:t>, a member of the </a:t>
            </a:r>
            <a:r>
              <a:rPr lang="en-US" dirty="0" err="1"/>
              <a:t>Laboulbeniales</a:t>
            </a:r>
            <a:r>
              <a:rPr lang="en-US" dirty="0"/>
              <a:t>. Members of this group grow attached to the outside of the insect; the black structure at the bottom is the point at which it is attached. although external, the fungus does have an absorption cell called a </a:t>
            </a:r>
            <a:r>
              <a:rPr lang="en-US" b="1" dirty="0" err="1"/>
              <a:t>haustorium</a:t>
            </a:r>
            <a:r>
              <a:rPr lang="en-US" dirty="0"/>
              <a:t> inside the insect at the point of attachment. although clearly parasitic the </a:t>
            </a:r>
            <a:r>
              <a:rPr lang="en-US" dirty="0" err="1"/>
              <a:t>Laboulbeniales</a:t>
            </a:r>
            <a:r>
              <a:rPr lang="en-US" dirty="0"/>
              <a:t> probably do little harm to their hosts. They are equivalent to fleas and ticks on mammals</a:t>
            </a:r>
          </a:p>
          <a:p>
            <a:endParaRPr lang="en-US" dirty="0"/>
          </a:p>
        </p:txBody>
      </p:sp>
    </p:spTree>
    <p:extLst>
      <p:ext uri="{BB962C8B-B14F-4D97-AF65-F5344CB8AC3E}">
        <p14:creationId xmlns:p14="http://schemas.microsoft.com/office/powerpoint/2010/main" val="523968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Parasitic Fungi </a:t>
            </a:r>
          </a:p>
        </p:txBody>
      </p:sp>
      <p:sp>
        <p:nvSpPr>
          <p:cNvPr id="3" name="Content Placeholder 2"/>
          <p:cNvSpPr>
            <a:spLocks noGrp="1"/>
          </p:cNvSpPr>
          <p:nvPr>
            <p:ph idx="1"/>
          </p:nvPr>
        </p:nvSpPr>
        <p:spPr/>
        <p:txBody>
          <a:bodyPr>
            <a:normAutofit lnSpcReduction="10000"/>
          </a:bodyPr>
          <a:lstStyle/>
          <a:p>
            <a:r>
              <a:rPr lang="en-US" dirty="0"/>
              <a:t>The fungus at right is </a:t>
            </a:r>
            <a:r>
              <a:rPr lang="en-US" i="1" dirty="0" err="1"/>
              <a:t>Cordyceps</a:t>
            </a:r>
            <a:r>
              <a:rPr lang="en-US" i="1" dirty="0"/>
              <a:t> </a:t>
            </a:r>
            <a:r>
              <a:rPr lang="en-US" i="1" dirty="0" err="1"/>
              <a:t>variabilis</a:t>
            </a:r>
            <a:r>
              <a:rPr lang="en-US" dirty="0"/>
              <a:t>. It was infecting the larva of a beetle inside a dead log, which has been cut away to show the relationship between host and parasite. </a:t>
            </a:r>
            <a:r>
              <a:rPr lang="en-US" i="1" dirty="0" err="1"/>
              <a:t>Cordyceps</a:t>
            </a:r>
            <a:r>
              <a:rPr lang="en-US" dirty="0"/>
              <a:t>, a member of the </a:t>
            </a:r>
            <a:r>
              <a:rPr lang="en-US" dirty="0" err="1"/>
              <a:t>Clavicipitaceae</a:t>
            </a:r>
            <a:r>
              <a:rPr lang="en-US" dirty="0"/>
              <a:t>, produces its spores inside the swollen head-like structure above the log. The </a:t>
            </a:r>
            <a:r>
              <a:rPr lang="en-US" dirty="0" err="1"/>
              <a:t>Clavicipitaceae</a:t>
            </a:r>
            <a:r>
              <a:rPr lang="en-US" dirty="0"/>
              <a:t> are fairly common in temperate parts of the world but become exceedingly abundant in the tropics.</a:t>
            </a:r>
          </a:p>
          <a:p>
            <a:endParaRPr lang="en-US" dirty="0"/>
          </a:p>
        </p:txBody>
      </p:sp>
    </p:spTree>
    <p:extLst>
      <p:ext uri="{BB962C8B-B14F-4D97-AF65-F5344CB8AC3E}">
        <p14:creationId xmlns:p14="http://schemas.microsoft.com/office/powerpoint/2010/main" val="2026920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Parasitic Fungi </a:t>
            </a:r>
          </a:p>
        </p:txBody>
      </p:sp>
      <p:sp>
        <p:nvSpPr>
          <p:cNvPr id="5" name="Content Placeholder 4"/>
          <p:cNvSpPr>
            <a:spLocks noGrp="1"/>
          </p:cNvSpPr>
          <p:nvPr>
            <p:ph sz="half" idx="1"/>
          </p:nvPr>
        </p:nvSpPr>
        <p:spPr/>
        <p:txBody>
          <a:bodyPr>
            <a:normAutofit fontScale="62500" lnSpcReduction="20000"/>
          </a:bodyPr>
          <a:lstStyle/>
          <a:p>
            <a:r>
              <a:rPr lang="en-US" dirty="0"/>
              <a:t>The picture at right shows a dead moth colonized by the fungus </a:t>
            </a:r>
            <a:r>
              <a:rPr lang="en-US" i="1" dirty="0" err="1"/>
              <a:t>Cordyceps</a:t>
            </a:r>
            <a:r>
              <a:rPr lang="en-US" i="1" dirty="0"/>
              <a:t> </a:t>
            </a:r>
            <a:r>
              <a:rPr lang="en-US" i="1" dirty="0" err="1"/>
              <a:t>bassiana</a:t>
            </a:r>
            <a:r>
              <a:rPr lang="en-US" dirty="0"/>
              <a:t>. This one was photographed by Karen </a:t>
            </a:r>
            <a:r>
              <a:rPr lang="en-US" dirty="0" err="1"/>
              <a:t>Vanderwolf</a:t>
            </a:r>
            <a:r>
              <a:rPr lang="en-US" dirty="0"/>
              <a:t> in a cave in New Brunswick where it was growing at a temperature lower than 10 degrees C. This fungus is known to produce a sexual stage typical of the </a:t>
            </a:r>
            <a:r>
              <a:rPr lang="en-US" dirty="0" err="1"/>
              <a:t>Clavicipitaceae</a:t>
            </a:r>
            <a:r>
              <a:rPr lang="en-US" dirty="0"/>
              <a:t>. In fact, that stage was found for the first time in 2001. The asexual form, shown here and known as </a:t>
            </a:r>
            <a:r>
              <a:rPr lang="en-US" i="1" dirty="0" err="1">
                <a:hlinkClick r:id="rId2"/>
              </a:rPr>
              <a:t>Beauveria</a:t>
            </a:r>
            <a:r>
              <a:rPr lang="en-US" i="1" dirty="0">
                <a:hlinkClick r:id="rId2"/>
              </a:rPr>
              <a:t> </a:t>
            </a:r>
            <a:r>
              <a:rPr lang="en-US" i="1" dirty="0" err="1">
                <a:hlinkClick r:id="rId2"/>
              </a:rPr>
              <a:t>bassiana</a:t>
            </a:r>
            <a:r>
              <a:rPr lang="en-US" dirty="0"/>
              <a:t>, has been recognized since the early nineteenth century when the Italian mycologist </a:t>
            </a:r>
            <a:r>
              <a:rPr lang="en-US" dirty="0" err="1"/>
              <a:t>Agostina</a:t>
            </a:r>
            <a:r>
              <a:rPr lang="en-US" dirty="0"/>
              <a:t> </a:t>
            </a:r>
            <a:r>
              <a:rPr lang="en-US" dirty="0" err="1"/>
              <a:t>Bassi</a:t>
            </a:r>
            <a:r>
              <a:rPr lang="en-US" dirty="0"/>
              <a:t> demonstrated it to be the cause of '</a:t>
            </a:r>
            <a:r>
              <a:rPr lang="en-US" dirty="0" err="1"/>
              <a:t>muscardine</a:t>
            </a:r>
            <a:r>
              <a:rPr lang="en-US" dirty="0"/>
              <a:t> disease' in silkworms.</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2057400"/>
            <a:ext cx="4119154" cy="3212940"/>
          </a:xfrm>
        </p:spPr>
      </p:pic>
    </p:spTree>
    <p:extLst>
      <p:ext uri="{BB962C8B-B14F-4D97-AF65-F5344CB8AC3E}">
        <p14:creationId xmlns:p14="http://schemas.microsoft.com/office/powerpoint/2010/main" val="3145851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Parasitic Fungi </a:t>
            </a:r>
          </a:p>
        </p:txBody>
      </p:sp>
      <p:sp>
        <p:nvSpPr>
          <p:cNvPr id="6" name="Content Placeholder 5"/>
          <p:cNvSpPr>
            <a:spLocks noGrp="1"/>
          </p:cNvSpPr>
          <p:nvPr>
            <p:ph idx="1"/>
          </p:nvPr>
        </p:nvSpPr>
        <p:spPr/>
        <p:txBody>
          <a:bodyPr>
            <a:normAutofit fontScale="92500" lnSpcReduction="20000"/>
          </a:bodyPr>
          <a:lstStyle/>
          <a:p>
            <a:r>
              <a:rPr lang="en-US" b="1" dirty="0"/>
              <a:t>VERTEBRATE ANIMALS</a:t>
            </a:r>
            <a:endParaRPr lang="en-US" dirty="0"/>
          </a:p>
          <a:p>
            <a:r>
              <a:rPr lang="en-US" dirty="0"/>
              <a:t>Vertebrate animals can serve as hosts for parasitic fungi. although vertebrates make up only a small part of the animal kingdom they display a some diversity in both aquatic and terrestrial habitats. Aquatic habitats support quite different kinds of fungi than terrestrial ones so it is not surprising that fish and amphibians </a:t>
            </a:r>
            <a:r>
              <a:rPr lang="en-US" dirty="0" err="1"/>
              <a:t>harbour</a:t>
            </a:r>
            <a:r>
              <a:rPr lang="en-US" dirty="0"/>
              <a:t> fungal parasites having little in common with those infecting birds and mammals.</a:t>
            </a:r>
          </a:p>
          <a:p>
            <a:endParaRPr lang="en-US" dirty="0"/>
          </a:p>
        </p:txBody>
      </p:sp>
    </p:spTree>
    <p:extLst>
      <p:ext uri="{BB962C8B-B14F-4D97-AF65-F5344CB8AC3E}">
        <p14:creationId xmlns:p14="http://schemas.microsoft.com/office/powerpoint/2010/main" val="1784581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Parasitic Fungi </a:t>
            </a:r>
          </a:p>
        </p:txBody>
      </p:sp>
      <p:sp>
        <p:nvSpPr>
          <p:cNvPr id="3" name="Content Placeholder 2"/>
          <p:cNvSpPr>
            <a:spLocks noGrp="1"/>
          </p:cNvSpPr>
          <p:nvPr>
            <p:ph idx="1"/>
          </p:nvPr>
        </p:nvSpPr>
        <p:spPr/>
        <p:txBody>
          <a:bodyPr>
            <a:normAutofit fontScale="62500" lnSpcReduction="20000"/>
          </a:bodyPr>
          <a:lstStyle/>
          <a:p>
            <a:r>
              <a:rPr lang="en-US" b="1" dirty="0"/>
              <a:t>Fish</a:t>
            </a:r>
            <a:endParaRPr lang="en-US" dirty="0"/>
          </a:p>
          <a:p>
            <a:r>
              <a:rPr lang="en-US" dirty="0"/>
              <a:t>Most of the fungi parasitizing fish are not really fungi at all and instead belong to the phylum </a:t>
            </a:r>
            <a:r>
              <a:rPr lang="en-US" dirty="0" err="1"/>
              <a:t>Oomycota</a:t>
            </a:r>
            <a:r>
              <a:rPr lang="en-US" dirty="0"/>
              <a:t>. although once thought to be fungi we now know that the </a:t>
            </a:r>
            <a:r>
              <a:rPr lang="en-US" dirty="0" err="1"/>
              <a:t>Oomycota</a:t>
            </a:r>
            <a:r>
              <a:rPr lang="en-US" dirty="0"/>
              <a:t> and more closely related to certain algae. </a:t>
            </a:r>
            <a:endParaRPr lang="en-US" dirty="0" smtClean="0"/>
          </a:p>
          <a:p>
            <a:endParaRPr lang="en-US" dirty="0"/>
          </a:p>
          <a:p>
            <a:r>
              <a:rPr lang="en-US" dirty="0" smtClean="0"/>
              <a:t>Species </a:t>
            </a:r>
            <a:r>
              <a:rPr lang="en-US" dirty="0"/>
              <a:t>of several genera of </a:t>
            </a:r>
            <a:r>
              <a:rPr lang="en-US" dirty="0" err="1"/>
              <a:t>Oomycota</a:t>
            </a:r>
            <a:r>
              <a:rPr lang="en-US" dirty="0"/>
              <a:t> are known to attack fish. Home aquarium owners will undoubtedly recognize the genus </a:t>
            </a:r>
            <a:r>
              <a:rPr lang="en-US" i="1" dirty="0" err="1"/>
              <a:t>Saprolegnia</a:t>
            </a:r>
            <a:r>
              <a:rPr lang="en-US" dirty="0"/>
              <a:t>, a notorious group of parasites that can wipe out an aquarium in a short period of time. Species of </a:t>
            </a:r>
            <a:r>
              <a:rPr lang="en-US" i="1" dirty="0" err="1"/>
              <a:t>Saprolegnia</a:t>
            </a:r>
            <a:r>
              <a:rPr lang="en-US" dirty="0"/>
              <a:t> get into the fish through open wounds and rapidly penetrate its tissues with broad tubular hyphae. Infected but still-living fish may be seen swimming with a tuft of hyphae trailing out behind them. The next time you visit a pet store have a look at the fish medicines; many claim effectiveness against </a:t>
            </a:r>
            <a:r>
              <a:rPr lang="en-US" i="1" dirty="0" err="1"/>
              <a:t>Saprolegnia</a:t>
            </a:r>
            <a:r>
              <a:rPr lang="en-US" dirty="0"/>
              <a:t>.</a:t>
            </a:r>
          </a:p>
          <a:p>
            <a:r>
              <a:rPr lang="en-US" dirty="0"/>
              <a:t>A few "true" fungi also parasitize fish, including some species of </a:t>
            </a:r>
            <a:r>
              <a:rPr lang="en-US" i="1" dirty="0" err="1"/>
              <a:t>Exophiala</a:t>
            </a:r>
            <a:r>
              <a:rPr lang="en-US" dirty="0"/>
              <a:t> and </a:t>
            </a:r>
            <a:r>
              <a:rPr lang="en-US" i="1" dirty="0" err="1"/>
              <a:t>Fusarium</a:t>
            </a:r>
            <a:r>
              <a:rPr lang="en-US" dirty="0"/>
              <a:t>. although we usually think of </a:t>
            </a:r>
            <a:r>
              <a:rPr lang="en-US" i="1" dirty="0" err="1"/>
              <a:t>Fusarium</a:t>
            </a:r>
            <a:r>
              <a:rPr lang="en-US" dirty="0"/>
              <a:t> species as plant parasites they can become parasitic on a variety of animals, including humans.</a:t>
            </a:r>
          </a:p>
          <a:p>
            <a:endParaRPr lang="en-US" dirty="0"/>
          </a:p>
        </p:txBody>
      </p:sp>
    </p:spTree>
    <p:extLst>
      <p:ext uri="{BB962C8B-B14F-4D97-AF65-F5344CB8AC3E}">
        <p14:creationId xmlns:p14="http://schemas.microsoft.com/office/powerpoint/2010/main" val="4217849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Parasitic Fungi </a:t>
            </a:r>
          </a:p>
        </p:txBody>
      </p:sp>
      <p:sp>
        <p:nvSpPr>
          <p:cNvPr id="3" name="Content Placeholder 2"/>
          <p:cNvSpPr>
            <a:spLocks noGrp="1"/>
          </p:cNvSpPr>
          <p:nvPr>
            <p:ph idx="1"/>
          </p:nvPr>
        </p:nvSpPr>
        <p:spPr/>
        <p:txBody>
          <a:bodyPr>
            <a:normAutofit fontScale="62500" lnSpcReduction="20000"/>
          </a:bodyPr>
          <a:lstStyle/>
          <a:p>
            <a:r>
              <a:rPr lang="en-US" b="1" dirty="0"/>
              <a:t>Amphibians</a:t>
            </a:r>
            <a:endParaRPr lang="en-US" dirty="0"/>
          </a:p>
          <a:p>
            <a:r>
              <a:rPr lang="en-US" dirty="0"/>
              <a:t>Amphibians, including frogs, toads, newts and salamanders, may be air-breathing in their adult stages but generally are not very resistant to dryness and must remain in aquatic or very moist habitats. Because of the moisture that usually surrounds them they are susceptible to many of the same parasites as fish. Even woodland salamanders can be infected with species of </a:t>
            </a:r>
            <a:r>
              <a:rPr lang="en-US" i="1" dirty="0" err="1"/>
              <a:t>Saprolegnia</a:t>
            </a:r>
            <a:r>
              <a:rPr lang="en-US" dirty="0"/>
              <a:t>.</a:t>
            </a:r>
          </a:p>
          <a:p>
            <a:r>
              <a:rPr lang="en-US" dirty="0"/>
              <a:t>More recently biologists have begun to experience severe declines in the populations of frogs in many parts of the world. although the cause of this decline is still not entirely understood a major factor appears to be the </a:t>
            </a:r>
            <a:r>
              <a:rPr lang="en-US" dirty="0" err="1"/>
              <a:t>the</a:t>
            </a:r>
            <a:r>
              <a:rPr lang="en-US" dirty="0"/>
              <a:t> fungus </a:t>
            </a:r>
            <a:r>
              <a:rPr lang="en-US" i="1" dirty="0" err="1"/>
              <a:t>Batrachochytrium</a:t>
            </a:r>
            <a:r>
              <a:rPr lang="en-US" i="1" dirty="0"/>
              <a:t> </a:t>
            </a:r>
            <a:r>
              <a:rPr lang="en-US" i="1" dirty="0" err="1"/>
              <a:t>dendrobatidis</a:t>
            </a:r>
            <a:r>
              <a:rPr lang="en-US" dirty="0"/>
              <a:t> which infects the skin of frogs causing severe </a:t>
            </a:r>
            <a:r>
              <a:rPr lang="en-US" dirty="0" err="1"/>
              <a:t>leasons</a:t>
            </a:r>
            <a:r>
              <a:rPr lang="en-US" dirty="0"/>
              <a:t> and finally death. The disease is called </a:t>
            </a:r>
            <a:r>
              <a:rPr lang="en-US" b="1" dirty="0" err="1"/>
              <a:t>chytridiomycosis</a:t>
            </a:r>
            <a:r>
              <a:rPr lang="en-US" dirty="0"/>
              <a:t>. </a:t>
            </a:r>
            <a:r>
              <a:rPr lang="en-US" i="1" dirty="0" err="1"/>
              <a:t>Batrachochytrium</a:t>
            </a:r>
            <a:r>
              <a:rPr lang="en-US" i="1" dirty="0"/>
              <a:t> </a:t>
            </a:r>
            <a:r>
              <a:rPr lang="en-US" i="1" dirty="0" err="1"/>
              <a:t>dendrobatidis</a:t>
            </a:r>
            <a:r>
              <a:rPr lang="en-US" dirty="0"/>
              <a:t> is a member of the </a:t>
            </a:r>
            <a:r>
              <a:rPr lang="en-US" dirty="0" err="1">
                <a:hlinkClick r:id="rId2"/>
              </a:rPr>
              <a:t>Chytridiomycota</a:t>
            </a:r>
            <a:r>
              <a:rPr lang="en-US" dirty="0"/>
              <a:t>, a group of true fungi having motile spores that can swim in search of aquatic prey. Why this fungus has become prevalent in just the last few years is not clear. Scientists have suggested global warming, pollution, habitat disturbance and other causes but the answer is still not known.</a:t>
            </a:r>
          </a:p>
          <a:p>
            <a:endParaRPr lang="en-US" dirty="0"/>
          </a:p>
        </p:txBody>
      </p:sp>
    </p:spTree>
    <p:extLst>
      <p:ext uri="{BB962C8B-B14F-4D97-AF65-F5344CB8AC3E}">
        <p14:creationId xmlns:p14="http://schemas.microsoft.com/office/powerpoint/2010/main" val="1093122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Parasitic Fungi </a:t>
            </a:r>
          </a:p>
        </p:txBody>
      </p:sp>
      <p:sp>
        <p:nvSpPr>
          <p:cNvPr id="3" name="Content Placeholder 2"/>
          <p:cNvSpPr>
            <a:spLocks noGrp="1"/>
          </p:cNvSpPr>
          <p:nvPr>
            <p:ph idx="1"/>
          </p:nvPr>
        </p:nvSpPr>
        <p:spPr/>
        <p:txBody>
          <a:bodyPr>
            <a:normAutofit fontScale="85000" lnSpcReduction="10000"/>
          </a:bodyPr>
          <a:lstStyle/>
          <a:p>
            <a:r>
              <a:rPr lang="en-US" b="1" dirty="0"/>
              <a:t>Birds and </a:t>
            </a:r>
            <a:r>
              <a:rPr lang="en-US" b="1" dirty="0" smtClean="0"/>
              <a:t>mammals</a:t>
            </a:r>
          </a:p>
          <a:p>
            <a:r>
              <a:rPr lang="en-US" dirty="0" smtClean="0"/>
              <a:t>Birds </a:t>
            </a:r>
            <a:r>
              <a:rPr lang="en-US" dirty="0"/>
              <a:t>and mammals are together a smaller group than fish, and of these birds are the more numerous. Apparently swimming and flying are the way to success! These terrestrial, warm-blooded animals have a variety of fungal parasites. Of course the ones infecting humans and domestic animals are the best-known while those parasitic on wild mammals and birds remain largely unstudied. There are several excellent sites on the internet discussing these fungi in detail and presenting what some may find to be rather alarming photographs.</a:t>
            </a:r>
          </a:p>
          <a:p>
            <a:endParaRPr lang="en-US" dirty="0"/>
          </a:p>
        </p:txBody>
      </p:sp>
    </p:spTree>
    <p:extLst>
      <p:ext uri="{BB962C8B-B14F-4D97-AF65-F5344CB8AC3E}">
        <p14:creationId xmlns:p14="http://schemas.microsoft.com/office/powerpoint/2010/main" val="922872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Parasitic Fungi </a:t>
            </a:r>
          </a:p>
        </p:txBody>
      </p:sp>
      <p:sp>
        <p:nvSpPr>
          <p:cNvPr id="3" name="Content Placeholder 2"/>
          <p:cNvSpPr>
            <a:spLocks noGrp="1"/>
          </p:cNvSpPr>
          <p:nvPr>
            <p:ph idx="1"/>
          </p:nvPr>
        </p:nvSpPr>
        <p:spPr/>
        <p:txBody>
          <a:bodyPr>
            <a:normAutofit fontScale="47500" lnSpcReduction="20000"/>
          </a:bodyPr>
          <a:lstStyle/>
          <a:p>
            <a:r>
              <a:rPr lang="en-US" dirty="0"/>
              <a:t>The fungi causing </a:t>
            </a:r>
            <a:r>
              <a:rPr lang="en-US" b="1" dirty="0"/>
              <a:t>mycoses</a:t>
            </a:r>
            <a:r>
              <a:rPr lang="en-US" dirty="0"/>
              <a:t> or diseases in birds and mammals are often divided into several groups depending upon the site of infection. These groups are</a:t>
            </a:r>
            <a:r>
              <a:rPr lang="en-US" dirty="0" smtClean="0"/>
              <a:t>:</a:t>
            </a:r>
          </a:p>
          <a:p>
            <a:endParaRPr lang="en-US" dirty="0"/>
          </a:p>
          <a:p>
            <a:r>
              <a:rPr lang="en-US" dirty="0"/>
              <a:t>Superficial mycoses</a:t>
            </a:r>
          </a:p>
          <a:p>
            <a:r>
              <a:rPr lang="en-US" dirty="0"/>
              <a:t>These are fungi that grow on the surface of the body or on hair shafts. They do not invade living tissues and usually cause no symptoms. They may often be present but undetected. One of the most common of these is </a:t>
            </a:r>
            <a:r>
              <a:rPr lang="en-US" i="1" dirty="0" err="1"/>
              <a:t>Malassezia</a:t>
            </a:r>
            <a:r>
              <a:rPr lang="en-US" i="1" dirty="0"/>
              <a:t> furfur</a:t>
            </a:r>
            <a:r>
              <a:rPr lang="en-US" dirty="0"/>
              <a:t>, a relative of the </a:t>
            </a:r>
            <a:r>
              <a:rPr lang="en-US" dirty="0">
                <a:hlinkClick r:id="rId2"/>
              </a:rPr>
              <a:t>smut fungi</a:t>
            </a:r>
            <a:r>
              <a:rPr lang="en-US" dirty="0"/>
              <a:t> which may cause a mild dermatitis or </a:t>
            </a:r>
            <a:r>
              <a:rPr lang="en-US" dirty="0" err="1"/>
              <a:t>discolouration</a:t>
            </a:r>
            <a:r>
              <a:rPr lang="en-US" dirty="0"/>
              <a:t> of the skin. It can also be the cause of dandruff.</a:t>
            </a:r>
          </a:p>
          <a:p>
            <a:r>
              <a:rPr lang="en-US" dirty="0"/>
              <a:t>Cutaneous mycoses</a:t>
            </a:r>
          </a:p>
          <a:p>
            <a:r>
              <a:rPr lang="en-US" dirty="0"/>
              <a:t>A very common group of fungi found in the outermost layers of dead skin. although they do not invade living tissues they produce enough enzymes and other metabolites in the outer layers of skin that they elicit a response in the host that is usually seen as reddening at the site of infection. These fungi, commonly called </a:t>
            </a:r>
            <a:r>
              <a:rPr lang="en-US" i="1" dirty="0" err="1"/>
              <a:t>dermatophytes</a:t>
            </a:r>
            <a:r>
              <a:rPr lang="en-US" dirty="0"/>
              <a:t>, are the cause of athlete's foot, ringworm and nail disorders. </a:t>
            </a:r>
            <a:r>
              <a:rPr lang="en-US" i="1" dirty="0"/>
              <a:t>Candida </a:t>
            </a:r>
            <a:r>
              <a:rPr lang="en-US" i="1" dirty="0" err="1"/>
              <a:t>albicans</a:t>
            </a:r>
            <a:r>
              <a:rPr lang="en-US" dirty="0"/>
              <a:t>, a member of this group that also grows on mucus membranes in the mouth, anus and vagina can cause more serious infections under certain conditions.</a:t>
            </a:r>
          </a:p>
          <a:p>
            <a:r>
              <a:rPr lang="en-US" dirty="0"/>
              <a:t>Subcutaneous mycoses</a:t>
            </a:r>
          </a:p>
          <a:p>
            <a:r>
              <a:rPr lang="en-US" dirty="0"/>
              <a:t>This is a group of fungi that are probably not primarily parasitic and only become so if they enter a wound. Generally they remain localized and form small masses of hyphae in the affected tissues. They may at times invade bones. Subcutaneous mycoses may remain on the host for many years and form leaky swollen lesions.</a:t>
            </a:r>
          </a:p>
          <a:p>
            <a:endParaRPr lang="en-US" dirty="0"/>
          </a:p>
        </p:txBody>
      </p:sp>
    </p:spTree>
    <p:extLst>
      <p:ext uri="{BB962C8B-B14F-4D97-AF65-F5344CB8AC3E}">
        <p14:creationId xmlns:p14="http://schemas.microsoft.com/office/powerpoint/2010/main" val="2473211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Parasitic Fungi </a:t>
            </a:r>
          </a:p>
        </p:txBody>
      </p:sp>
      <p:sp>
        <p:nvSpPr>
          <p:cNvPr id="3" name="Content Placeholder 2"/>
          <p:cNvSpPr>
            <a:spLocks noGrp="1"/>
          </p:cNvSpPr>
          <p:nvPr>
            <p:ph idx="1"/>
          </p:nvPr>
        </p:nvSpPr>
        <p:spPr/>
        <p:txBody>
          <a:bodyPr>
            <a:normAutofit fontScale="70000" lnSpcReduction="20000"/>
          </a:bodyPr>
          <a:lstStyle/>
          <a:p>
            <a:r>
              <a:rPr lang="en-US" dirty="0"/>
              <a:t>Dimorphic systemic </a:t>
            </a:r>
            <a:r>
              <a:rPr lang="en-US" dirty="0" smtClean="0"/>
              <a:t>mycoses</a:t>
            </a:r>
          </a:p>
          <a:p>
            <a:endParaRPr lang="en-US" dirty="0" smtClean="0"/>
          </a:p>
          <a:p>
            <a:r>
              <a:rPr lang="en-US" dirty="0"/>
              <a:t>Fungi in this group are called dimorphic because they can grow as hyphae or in a single-celled budding form, depending upon where they are. In a petri dish at room temperature they grow as "normal" </a:t>
            </a:r>
            <a:r>
              <a:rPr lang="en-US" dirty="0" err="1"/>
              <a:t>hyphal</a:t>
            </a:r>
            <a:r>
              <a:rPr lang="en-US" dirty="0"/>
              <a:t> colonies but in living tissue they begin to behave like yeasts and travel through the body as single cells. They are called systemic because they have the ability to spread to various organs. Typically the spores are inhaled with dust and germinate to form colonies in the lungs. They may remain there and cause tuberculosis-like symptoms or they may spread to other parts of the body. The diseases they cause can be serious or even fatal. Members of this group tend to be quite common in certain endemic areas and quite rare elsewhere.</a:t>
            </a:r>
            <a:endParaRPr lang="en-US" dirty="0"/>
          </a:p>
        </p:txBody>
      </p:sp>
    </p:spTree>
    <p:extLst>
      <p:ext uri="{BB962C8B-B14F-4D97-AF65-F5344CB8AC3E}">
        <p14:creationId xmlns:p14="http://schemas.microsoft.com/office/powerpoint/2010/main" val="1611198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Parasitic Fungi </a:t>
            </a:r>
          </a:p>
        </p:txBody>
      </p:sp>
      <p:sp>
        <p:nvSpPr>
          <p:cNvPr id="3" name="Content Placeholder 2"/>
          <p:cNvSpPr>
            <a:spLocks noGrp="1"/>
          </p:cNvSpPr>
          <p:nvPr>
            <p:ph idx="1"/>
          </p:nvPr>
        </p:nvSpPr>
        <p:spPr/>
        <p:txBody>
          <a:bodyPr>
            <a:normAutofit fontScale="77500" lnSpcReduction="20000"/>
          </a:bodyPr>
          <a:lstStyle/>
          <a:p>
            <a:r>
              <a:rPr lang="en-US" dirty="0"/>
              <a:t>Opportunistic systemic mycoses</a:t>
            </a:r>
          </a:p>
          <a:p>
            <a:r>
              <a:rPr lang="en-US" dirty="0"/>
              <a:t>This group includes fungi that are able to invade tissues within the body but are not dimorphic. They are opportunistic because they normally exist as non- parasitic forms and only become virulent when the immune system has been compromised in some way. This can occur through the use of immunosuppressant drugs following organ transplant surgery or because of diseases such as AIDS and diabetes that suppress the immune system. The use of </a:t>
            </a:r>
            <a:r>
              <a:rPr lang="en-US" dirty="0" err="1"/>
              <a:t>chemotheraputic</a:t>
            </a:r>
            <a:r>
              <a:rPr lang="en-US" dirty="0"/>
              <a:t> agents, corticosteroids and other chemicals having a profound effect on the body may also allow them entry. These fungi are not in any kind of "balance" with the host and can invade rapidly and destructively.</a:t>
            </a:r>
          </a:p>
          <a:p>
            <a:endParaRPr lang="en-US" dirty="0"/>
          </a:p>
        </p:txBody>
      </p:sp>
    </p:spTree>
    <p:extLst>
      <p:ext uri="{BB962C8B-B14F-4D97-AF65-F5344CB8AC3E}">
        <p14:creationId xmlns:p14="http://schemas.microsoft.com/office/powerpoint/2010/main" val="147787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Symbiotic Relationships of Fungi</a:t>
            </a:r>
          </a:p>
        </p:txBody>
      </p:sp>
      <p:sp>
        <p:nvSpPr>
          <p:cNvPr id="3" name="Content Placeholder 2"/>
          <p:cNvSpPr>
            <a:spLocks noGrp="1"/>
          </p:cNvSpPr>
          <p:nvPr>
            <p:ph idx="1"/>
          </p:nvPr>
        </p:nvSpPr>
        <p:spPr/>
        <p:txBody>
          <a:bodyPr>
            <a:normAutofit fontScale="92500" lnSpcReduction="20000"/>
          </a:bodyPr>
          <a:lstStyle/>
          <a:p>
            <a:r>
              <a:rPr lang="en-US" dirty="0"/>
              <a:t>Not all fungi feed on dead organisms. Many are involved in symbiotic relationships, including parasitism and mutualism.</a:t>
            </a:r>
          </a:p>
          <a:p>
            <a:endParaRPr lang="en-US" dirty="0"/>
          </a:p>
          <a:p>
            <a:r>
              <a:rPr lang="en-US" b="1" dirty="0"/>
              <a:t>Fungi as Parasites</a:t>
            </a:r>
          </a:p>
          <a:p>
            <a:r>
              <a:rPr lang="en-US" dirty="0"/>
              <a:t>In a parasitic relationship, the parasite benefits while the host is harmed. Parasitic fungi live in or on other organisms and get their nutrients from them. Fungi have special structures for penetrating a host. They also produce enzymes that break down the host’s tissues.</a:t>
            </a:r>
          </a:p>
          <a:p>
            <a:endParaRPr lang="en-US" dirty="0"/>
          </a:p>
        </p:txBody>
      </p:sp>
    </p:spTree>
    <p:extLst>
      <p:ext uri="{BB962C8B-B14F-4D97-AF65-F5344CB8AC3E}">
        <p14:creationId xmlns:p14="http://schemas.microsoft.com/office/powerpoint/2010/main" val="1756587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US" dirty="0"/>
              <a:t>FUNGAL PARASITES OF PLANTS</a:t>
            </a:r>
          </a:p>
          <a:p>
            <a:endParaRPr lang="en-US" dirty="0" smtClean="0"/>
          </a:p>
          <a:p>
            <a:r>
              <a:rPr lang="en-US" dirty="0"/>
              <a:t>The study of plant disease, plant pathology, is a large and important one. Many universities have entire departments of plant pathology. The importance of the subject is obvious; since the beginning of agriculture humans have had to endure major crop losses because of disease. Even today, when crop health is under careful scrutiny, disease may suddenly strike and ruin an entire season's growth. It happens every year in some part of the globe, even in so-called developed nations.</a:t>
            </a:r>
          </a:p>
          <a:p>
            <a:r>
              <a:rPr lang="en-US" dirty="0"/>
              <a:t>Most plant diseases are caused by fungi; losses to bacteria and viruses are important, but less so than those caused by fungi. A great diversity of fungi cause plant disease, nearly all major groups are involved. In spite of these numbers there are just two types of parasite to consider: </a:t>
            </a:r>
            <a:r>
              <a:rPr lang="en-US" b="1" dirty="0" err="1"/>
              <a:t>nectrotrophs</a:t>
            </a:r>
            <a:r>
              <a:rPr lang="en-US" dirty="0"/>
              <a:t> and </a:t>
            </a:r>
            <a:r>
              <a:rPr lang="en-US" b="1" dirty="0" err="1"/>
              <a:t>biotrophs</a:t>
            </a:r>
            <a:r>
              <a:rPr lang="en-US" dirty="0"/>
              <a:t>. </a:t>
            </a:r>
            <a:r>
              <a:rPr lang="en-US" dirty="0" err="1"/>
              <a:t>Necrotrophs</a:t>
            </a:r>
            <a:r>
              <a:rPr lang="en-US" dirty="0"/>
              <a:t> are a little like predators; they kill the tissues they are about to consume before they eat them. Unlike predators, however, they don't normally kill the whole organism, just a part of it. They do this by means of toxins that diffuse out into the host tissues, killing the cells they encounter. The fungus then extends its hyphae into these killed areas and digests them. </a:t>
            </a:r>
            <a:r>
              <a:rPr lang="en-US" dirty="0" err="1"/>
              <a:t>Biotrophs</a:t>
            </a:r>
            <a:r>
              <a:rPr lang="en-US" dirty="0"/>
              <a:t> obtain their nutrition from living cells with which they may establish fairly long-lived associations. They usually penetrate the cell walls of their hosts and establish contact with the cell membrane by means of </a:t>
            </a:r>
            <a:r>
              <a:rPr lang="en-US" b="1" dirty="0" err="1"/>
              <a:t>haustoria</a:t>
            </a:r>
            <a:r>
              <a:rPr lang="en-US" dirty="0"/>
              <a:t>, cells specialized for the absorption of nutrients.</a:t>
            </a:r>
          </a:p>
          <a:p>
            <a:endParaRPr lang="en-US" dirty="0"/>
          </a:p>
        </p:txBody>
      </p:sp>
    </p:spTree>
    <p:extLst>
      <p:ext uri="{BB962C8B-B14F-4D97-AF65-F5344CB8AC3E}">
        <p14:creationId xmlns:p14="http://schemas.microsoft.com/office/powerpoint/2010/main" val="209474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Plants do not just accept parasitic fungi. They have a large array of defense mechanisms that guard against fungal disease so that most fungi cannot get in. These defenses include physical barriers like the tough cuticle lining the surfaces of plants or the bark on trees. Chemical barriers including various toxins and strong oxidizers may be utilized. Fungi in their turn have developed ways of circumventing these defenses and seem to be able to develop new ones as soon as the plant confronts them. Some scientists have referred to this as a biological arms race. Plants differ greatly from one another in how they resist disease.</a:t>
            </a:r>
            <a:endParaRPr lang="en-US" dirty="0"/>
          </a:p>
        </p:txBody>
      </p:sp>
    </p:spTree>
    <p:extLst>
      <p:ext uri="{BB962C8B-B14F-4D97-AF65-F5344CB8AC3E}">
        <p14:creationId xmlns:p14="http://schemas.microsoft.com/office/powerpoint/2010/main" val="311533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normAutofit fontScale="55000" lnSpcReduction="20000"/>
          </a:bodyPr>
          <a:lstStyle/>
          <a:p>
            <a:r>
              <a:rPr lang="en-US" dirty="0" smtClean="0"/>
              <a:t>NECROTROPHS</a:t>
            </a:r>
          </a:p>
          <a:p>
            <a:r>
              <a:rPr lang="en-US" dirty="0"/>
              <a:t>The plants in the photo at </a:t>
            </a:r>
            <a:r>
              <a:rPr lang="en-US" dirty="0" smtClean="0"/>
              <a:t>right </a:t>
            </a:r>
            <a:r>
              <a:rPr lang="en-US" dirty="0"/>
              <a:t>are mainly blueberries but if you look closely you will also see chokeberries, raspberries and perhaps some other species. All are common in New Brunswick and are frequently infected by fungi. In this example the leaves are riddled with dead spots brought about by </a:t>
            </a:r>
            <a:r>
              <a:rPr lang="en-US" dirty="0" err="1"/>
              <a:t>necrotrophic</a:t>
            </a:r>
            <a:r>
              <a:rPr lang="en-US" dirty="0"/>
              <a:t> plant parasites. These range from small dark spots to larger dead areas, often ringed by </a:t>
            </a:r>
            <a:r>
              <a:rPr lang="en-US" dirty="0" err="1"/>
              <a:t>discoloured</a:t>
            </a:r>
            <a:r>
              <a:rPr lang="en-US" dirty="0"/>
              <a:t> dying zones. The fungi are within the spots, releasing toxins that kill the leaf cells and then spreading out into the killed areas.</a:t>
            </a:r>
          </a:p>
          <a:p>
            <a:r>
              <a:rPr lang="en-US" dirty="0" err="1"/>
              <a:t>Necrotrophic</a:t>
            </a:r>
            <a:r>
              <a:rPr lang="en-US" dirty="0"/>
              <a:t> parasites are not always easy to characterize. At times such infections may be caused by </a:t>
            </a:r>
            <a:r>
              <a:rPr lang="en-US" dirty="0" err="1"/>
              <a:t>biotrophic</a:t>
            </a:r>
            <a:r>
              <a:rPr lang="en-US" dirty="0"/>
              <a:t> parasites that make such large nutritional demands on their host that they kill parts of it and thus resemble a </a:t>
            </a:r>
            <a:r>
              <a:rPr lang="en-US" dirty="0" err="1"/>
              <a:t>necrotroph</a:t>
            </a:r>
            <a:r>
              <a:rPr lang="en-US" dirty="0"/>
              <a:t>. However, </a:t>
            </a:r>
            <a:r>
              <a:rPr lang="en-US" dirty="0" err="1"/>
              <a:t>biotrophs</a:t>
            </a:r>
            <a:r>
              <a:rPr lang="en-US" dirty="0"/>
              <a:t> do not produce lethal toxins and they do not feed on dead tissues.</a:t>
            </a:r>
          </a:p>
          <a:p>
            <a:endParaRPr lang="en-US" dirty="0"/>
          </a:p>
        </p:txBody>
      </p:sp>
      <p:sp>
        <p:nvSpPr>
          <p:cNvPr id="6" name="Content Placeholder 5"/>
          <p:cNvSpPr>
            <a:spLocks noGrp="1"/>
          </p:cNvSpPr>
          <p:nvPr>
            <p:ph sz="half" idx="2"/>
          </p:nvPr>
        </p:nvSpPr>
        <p:spPr/>
        <p:txBody>
          <a:bodyPr>
            <a:normAutofit fontScale="55000" lnSpcReduction="20000"/>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2600"/>
            <a:ext cx="4136571"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659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62500" lnSpcReduction="20000"/>
          </a:bodyPr>
          <a:lstStyle/>
          <a:p>
            <a:r>
              <a:rPr lang="en-US" dirty="0" smtClean="0"/>
              <a:t>BIOTROPHS</a:t>
            </a:r>
          </a:p>
          <a:p>
            <a:r>
              <a:rPr lang="en-US" dirty="0"/>
              <a:t>Because they do not produce toxins </a:t>
            </a:r>
            <a:r>
              <a:rPr lang="en-US" dirty="0" err="1"/>
              <a:t>biotrophs</a:t>
            </a:r>
            <a:r>
              <a:rPr lang="en-US" dirty="0"/>
              <a:t> may have longer and less damaging relationships with their hosts. In the figure at right the rust fungus </a:t>
            </a:r>
            <a:r>
              <a:rPr lang="en-US" i="1" dirty="0" err="1"/>
              <a:t>Chrysomyxa</a:t>
            </a:r>
            <a:r>
              <a:rPr lang="en-US" i="1" dirty="0"/>
              <a:t> </a:t>
            </a:r>
            <a:r>
              <a:rPr lang="en-US" i="1" dirty="0" err="1"/>
              <a:t>ledi</a:t>
            </a:r>
            <a:r>
              <a:rPr lang="en-US" dirty="0"/>
              <a:t> has formed several sites of sporulation on the underside of a leaf of Labrador tea. These areas of sporulation are confined within zones defined by veins. No yellowing or senescence of the host leaf due to this infection is visible although there appears to have been some damage from a </a:t>
            </a:r>
            <a:r>
              <a:rPr lang="en-US" dirty="0" err="1"/>
              <a:t>necrotroph</a:t>
            </a:r>
            <a:r>
              <a:rPr lang="en-US" dirty="0"/>
              <a:t> on the upper margin.</a:t>
            </a:r>
            <a:endParaRPr lang="en-US" dirty="0"/>
          </a:p>
        </p:txBody>
      </p:sp>
      <p:sp>
        <p:nvSpPr>
          <p:cNvPr id="4" name="Content Placeholder 3"/>
          <p:cNvSpPr>
            <a:spLocks noGrp="1"/>
          </p:cNvSpPr>
          <p:nvPr>
            <p:ph sz="half" idx="2"/>
          </p:nvPr>
        </p:nvSpPr>
        <p:spPr/>
        <p:txBody>
          <a:bodyPr>
            <a:normAutofit fontScale="62500" lnSpcReduction="20000"/>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81200"/>
            <a:ext cx="3995506"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451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DIVERSITY OF PLANT PARASITIC FUNGI</a:t>
            </a:r>
          </a:p>
          <a:p>
            <a:r>
              <a:rPr lang="en-US" dirty="0"/>
              <a:t>Species of fungi causing plant disease can be found in nearly all taxonomic groups and will be encountered frequently in the section on </a:t>
            </a:r>
            <a:r>
              <a:rPr lang="en-US" dirty="0">
                <a:hlinkClick r:id="rId2"/>
              </a:rPr>
              <a:t>classification</a:t>
            </a:r>
            <a:r>
              <a:rPr lang="en-US" dirty="0"/>
              <a:t>. Instead we will examine diversity from a pathologist's point of view, </a:t>
            </a:r>
            <a:r>
              <a:rPr lang="en-US" dirty="0" err="1"/>
              <a:t>focussing</a:t>
            </a:r>
            <a:r>
              <a:rPr lang="en-US" dirty="0"/>
              <a:t> more on the disease than on the agent of the disease.</a:t>
            </a:r>
          </a:p>
          <a:p>
            <a:pPr marL="118872" indent="0">
              <a:buNone/>
            </a:pPr>
            <a:endParaRPr lang="en-US" dirty="0"/>
          </a:p>
        </p:txBody>
      </p:sp>
    </p:spTree>
    <p:extLst>
      <p:ext uri="{BB962C8B-B14F-4D97-AF65-F5344CB8AC3E}">
        <p14:creationId xmlns:p14="http://schemas.microsoft.com/office/powerpoint/2010/main" val="2704283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47500" lnSpcReduction="20000"/>
          </a:bodyPr>
          <a:lstStyle/>
          <a:p>
            <a:r>
              <a:rPr lang="en-US" dirty="0" smtClean="0"/>
              <a:t>Roots</a:t>
            </a:r>
          </a:p>
          <a:p>
            <a:endParaRPr lang="en-US" dirty="0"/>
          </a:p>
          <a:p>
            <a:r>
              <a:rPr lang="en-US" dirty="0"/>
              <a:t>Plant roots are attacked by a great range fungi, from simple organisms parasitic on a single cell to ones attacking an entire root system. Many live inconspicuously in the root, inflicting little damage on the host. Others, such as the species of </a:t>
            </a:r>
            <a:r>
              <a:rPr lang="en-US" dirty="0" err="1"/>
              <a:t>Armillaria</a:t>
            </a:r>
            <a:r>
              <a:rPr lang="en-US" dirty="0"/>
              <a:t> at </a:t>
            </a:r>
            <a:r>
              <a:rPr lang="en-US" dirty="0" smtClean="0"/>
              <a:t>right, </a:t>
            </a:r>
            <a:r>
              <a:rPr lang="en-US" dirty="0"/>
              <a:t>probably A. </a:t>
            </a:r>
            <a:r>
              <a:rPr lang="en-US" dirty="0" err="1"/>
              <a:t>ostoyae</a:t>
            </a:r>
            <a:r>
              <a:rPr lang="en-US" dirty="0"/>
              <a:t>, can attack entire root systems of trees, causing the whole plant to die. </a:t>
            </a:r>
            <a:r>
              <a:rPr lang="en-US" dirty="0" err="1"/>
              <a:t>Armillaria</a:t>
            </a:r>
            <a:r>
              <a:rPr lang="en-US" dirty="0"/>
              <a:t> species often grow harmlessly on the rotting wood various trees but under certain conditions can spread to living roots. This spread is accomplished by means of dark shoestring-like structures called </a:t>
            </a:r>
            <a:r>
              <a:rPr lang="en-US" dirty="0" err="1"/>
              <a:t>rhizomorphs</a:t>
            </a:r>
            <a:r>
              <a:rPr lang="en-US" dirty="0"/>
              <a:t>. When a </a:t>
            </a:r>
            <a:r>
              <a:rPr lang="en-US" dirty="0" err="1"/>
              <a:t>rhizomorph</a:t>
            </a:r>
            <a:r>
              <a:rPr lang="en-US" dirty="0"/>
              <a:t> of this fungus encounters a root it will penetrate and begin to develop between the wood and the bark, eventually colonizing up to the root collar (the part of the trunk where the roots arise. The growth beneath the bark forms a white mat of mycelium that will eventually kill the tree. </a:t>
            </a:r>
            <a:r>
              <a:rPr lang="en-US" dirty="0" err="1"/>
              <a:t>Armillaria</a:t>
            </a:r>
            <a:r>
              <a:rPr lang="en-US" dirty="0"/>
              <a:t> root rot is a major forest disease that particularly affects young conifers, such as those planted during reforestation efforts or in Christmas tree plantations.</a:t>
            </a:r>
          </a:p>
        </p:txBody>
      </p:sp>
      <p:sp>
        <p:nvSpPr>
          <p:cNvPr id="5" name="Content Placeholder 4"/>
          <p:cNvSpPr>
            <a:spLocks noGrp="1"/>
          </p:cNvSpPr>
          <p:nvPr>
            <p:ph sz="half" idx="2"/>
          </p:nvPr>
        </p:nvSpPr>
        <p:spPr/>
        <p:txBody>
          <a:bodyPr>
            <a:normAutofit fontScale="47500" lnSpcReduction="20000"/>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81200"/>
            <a:ext cx="38100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480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pPr algn="just"/>
            <a:r>
              <a:rPr lang="en-US" sz="2600" dirty="0"/>
              <a:t>Parasitic fungi often cause illness and may eventually kill their host. They are the major cause of disease in agricultural plants. </a:t>
            </a:r>
            <a:endParaRPr lang="en-US" sz="2600" dirty="0" smtClean="0"/>
          </a:p>
          <a:p>
            <a:pPr algn="just"/>
            <a:endParaRPr lang="en-US" sz="2600" dirty="0" smtClean="0"/>
          </a:p>
          <a:p>
            <a:pPr algn="just"/>
            <a:r>
              <a:rPr lang="en-US" sz="2600" dirty="0" smtClean="0"/>
              <a:t>Fungi </a:t>
            </a:r>
            <a:r>
              <a:rPr lang="en-US" sz="2600" dirty="0"/>
              <a:t>also parasitize animals, such as the insect pictured in </a:t>
            </a:r>
            <a:r>
              <a:rPr lang="en-US" sz="2600" dirty="0" smtClean="0"/>
              <a:t>Figure. </a:t>
            </a:r>
            <a:r>
              <a:rPr lang="en-US" sz="2600" dirty="0"/>
              <a:t>Fungi even parasitize humans. Did you ever have </a:t>
            </a:r>
            <a:r>
              <a:rPr lang="en-US" sz="2600" dirty="0" smtClean="0"/>
              <a:t>athlete's </a:t>
            </a:r>
            <a:r>
              <a:rPr lang="en-US" sz="2600" dirty="0"/>
              <a:t>foot? If so, you were the host of a parasitic fungus.</a:t>
            </a:r>
          </a:p>
          <a:p>
            <a:endParaRPr lang="en-US" dirty="0"/>
          </a:p>
        </p:txBody>
      </p:sp>
      <p:sp>
        <p:nvSpPr>
          <p:cNvPr id="5" name="Content Placeholder 4"/>
          <p:cNvSpPr>
            <a:spLocks noGrp="1"/>
          </p:cNvSpPr>
          <p:nvPr>
            <p:ph sz="half" idx="2"/>
          </p:nvPr>
        </p:nvSpPr>
        <p:spPr/>
        <p:txBody>
          <a:bodyPr>
            <a:normAutofit fontScale="92500" lnSpcReduction="10000"/>
          </a:bodyPr>
          <a:lstStyle/>
          <a:p>
            <a:r>
              <a:rPr lang="en-US" sz="2400" dirty="0"/>
              <a:t>Parasitic Fungus and Insect Host. The white parasitic fungus named </a:t>
            </a:r>
            <a:r>
              <a:rPr lang="en-US" sz="2400" dirty="0" err="1"/>
              <a:t>Cordyceps</a:t>
            </a:r>
            <a:r>
              <a:rPr lang="en-US" sz="2400" dirty="0"/>
              <a:t> is shown here growing on its host—a dark brown moth</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733800"/>
            <a:ext cx="376437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p:txBody>
          <a:bodyPr/>
          <a:lstStyle/>
          <a:p>
            <a:r>
              <a:rPr lang="en-US" dirty="0"/>
              <a:t>Symbiotic Relationships of Fungi</a:t>
            </a:r>
          </a:p>
        </p:txBody>
      </p:sp>
    </p:spTree>
    <p:extLst>
      <p:ext uri="{BB962C8B-B14F-4D97-AF65-F5344CB8AC3E}">
        <p14:creationId xmlns:p14="http://schemas.microsoft.com/office/powerpoint/2010/main" val="119400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Symbiotic Relationships of Fungi</a:t>
            </a:r>
          </a:p>
        </p:txBody>
      </p:sp>
      <p:sp>
        <p:nvSpPr>
          <p:cNvPr id="6" name="Content Placeholder 5"/>
          <p:cNvSpPr>
            <a:spLocks noGrp="1"/>
          </p:cNvSpPr>
          <p:nvPr>
            <p:ph idx="1"/>
          </p:nvPr>
        </p:nvSpPr>
        <p:spPr/>
        <p:txBody>
          <a:bodyPr>
            <a:normAutofit/>
          </a:bodyPr>
          <a:lstStyle/>
          <a:p>
            <a:r>
              <a:rPr lang="en-US" b="1" dirty="0"/>
              <a:t>Mutualism in </a:t>
            </a:r>
            <a:r>
              <a:rPr lang="en-US" b="1" dirty="0" smtClean="0"/>
              <a:t>Fungi</a:t>
            </a:r>
          </a:p>
          <a:p>
            <a:pPr marL="118872" indent="0">
              <a:buNone/>
            </a:pPr>
            <a:endParaRPr lang="en-US" b="1" dirty="0"/>
          </a:p>
          <a:p>
            <a:r>
              <a:rPr lang="en-US" dirty="0"/>
              <a:t>Fungi have several mutualistic relationships with other organisms. In mutualism, both organisms benefit from the relationship. Two common mutualistic relationships involving fungi are </a:t>
            </a:r>
            <a:r>
              <a:rPr lang="en-US" dirty="0" err="1"/>
              <a:t>mycorrhiza</a:t>
            </a:r>
            <a:r>
              <a:rPr lang="en-US" dirty="0"/>
              <a:t> and lichen</a:t>
            </a:r>
            <a:r>
              <a:rPr lang="en-US" dirty="0" smtClean="0"/>
              <a:t>.</a:t>
            </a:r>
          </a:p>
          <a:p>
            <a:endParaRPr lang="en-US" dirty="0"/>
          </a:p>
          <a:p>
            <a:endParaRPr lang="en-US" dirty="0"/>
          </a:p>
        </p:txBody>
      </p:sp>
    </p:spTree>
    <p:extLst>
      <p:ext uri="{BB962C8B-B14F-4D97-AF65-F5344CB8AC3E}">
        <p14:creationId xmlns:p14="http://schemas.microsoft.com/office/powerpoint/2010/main" val="112077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Symbiotic Relationships of Fungi</a:t>
            </a:r>
          </a:p>
        </p:txBody>
      </p:sp>
      <p:sp>
        <p:nvSpPr>
          <p:cNvPr id="5" name="Content Placeholder 4"/>
          <p:cNvSpPr>
            <a:spLocks noGrp="1"/>
          </p:cNvSpPr>
          <p:nvPr>
            <p:ph sz="half" idx="1"/>
          </p:nvPr>
        </p:nvSpPr>
        <p:spPr/>
        <p:txBody>
          <a:bodyPr>
            <a:normAutofit fontScale="77500" lnSpcReduction="20000"/>
          </a:bodyPr>
          <a:lstStyle/>
          <a:p>
            <a:r>
              <a:rPr lang="en-US" dirty="0"/>
              <a:t>A </a:t>
            </a:r>
            <a:r>
              <a:rPr lang="en-US" b="1" dirty="0" err="1"/>
              <a:t>mycorrhiza</a:t>
            </a:r>
            <a:r>
              <a:rPr lang="en-US" dirty="0"/>
              <a:t> is a mutualistic relationship between a fungus and a plant. The fungus grows in or on the plant roots. The fungus benefits from the easy access to food made by the plant. The plant benefits because the fungus puts out mycelia that help absorb water and nutrients. Scientists think that a symbiotic relationship such as this may have allowed plants to first colonize the land</a:t>
            </a:r>
            <a:r>
              <a:rPr lang="en-US" dirty="0" smtClean="0"/>
              <a:t>.</a:t>
            </a:r>
            <a:endParaRPr lang="en-US" dirty="0"/>
          </a:p>
        </p:txBody>
      </p:sp>
      <p:sp>
        <p:nvSpPr>
          <p:cNvPr id="6" name="Content Placeholder 5"/>
          <p:cNvSpPr>
            <a:spLocks noGrp="1"/>
          </p:cNvSpPr>
          <p:nvPr>
            <p:ph sz="half" idx="2"/>
          </p:nvPr>
        </p:nvSpPr>
        <p:spPr/>
        <p:txBody>
          <a:bodyPr>
            <a:normAutofit fontScale="77500" lnSpcReduction="20000"/>
          </a:bodyPr>
          <a:lstStyle/>
          <a:p>
            <a:r>
              <a:rPr lang="en-US" dirty="0" err="1"/>
              <a:t>Mycorrhizal</a:t>
            </a:r>
            <a:r>
              <a:rPr lang="en-US" dirty="0"/>
              <a:t> fungal filaments (mycelia) radiate into the soil from </a:t>
            </a:r>
            <a:r>
              <a:rPr lang="en-US" dirty="0" err="1"/>
              <a:t>mycorrhizae</a:t>
            </a:r>
            <a:r>
              <a:rPr lang="en-US" dirty="0"/>
              <a:t>-colonized root tips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6597" y="3276600"/>
            <a:ext cx="3438059"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238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Symbiotic Relationships of Fungi</a:t>
            </a:r>
          </a:p>
        </p:txBody>
      </p:sp>
      <p:sp>
        <p:nvSpPr>
          <p:cNvPr id="3" name="Content Placeholder 2"/>
          <p:cNvSpPr>
            <a:spLocks noGrp="1"/>
          </p:cNvSpPr>
          <p:nvPr>
            <p:ph sz="half" idx="1"/>
          </p:nvPr>
        </p:nvSpPr>
        <p:spPr/>
        <p:txBody>
          <a:bodyPr>
            <a:normAutofit fontScale="70000" lnSpcReduction="20000"/>
          </a:bodyPr>
          <a:lstStyle/>
          <a:p>
            <a:r>
              <a:rPr lang="en-US" dirty="0"/>
              <a:t>A lichen is an organism that results from a mutualistic relationship between a fungus and a photosynthetic organism. The other organism is usually a </a:t>
            </a:r>
            <a:r>
              <a:rPr lang="en-US" dirty="0" err="1"/>
              <a:t>cyanobacterium</a:t>
            </a:r>
            <a:r>
              <a:rPr lang="en-US" dirty="0"/>
              <a:t> or green alga. </a:t>
            </a:r>
            <a:endParaRPr lang="en-US" dirty="0" smtClean="0"/>
          </a:p>
          <a:p>
            <a:endParaRPr lang="en-US" dirty="0"/>
          </a:p>
          <a:p>
            <a:r>
              <a:rPr lang="en-US" dirty="0" smtClean="0"/>
              <a:t>The </a:t>
            </a:r>
            <a:r>
              <a:rPr lang="en-US" dirty="0"/>
              <a:t>fungus grows around the bacterial or algal cells. The fungus benefits from the constant supply of food produced by the </a:t>
            </a:r>
            <a:r>
              <a:rPr lang="en-US" dirty="0" err="1"/>
              <a:t>photosynthesizer</a:t>
            </a:r>
            <a:r>
              <a:rPr lang="en-US" dirty="0"/>
              <a:t>. The </a:t>
            </a:r>
            <a:r>
              <a:rPr lang="en-US" dirty="0" err="1"/>
              <a:t>photosynthesizer</a:t>
            </a:r>
            <a:r>
              <a:rPr lang="en-US" dirty="0"/>
              <a:t> benefits from the water and nutrients absorbed by the fungus. </a:t>
            </a:r>
            <a:endParaRPr lang="en-US" dirty="0" smtClean="0"/>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a:t>Lichen Growing on Rock. Unlike plants, lichen can grow on bare rocks because they don’t have roots</a:t>
            </a:r>
            <a:r>
              <a:rPr lang="en-US" dirty="0" smtClean="0"/>
              <a:t>.</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970810"/>
            <a:ext cx="3496572" cy="311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873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Symbiotic Relationships of Fungi</a:t>
            </a:r>
          </a:p>
        </p:txBody>
      </p:sp>
      <p:sp>
        <p:nvSpPr>
          <p:cNvPr id="3" name="Content Placeholder 2"/>
          <p:cNvSpPr>
            <a:spLocks noGrp="1"/>
          </p:cNvSpPr>
          <p:nvPr>
            <p:ph sz="half" idx="1"/>
          </p:nvPr>
        </p:nvSpPr>
        <p:spPr/>
        <p:txBody>
          <a:bodyPr>
            <a:normAutofit fontScale="92500"/>
          </a:bodyPr>
          <a:lstStyle/>
          <a:p>
            <a:r>
              <a:rPr lang="en-US" dirty="0"/>
              <a:t>Some fungi have mutualistic relationships with insects. For example:</a:t>
            </a:r>
          </a:p>
          <a:p>
            <a:endParaRPr lang="en-US" dirty="0"/>
          </a:p>
          <a:p>
            <a:r>
              <a:rPr lang="en-US" dirty="0"/>
              <a:t>Leafcutter ants grow fungi on beds of leaves in their nests. The fungi get a protected place to live. The ants feed the fungi to their larvae</a:t>
            </a:r>
            <a:r>
              <a:rPr lang="en-US" dirty="0" smtClean="0"/>
              <a:t>.</a:t>
            </a:r>
            <a:endParaRPr lang="en-US" dirty="0"/>
          </a:p>
        </p:txBody>
      </p:sp>
      <p:sp>
        <p:nvSpPr>
          <p:cNvPr id="4" name="Content Placeholder 3"/>
          <p:cNvSpPr>
            <a:spLocks noGrp="1"/>
          </p:cNvSpPr>
          <p:nvPr>
            <p:ph sz="half" idx="2"/>
          </p:nvPr>
        </p:nvSpPr>
        <p:spPr/>
        <p:txBody>
          <a:bodyPr>
            <a:normAutofit fontScale="92500"/>
          </a:bodyPr>
          <a:lstStyle/>
          <a:p>
            <a:r>
              <a:rPr lang="en-US" dirty="0"/>
              <a:t>Fungal Farming in Leafcutter Ants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276600"/>
            <a:ext cx="3953902" cy="274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32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Symbiotic Relationships of Fungi</a:t>
            </a:r>
          </a:p>
        </p:txBody>
      </p:sp>
      <p:sp>
        <p:nvSpPr>
          <p:cNvPr id="3" name="Content Placeholder 2"/>
          <p:cNvSpPr>
            <a:spLocks noGrp="1"/>
          </p:cNvSpPr>
          <p:nvPr>
            <p:ph sz="half" idx="1"/>
          </p:nvPr>
        </p:nvSpPr>
        <p:spPr/>
        <p:txBody>
          <a:bodyPr/>
          <a:lstStyle/>
          <a:p>
            <a:r>
              <a:rPr lang="en-US" dirty="0"/>
              <a:t>Ambrosia beetles bore holes in tree bark and “plant” fungal spores in the holes. The holes in the bark give the fungi an ideal place to grow. The beetles harvest fungi from their “garden.”</a:t>
            </a:r>
          </a:p>
          <a:p>
            <a:endParaRPr lang="en-US" dirty="0"/>
          </a:p>
        </p:txBody>
      </p:sp>
      <p:sp>
        <p:nvSpPr>
          <p:cNvPr id="4" name="Content Placeholder 3"/>
          <p:cNvSpPr>
            <a:spLocks noGrp="1"/>
          </p:cNvSpPr>
          <p:nvPr>
            <p:ph sz="half" idx="2"/>
          </p:nvPr>
        </p:nvSpPr>
        <p:spPr/>
        <p:txBody>
          <a:bodyPr/>
          <a:lstStyle/>
          <a:p>
            <a:r>
              <a:rPr lang="en-US" dirty="0"/>
              <a:t>Ambrosia Beetle and Fungus in a Tree Branch</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3165" y="3584369"/>
            <a:ext cx="436578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908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2935</TotalTime>
  <Words>2434</Words>
  <Application>Microsoft Office PowerPoint</Application>
  <PresentationFormat>On-screen Show (4:3)</PresentationFormat>
  <Paragraphs>116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Module</vt:lpstr>
      <vt:lpstr>Advanced Studies in Fungi Symbiotic Relationships</vt:lpstr>
      <vt:lpstr>Symbiotic Relationships of Fungi</vt:lpstr>
      <vt:lpstr>Symbiotic Relationships of Fungi</vt:lpstr>
      <vt:lpstr>Symbiotic Relationships of Fungi</vt:lpstr>
      <vt:lpstr>Symbiotic Relationships of Fungi</vt:lpstr>
      <vt:lpstr>Symbiotic Relationships of Fungi</vt:lpstr>
      <vt:lpstr>Symbiotic Relationships of Fungi</vt:lpstr>
      <vt:lpstr>Symbiotic Relationships of Fungi</vt:lpstr>
      <vt:lpstr>Symbiotic Relationships of Fungi</vt:lpstr>
      <vt:lpstr>Parasitic Fungi</vt:lpstr>
      <vt:lpstr>Parasitic Fungi </vt:lpstr>
      <vt:lpstr>Parasitic Fungi </vt:lpstr>
      <vt:lpstr>Parasitic Fungi </vt:lpstr>
      <vt:lpstr>PowerPoint Presentation</vt:lpstr>
      <vt:lpstr>PowerPoint Presentation</vt:lpstr>
      <vt:lpstr>PowerPoint Presentation</vt:lpstr>
      <vt:lpstr>Parasitic Fungi </vt:lpstr>
      <vt:lpstr>Parasitic Fungi </vt:lpstr>
      <vt:lpstr>Parasitic Fungi </vt:lpstr>
      <vt:lpstr>Parasitic Fungi </vt:lpstr>
      <vt:lpstr>Parasitic Fungi </vt:lpstr>
      <vt:lpstr>Parasitic Fungi </vt:lpstr>
      <vt:lpstr>Parasitic Fungi </vt:lpstr>
      <vt:lpstr>Parasitic Fungi </vt:lpstr>
      <vt:lpstr>Parasitic Fungi </vt:lpstr>
      <vt:lpstr>Parasitic Fungi </vt:lpstr>
      <vt:lpstr>Parasitic Fungi </vt:lpstr>
      <vt:lpstr>Parasitic Fungi </vt:lpstr>
      <vt:lpstr>Parasitic Fungi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Studies in Fungi Symbiotic Relationships</dc:title>
  <dc:creator>abahkali</dc:creator>
  <cp:lastModifiedBy>abahkali</cp:lastModifiedBy>
  <cp:revision>7</cp:revision>
  <dcterms:created xsi:type="dcterms:W3CDTF">2018-01-22T11:36:08Z</dcterms:created>
  <dcterms:modified xsi:type="dcterms:W3CDTF">2018-01-24T12:31:27Z</dcterms:modified>
</cp:coreProperties>
</file>