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59" r:id="rId7"/>
    <p:sldId id="261" r:id="rId8"/>
    <p:sldId id="264" r:id="rId9"/>
    <p:sldId id="266" r:id="rId10"/>
    <p:sldId id="265" r:id="rId11"/>
    <p:sldId id="267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24/10/1433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24/10/1433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24/10/1433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24/10/1433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24/10/1433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24/10/1433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24/10/1433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24/10/1433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24/10/1433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24/10/1433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24/10/1433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24/10/1433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Aerosols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Sneeze simulation method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Procedures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l" rtl="0"/>
            <a:r>
              <a:rPr lang="en-US" b="1" dirty="0" smtClean="0"/>
              <a:t>Streak plate</a:t>
            </a:r>
            <a:r>
              <a:rPr lang="en-US" dirty="0" smtClean="0"/>
              <a:t>:</a:t>
            </a:r>
            <a:endParaRPr lang="en-US" sz="2800" dirty="0" smtClean="0"/>
          </a:p>
          <a:p>
            <a:pPr lvl="1" algn="l" rtl="0"/>
            <a:r>
              <a:rPr lang="en-US" dirty="0" smtClean="0"/>
              <a:t>Streak 3 NA plates with the culture provided.</a:t>
            </a:r>
            <a:endParaRPr lang="en-US" sz="2400" dirty="0" smtClean="0"/>
          </a:p>
          <a:p>
            <a:pPr algn="l" rtl="0">
              <a:buNone/>
            </a:pPr>
            <a:r>
              <a:rPr lang="en-US" dirty="0" smtClean="0"/>
              <a:t> </a:t>
            </a:r>
            <a:endParaRPr lang="en-US" sz="2800" dirty="0" smtClean="0"/>
          </a:p>
          <a:p>
            <a:pPr lvl="0" algn="l" rtl="0"/>
            <a:r>
              <a:rPr lang="en-US" b="1" dirty="0" smtClean="0"/>
              <a:t>Smear technique</a:t>
            </a:r>
            <a:r>
              <a:rPr lang="en-US" dirty="0" smtClean="0"/>
              <a:t>:</a:t>
            </a:r>
            <a:endParaRPr lang="en-US" sz="2800" dirty="0" smtClean="0"/>
          </a:p>
          <a:p>
            <a:pPr lvl="1" algn="l" rtl="0"/>
            <a:r>
              <a:rPr lang="en-US" dirty="0" smtClean="0"/>
              <a:t>Prepare 3 bacterial smears according to the usual procedure.</a:t>
            </a:r>
            <a:endParaRPr lang="en-US" sz="2400" dirty="0" smtClean="0"/>
          </a:p>
          <a:p>
            <a:pPr algn="l" rtl="0">
              <a:buNone/>
            </a:pPr>
            <a:r>
              <a:rPr lang="en-US" dirty="0" smtClean="0"/>
              <a:t> </a:t>
            </a:r>
            <a:endParaRPr lang="en-US" sz="2800" dirty="0" smtClean="0"/>
          </a:p>
          <a:p>
            <a:pPr lvl="0" algn="l" rtl="0"/>
            <a:r>
              <a:rPr lang="en-US" b="1" dirty="0" smtClean="0"/>
              <a:t>Swabbing technique for antibiotic testing</a:t>
            </a:r>
            <a:r>
              <a:rPr lang="en-US" dirty="0" smtClean="0"/>
              <a:t>:</a:t>
            </a:r>
            <a:endParaRPr lang="en-US" sz="2800" dirty="0" smtClean="0"/>
          </a:p>
          <a:p>
            <a:pPr lvl="1" algn="l" rtl="0"/>
            <a:r>
              <a:rPr lang="en-US" dirty="0" smtClean="0"/>
              <a:t>Swab 3 NA plates using sterile swab dipped into provided</a:t>
            </a:r>
            <a:endParaRPr lang="en-US" sz="2400" dirty="0" smtClean="0"/>
          </a:p>
          <a:p>
            <a:pPr algn="l" rtl="0">
              <a:buNone/>
            </a:pPr>
            <a:r>
              <a:rPr lang="en-US" dirty="0" smtClean="0"/>
              <a:t>          broth culture in the way as for antibiotic testing. </a:t>
            </a:r>
            <a:endParaRPr lang="en-US" sz="2800" dirty="0" smtClean="0"/>
          </a:p>
          <a:p>
            <a:pPr rtl="0">
              <a:buNone/>
            </a:pPr>
            <a:r>
              <a:rPr lang="en-US" dirty="0" smtClean="0"/>
              <a:t> 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of results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This exercise demonstrates the ease with which microorganisms are transported through air</a:t>
            </a:r>
          </a:p>
          <a:p>
            <a:pPr algn="l" rtl="0"/>
            <a:r>
              <a:rPr lang="en-US" dirty="0" smtClean="0"/>
              <a:t>Plates that contain high numbers of micrococcus are indication of aerosol generation( more than2-3 colonies)</a:t>
            </a:r>
          </a:p>
          <a:p>
            <a:pPr algn="l" rtl="0"/>
            <a:r>
              <a:rPr lang="en-US" dirty="0" smtClean="0"/>
              <a:t>If plates were exposed to air for  long periods, there will other organisms </a:t>
            </a:r>
            <a:r>
              <a:rPr lang="en-US" smtClean="0"/>
              <a:t>of air</a:t>
            </a:r>
            <a:endParaRPr lang="en-US" dirty="0" smtClean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Aerosols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Suspension of a microbe containing particle</a:t>
            </a:r>
          </a:p>
          <a:p>
            <a:pPr algn="l" rtl="0"/>
            <a:r>
              <a:rPr lang="en-US" dirty="0" smtClean="0"/>
              <a:t>Airborne pathogenic microorganisms</a:t>
            </a:r>
          </a:p>
          <a:p>
            <a:pPr algn="l" rtl="0"/>
            <a:r>
              <a:rPr lang="en-US" dirty="0" smtClean="0"/>
              <a:t>Constitute a major hazard to humans</a:t>
            </a:r>
          </a:p>
          <a:p>
            <a:pPr algn="l" rtl="0"/>
            <a:r>
              <a:rPr lang="en-US" dirty="0" smtClean="0"/>
              <a:t>Viruses, bacteria, fungi are carried from host to host by air currents.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aerosols formation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Thermal shifts</a:t>
            </a:r>
          </a:p>
          <a:p>
            <a:pPr algn="l" rtl="0"/>
            <a:r>
              <a:rPr lang="en-US" dirty="0" smtClean="0"/>
              <a:t>High pressure to low pressure areas</a:t>
            </a:r>
          </a:p>
          <a:p>
            <a:pPr algn="l" rtl="0"/>
            <a:r>
              <a:rPr lang="en-US" dirty="0" smtClean="0"/>
              <a:t>Air currents</a:t>
            </a:r>
          </a:p>
          <a:p>
            <a:pPr algn="l" rtl="0"/>
            <a:r>
              <a:rPr lang="en-US" dirty="0" smtClean="0"/>
              <a:t>Strong winds</a:t>
            </a:r>
          </a:p>
          <a:p>
            <a:pPr algn="l" rtl="0"/>
            <a:r>
              <a:rPr lang="en-US" b="1" dirty="0" smtClean="0"/>
              <a:t>Lab techniques that can generate aerosols</a:t>
            </a:r>
          </a:p>
          <a:p>
            <a:pPr algn="l" rtl="0"/>
            <a:r>
              <a:rPr lang="en-US" dirty="0" smtClean="0"/>
              <a:t>Streaking, serial dilution , swabbing ,making a smear, loop inoculation.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Some human actions that generate aerosols 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Unguarded sneezing</a:t>
            </a:r>
          </a:p>
          <a:p>
            <a:pPr algn="l" rtl="0"/>
            <a:r>
              <a:rPr lang="en-US" dirty="0" smtClean="0"/>
              <a:t>Talking </a:t>
            </a:r>
          </a:p>
          <a:p>
            <a:pPr algn="l" rtl="0"/>
            <a:r>
              <a:rPr lang="en-US" dirty="0" smtClean="0"/>
              <a:t>Dusting</a:t>
            </a:r>
          </a:p>
          <a:p>
            <a:pPr algn="l" rtl="0"/>
            <a:r>
              <a:rPr lang="en-US" dirty="0" smtClean="0"/>
              <a:t>Unguarded coughing</a:t>
            </a:r>
          </a:p>
          <a:p>
            <a:pPr algn="l" rtl="0"/>
            <a:r>
              <a:rPr lang="en-US" dirty="0" smtClean="0"/>
              <a:t>Making beds </a:t>
            </a:r>
          </a:p>
          <a:p>
            <a:pPr algn="l" rtl="0"/>
            <a:r>
              <a:rPr lang="en-US" dirty="0" smtClean="0"/>
              <a:t>Toilet flushing</a:t>
            </a:r>
          </a:p>
          <a:p>
            <a:pPr algn="l" rtl="0"/>
            <a:r>
              <a:rPr lang="en-US" dirty="0" smtClean="0"/>
              <a:t>Dry mopping floors</a:t>
            </a:r>
            <a:endParaRPr lang="ar-SA" dirty="0" smtClean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Sneeze simulation method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1800" b="1" dirty="0" smtClean="0"/>
              <a:t>MATERIALS</a:t>
            </a:r>
          </a:p>
          <a:p>
            <a:pPr lvl="0" algn="l" rtl="0">
              <a:buNone/>
            </a:pPr>
            <a:r>
              <a:rPr lang="en-US" sz="1800" dirty="0" smtClean="0"/>
              <a:t>       6 nutrient agar plates, One sterile atomizer.</a:t>
            </a:r>
          </a:p>
          <a:p>
            <a:pPr lvl="0" algn="l" rtl="0">
              <a:buNone/>
            </a:pPr>
            <a:r>
              <a:rPr lang="en-US" sz="1800" dirty="0" smtClean="0"/>
              <a:t>      10 ml of a 24-hour Trypticase Soy broth (TSB) culture of </a:t>
            </a:r>
            <a:r>
              <a:rPr lang="en-US" sz="1800" i="1" u="sng" dirty="0" smtClean="0"/>
              <a:t>Micrococcus lutea</a:t>
            </a:r>
            <a:r>
              <a:rPr lang="en-US" sz="1800" i="1" dirty="0" smtClean="0"/>
              <a:t>.</a:t>
            </a:r>
            <a:endParaRPr lang="en-US" sz="1800" dirty="0" smtClean="0"/>
          </a:p>
          <a:p>
            <a:pPr algn="l" rtl="0"/>
            <a:r>
              <a:rPr lang="en-US" sz="1800" b="1" dirty="0" smtClean="0"/>
              <a:t>PROCEDURE</a:t>
            </a:r>
          </a:p>
          <a:p>
            <a:pPr algn="l" rtl="0">
              <a:buNone/>
            </a:pPr>
            <a:r>
              <a:rPr lang="en-US" sz="1800" dirty="0" smtClean="0"/>
              <a:t>        This procedure is to be demonstrated by the instructor.</a:t>
            </a:r>
          </a:p>
          <a:p>
            <a:pPr lvl="0" algn="l" rtl="0"/>
            <a:r>
              <a:rPr lang="en-US" sz="1800" dirty="0" smtClean="0"/>
              <a:t>1. Arrange the 6 (NA) plates on a table in a straight line  with approximately 12 inches  between them. Each plate should be  numbered in consecutive order.</a:t>
            </a:r>
          </a:p>
          <a:p>
            <a:pPr algn="l" rtl="0"/>
            <a:r>
              <a:rPr lang="en-US" sz="1800" dirty="0" smtClean="0"/>
              <a:t>2.  Load the atomizer with broth culture of M. lutea and position  the atomizer approxim .12 inches in front of plate number 1 , approximately 3-4 feet above it.</a:t>
            </a:r>
          </a:p>
          <a:p>
            <a:pPr algn="l" rtl="0"/>
            <a:r>
              <a:rPr lang="en-US" sz="1800" dirty="0" smtClean="0"/>
              <a:t>3.   Remove all Petri plate covers and spray the suspension simulate a  sneeze.</a:t>
            </a:r>
          </a:p>
          <a:p>
            <a:pPr algn="l" rtl="0"/>
            <a:r>
              <a:rPr lang="en-US" sz="1800" dirty="0" smtClean="0"/>
              <a:t>4.  Replace the covers and incubate the preparations at room  temp. overnight.</a:t>
            </a:r>
          </a:p>
          <a:p>
            <a:pPr algn="l" rtl="0"/>
            <a:r>
              <a:rPr lang="en-US" sz="1800" dirty="0" smtClean="0"/>
              <a:t>5.   After incubation, return the plates to their positions on the table.</a:t>
            </a:r>
          </a:p>
          <a:p>
            <a:pPr algn="l" rtl="0"/>
            <a:r>
              <a:rPr lang="en-US" sz="1800" dirty="0" smtClean="0"/>
              <a:t>6.   Students examine the plates for relative numbers of the  organism colonies.</a:t>
            </a:r>
          </a:p>
          <a:p>
            <a:pPr algn="l" rtl="0"/>
            <a:endParaRPr lang="ar-SA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Sneeze </a:t>
            </a:r>
            <a:r>
              <a:rPr lang="en-US" dirty="0" smtClean="0"/>
              <a:t>S</a:t>
            </a:r>
            <a:r>
              <a:rPr lang="en-US" dirty="0" smtClean="0"/>
              <a:t>pread</a:t>
            </a:r>
            <a:endParaRPr lang="ar-SA" dirty="0"/>
          </a:p>
        </p:txBody>
      </p:sp>
      <p:pic>
        <p:nvPicPr>
          <p:cNvPr id="1026" name="rg_hi" descr="ANd9GcSn6quR7q3F-dopizetvs6jdhQUNZCZc_l1YYrY-QdAl7tUW5U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571612"/>
            <a:ext cx="4714908" cy="2060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rg_hi" descr="ANd9GcScV8TjnV_k9oPjBcLURbO7ZABkCcBw5T5k8Kmf2xMyk6fSd-y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857628"/>
            <a:ext cx="4786346" cy="2740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il_fi" descr="ANd9GcTY_9xTxT189BRX2gnLgaEmATBLvaWftDckxjzciPlu5Uu81aoaY8jXJqG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714488"/>
            <a:ext cx="314327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b="1" dirty="0" smtClean="0"/>
              <a:t>CREATION OF LABORATORY AEROSOLS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MATERIALS:</a:t>
            </a:r>
          </a:p>
          <a:p>
            <a:pPr lvl="0" algn="l" rtl="0"/>
            <a:r>
              <a:rPr lang="en-US" dirty="0" smtClean="0"/>
              <a:t>24 hour TSB cultures of </a:t>
            </a:r>
            <a:r>
              <a:rPr lang="en-US" i="1" u="sng" dirty="0" smtClean="0"/>
              <a:t>Micrococcus lutea </a:t>
            </a:r>
            <a:r>
              <a:rPr lang="en-US" dirty="0" smtClean="0"/>
              <a:t>dispensed in 5-ml aliquots.</a:t>
            </a:r>
          </a:p>
          <a:p>
            <a:pPr lvl="0" algn="l" rtl="0"/>
            <a:r>
              <a:rPr lang="en-US" dirty="0" smtClean="0"/>
              <a:t> Sterile 1-ml pipettes</a:t>
            </a:r>
          </a:p>
          <a:p>
            <a:pPr lvl="0" algn="l" rtl="0"/>
            <a:r>
              <a:rPr lang="en-US" dirty="0" smtClean="0"/>
              <a:t>NB dispensed in 9-ml amounts</a:t>
            </a:r>
          </a:p>
          <a:p>
            <a:pPr algn="l" rtl="0"/>
            <a:r>
              <a:rPr lang="en-US" dirty="0" smtClean="0"/>
              <a:t> NA plates for environment sampling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PROCEDURE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l" rtl="0"/>
            <a:r>
              <a:rPr lang="en-US" dirty="0" smtClean="0"/>
              <a:t>Before performing any of the following experiments, place 3 nutrient agar plates in the immediate working area spaced well apart from each other, label as near, moderate, far</a:t>
            </a:r>
          </a:p>
          <a:p>
            <a:pPr lvl="0" algn="l" rtl="0"/>
            <a:r>
              <a:rPr lang="en-US" dirty="0" smtClean="0"/>
              <a:t>Uncover each plate with a label corresponding to its position.</a:t>
            </a:r>
          </a:p>
          <a:p>
            <a:pPr lvl="0" algn="l" rtl="0"/>
            <a:r>
              <a:rPr lang="en-US" dirty="0" smtClean="0"/>
              <a:t>Cover each plate upon completion of these procedures.</a:t>
            </a:r>
          </a:p>
          <a:p>
            <a:pPr lvl="0" algn="l" rtl="0"/>
            <a:r>
              <a:rPr lang="en-US" dirty="0" smtClean="0"/>
              <a:t>Incubate all plates at 37C overnight.</a:t>
            </a:r>
          </a:p>
          <a:p>
            <a:pPr lvl="0" algn="l" rtl="0"/>
            <a:r>
              <a:rPr lang="en-US" dirty="0" smtClean="0"/>
              <a:t>Report the results.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Specific Procedures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954591"/>
          </a:xfrm>
        </p:spPr>
        <p:txBody>
          <a:bodyPr>
            <a:normAutofit fontScale="77500" lnSpcReduction="20000"/>
          </a:bodyPr>
          <a:lstStyle/>
          <a:p>
            <a:pPr lvl="0" algn="l" rtl="0"/>
            <a:r>
              <a:rPr lang="en-US" b="1" dirty="0" smtClean="0"/>
              <a:t>Serial dilution:</a:t>
            </a:r>
            <a:endParaRPr lang="en-US" sz="2800" b="1" dirty="0" smtClean="0"/>
          </a:p>
          <a:p>
            <a:pPr lvl="1" algn="l" rtl="0"/>
            <a:r>
              <a:rPr lang="en-US" dirty="0" smtClean="0"/>
              <a:t>Place 4 tubes of NB in a test –tube rack and number each consecutively from 1to 6. Introduce into tube 1 1ml of the bacterial culture selected.</a:t>
            </a:r>
            <a:endParaRPr lang="en-US" sz="2400" dirty="0" smtClean="0"/>
          </a:p>
          <a:p>
            <a:pPr lvl="1" algn="l" rtl="0"/>
            <a:r>
              <a:rPr lang="en-US" dirty="0" smtClean="0"/>
              <a:t>Mix well with a fresh pipette.</a:t>
            </a:r>
            <a:endParaRPr lang="en-US" sz="2400" dirty="0" smtClean="0"/>
          </a:p>
          <a:p>
            <a:pPr lvl="1" algn="l" rtl="0"/>
            <a:r>
              <a:rPr lang="en-US" dirty="0" smtClean="0"/>
              <a:t>Repeat mixing in the same tube 10 times up and down.</a:t>
            </a:r>
            <a:endParaRPr lang="en-US" sz="2400" dirty="0" smtClean="0"/>
          </a:p>
          <a:p>
            <a:pPr lvl="1" algn="l" rtl="0"/>
            <a:r>
              <a:rPr lang="en-US" dirty="0" smtClean="0"/>
              <a:t>Remove 1ml of suspension and deliver it in tube 2.</a:t>
            </a:r>
            <a:endParaRPr lang="en-US" sz="2400" dirty="0" smtClean="0"/>
          </a:p>
          <a:p>
            <a:pPr lvl="1" algn="l" rtl="0"/>
            <a:r>
              <a:rPr lang="en-US" dirty="0" smtClean="0"/>
              <a:t>Repeat the same procedure in all 6 tubes.      </a:t>
            </a:r>
            <a:endParaRPr lang="en-US" sz="2800" dirty="0" smtClean="0"/>
          </a:p>
          <a:p>
            <a:pPr lvl="0" algn="l" rtl="0"/>
            <a:r>
              <a:rPr lang="en-US" b="1" dirty="0" smtClean="0"/>
              <a:t>Loop inoculation</a:t>
            </a:r>
            <a:r>
              <a:rPr lang="en-US" dirty="0" smtClean="0"/>
              <a:t>:</a:t>
            </a:r>
            <a:endParaRPr lang="en-US" sz="2800" dirty="0" smtClean="0"/>
          </a:p>
          <a:p>
            <a:pPr lvl="1" algn="l" rtl="0"/>
            <a:r>
              <a:rPr lang="en-US" dirty="0" smtClean="0"/>
              <a:t>Place 6 NB tubes in a test tube rack.</a:t>
            </a:r>
            <a:endParaRPr lang="en-US" sz="2400" dirty="0" smtClean="0"/>
          </a:p>
          <a:p>
            <a:pPr lvl="1" algn="l" rtl="0"/>
            <a:r>
              <a:rPr lang="en-US" dirty="0" smtClean="0"/>
              <a:t>Inoculate the first tube with 1 loopful of the culture provided.</a:t>
            </a:r>
            <a:endParaRPr lang="en-US" sz="2400" dirty="0" smtClean="0"/>
          </a:p>
          <a:p>
            <a:pPr lvl="1" algn="l" rtl="0"/>
            <a:r>
              <a:rPr lang="en-US" dirty="0" smtClean="0"/>
              <a:t>Mix the contents of the tube by rotating the tube between the palms of the hands 10 times.</a:t>
            </a:r>
            <a:endParaRPr lang="en-US" sz="2400" dirty="0" smtClean="0"/>
          </a:p>
          <a:p>
            <a:pPr lvl="1" algn="l" rtl="0"/>
            <a:r>
              <a:rPr lang="en-US" dirty="0" smtClean="0"/>
              <a:t>Repeat this procedure with the other tubes.</a:t>
            </a:r>
            <a:endParaRPr lang="en-US" sz="2400" dirty="0" smtClean="0"/>
          </a:p>
          <a:p>
            <a:pPr algn="l"/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542</Words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سمة Office</vt:lpstr>
      <vt:lpstr>Aerosols</vt:lpstr>
      <vt:lpstr>Aerosols</vt:lpstr>
      <vt:lpstr>Nature aerosols formation</vt:lpstr>
      <vt:lpstr>Some human actions that generate aerosols  </vt:lpstr>
      <vt:lpstr>Sneeze simulation method</vt:lpstr>
      <vt:lpstr>Sneeze Spread</vt:lpstr>
      <vt:lpstr>CREATION OF LABORATORY AEROSOLS </vt:lpstr>
      <vt:lpstr> PROCEDURE </vt:lpstr>
      <vt:lpstr>Specific Procedures </vt:lpstr>
      <vt:lpstr>Specific Procedures</vt:lpstr>
      <vt:lpstr>Interpretation of 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Aerosols</dc:title>
  <cp:lastModifiedBy>ksu</cp:lastModifiedBy>
  <cp:revision>18</cp:revision>
  <dcterms:modified xsi:type="dcterms:W3CDTF">2012-09-10T04:19:04Z</dcterms:modified>
</cp:coreProperties>
</file>