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9" r:id="rId4"/>
    <p:sldId id="260" r:id="rId5"/>
    <p:sldId id="261" r:id="rId6"/>
    <p:sldId id="262" r:id="rId7"/>
    <p:sldId id="263" r:id="rId8"/>
    <p:sldId id="264" r:id="rId9"/>
    <p:sldId id="276"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898" y="-3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1A5172D-5D22-4D07-B18B-2731D16559FF}" type="datetimeFigureOut">
              <a:rPr lang="en-US" smtClean="0"/>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8B94C-C6E3-49C1-9A74-5E3ECEAF8C1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A5172D-5D22-4D07-B18B-2731D16559FF}" type="datetimeFigureOut">
              <a:rPr lang="en-US" smtClean="0"/>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8B94C-C6E3-49C1-9A74-5E3ECEAF8C1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A5172D-5D22-4D07-B18B-2731D16559FF}" type="datetimeFigureOut">
              <a:rPr lang="en-US" smtClean="0"/>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8B94C-C6E3-49C1-9A74-5E3ECEAF8C1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A5172D-5D22-4D07-B18B-2731D16559FF}" type="datetimeFigureOut">
              <a:rPr lang="en-US" smtClean="0"/>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8B94C-C6E3-49C1-9A74-5E3ECEAF8C1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A5172D-5D22-4D07-B18B-2731D16559FF}" type="datetimeFigureOut">
              <a:rPr lang="en-US" smtClean="0"/>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8B94C-C6E3-49C1-9A74-5E3ECEAF8C1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1A5172D-5D22-4D07-B18B-2731D16559FF}" type="datetimeFigureOut">
              <a:rPr lang="en-US" smtClean="0"/>
              <a:t>4/24/2012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68B94C-C6E3-49C1-9A74-5E3ECEAF8C1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A5172D-5D22-4D07-B18B-2731D16559FF}" type="datetimeFigureOut">
              <a:rPr lang="en-US" smtClean="0"/>
              <a:t>4/24/2012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68B94C-C6E3-49C1-9A74-5E3ECEAF8C1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A5172D-5D22-4D07-B18B-2731D16559FF}" type="datetimeFigureOut">
              <a:rPr lang="en-US" smtClean="0"/>
              <a:t>4/24/2012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68B94C-C6E3-49C1-9A74-5E3ECEAF8C1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A5172D-5D22-4D07-B18B-2731D16559FF}" type="datetimeFigureOut">
              <a:rPr lang="en-US" smtClean="0"/>
              <a:t>4/24/2012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68B94C-C6E3-49C1-9A74-5E3ECEAF8C1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A5172D-5D22-4D07-B18B-2731D16559FF}" type="datetimeFigureOut">
              <a:rPr lang="en-US" smtClean="0"/>
              <a:t>4/24/2012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68B94C-C6E3-49C1-9A74-5E3ECEAF8C1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A5172D-5D22-4D07-B18B-2731D16559FF}" type="datetimeFigureOut">
              <a:rPr lang="en-US" smtClean="0"/>
              <a:t>4/24/2012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68B94C-C6E3-49C1-9A74-5E3ECEAF8C10}" type="slidenum">
              <a:rPr lang="en-US" smtClean="0"/>
              <a:t>‹#›</a:t>
            </a:fld>
            <a:endParaRPr lang="en-US"/>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A1A5172D-5D22-4D07-B18B-2731D16559FF}" type="datetimeFigureOut">
              <a:rPr lang="en-US" smtClean="0"/>
              <a:t>4/24/2012</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7868B94C-C6E3-49C1-9A74-5E3ECEAF8C1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faculty.ksu.edu.sa/Alderfasi/My%20CV/My%20CV%20in%20Arabic.pdf"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429000"/>
            <a:ext cx="7117180" cy="1470025"/>
          </a:xfrm>
        </p:spPr>
        <p:txBody>
          <a:bodyPr>
            <a:normAutofit/>
          </a:bodyPr>
          <a:lstStyle/>
          <a:p>
            <a:r>
              <a:rPr lang="en-US" u="sng" dirty="0" smtClean="0">
                <a:latin typeface="Times New Roman" pitchFamily="18" charset="0"/>
                <a:cs typeface="Times New Roman" pitchFamily="18" charset="0"/>
              </a:rPr>
              <a:t>Air Pollution As A Stress Factor To Plants</a:t>
            </a:r>
            <a:endParaRPr lang="en-US" u="sng" dirty="0">
              <a:latin typeface="Times New Roman" pitchFamily="18" charset="0"/>
              <a:cs typeface="Times New Roman" pitchFamily="18" charset="0"/>
            </a:endParaRPr>
          </a:p>
        </p:txBody>
      </p:sp>
      <p:sp>
        <p:nvSpPr>
          <p:cNvPr id="3" name="Subtitle 2"/>
          <p:cNvSpPr>
            <a:spLocks noGrp="1"/>
          </p:cNvSpPr>
          <p:nvPr>
            <p:ph type="subTitle" idx="1"/>
          </p:nvPr>
        </p:nvSpPr>
        <p:spPr>
          <a:xfrm>
            <a:off x="914400" y="5029200"/>
            <a:ext cx="7117180" cy="861420"/>
          </a:xfrm>
        </p:spPr>
        <p:txBody>
          <a:bodyPr>
            <a:noAutofit/>
          </a:bodyPr>
          <a:lstStyle/>
          <a:p>
            <a:r>
              <a:rPr lang="en-US" sz="1100" dirty="0" smtClean="0"/>
              <a:t>Presented by:</a:t>
            </a:r>
          </a:p>
          <a:p>
            <a:r>
              <a:rPr lang="en-US" sz="1100" dirty="0" smtClean="0"/>
              <a:t>Zia Amjad</a:t>
            </a:r>
          </a:p>
          <a:p>
            <a:r>
              <a:rPr lang="en-US" sz="1100" dirty="0" smtClean="0"/>
              <a:t>Presented to:</a:t>
            </a:r>
          </a:p>
          <a:p>
            <a:r>
              <a:rPr lang="en-US" sz="1100" dirty="0" smtClean="0"/>
              <a:t> </a:t>
            </a:r>
            <a:r>
              <a:rPr lang="en-US" sz="1100" b="1" i="1" u="sng" dirty="0" smtClean="0"/>
              <a:t>Prof. </a:t>
            </a:r>
            <a:r>
              <a:rPr lang="en-US" sz="1100" b="1" i="1" u="sng" dirty="0" err="1" smtClean="0">
                <a:hlinkClick r:id="rId2"/>
              </a:rPr>
              <a:t>Dr</a:t>
            </a:r>
            <a:r>
              <a:rPr lang="en-US" sz="1100" b="1" i="1" u="sng" dirty="0" smtClean="0">
                <a:hlinkClick r:id="rId2"/>
              </a:rPr>
              <a:t> Ali Abdullah Alderfasi</a:t>
            </a:r>
            <a:endParaRPr lang="en-US" sz="1100" b="1" i="1" u="sng" dirty="0"/>
          </a:p>
        </p:txBody>
      </p:sp>
      <p:pic>
        <p:nvPicPr>
          <p:cNvPr id="4" name="Content Placeholder 3" descr="pollution effects, acid rain damaged trees"/>
          <p:cNvPicPr>
            <a:picLocks/>
          </p:cNvPicPr>
          <p:nvPr/>
        </p:nvPicPr>
        <p:blipFill>
          <a:blip r:embed="rId3">
            <a:extLst>
              <a:ext uri="{28A0092B-C50C-407E-A947-70E740481C1C}">
                <a14:useLocalDpi xmlns:a14="http://schemas.microsoft.com/office/drawing/2010/main" val="0"/>
              </a:ext>
            </a:extLst>
          </a:blip>
          <a:stretch>
            <a:fillRect/>
          </a:stretch>
        </p:blipFill>
        <p:spPr bwMode="auto">
          <a:xfrm>
            <a:off x="2057400" y="533400"/>
            <a:ext cx="4914900" cy="3124200"/>
          </a:xfrm>
          <a:prstGeom prst="rect">
            <a:avLst/>
          </a:prstGeom>
          <a:noFill/>
          <a:ln>
            <a:noFill/>
          </a:ln>
        </p:spPr>
      </p:pic>
    </p:spTree>
    <p:extLst>
      <p:ext uri="{BB962C8B-B14F-4D97-AF65-F5344CB8AC3E}">
        <p14:creationId xmlns:p14="http://schemas.microsoft.com/office/powerpoint/2010/main" val="5798121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New Roman" pitchFamily="18" charset="0"/>
                <a:cs typeface="Times New Roman" pitchFamily="18" charset="0"/>
              </a:rPr>
              <a:t>Effects of biotic and abiotic factors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85000" lnSpcReduction="10000"/>
          </a:bodyPr>
          <a:lstStyle/>
          <a:p>
            <a:pPr algn="just">
              <a:lnSpc>
                <a:spcPct val="150000"/>
              </a:lnSpc>
            </a:pPr>
            <a:r>
              <a:rPr lang="en-US" u="sng" dirty="0" smtClean="0">
                <a:latin typeface="Times New Roman" pitchFamily="18" charset="0"/>
                <a:cs typeface="Times New Roman" pitchFamily="18" charset="0"/>
              </a:rPr>
              <a:t>Biotic factors</a:t>
            </a:r>
            <a:r>
              <a:rPr lang="en-US" dirty="0" smtClean="0">
                <a:latin typeface="Times New Roman" pitchFamily="18" charset="0"/>
                <a:cs typeface="Times New Roman" pitchFamily="18" charset="0"/>
              </a:rPr>
              <a:t> such as insects, various pathogens, </a:t>
            </a:r>
            <a:r>
              <a:rPr lang="en-US" dirty="0" err="1" smtClean="0">
                <a:latin typeface="Times New Roman" pitchFamily="18" charset="0"/>
                <a:cs typeface="Times New Roman" pitchFamily="18" charset="0"/>
              </a:rPr>
              <a:t>mycorrhizal</a:t>
            </a:r>
            <a:r>
              <a:rPr lang="en-US" dirty="0" smtClean="0">
                <a:latin typeface="Times New Roman" pitchFamily="18" charset="0"/>
                <a:cs typeface="Times New Roman" pitchFamily="18" charset="0"/>
              </a:rPr>
              <a:t> associations and genetic variation can influence physiological responses of plants to air pollutants (CHAPPELKA &amp; CHEVONNE 1992). </a:t>
            </a:r>
          </a:p>
          <a:p>
            <a:pPr algn="just">
              <a:lnSpc>
                <a:spcPct val="150000"/>
              </a:lnSpc>
            </a:pPr>
            <a:r>
              <a:rPr lang="en-US" dirty="0" smtClean="0">
                <a:latin typeface="Times New Roman" pitchFamily="18" charset="0"/>
                <a:cs typeface="Times New Roman" pitchFamily="18" charset="0"/>
              </a:rPr>
              <a:t> </a:t>
            </a:r>
            <a:r>
              <a:rPr lang="en-US" b="1" u="sng" dirty="0">
                <a:latin typeface="Times New Roman" pitchFamily="18" charset="0"/>
                <a:cs typeface="Times New Roman" pitchFamily="18" charset="0"/>
              </a:rPr>
              <a:t>S</a:t>
            </a:r>
            <a:r>
              <a:rPr lang="en-US" b="1" u="sng" dirty="0" smtClean="0">
                <a:latin typeface="Times New Roman" pitchFamily="18" charset="0"/>
                <a:cs typeface="Times New Roman" pitchFamily="18" charset="0"/>
              </a:rPr>
              <a:t>econdary damage</a:t>
            </a:r>
            <a:r>
              <a:rPr lang="en-US" dirty="0" smtClean="0">
                <a:latin typeface="Times New Roman" pitchFamily="18" charset="0"/>
                <a:cs typeface="Times New Roman" pitchFamily="18" charset="0"/>
              </a:rPr>
              <a:t>: Chronic exposure to air pollutants may also incline plants to bark beetle attacks, e.g. a situation commonly occurring in the ozone-stressed ponderosa pine trees in southern California (MILLER 1983).</a:t>
            </a:r>
          </a:p>
          <a:p>
            <a:pPr algn="just">
              <a:lnSpc>
                <a:spcPct val="150000"/>
              </a:lnSpc>
            </a:pPr>
            <a:r>
              <a:rPr lang="en-US" dirty="0" smtClean="0">
                <a:latin typeface="Times New Roman" pitchFamily="18" charset="0"/>
                <a:cs typeface="Times New Roman" pitchFamily="18" charset="0"/>
              </a:rPr>
              <a:t>Plants can be affected by various stresses either simultaneously or sequentially. Some of the most important stresses which may interact with air pollutants include: </a:t>
            </a:r>
            <a:r>
              <a:rPr lang="en-US" u="sng" dirty="0" smtClean="0">
                <a:latin typeface="Times New Roman" pitchFamily="18" charset="0"/>
                <a:cs typeface="Times New Roman" pitchFamily="18" charset="0"/>
              </a:rPr>
              <a:t>increasing concentrations of CO2, elevated ultraviolet B (UV-B) radiation, high nitrogen deposition, nutrient deficiencies, drought, or temperature extremes</a:t>
            </a:r>
            <a:r>
              <a:rPr lang="en-US" dirty="0" smtClean="0">
                <a:latin typeface="Times New Roman" pitchFamily="18" charset="0"/>
                <a:cs typeface="Times New Roman" pitchFamily="18" charset="0"/>
              </a:rPr>
              <a:t>.</a:t>
            </a:r>
          </a:p>
        </p:txBody>
      </p:sp>
    </p:spTree>
    <p:extLst>
      <p:ext uri="{BB962C8B-B14F-4D97-AF65-F5344CB8AC3E}">
        <p14:creationId xmlns:p14="http://schemas.microsoft.com/office/powerpoint/2010/main" val="911006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Effects of age and stage of plant development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85000" lnSpcReduction="10000"/>
          </a:bodyPr>
          <a:lstStyle/>
          <a:p>
            <a:pPr algn="just">
              <a:lnSpc>
                <a:spcPct val="150000"/>
              </a:lnSpc>
            </a:pPr>
            <a:r>
              <a:rPr lang="en-US" u="sng" dirty="0" smtClean="0">
                <a:latin typeface="Times New Roman" pitchFamily="18" charset="0"/>
                <a:cs typeface="Times New Roman" pitchFamily="18" charset="0"/>
              </a:rPr>
              <a:t>Very young seedlings usually are more sensitive</a:t>
            </a:r>
            <a:r>
              <a:rPr lang="en-US" dirty="0" smtClean="0">
                <a:latin typeface="Times New Roman" pitchFamily="18" charset="0"/>
                <a:cs typeface="Times New Roman" pitchFamily="18" charset="0"/>
              </a:rPr>
              <a:t> to air pollution than mature trees. </a:t>
            </a:r>
          </a:p>
          <a:p>
            <a:pPr algn="just">
              <a:lnSpc>
                <a:spcPct val="150000"/>
              </a:lnSpc>
            </a:pPr>
            <a:r>
              <a:rPr lang="en-US" dirty="0" smtClean="0">
                <a:latin typeface="Times New Roman" pitchFamily="18" charset="0"/>
                <a:cs typeface="Times New Roman" pitchFamily="18" charset="0"/>
              </a:rPr>
              <a:t>Seedlings at the cotyledon stage of development often grow at threshold levels of available carbohydrates, hormones, and mineral nutrients and are especially susceptible to air pollution (KOZLOWSKI 1976). </a:t>
            </a:r>
          </a:p>
          <a:p>
            <a:pPr algn="just">
              <a:lnSpc>
                <a:spcPct val="150000"/>
              </a:lnSpc>
            </a:pPr>
            <a:r>
              <a:rPr lang="en-US" dirty="0" smtClean="0">
                <a:latin typeface="Times New Roman" pitchFamily="18" charset="0"/>
                <a:cs typeface="Times New Roman" pitchFamily="18" charset="0"/>
              </a:rPr>
              <a:t>Despite the high sensitivity of young seedlings to air pollution, older plants near the air pollution point sources are often more injured than young trees. </a:t>
            </a:r>
          </a:p>
          <a:p>
            <a:pPr algn="just">
              <a:lnSpc>
                <a:spcPct val="150000"/>
              </a:lnSpc>
            </a:pPr>
            <a:r>
              <a:rPr lang="en-US" dirty="0" smtClean="0">
                <a:latin typeface="Times New Roman" pitchFamily="18" charset="0"/>
                <a:cs typeface="Times New Roman" pitchFamily="18" charset="0"/>
              </a:rPr>
              <a:t>This is probably because the crown canopy serves as a filter and the young trees are less exposed to the pollutant. </a:t>
            </a:r>
          </a:p>
          <a:p>
            <a:pPr algn="just">
              <a:lnSpc>
                <a:spcPct val="150000"/>
              </a:lnSpc>
            </a:pPr>
            <a:r>
              <a:rPr lang="en-US" dirty="0">
                <a:latin typeface="Times New Roman" pitchFamily="18" charset="0"/>
                <a:cs typeface="Times New Roman" pitchFamily="18" charset="0"/>
              </a:rPr>
              <a:t>L</a:t>
            </a:r>
            <a:r>
              <a:rPr lang="en-US" dirty="0" smtClean="0">
                <a:latin typeface="Times New Roman" pitchFamily="18" charset="0"/>
                <a:cs typeface="Times New Roman" pitchFamily="18" charset="0"/>
              </a:rPr>
              <a:t>ow stomatal conductance of the shaded, understory plants result in low rates of absorption of gaseous pollutants (</a:t>
            </a:r>
            <a:r>
              <a:rPr lang="en-US" dirty="0" err="1" smtClean="0">
                <a:latin typeface="Times New Roman" pitchFamily="18" charset="0"/>
                <a:cs typeface="Times New Roman" pitchFamily="18" charset="0"/>
              </a:rPr>
              <a:t>KozLOVSKi</a:t>
            </a:r>
            <a:r>
              <a:rPr lang="en-US" dirty="0" smtClean="0">
                <a:latin typeface="Times New Roman" pitchFamily="18" charset="0"/>
                <a:cs typeface="Times New Roman" pitchFamily="18" charset="0"/>
              </a:rPr>
              <a:t> &amp; al. 1991).</a:t>
            </a:r>
          </a:p>
        </p:txBody>
      </p:sp>
    </p:spTree>
    <p:extLst>
      <p:ext uri="{BB962C8B-B14F-4D97-AF65-F5344CB8AC3E}">
        <p14:creationId xmlns:p14="http://schemas.microsoft.com/office/powerpoint/2010/main" val="31693257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Effects of age and stage of plant development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lgn="just">
              <a:lnSpc>
                <a:spcPct val="150000"/>
              </a:lnSpc>
            </a:pPr>
            <a:r>
              <a:rPr lang="en-US" dirty="0" smtClean="0">
                <a:latin typeface="Times New Roman" pitchFamily="18" charset="0"/>
                <a:cs typeface="Times New Roman" pitchFamily="18" charset="0"/>
              </a:rPr>
              <a:t>GRULKE &amp; MILLER 1994 studied the effect of plant age on susceptibility of giant sequoias to elevated concentrations of ozone. </a:t>
            </a:r>
          </a:p>
          <a:p>
            <a:pPr algn="just">
              <a:lnSpc>
                <a:spcPct val="150000"/>
              </a:lnSpc>
            </a:pPr>
            <a:r>
              <a:rPr lang="en-US" dirty="0" smtClean="0">
                <a:latin typeface="Times New Roman" pitchFamily="18" charset="0"/>
                <a:cs typeface="Times New Roman" pitchFamily="18" charset="0"/>
              </a:rPr>
              <a:t>The authors concluded that giant sequoia seedlings were sensitive to ozone until they were about 5 years old. </a:t>
            </a:r>
          </a:p>
          <a:p>
            <a:pPr algn="just">
              <a:lnSpc>
                <a:spcPct val="150000"/>
              </a:lnSpc>
            </a:pPr>
            <a:r>
              <a:rPr lang="en-US" dirty="0" smtClean="0">
                <a:latin typeface="Times New Roman" pitchFamily="18" charset="0"/>
                <a:cs typeface="Times New Roman" pitchFamily="18" charset="0"/>
              </a:rPr>
              <a:t>It was </a:t>
            </a:r>
            <a:r>
              <a:rPr lang="en-US" dirty="0" smtClean="0">
                <a:latin typeface="Times New Roman" pitchFamily="18" charset="0"/>
                <a:cs typeface="Times New Roman" pitchFamily="18" charset="0"/>
              </a:rPr>
              <a:t>studied that </a:t>
            </a:r>
            <a:r>
              <a:rPr lang="en-US" dirty="0" smtClean="0">
                <a:latin typeface="Times New Roman" pitchFamily="18" charset="0"/>
                <a:cs typeface="Times New Roman" pitchFamily="18" charset="0"/>
              </a:rPr>
              <a:t>low</a:t>
            </a:r>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stomatal conductance, high water use efficiency, and compact mesophyll cells all contributed to a natural ozone tolerance or defense, or both, in foliage of older plants.</a:t>
            </a:r>
          </a:p>
          <a:p>
            <a:pPr algn="just">
              <a:lnSpc>
                <a:spcPct val="150000"/>
              </a:lnSpc>
            </a:pP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4662610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Times New Roman" pitchFamily="18" charset="0"/>
                <a:cs typeface="Times New Roman" pitchFamily="18" charset="0"/>
              </a:rPr>
              <a:t>Examples of physiological changes in trees</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caused by air pollution</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62500" lnSpcReduction="20000"/>
          </a:bodyPr>
          <a:lstStyle/>
          <a:p>
            <a:pPr marL="0" indent="0" algn="just">
              <a:lnSpc>
                <a:spcPct val="170000"/>
              </a:lnSpc>
              <a:buNone/>
            </a:pPr>
            <a:r>
              <a:rPr lang="en-US" u="sng" dirty="0" smtClean="0">
                <a:latin typeface="Times New Roman" pitchFamily="18" charset="0"/>
                <a:cs typeface="Times New Roman" pitchFamily="18" charset="0"/>
              </a:rPr>
              <a:t>In general, exposure to air pollutants changes the net carbon balance of a plant through effects on:</a:t>
            </a:r>
            <a:r>
              <a:rPr lang="en-US" dirty="0" smtClean="0">
                <a:latin typeface="Times New Roman" pitchFamily="18" charset="0"/>
                <a:cs typeface="Times New Roman" pitchFamily="18" charset="0"/>
              </a:rPr>
              <a:t> </a:t>
            </a:r>
          </a:p>
          <a:p>
            <a:pPr marL="0" indent="0" algn="just">
              <a:lnSpc>
                <a:spcPct val="170000"/>
              </a:lnSpc>
              <a:buNone/>
            </a:pPr>
            <a:r>
              <a:rPr lang="en-US" dirty="0" smtClean="0">
                <a:latin typeface="Times New Roman" pitchFamily="18" charset="0"/>
                <a:cs typeface="Times New Roman" pitchFamily="18" charset="0"/>
              </a:rPr>
              <a:t>1- the light reactions or enzymatic functions, </a:t>
            </a:r>
          </a:p>
          <a:p>
            <a:pPr marL="0" indent="0" algn="just">
              <a:lnSpc>
                <a:spcPct val="170000"/>
              </a:lnSpc>
              <a:buNone/>
            </a:pPr>
            <a:r>
              <a:rPr lang="en-US" dirty="0" smtClean="0">
                <a:latin typeface="Times New Roman" pitchFamily="18" charset="0"/>
                <a:cs typeface="Times New Roman" pitchFamily="18" charset="0"/>
              </a:rPr>
              <a:t>2- Increased respiration from repair activities, or decreases in stomatal and mesophyll </a:t>
            </a:r>
            <a:r>
              <a:rPr lang="en-US" dirty="0" err="1" smtClean="0">
                <a:latin typeface="Times New Roman" pitchFamily="18" charset="0"/>
                <a:cs typeface="Times New Roman" pitchFamily="18" charset="0"/>
              </a:rPr>
              <a:t>conductances</a:t>
            </a:r>
            <a:r>
              <a:rPr lang="en-US" dirty="0" smtClean="0">
                <a:latin typeface="Times New Roman" pitchFamily="18" charset="0"/>
                <a:cs typeface="Times New Roman" pitchFamily="18" charset="0"/>
              </a:rPr>
              <a:t> (KOZLOWSKI &amp; al. 1991). </a:t>
            </a:r>
          </a:p>
          <a:p>
            <a:pPr marL="0" indent="0" algn="just">
              <a:lnSpc>
                <a:spcPct val="170000"/>
              </a:lnSpc>
              <a:buNone/>
            </a:pPr>
            <a:r>
              <a:rPr lang="en-US" dirty="0" smtClean="0">
                <a:latin typeface="Times New Roman" pitchFamily="18" charset="0"/>
                <a:cs typeface="Times New Roman" pitchFamily="18" charset="0"/>
              </a:rPr>
              <a:t>&gt;    In addition, effects of low doses of pollutants may be stimulatory, but pollutant doses over a certain threshold become deleterious (BYTNEROWICZ &amp; GRULKE 1992).</a:t>
            </a:r>
          </a:p>
          <a:p>
            <a:pPr marL="0" indent="0" algn="just">
              <a:lnSpc>
                <a:spcPct val="170000"/>
              </a:lnSpc>
              <a:buNone/>
            </a:pPr>
            <a:r>
              <a:rPr lang="en-US" u="sng" dirty="0" smtClean="0">
                <a:latin typeface="Times New Roman" pitchFamily="18" charset="0"/>
                <a:cs typeface="Times New Roman" pitchFamily="18" charset="0"/>
              </a:rPr>
              <a:t>Changes in photosystems of plants caused by air pollution may be reflected by</a:t>
            </a:r>
          </a:p>
          <a:p>
            <a:pPr marL="0" indent="0" algn="just">
              <a:lnSpc>
                <a:spcPct val="170000"/>
              </a:lnSpc>
              <a:buNone/>
            </a:pPr>
            <a:r>
              <a:rPr lang="en-US" dirty="0" smtClean="0">
                <a:latin typeface="Times New Roman" pitchFamily="18" charset="0"/>
                <a:cs typeface="Times New Roman" pitchFamily="18" charset="0"/>
              </a:rPr>
              <a:t>A- Deterioration of photosynthetic pigments </a:t>
            </a:r>
          </a:p>
          <a:p>
            <a:pPr marL="0" indent="0" algn="just">
              <a:lnSpc>
                <a:spcPct val="170000"/>
              </a:lnSpc>
              <a:buNone/>
            </a:pPr>
            <a:r>
              <a:rPr lang="en-US" dirty="0" smtClean="0">
                <a:latin typeface="Times New Roman" pitchFamily="18" charset="0"/>
                <a:cs typeface="Times New Roman" pitchFamily="18" charset="0"/>
              </a:rPr>
              <a:t>B- Reduced efficiency of photochemical reactions. </a:t>
            </a:r>
          </a:p>
          <a:p>
            <a:pPr marL="0" indent="0" algn="just">
              <a:lnSpc>
                <a:spcPct val="170000"/>
              </a:lnSpc>
              <a:buNone/>
            </a:pPr>
            <a:r>
              <a:rPr lang="en-US" dirty="0" smtClean="0">
                <a:latin typeface="Times New Roman" pitchFamily="18" charset="0"/>
                <a:cs typeface="Times New Roman" pitchFamily="18" charset="0"/>
              </a:rPr>
              <a:t>C- In many studies decreases of chlorophylls and carotenoids have been associated with pollutant exposure.</a:t>
            </a:r>
          </a:p>
        </p:txBody>
      </p:sp>
    </p:spTree>
    <p:extLst>
      <p:ext uri="{BB962C8B-B14F-4D97-AF65-F5344CB8AC3E}">
        <p14:creationId xmlns:p14="http://schemas.microsoft.com/office/powerpoint/2010/main" val="3761855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Times New Roman" pitchFamily="18" charset="0"/>
                <a:cs typeface="Times New Roman" pitchFamily="18" charset="0"/>
              </a:rPr>
              <a:t>Examples of physiological changes in trees</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caused by air pollution</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85000" lnSpcReduction="10000"/>
          </a:bodyPr>
          <a:lstStyle/>
          <a:p>
            <a:pPr marL="0" indent="0" algn="just">
              <a:lnSpc>
                <a:spcPct val="150000"/>
              </a:lnSpc>
              <a:buNone/>
            </a:pPr>
            <a:r>
              <a:rPr lang="en-US" b="1" u="sng" dirty="0" smtClean="0">
                <a:latin typeface="Times New Roman" pitchFamily="18" charset="0"/>
                <a:cs typeface="Times New Roman" pitchFamily="18" charset="0"/>
              </a:rPr>
              <a:t>Chlorophyll fluorescence:</a:t>
            </a:r>
            <a:r>
              <a:rPr lang="en-US" dirty="0" smtClean="0">
                <a:latin typeface="Times New Roman" pitchFamily="18" charset="0"/>
                <a:cs typeface="Times New Roman" pitchFamily="18" charset="0"/>
              </a:rPr>
              <a:t> also proved to be a good indicator of ozone effects. Under the conditions of a well-defined ozone stress ponderosa pine seedlings showed a wide range of responses:</a:t>
            </a:r>
          </a:p>
          <a:p>
            <a:pPr marL="0" indent="0" algn="just">
              <a:lnSpc>
                <a:spcPct val="150000"/>
              </a:lnSpc>
              <a:buNone/>
            </a:pPr>
            <a:r>
              <a:rPr lang="en-US" dirty="0" smtClean="0">
                <a:latin typeface="Times New Roman" pitchFamily="18" charset="0"/>
                <a:cs typeface="Times New Roman" pitchFamily="18" charset="0"/>
              </a:rPr>
              <a:t>1- </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G</a:t>
            </a:r>
            <a:r>
              <a:rPr lang="en-US" dirty="0" smtClean="0">
                <a:latin typeface="Times New Roman" pitchFamily="18" charset="0"/>
                <a:cs typeface="Times New Roman" pitchFamily="18" charset="0"/>
              </a:rPr>
              <a:t>radual increase of </a:t>
            </a:r>
            <a:r>
              <a:rPr lang="en-US" u="sng" dirty="0" smtClean="0">
                <a:latin typeface="Times New Roman" pitchFamily="18" charset="0"/>
                <a:cs typeface="Times New Roman" pitchFamily="18" charset="0"/>
              </a:rPr>
              <a:t>visible injury (</a:t>
            </a:r>
            <a:r>
              <a:rPr lang="en-US" u="sng" dirty="0" err="1" smtClean="0">
                <a:latin typeface="Times New Roman" pitchFamily="18" charset="0"/>
                <a:cs typeface="Times New Roman" pitchFamily="18" charset="0"/>
              </a:rPr>
              <a:t>chlorotic</a:t>
            </a:r>
            <a:r>
              <a:rPr lang="en-US" u="sng" dirty="0" smtClean="0">
                <a:latin typeface="Times New Roman" pitchFamily="18" charset="0"/>
                <a:cs typeface="Times New Roman" pitchFamily="18" charset="0"/>
              </a:rPr>
              <a:t> mottle)</a:t>
            </a:r>
            <a:r>
              <a:rPr lang="en-US" dirty="0" smtClean="0">
                <a:latin typeface="Times New Roman" pitchFamily="18" charset="0"/>
                <a:cs typeface="Times New Roman" pitchFamily="18" charset="0"/>
              </a:rPr>
              <a:t> was accompanied by </a:t>
            </a:r>
            <a:r>
              <a:rPr lang="en-US" u="sng" dirty="0" smtClean="0">
                <a:latin typeface="Times New Roman" pitchFamily="18" charset="0"/>
                <a:cs typeface="Times New Roman" pitchFamily="18" charset="0"/>
              </a:rPr>
              <a:t>reduction     of net photosynthesis</a:t>
            </a:r>
            <a:r>
              <a:rPr lang="en-US" dirty="0" smtClean="0">
                <a:latin typeface="Times New Roman" pitchFamily="18" charset="0"/>
                <a:cs typeface="Times New Roman" pitchFamily="18" charset="0"/>
              </a:rPr>
              <a:t>, </a:t>
            </a:r>
            <a:r>
              <a:rPr lang="en-US" u="sng" dirty="0" smtClean="0">
                <a:latin typeface="Times New Roman" pitchFamily="18" charset="0"/>
                <a:cs typeface="Times New Roman" pitchFamily="18" charset="0"/>
              </a:rPr>
              <a:t>stomatal conductance</a:t>
            </a:r>
            <a:r>
              <a:rPr lang="en-US" dirty="0" smtClean="0">
                <a:latin typeface="Times New Roman" pitchFamily="18" charset="0"/>
                <a:cs typeface="Times New Roman" pitchFamily="18" charset="0"/>
              </a:rPr>
              <a:t>, </a:t>
            </a:r>
            <a:r>
              <a:rPr lang="en-US" u="sng" dirty="0" smtClean="0">
                <a:latin typeface="Times New Roman" pitchFamily="18" charset="0"/>
                <a:cs typeface="Times New Roman" pitchFamily="18" charset="0"/>
              </a:rPr>
              <a:t>starch accumulations</a:t>
            </a:r>
            <a:r>
              <a:rPr lang="en-US" dirty="0" smtClean="0">
                <a:latin typeface="Times New Roman" pitchFamily="18" charset="0"/>
                <a:cs typeface="Times New Roman" pitchFamily="18" charset="0"/>
              </a:rPr>
              <a:t> and </a:t>
            </a:r>
            <a:r>
              <a:rPr lang="en-US" u="sng" dirty="0" smtClean="0">
                <a:latin typeface="Times New Roman" pitchFamily="18" charset="0"/>
                <a:cs typeface="Times New Roman" pitchFamily="18" charset="0"/>
              </a:rPr>
              <a:t>pigment concentrations</a:t>
            </a:r>
            <a:r>
              <a:rPr lang="en-US" dirty="0" smtClean="0">
                <a:latin typeface="Times New Roman" pitchFamily="18" charset="0"/>
                <a:cs typeface="Times New Roman" pitchFamily="18" charset="0"/>
              </a:rPr>
              <a:t>. </a:t>
            </a:r>
          </a:p>
          <a:p>
            <a:pPr marL="0" indent="0" algn="just">
              <a:lnSpc>
                <a:spcPct val="150000"/>
              </a:lnSpc>
              <a:buNone/>
            </a:pPr>
            <a:r>
              <a:rPr lang="en-US" dirty="0" smtClean="0">
                <a:latin typeface="Times New Roman" pitchFamily="18" charset="0"/>
                <a:cs typeface="Times New Roman" pitchFamily="18" charset="0"/>
              </a:rPr>
              <a:t>2- More pronounced reduction of net photosynthesis than stomatal conductance suggested that ozone injury to mesophyll, carboxylation, or excitation components of the CO2 diffusion pathway were greater than injury to the stomata. As a result of all these changes plants reduced their growth and biomass production (TEMPLE &amp; BYTNEROWICZ 1993).</a:t>
            </a:r>
          </a:p>
          <a:p>
            <a:pPr algn="just">
              <a:lnSpc>
                <a:spcPct val="150000"/>
              </a:lnSpc>
            </a:pP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5240042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Times New Roman" pitchFamily="18" charset="0"/>
                <a:cs typeface="Times New Roman" pitchFamily="18" charset="0"/>
              </a:rPr>
              <a:t>Ozone injury to soybean foliage</a:t>
            </a:r>
          </a:p>
        </p:txBody>
      </p:sp>
      <p:pic>
        <p:nvPicPr>
          <p:cNvPr id="4" name="Content Placeholder 3" descr="Figure 1. Ozone injury to soybean foliage."/>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33600" y="1752600"/>
            <a:ext cx="4953000" cy="3886200"/>
          </a:xfrm>
          <a:prstGeom prst="rect">
            <a:avLst/>
          </a:prstGeom>
          <a:noFill/>
          <a:ln>
            <a:noFill/>
          </a:ln>
        </p:spPr>
      </p:pic>
    </p:spTree>
    <p:extLst>
      <p:ext uri="{BB962C8B-B14F-4D97-AF65-F5344CB8AC3E}">
        <p14:creationId xmlns:p14="http://schemas.microsoft.com/office/powerpoint/2010/main" val="30680390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Times New Roman" pitchFamily="18" charset="0"/>
                <a:cs typeface="Times New Roman" pitchFamily="18" charset="0"/>
              </a:rPr>
              <a:t>Acute sulfur dioxide injury to raspberry. The injury occurs between the veins and that the tissue nearest the vein remains healthy.</a:t>
            </a:r>
            <a:endParaRPr lang="en-US" sz="2800" dirty="0">
              <a:latin typeface="Times New Roman" pitchFamily="18" charset="0"/>
              <a:cs typeface="Times New Roman" pitchFamily="18" charset="0"/>
            </a:endParaRPr>
          </a:p>
        </p:txBody>
      </p:sp>
      <p:pic>
        <p:nvPicPr>
          <p:cNvPr id="4" name="Content Placeholder 3" descr="Figure 2. Acute sulfur dioxide injury to raspberry. Note that the injury occurs between the veins and that the tissue nearest the vein remains healthy."/>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2806700" y="2702719"/>
            <a:ext cx="3530600" cy="2260600"/>
          </a:xfrm>
          <a:prstGeom prst="rect">
            <a:avLst/>
          </a:prstGeom>
          <a:noFill/>
          <a:ln>
            <a:noFill/>
          </a:ln>
        </p:spPr>
      </p:pic>
    </p:spTree>
    <p:extLst>
      <p:ext uri="{BB962C8B-B14F-4D97-AF65-F5344CB8AC3E}">
        <p14:creationId xmlns:p14="http://schemas.microsoft.com/office/powerpoint/2010/main" val="25915581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just">
              <a:lnSpc>
                <a:spcPct val="150000"/>
              </a:lnSpc>
            </a:pPr>
            <a:r>
              <a:rPr lang="en-US" sz="1800" dirty="0">
                <a:latin typeface="Times New Roman" pitchFamily="18" charset="0"/>
                <a:cs typeface="Times New Roman" pitchFamily="18" charset="0"/>
              </a:rPr>
              <a:t>Fluoride injury to plum foliage. The fluoride enters the leaf through the stomata and is moved to the margins where it accumulates and causes tissue injury. Note, the characteristic dark band separating the healthy (green) and injured (brown) tissues of affected leaves.</a:t>
            </a:r>
            <a:br>
              <a:rPr lang="en-US" sz="1800" dirty="0">
                <a:latin typeface="Times New Roman" pitchFamily="18" charset="0"/>
                <a:cs typeface="Times New Roman" pitchFamily="18" charset="0"/>
              </a:rPr>
            </a:br>
            <a:endParaRPr lang="en-US" sz="1800" dirty="0">
              <a:latin typeface="Times New Roman" pitchFamily="18" charset="0"/>
              <a:cs typeface="Times New Roman" pitchFamily="18" charset="0"/>
            </a:endParaRPr>
          </a:p>
        </p:txBody>
      </p:sp>
      <p:pic>
        <p:nvPicPr>
          <p:cNvPr id="4" name="Content Placeholder 3" descr="Figure 3. Fluoride injury to plum foliage. The fluoride enters the leaf through the stomata and is moved to the margins where it accumulates and causes tissue injury. Note, the characteristic dark band separating the healthy (green) and injured (brown) tissues of affected leaves."/>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05000" y="2438400"/>
            <a:ext cx="5257800" cy="3886200"/>
          </a:xfrm>
          <a:prstGeom prst="rect">
            <a:avLst/>
          </a:prstGeom>
          <a:noFill/>
          <a:ln>
            <a:noFill/>
          </a:ln>
        </p:spPr>
      </p:pic>
    </p:spTree>
    <p:extLst>
      <p:ext uri="{BB962C8B-B14F-4D97-AF65-F5344CB8AC3E}">
        <p14:creationId xmlns:p14="http://schemas.microsoft.com/office/powerpoint/2010/main" val="34178840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latin typeface="Times New Roman" pitchFamily="18" charset="0"/>
                <a:cs typeface="Times New Roman" pitchFamily="18" charset="0"/>
              </a:rPr>
              <a:t>Severe ammonia injury to apple foliage and subsequent recovery through the production of new leaves.</a:t>
            </a:r>
            <a:br>
              <a:rPr lang="en-US" sz="2400" dirty="0" smtClean="0">
                <a:latin typeface="Times New Roman" pitchFamily="18" charset="0"/>
                <a:cs typeface="Times New Roman" pitchFamily="18" charset="0"/>
              </a:rPr>
            </a:br>
            <a:endParaRPr lang="en-US" sz="2400" dirty="0">
              <a:latin typeface="Times New Roman" pitchFamily="18" charset="0"/>
              <a:cs typeface="Times New Roman" pitchFamily="18" charset="0"/>
            </a:endParaRPr>
          </a:p>
        </p:txBody>
      </p:sp>
      <p:pic>
        <p:nvPicPr>
          <p:cNvPr id="4" name="Content Placeholder 3" descr="Figure 4. Severe ammonia injury to apple foliage and subsequent recovery through the production of new leaves following the fumigation."/>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33600" y="1752600"/>
            <a:ext cx="4800600" cy="3810000"/>
          </a:xfrm>
          <a:prstGeom prst="rect">
            <a:avLst/>
          </a:prstGeom>
          <a:noFill/>
          <a:ln>
            <a:noFill/>
          </a:ln>
        </p:spPr>
      </p:pic>
    </p:spTree>
    <p:extLst>
      <p:ext uri="{BB962C8B-B14F-4D97-AF65-F5344CB8AC3E}">
        <p14:creationId xmlns:p14="http://schemas.microsoft.com/office/powerpoint/2010/main" val="30400668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latin typeface="Times New Roman" pitchFamily="18" charset="0"/>
                <a:cs typeface="Times New Roman" pitchFamily="18" charset="0"/>
              </a:rPr>
              <a:t>Cement-dust coating on apple leaves and fruit. The dust had no injurious effect on the foliage, but inhibited the action of a pre-harvest crop spray.</a:t>
            </a:r>
            <a:br>
              <a:rPr lang="en-US" sz="2400" dirty="0">
                <a:latin typeface="Times New Roman" pitchFamily="18" charset="0"/>
                <a:cs typeface="Times New Roman" pitchFamily="18" charset="0"/>
              </a:rPr>
            </a:br>
            <a:endParaRPr lang="en-US" sz="2400" dirty="0">
              <a:latin typeface="Times New Roman" pitchFamily="18" charset="0"/>
              <a:cs typeface="Times New Roman" pitchFamily="18" charset="0"/>
            </a:endParaRPr>
          </a:p>
        </p:txBody>
      </p:sp>
      <p:pic>
        <p:nvPicPr>
          <p:cNvPr id="4" name="Content Placeholder 3" descr="Figure 5. Cement-dust coating on apple leaves and fruit. "/>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57400" y="1981200"/>
            <a:ext cx="4953000" cy="3886200"/>
          </a:xfrm>
          <a:prstGeom prst="rect">
            <a:avLst/>
          </a:prstGeom>
          <a:noFill/>
          <a:ln>
            <a:noFill/>
          </a:ln>
        </p:spPr>
      </p:pic>
    </p:spTree>
    <p:extLst>
      <p:ext uri="{BB962C8B-B14F-4D97-AF65-F5344CB8AC3E}">
        <p14:creationId xmlns:p14="http://schemas.microsoft.com/office/powerpoint/2010/main" val="40458361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Physiological Aspects of Air Pollution Stress in plants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20000"/>
          </a:bodyPr>
          <a:lstStyle/>
          <a:p>
            <a:pPr algn="just">
              <a:lnSpc>
                <a:spcPct val="150000"/>
              </a:lnSpc>
            </a:pPr>
            <a:r>
              <a:rPr lang="en-US" dirty="0" smtClean="0">
                <a:latin typeface="Times New Roman" pitchFamily="18" charset="0"/>
                <a:cs typeface="Times New Roman" pitchFamily="18" charset="0"/>
              </a:rPr>
              <a:t>Responses of plants to air pollutants may vary widely and these variations can be caused by many factors, such as </a:t>
            </a:r>
          </a:p>
          <a:p>
            <a:pPr algn="just">
              <a:lnSpc>
                <a:spcPct val="150000"/>
              </a:lnSpc>
            </a:pPr>
            <a:r>
              <a:rPr lang="en-US" dirty="0">
                <a:latin typeface="Times New Roman" pitchFamily="18" charset="0"/>
                <a:cs typeface="Times New Roman" pitchFamily="18" charset="0"/>
              </a:rPr>
              <a:t>D</a:t>
            </a:r>
            <a:r>
              <a:rPr lang="en-US" dirty="0" smtClean="0">
                <a:latin typeface="Times New Roman" pitchFamily="18" charset="0"/>
                <a:cs typeface="Times New Roman" pitchFamily="18" charset="0"/>
              </a:rPr>
              <a:t>ifferences in pollutant concentrations</a:t>
            </a:r>
          </a:p>
          <a:p>
            <a:pPr algn="just">
              <a:lnSpc>
                <a:spcPct val="150000"/>
              </a:lnSpc>
            </a:pPr>
            <a:r>
              <a:rPr lang="en-US" dirty="0">
                <a:latin typeface="Times New Roman" pitchFamily="18" charset="0"/>
                <a:cs typeface="Times New Roman" pitchFamily="18" charset="0"/>
              </a:rPr>
              <a:t>D</a:t>
            </a:r>
            <a:r>
              <a:rPr lang="en-US" dirty="0" smtClean="0">
                <a:latin typeface="Times New Roman" pitchFamily="18" charset="0"/>
                <a:cs typeface="Times New Roman" pitchFamily="18" charset="0"/>
              </a:rPr>
              <a:t>istribution in time, </a:t>
            </a:r>
          </a:p>
          <a:p>
            <a:pPr algn="just">
              <a:lnSpc>
                <a:spcPct val="150000"/>
              </a:lnSpc>
            </a:pPr>
            <a:r>
              <a:rPr lang="en-US" dirty="0">
                <a:latin typeface="Times New Roman" pitchFamily="18" charset="0"/>
                <a:cs typeface="Times New Roman" pitchFamily="18" charset="0"/>
              </a:rPr>
              <a:t>T</a:t>
            </a:r>
            <a:r>
              <a:rPr lang="en-US" dirty="0" smtClean="0">
                <a:latin typeface="Times New Roman" pitchFamily="18" charset="0"/>
                <a:cs typeface="Times New Roman" pitchFamily="18" charset="0"/>
              </a:rPr>
              <a:t>he genetic origin, </a:t>
            </a:r>
          </a:p>
          <a:p>
            <a:pPr algn="just">
              <a:lnSpc>
                <a:spcPct val="150000"/>
              </a:lnSpc>
            </a:pPr>
            <a:r>
              <a:rPr lang="en-US" dirty="0">
                <a:latin typeface="Times New Roman" pitchFamily="18" charset="0"/>
                <a:cs typeface="Times New Roman" pitchFamily="18" charset="0"/>
              </a:rPr>
              <a:t>P</a:t>
            </a:r>
            <a:r>
              <a:rPr lang="en-US" dirty="0" smtClean="0">
                <a:latin typeface="Times New Roman" pitchFamily="18" charset="0"/>
                <a:cs typeface="Times New Roman" pitchFamily="18" charset="0"/>
              </a:rPr>
              <a:t>hysiological activity, </a:t>
            </a:r>
          </a:p>
          <a:p>
            <a:pPr algn="just">
              <a:lnSpc>
                <a:spcPct val="150000"/>
              </a:lnSpc>
            </a:pPr>
            <a:r>
              <a:rPr lang="en-US" dirty="0" err="1">
                <a:latin typeface="Times New Roman" pitchFamily="18" charset="0"/>
                <a:cs typeface="Times New Roman" pitchFamily="18" charset="0"/>
              </a:rPr>
              <a:t>P</a:t>
            </a:r>
            <a:r>
              <a:rPr lang="en-US" dirty="0" err="1" smtClean="0">
                <a:latin typeface="Times New Roman" pitchFamily="18" charset="0"/>
                <a:cs typeface="Times New Roman" pitchFamily="18" charset="0"/>
              </a:rPr>
              <a:t>henological</a:t>
            </a:r>
            <a:r>
              <a:rPr lang="en-US" dirty="0" smtClean="0">
                <a:latin typeface="Times New Roman" pitchFamily="18" charset="0"/>
                <a:cs typeface="Times New Roman" pitchFamily="18" charset="0"/>
              </a:rPr>
              <a:t> stage, </a:t>
            </a:r>
          </a:p>
          <a:p>
            <a:pPr algn="just">
              <a:lnSpc>
                <a:spcPct val="150000"/>
              </a:lnSpc>
            </a:pPr>
            <a:r>
              <a:rPr lang="en-US" dirty="0">
                <a:latin typeface="Times New Roman" pitchFamily="18" charset="0"/>
                <a:cs typeface="Times New Roman" pitchFamily="18" charset="0"/>
              </a:rPr>
              <a:t>N</a:t>
            </a:r>
            <a:r>
              <a:rPr lang="en-US" dirty="0" smtClean="0">
                <a:latin typeface="Times New Roman" pitchFamily="18" charset="0"/>
                <a:cs typeface="Times New Roman" pitchFamily="18" charset="0"/>
              </a:rPr>
              <a:t>utritional status of plants as well as effects of various environmental factors.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5408256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Damage by acid rain</a:t>
            </a:r>
            <a:endParaRPr lang="en-US" dirty="0">
              <a:latin typeface="Times New Roman" pitchFamily="18" charset="0"/>
              <a:cs typeface="Times New Roman" pitchFamily="18" charset="0"/>
            </a:endParaRPr>
          </a:p>
        </p:txBody>
      </p:sp>
      <p:pic>
        <p:nvPicPr>
          <p:cNvPr id="4" name="Content Placeholder 3" descr="pollution effects, acid rain damaged trees"/>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1733550" y="2042319"/>
            <a:ext cx="5676900" cy="3581400"/>
          </a:xfrm>
          <a:prstGeom prst="rect">
            <a:avLst/>
          </a:prstGeom>
          <a:noFill/>
          <a:ln>
            <a:noFill/>
          </a:ln>
        </p:spPr>
      </p:pic>
    </p:spTree>
    <p:extLst>
      <p:ext uri="{BB962C8B-B14F-4D97-AF65-F5344CB8AC3E}">
        <p14:creationId xmlns:p14="http://schemas.microsoft.com/office/powerpoint/2010/main" val="33508802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20902151">
            <a:off x="2514600" y="2514600"/>
            <a:ext cx="3890809" cy="1107996"/>
          </a:xfrm>
          <a:prstGeom prst="rect">
            <a:avLst/>
          </a:prstGeom>
          <a:noFill/>
        </p:spPr>
        <p:txBody>
          <a:bodyPr wrap="none" lIns="91440" tIns="45720" rIns="91440" bIns="45720">
            <a:spAutoFit/>
          </a:bodyPr>
          <a:lstStyle/>
          <a:p>
            <a:pPr algn="ctr"/>
            <a:r>
              <a:rPr lang="en-US" sz="6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Thanks </a:t>
            </a:r>
            <a:endParaRPr lang="en-US" sz="6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165421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cs typeface="Times New Roman" pitchFamily="18" charset="0"/>
              </a:rPr>
              <a:t>Air pollutants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70000" lnSpcReduction="20000"/>
          </a:bodyPr>
          <a:lstStyle/>
          <a:p>
            <a:pPr algn="just">
              <a:lnSpc>
                <a:spcPct val="150000"/>
              </a:lnSpc>
              <a:buFont typeface="Wingdings" pitchFamily="2" charset="2"/>
              <a:buChar char="v"/>
            </a:pPr>
            <a:r>
              <a:rPr lang="en-US" dirty="0" smtClean="0">
                <a:latin typeface="Times New Roman" pitchFamily="18" charset="0"/>
                <a:cs typeface="Times New Roman" pitchFamily="18" charset="0"/>
              </a:rPr>
              <a:t>Air pollutants affect plants worldwide (IUFRO 1993).</a:t>
            </a:r>
          </a:p>
          <a:p>
            <a:pPr algn="just">
              <a:lnSpc>
                <a:spcPct val="150000"/>
              </a:lnSpc>
              <a:buFont typeface="Wingdings" pitchFamily="2" charset="2"/>
              <a:buChar char="v"/>
            </a:pPr>
            <a:r>
              <a:rPr lang="en-US" dirty="0" smtClean="0">
                <a:latin typeface="Times New Roman" pitchFamily="18" charset="0"/>
                <a:cs typeface="Times New Roman" pitchFamily="18" charset="0"/>
              </a:rPr>
              <a:t>These effects may be severe or subtle. </a:t>
            </a:r>
          </a:p>
          <a:p>
            <a:pPr algn="just">
              <a:lnSpc>
                <a:spcPct val="150000"/>
              </a:lnSpc>
              <a:buFont typeface="Wingdings" pitchFamily="2" charset="2"/>
              <a:buChar char="v"/>
            </a:pPr>
            <a:r>
              <a:rPr lang="en-US" dirty="0" smtClean="0">
                <a:latin typeface="Times New Roman" pitchFamily="18" charset="0"/>
                <a:cs typeface="Times New Roman" pitchFamily="18" charset="0"/>
              </a:rPr>
              <a:t>Various air pollutants have been identified as phytotoxic agents. </a:t>
            </a:r>
          </a:p>
          <a:p>
            <a:pPr algn="just">
              <a:lnSpc>
                <a:spcPct val="150000"/>
              </a:lnSpc>
              <a:buFont typeface="Wingdings" pitchFamily="2" charset="2"/>
              <a:buChar char="v"/>
            </a:pPr>
            <a:r>
              <a:rPr lang="en-US" dirty="0" err="1" smtClean="0">
                <a:latin typeface="Times New Roman" pitchFamily="18" charset="0"/>
                <a:cs typeface="Times New Roman" pitchFamily="18" charset="0"/>
              </a:rPr>
              <a:t>Phytotoxicity</a:t>
            </a:r>
            <a:r>
              <a:rPr lang="en-US" dirty="0" smtClean="0">
                <a:latin typeface="Times New Roman" pitchFamily="18" charset="0"/>
                <a:cs typeface="Times New Roman" pitchFamily="18" charset="0"/>
              </a:rPr>
              <a:t> of sulfur dioxide (SO2) has been recognized for about a century (GODZIK &amp; </a:t>
            </a:r>
            <a:r>
              <a:rPr lang="en-US" dirty="0" err="1" smtClean="0">
                <a:latin typeface="Times New Roman" pitchFamily="18" charset="0"/>
                <a:cs typeface="Times New Roman" pitchFamily="18" charset="0"/>
              </a:rPr>
              <a:t>SiENKiEWicz</a:t>
            </a:r>
            <a:r>
              <a:rPr lang="en-US" dirty="0" smtClean="0">
                <a:latin typeface="Times New Roman" pitchFamily="18" charset="0"/>
                <a:cs typeface="Times New Roman" pitchFamily="18" charset="0"/>
              </a:rPr>
              <a:t> 1990).</a:t>
            </a:r>
          </a:p>
          <a:p>
            <a:pPr algn="just">
              <a:lnSpc>
                <a:spcPct val="150000"/>
              </a:lnSpc>
              <a:buFont typeface="Wingdings" pitchFamily="2" charset="2"/>
              <a:buChar char="v"/>
            </a:pPr>
            <a:r>
              <a:rPr lang="en-US" dirty="0" smtClean="0">
                <a:latin typeface="Times New Roman" pitchFamily="18" charset="0"/>
                <a:cs typeface="Times New Roman" pitchFamily="18" charset="0"/>
              </a:rPr>
              <a:t>Effects of ozone (O</a:t>
            </a:r>
            <a:r>
              <a:rPr lang="en-US" sz="1600" dirty="0" smtClean="0">
                <a:latin typeface="Times New Roman" pitchFamily="18" charset="0"/>
                <a:cs typeface="Times New Roman" pitchFamily="18" charset="0"/>
              </a:rPr>
              <a:t>3</a:t>
            </a:r>
            <a:r>
              <a:rPr lang="en-US" dirty="0" smtClean="0">
                <a:latin typeface="Times New Roman" pitchFamily="18" charset="0"/>
                <a:cs typeface="Times New Roman" pitchFamily="18" charset="0"/>
              </a:rPr>
              <a:t>) for more than 30 years (MIILLER &amp; al. 1963).</a:t>
            </a:r>
          </a:p>
          <a:p>
            <a:pPr algn="just">
              <a:lnSpc>
                <a:spcPct val="150000"/>
              </a:lnSpc>
              <a:buFont typeface="Wingdings" pitchFamily="2" charset="2"/>
              <a:buChar char="v"/>
            </a:pPr>
            <a:r>
              <a:rPr lang="en-US" dirty="0">
                <a:latin typeface="Times New Roman" pitchFamily="18" charset="0"/>
                <a:cs typeface="Times New Roman" pitchFamily="18" charset="0"/>
              </a:rPr>
              <a:t>A</a:t>
            </a:r>
            <a:r>
              <a:rPr lang="en-US" dirty="0" smtClean="0">
                <a:latin typeface="Times New Roman" pitchFamily="18" charset="0"/>
                <a:cs typeface="Times New Roman" pitchFamily="18" charset="0"/>
              </a:rPr>
              <a:t>cidic precipitation for almost 20 years (LIKENS &amp; al. 1979). </a:t>
            </a:r>
          </a:p>
          <a:p>
            <a:pPr algn="just">
              <a:lnSpc>
                <a:spcPct val="150000"/>
              </a:lnSpc>
              <a:buFont typeface="Wingdings" pitchFamily="2" charset="2"/>
              <a:buChar char="v"/>
            </a:pPr>
            <a:r>
              <a:rPr lang="en-US" dirty="0">
                <a:latin typeface="Times New Roman" pitchFamily="18" charset="0"/>
                <a:cs typeface="Times New Roman" pitchFamily="18" charset="0"/>
              </a:rPr>
              <a:t>E</a:t>
            </a:r>
            <a:r>
              <a:rPr lang="en-US" dirty="0" smtClean="0">
                <a:latin typeface="Times New Roman" pitchFamily="18" charset="0"/>
                <a:cs typeface="Times New Roman" pitchFamily="18" charset="0"/>
              </a:rPr>
              <a:t>ffects of elevated levels of nitrogen compounds (nitrogen oxides [NOX] and ammonia [NH3]) in the last decade (NIHLGARD 1985).</a:t>
            </a:r>
          </a:p>
          <a:p>
            <a:pPr algn="just">
              <a:lnSpc>
                <a:spcPct val="150000"/>
              </a:lnSpc>
              <a:buFont typeface="Wingdings" pitchFamily="2" charset="2"/>
              <a:buChar char="v"/>
            </a:pPr>
            <a:r>
              <a:rPr lang="en-US" dirty="0" smtClean="0">
                <a:latin typeface="Times New Roman" pitchFamily="18" charset="0"/>
                <a:cs typeface="Times New Roman" pitchFamily="18" charset="0"/>
              </a:rPr>
              <a:t>Importance of other pollutants such as </a:t>
            </a:r>
            <a:r>
              <a:rPr lang="en-US" dirty="0" err="1" smtClean="0">
                <a:latin typeface="Times New Roman" pitchFamily="18" charset="0"/>
                <a:cs typeface="Times New Roman" pitchFamily="18" charset="0"/>
              </a:rPr>
              <a:t>peroxyacetyl</a:t>
            </a:r>
            <a:r>
              <a:rPr lang="en-US" dirty="0" smtClean="0">
                <a:latin typeface="Times New Roman" pitchFamily="18" charset="0"/>
                <a:cs typeface="Times New Roman" pitchFamily="18" charset="0"/>
              </a:rPr>
              <a:t> nitrate (PAN) (TEMPLE &amp; TAYLOR 1983), fluorides (MACLEAN 1981) or heavy metals (UNSWORTH &amp; HARRISON 1985) has also been recognized.</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1856852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How to determine effects of air pollutants on plants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lgn="just">
              <a:lnSpc>
                <a:spcPct val="150000"/>
              </a:lnSpc>
            </a:pPr>
            <a:r>
              <a:rPr lang="en-US" dirty="0" smtClean="0">
                <a:latin typeface="Times New Roman" pitchFamily="18" charset="0"/>
                <a:cs typeface="Times New Roman" pitchFamily="18" charset="0"/>
              </a:rPr>
              <a:t>Under field conditions detection of physiological changes in plants and identification of their causes is difficult.</a:t>
            </a:r>
          </a:p>
          <a:p>
            <a:pPr algn="just">
              <a:lnSpc>
                <a:spcPct val="150000"/>
              </a:lnSpc>
            </a:pPr>
            <a:r>
              <a:rPr lang="en-US" dirty="0" smtClean="0">
                <a:latin typeface="Times New Roman" pitchFamily="18" charset="0"/>
                <a:cs typeface="Times New Roman" pitchFamily="18" charset="0"/>
              </a:rPr>
              <a:t> Therefore visible symptoms of injury are most commonly used for detecting air pollution damage. </a:t>
            </a:r>
          </a:p>
          <a:p>
            <a:pPr algn="just">
              <a:lnSpc>
                <a:spcPct val="150000"/>
              </a:lnSpc>
            </a:pPr>
            <a:r>
              <a:rPr lang="en-US" dirty="0" smtClean="0">
                <a:latin typeface="Times New Roman" pitchFamily="18" charset="0"/>
                <a:cs typeface="Times New Roman" pitchFamily="18" charset="0"/>
              </a:rPr>
              <a:t>However, changes in physiology of plants may occur before visible, morphological damage takes place.</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1495939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Pollutant deposition to plants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Autofit/>
          </a:bodyPr>
          <a:lstStyle/>
          <a:p>
            <a:pPr algn="just"/>
            <a:r>
              <a:rPr lang="en-US" sz="1200" dirty="0" smtClean="0">
                <a:latin typeface="Times New Roman" pitchFamily="18" charset="0"/>
                <a:cs typeface="Times New Roman" pitchFamily="18" charset="0"/>
              </a:rPr>
              <a:t>Pollutants can be deposited to plants as </a:t>
            </a:r>
          </a:p>
          <a:p>
            <a:pPr marL="0" indent="0" algn="just">
              <a:buNone/>
            </a:pPr>
            <a:r>
              <a:rPr lang="en-US" sz="1200" dirty="0" smtClean="0">
                <a:latin typeface="Times New Roman" pitchFamily="18" charset="0"/>
                <a:cs typeface="Times New Roman" pitchFamily="18" charset="0"/>
              </a:rPr>
              <a:t>1- gases.</a:t>
            </a:r>
          </a:p>
          <a:p>
            <a:pPr marL="0" indent="0" algn="just">
              <a:buNone/>
            </a:pPr>
            <a:r>
              <a:rPr lang="en-US" sz="1200" dirty="0" smtClean="0">
                <a:latin typeface="Times New Roman" pitchFamily="18" charset="0"/>
                <a:cs typeface="Times New Roman" pitchFamily="18" charset="0"/>
              </a:rPr>
              <a:t>2- wet precipitation. </a:t>
            </a:r>
          </a:p>
          <a:p>
            <a:pPr marL="0" indent="0" algn="just">
              <a:buNone/>
            </a:pPr>
            <a:r>
              <a:rPr lang="en-US" sz="1200" dirty="0" smtClean="0">
                <a:latin typeface="Times New Roman" pitchFamily="18" charset="0"/>
                <a:cs typeface="Times New Roman" pitchFamily="18" charset="0"/>
              </a:rPr>
              <a:t>3- particulate matter.</a:t>
            </a:r>
          </a:p>
          <a:p>
            <a:pPr marL="0" indent="0" algn="just">
              <a:buNone/>
            </a:pPr>
            <a:r>
              <a:rPr lang="en-US" sz="1200" dirty="0" smtClean="0">
                <a:latin typeface="Times New Roman" pitchFamily="18" charset="0"/>
                <a:cs typeface="Times New Roman" pitchFamily="18" charset="0"/>
              </a:rPr>
              <a:t>Gaseous pollutants may be taken up by plants via </a:t>
            </a:r>
          </a:p>
          <a:p>
            <a:pPr marL="0" indent="0" algn="just">
              <a:buNone/>
            </a:pPr>
            <a:r>
              <a:rPr lang="en-US" sz="1200" dirty="0" smtClean="0">
                <a:latin typeface="Times New Roman" pitchFamily="18" charset="0"/>
                <a:cs typeface="Times New Roman" pitchFamily="18" charset="0"/>
              </a:rPr>
              <a:t>1- stomata or</a:t>
            </a:r>
          </a:p>
          <a:p>
            <a:pPr marL="0" indent="0" algn="just">
              <a:buNone/>
            </a:pPr>
            <a:r>
              <a:rPr lang="en-US" sz="1200" dirty="0" smtClean="0">
                <a:latin typeface="Times New Roman" pitchFamily="18" charset="0"/>
                <a:cs typeface="Times New Roman" pitchFamily="18" charset="0"/>
              </a:rPr>
              <a:t>2- cuticle. </a:t>
            </a:r>
          </a:p>
          <a:p>
            <a:pPr marL="0" indent="0" algn="just">
              <a:buNone/>
            </a:pPr>
            <a:r>
              <a:rPr lang="en-US" sz="1200" dirty="0" smtClean="0">
                <a:latin typeface="Times New Roman" pitchFamily="18" charset="0"/>
                <a:cs typeface="Times New Roman" pitchFamily="18" charset="0"/>
              </a:rPr>
              <a:t>The effects of pollutants can be observed at various levels of biological</a:t>
            </a:r>
          </a:p>
          <a:p>
            <a:pPr marL="0" indent="0" algn="just">
              <a:buNone/>
            </a:pPr>
            <a:r>
              <a:rPr lang="en-US" sz="1200" dirty="0" smtClean="0">
                <a:latin typeface="Times New Roman" pitchFamily="18" charset="0"/>
                <a:cs typeface="Times New Roman" pitchFamily="18" charset="0"/>
              </a:rPr>
              <a:t>Organization like:</a:t>
            </a:r>
          </a:p>
          <a:p>
            <a:pPr marL="0" indent="0" algn="just">
              <a:buNone/>
            </a:pPr>
            <a:r>
              <a:rPr lang="en-US" sz="1200" dirty="0" smtClean="0">
                <a:latin typeface="Times New Roman" pitchFamily="18" charset="0"/>
                <a:cs typeface="Times New Roman" pitchFamily="18" charset="0"/>
              </a:rPr>
              <a:t>a- subcellular, </a:t>
            </a:r>
          </a:p>
          <a:p>
            <a:pPr marL="0" indent="0" algn="just">
              <a:buNone/>
            </a:pPr>
            <a:r>
              <a:rPr lang="en-US" sz="1200" dirty="0">
                <a:latin typeface="Times New Roman" pitchFamily="18" charset="0"/>
                <a:cs typeface="Times New Roman" pitchFamily="18" charset="0"/>
              </a:rPr>
              <a:t>b</a:t>
            </a:r>
            <a:r>
              <a:rPr lang="en-US" sz="1200" dirty="0" smtClean="0">
                <a:latin typeface="Times New Roman" pitchFamily="18" charset="0"/>
                <a:cs typeface="Times New Roman" pitchFamily="18" charset="0"/>
              </a:rPr>
              <a:t>- cellular, </a:t>
            </a:r>
          </a:p>
          <a:p>
            <a:pPr marL="0" indent="0" algn="just">
              <a:buNone/>
            </a:pPr>
            <a:r>
              <a:rPr lang="en-US" sz="1200" dirty="0" smtClean="0">
                <a:latin typeface="Times New Roman" pitchFamily="18" charset="0"/>
                <a:cs typeface="Times New Roman" pitchFamily="18" charset="0"/>
              </a:rPr>
              <a:t>c- plant organ, </a:t>
            </a:r>
          </a:p>
          <a:p>
            <a:pPr marL="0" indent="0" algn="just">
              <a:buNone/>
            </a:pPr>
            <a:r>
              <a:rPr lang="en-US" sz="1200" dirty="0" smtClean="0">
                <a:latin typeface="Times New Roman" pitchFamily="18" charset="0"/>
                <a:cs typeface="Times New Roman" pitchFamily="18" charset="0"/>
              </a:rPr>
              <a:t>d- whole plant, </a:t>
            </a:r>
          </a:p>
          <a:p>
            <a:pPr marL="0" indent="0" algn="just">
              <a:buNone/>
            </a:pPr>
            <a:r>
              <a:rPr lang="en-US" sz="1200" dirty="0" smtClean="0">
                <a:latin typeface="Times New Roman" pitchFamily="18" charset="0"/>
                <a:cs typeface="Times New Roman" pitchFamily="18" charset="0"/>
              </a:rPr>
              <a:t>e- plant population </a:t>
            </a:r>
          </a:p>
          <a:p>
            <a:pPr marL="0" indent="0" algn="just">
              <a:buNone/>
            </a:pPr>
            <a:r>
              <a:rPr lang="en-US" sz="1200" dirty="0" smtClean="0">
                <a:latin typeface="Times New Roman" pitchFamily="18" charset="0"/>
                <a:cs typeface="Times New Roman" pitchFamily="18" charset="0"/>
              </a:rPr>
              <a:t>f- community. </a:t>
            </a:r>
          </a:p>
        </p:txBody>
      </p:sp>
    </p:spTree>
    <p:extLst>
      <p:ext uri="{BB962C8B-B14F-4D97-AF65-F5344CB8AC3E}">
        <p14:creationId xmlns:p14="http://schemas.microsoft.com/office/powerpoint/2010/main" val="32483384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Pollutant deposition to plants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a:bodyPr>
          <a:lstStyle/>
          <a:p>
            <a:pPr algn="just">
              <a:lnSpc>
                <a:spcPct val="150000"/>
              </a:lnSpc>
            </a:pPr>
            <a:r>
              <a:rPr lang="en-US" dirty="0" smtClean="0">
                <a:latin typeface="Times New Roman" pitchFamily="18" charset="0"/>
                <a:cs typeface="Times New Roman" pitchFamily="18" charset="0"/>
              </a:rPr>
              <a:t>The flux (act of moving) of pollutants from the atmosphere to plant cells follows the same pathway as carbon dioxide (CO2). </a:t>
            </a:r>
          </a:p>
          <a:p>
            <a:pPr algn="just">
              <a:lnSpc>
                <a:spcPct val="150000"/>
              </a:lnSpc>
            </a:pPr>
            <a:r>
              <a:rPr lang="en-US" dirty="0" smtClean="0">
                <a:latin typeface="Times New Roman" pitchFamily="18" charset="0"/>
                <a:cs typeface="Times New Roman" pitchFamily="18" charset="0"/>
              </a:rPr>
              <a:t>Each pollutant has a different diffusion constant for movement through air, solubility constant for movement across </a:t>
            </a:r>
            <a:r>
              <a:rPr lang="en-US" dirty="0" err="1" smtClean="0">
                <a:latin typeface="Times New Roman" pitchFamily="18" charset="0"/>
                <a:cs typeface="Times New Roman" pitchFamily="18" charset="0"/>
              </a:rPr>
              <a:t>apoplastic</a:t>
            </a:r>
            <a:r>
              <a:rPr lang="en-US" dirty="0" smtClean="0">
                <a:latin typeface="Times New Roman" pitchFamily="18" charset="0"/>
                <a:cs typeface="Times New Roman" pitchFamily="18" charset="0"/>
              </a:rPr>
              <a:t> water, and hydrophobic or hydrophilic properties that affect the rate of transfer across cell walls and membranes (BYTNEROWICZ &amp; GRULKE 1992)</a:t>
            </a:r>
          </a:p>
          <a:p>
            <a:pPr algn="just">
              <a:lnSpc>
                <a:spcPct val="150000"/>
              </a:lnSpc>
            </a:pPr>
            <a:r>
              <a:rPr lang="en-US" b="1" u="sng" dirty="0">
                <a:latin typeface="Times New Roman" pitchFamily="18" charset="0"/>
                <a:cs typeface="Times New Roman" pitchFamily="18" charset="0"/>
              </a:rPr>
              <a:t>I</a:t>
            </a:r>
            <a:r>
              <a:rPr lang="en-US" b="1" u="sng" dirty="0" smtClean="0">
                <a:latin typeface="Times New Roman" pitchFamily="18" charset="0"/>
                <a:cs typeface="Times New Roman" pitchFamily="18" charset="0"/>
              </a:rPr>
              <a:t>nternal pollution dose:</a:t>
            </a:r>
            <a:r>
              <a:rPr lang="en-US" dirty="0" smtClean="0">
                <a:latin typeface="Times New Roman" pitchFamily="18" charset="0"/>
                <a:cs typeface="Times New Roman" pitchFamily="18" charset="0"/>
              </a:rPr>
              <a:t> Concentrations of pollutants and the degree of stomatal opening determine the internal pollution dose and subsequent plant response (WELLBURN 1988).</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3908501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99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07096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New Roman" pitchFamily="18" charset="0"/>
                <a:cs typeface="Times New Roman" pitchFamily="18" charset="0"/>
              </a:rPr>
              <a:t>Mechanisms of air pollution toxicity</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20000"/>
          </a:bodyPr>
          <a:lstStyle/>
          <a:p>
            <a:pPr algn="just">
              <a:lnSpc>
                <a:spcPct val="170000"/>
              </a:lnSpc>
            </a:pPr>
            <a:r>
              <a:rPr lang="en-US" dirty="0" smtClean="0">
                <a:latin typeface="Times New Roman" pitchFamily="18" charset="0"/>
                <a:cs typeface="Times New Roman" pitchFamily="18" charset="0"/>
              </a:rPr>
              <a:t>Once pollutants enter the plant cell a suite of primary and secondary metabolic reactions as well as defense reactions start taking place (BYTNEROWICZ &amp; GRULKE 1992). </a:t>
            </a:r>
          </a:p>
          <a:p>
            <a:pPr algn="just">
              <a:lnSpc>
                <a:spcPct val="170000"/>
              </a:lnSpc>
            </a:pPr>
            <a:r>
              <a:rPr lang="en-US" dirty="0">
                <a:latin typeface="Times New Roman" pitchFamily="18" charset="0"/>
                <a:cs typeface="Times New Roman" pitchFamily="18" charset="0"/>
              </a:rPr>
              <a:t>K</a:t>
            </a:r>
            <a:r>
              <a:rPr lang="en-US" dirty="0" smtClean="0">
                <a:latin typeface="Times New Roman" pitchFamily="18" charset="0"/>
                <a:cs typeface="Times New Roman" pitchFamily="18" charset="0"/>
              </a:rPr>
              <a:t>nowledge of the mechanisms of air pollution </a:t>
            </a:r>
            <a:r>
              <a:rPr lang="en-US" dirty="0" err="1" smtClean="0">
                <a:latin typeface="Times New Roman" pitchFamily="18" charset="0"/>
                <a:cs typeface="Times New Roman" pitchFamily="18" charset="0"/>
              </a:rPr>
              <a:t>phytotoxicity</a:t>
            </a:r>
            <a:r>
              <a:rPr lang="en-US" dirty="0" smtClean="0">
                <a:latin typeface="Times New Roman" pitchFamily="18" charset="0"/>
                <a:cs typeface="Times New Roman" pitchFamily="18" charset="0"/>
              </a:rPr>
              <a:t> is still incomplete and continues to develop.</a:t>
            </a:r>
          </a:p>
          <a:p>
            <a:pPr algn="just">
              <a:lnSpc>
                <a:spcPct val="170000"/>
              </a:lnSpc>
            </a:pPr>
            <a:r>
              <a:rPr lang="en-US" dirty="0" smtClean="0">
                <a:latin typeface="Times New Roman" pitchFamily="18" charset="0"/>
                <a:cs typeface="Times New Roman" pitchFamily="18" charset="0"/>
              </a:rPr>
              <a:t>Toxic effects of O3 and </a:t>
            </a:r>
            <a:r>
              <a:rPr lang="en-US" dirty="0" err="1">
                <a:latin typeface="Times New Roman" pitchFamily="18" charset="0"/>
                <a:cs typeface="Times New Roman" pitchFamily="18" charset="0"/>
              </a:rPr>
              <a:t>peroxyacetyl</a:t>
            </a:r>
            <a:r>
              <a:rPr lang="en-US" dirty="0">
                <a:latin typeface="Times New Roman" pitchFamily="18" charset="0"/>
                <a:cs typeface="Times New Roman" pitchFamily="18" charset="0"/>
              </a:rPr>
              <a:t> nitrate</a:t>
            </a:r>
            <a:r>
              <a:rPr lang="en-US" dirty="0" smtClean="0">
                <a:latin typeface="Times New Roman" pitchFamily="18" charset="0"/>
                <a:cs typeface="Times New Roman" pitchFamily="18" charset="0"/>
              </a:rPr>
              <a:t> PAN have been explained by the formation of highly phytotoxic free radicals in plant cells that may damage most of the cell components (HEATH 1988, KRUPA &amp; MANNING 1988, HEWITT 1990, RUNECKLES &amp; CHEVONNE 1992). </a:t>
            </a:r>
          </a:p>
        </p:txBody>
      </p:sp>
    </p:spTree>
    <p:extLst>
      <p:ext uri="{BB962C8B-B14F-4D97-AF65-F5344CB8AC3E}">
        <p14:creationId xmlns:p14="http://schemas.microsoft.com/office/powerpoint/2010/main" val="1450799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latin typeface="Times New Roman" pitchFamily="18" charset="0"/>
                <a:cs typeface="Times New Roman" pitchFamily="18" charset="0"/>
              </a:rPr>
              <a:t>Mechanisms of air pollution toxicity</a:t>
            </a:r>
          </a:p>
        </p:txBody>
      </p:sp>
      <p:sp>
        <p:nvSpPr>
          <p:cNvPr id="3" name="Content Placeholder 2"/>
          <p:cNvSpPr>
            <a:spLocks noGrp="1"/>
          </p:cNvSpPr>
          <p:nvPr>
            <p:ph idx="1"/>
          </p:nvPr>
        </p:nvSpPr>
        <p:spPr/>
        <p:txBody>
          <a:bodyPr>
            <a:normAutofit fontScale="92500"/>
          </a:bodyPr>
          <a:lstStyle/>
          <a:p>
            <a:pPr algn="just">
              <a:lnSpc>
                <a:spcPct val="170000"/>
              </a:lnSpc>
            </a:pPr>
            <a:r>
              <a:rPr lang="en-US" dirty="0">
                <a:latin typeface="Times New Roman" pitchFamily="18" charset="0"/>
                <a:cs typeface="Times New Roman" pitchFamily="18" charset="0"/>
              </a:rPr>
              <a:t>To some extent the phytotoxic effects of SO2 can also be explained by-free radical toxicity (WELLBURN 1988). </a:t>
            </a:r>
            <a:endParaRPr lang="en-US" dirty="0" smtClean="0">
              <a:latin typeface="Times New Roman" pitchFamily="18" charset="0"/>
              <a:cs typeface="Times New Roman" pitchFamily="18" charset="0"/>
            </a:endParaRPr>
          </a:p>
          <a:p>
            <a:pPr algn="just">
              <a:lnSpc>
                <a:spcPct val="170000"/>
              </a:lnSpc>
            </a:pPr>
            <a:r>
              <a:rPr lang="en-US" dirty="0" err="1">
                <a:latin typeface="Times New Roman" pitchFamily="18" charset="0"/>
                <a:cs typeface="Times New Roman" pitchFamily="18" charset="0"/>
              </a:rPr>
              <a:t>P</a:t>
            </a:r>
            <a:r>
              <a:rPr lang="en-US" dirty="0" err="1" smtClean="0">
                <a:latin typeface="Times New Roman" pitchFamily="18" charset="0"/>
                <a:cs typeface="Times New Roman" pitchFamily="18" charset="0"/>
              </a:rPr>
              <a:t>hytotoxicity</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of SO2 mainly results from accumulation of the immediate SO2 metabolite, </a:t>
            </a:r>
            <a:r>
              <a:rPr lang="en-US" b="1" u="sng" dirty="0">
                <a:latin typeface="Times New Roman" pitchFamily="18" charset="0"/>
                <a:cs typeface="Times New Roman" pitchFamily="18" charset="0"/>
              </a:rPr>
              <a:t>sulfite</a:t>
            </a:r>
            <a:r>
              <a:rPr lang="en-US" dirty="0">
                <a:latin typeface="Times New Roman" pitchFamily="18" charset="0"/>
                <a:cs typeface="Times New Roman" pitchFamily="18" charset="0"/>
              </a:rPr>
              <a:t> (ZIEGLER 1973, MILLER &amp; XERIKOS 1979). Secondary sulfur metabolites such as </a:t>
            </a:r>
            <a:r>
              <a:rPr lang="en-US" b="1" u="sng" dirty="0" err="1">
                <a:latin typeface="Times New Roman" pitchFamily="18" charset="0"/>
                <a:cs typeface="Times New Roman" pitchFamily="18" charset="0"/>
              </a:rPr>
              <a:t>sulfoxides</a:t>
            </a:r>
            <a:r>
              <a:rPr lang="en-US" dirty="0">
                <a:latin typeface="Times New Roman" pitchFamily="18" charset="0"/>
                <a:cs typeface="Times New Roman" pitchFamily="18" charset="0"/>
              </a:rPr>
              <a:t> (R-SO-R1) and </a:t>
            </a:r>
            <a:r>
              <a:rPr lang="en-US" b="1" u="sng" dirty="0" err="1" smtClean="0">
                <a:latin typeface="Times New Roman" pitchFamily="18" charset="0"/>
                <a:cs typeface="Times New Roman" pitchFamily="18" charset="0"/>
              </a:rPr>
              <a:t>sulfones</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(R-SO2-R') are </a:t>
            </a:r>
            <a:r>
              <a:rPr lang="en-US" dirty="0" smtClean="0">
                <a:latin typeface="Times New Roman" pitchFamily="18" charset="0"/>
                <a:cs typeface="Times New Roman" pitchFamily="18" charset="0"/>
              </a:rPr>
              <a:t>highly </a:t>
            </a:r>
            <a:r>
              <a:rPr lang="en-US" dirty="0">
                <a:latin typeface="Times New Roman" pitchFamily="18" charset="0"/>
                <a:cs typeface="Times New Roman" pitchFamily="18" charset="0"/>
              </a:rPr>
              <a:t>phytotoxic (GIETKO 1976). </a:t>
            </a:r>
          </a:p>
          <a:p>
            <a:pPr algn="just">
              <a:lnSpc>
                <a:spcPct val="170000"/>
              </a:lnSpc>
            </a:pPr>
            <a:r>
              <a:rPr lang="en-US" dirty="0">
                <a:latin typeface="Times New Roman" pitchFamily="18" charset="0"/>
                <a:cs typeface="Times New Roman" pitchFamily="18" charset="0"/>
              </a:rPr>
              <a:t>The </a:t>
            </a:r>
            <a:r>
              <a:rPr lang="en-US" b="1" u="sng" dirty="0">
                <a:latin typeface="Times New Roman" pitchFamily="18" charset="0"/>
                <a:cs typeface="Times New Roman" pitchFamily="18" charset="0"/>
              </a:rPr>
              <a:t>chloroplast</a:t>
            </a:r>
            <a:r>
              <a:rPr lang="en-US" dirty="0">
                <a:latin typeface="Times New Roman" pitchFamily="18" charset="0"/>
                <a:cs typeface="Times New Roman" pitchFamily="18" charset="0"/>
              </a:rPr>
              <a:t> is considered to be a primary site of SO2 toxicity (WELLBURN 1988).</a:t>
            </a:r>
          </a:p>
          <a:p>
            <a:endParaRPr lang="en-US" dirty="0"/>
          </a:p>
        </p:txBody>
      </p:sp>
    </p:spTree>
    <p:extLst>
      <p:ext uri="{BB962C8B-B14F-4D97-AF65-F5344CB8AC3E}">
        <p14:creationId xmlns:p14="http://schemas.microsoft.com/office/powerpoint/2010/main" val="3963915630"/>
      </p:ext>
    </p:extLst>
  </p:cSld>
  <p:clrMapOvr>
    <a:masterClrMapping/>
  </p:clrMapOvr>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TC102455596[[fn=Spring]]</Template>
  <TotalTime>136</TotalTime>
  <Words>1333</Words>
  <Application>Microsoft Office PowerPoint</Application>
  <PresentationFormat>On-screen Show (4:3)</PresentationFormat>
  <Paragraphs>88</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Spring</vt:lpstr>
      <vt:lpstr>Air Pollution As A Stress Factor To Plants</vt:lpstr>
      <vt:lpstr>Physiological Aspects of Air Pollution Stress in plants</vt:lpstr>
      <vt:lpstr>Air pollutants</vt:lpstr>
      <vt:lpstr>How to determine effects of air pollutants on plants</vt:lpstr>
      <vt:lpstr>Pollutant deposition to plants</vt:lpstr>
      <vt:lpstr>Pollutant deposition to plants</vt:lpstr>
      <vt:lpstr>PowerPoint Presentation</vt:lpstr>
      <vt:lpstr>Mechanisms of air pollution toxicity</vt:lpstr>
      <vt:lpstr>Mechanisms of air pollution toxicity</vt:lpstr>
      <vt:lpstr>Effects of biotic and abiotic factors</vt:lpstr>
      <vt:lpstr>Effects of age and stage of plant development</vt:lpstr>
      <vt:lpstr>Effects of age and stage of plant development</vt:lpstr>
      <vt:lpstr>Examples of physiological changes in trees caused by air pollution</vt:lpstr>
      <vt:lpstr>Examples of physiological changes in trees caused by air pollution</vt:lpstr>
      <vt:lpstr>Ozone injury to soybean foliage</vt:lpstr>
      <vt:lpstr>Acute sulfur dioxide injury to raspberry. The injury occurs between the veins and that the tissue nearest the vein remains healthy.</vt:lpstr>
      <vt:lpstr>Fluoride injury to plum foliage. The fluoride enters the leaf through the stomata and is moved to the margins where it accumulates and causes tissue injury. Note, the characteristic dark band separating the healthy (green) and injured (brown) tissues of affected leaves. </vt:lpstr>
      <vt:lpstr>Severe ammonia injury to apple foliage and subsequent recovery through the production of new leaves. </vt:lpstr>
      <vt:lpstr>Cement-dust coating on apple leaves and fruit. The dust had no injurious effect on the foliage, but inhibited the action of a pre-harvest crop spray. </vt:lpstr>
      <vt:lpstr>Damage by acid rain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ZIA</dc:creator>
  <cp:lastModifiedBy>ZIA</cp:lastModifiedBy>
  <cp:revision>78</cp:revision>
  <dcterms:created xsi:type="dcterms:W3CDTF">2012-04-24T11:19:06Z</dcterms:created>
  <dcterms:modified xsi:type="dcterms:W3CDTF">2012-04-24T13:35:14Z</dcterms:modified>
</cp:coreProperties>
</file>