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92" r:id="rId3"/>
    <p:sldId id="289" r:id="rId4"/>
    <p:sldId id="290" r:id="rId5"/>
    <p:sldId id="257" r:id="rId6"/>
    <p:sldId id="258" r:id="rId7"/>
    <p:sldId id="259" r:id="rId8"/>
    <p:sldId id="260" r:id="rId9"/>
    <p:sldId id="261" r:id="rId10"/>
    <p:sldId id="296" r:id="rId11"/>
    <p:sldId id="297" r:id="rId12"/>
    <p:sldId id="264" r:id="rId13"/>
    <p:sldId id="265" r:id="rId14"/>
    <p:sldId id="266" r:id="rId15"/>
    <p:sldId id="285" r:id="rId16"/>
    <p:sldId id="286" r:id="rId17"/>
    <p:sldId id="295" r:id="rId18"/>
    <p:sldId id="301" r:id="rId19"/>
    <p:sldId id="275" r:id="rId20"/>
    <p:sldId id="276" r:id="rId21"/>
    <p:sldId id="277" r:id="rId22"/>
    <p:sldId id="293" r:id="rId23"/>
    <p:sldId id="278" r:id="rId24"/>
    <p:sldId id="280" r:id="rId25"/>
    <p:sldId id="287" r:id="rId26"/>
    <p:sldId id="281" r:id="rId27"/>
    <p:sldId id="291" r:id="rId28"/>
    <p:sldId id="294" r:id="rId29"/>
    <p:sldId id="298" r:id="rId30"/>
    <p:sldId id="299" r:id="rId31"/>
    <p:sldId id="300" r:id="rId32"/>
    <p:sldId id="302" r:id="rId33"/>
    <p:sldId id="303" r:id="rId34"/>
    <p:sldId id="304" r:id="rId35"/>
    <p:sldId id="305" r:id="rId36"/>
    <p:sldId id="306" r:id="rId37"/>
    <p:sldId id="288" r:id="rId38"/>
    <p:sldId id="282" r:id="rId39"/>
    <p:sldId id="283" r:id="rId40"/>
    <p:sldId id="267" r:id="rId41"/>
    <p:sldId id="307" r:id="rId42"/>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67" d="100"/>
          <a:sy n="67" d="100"/>
        </p:scale>
        <p:origin x="-102"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bg>
      <p:bgRef idx="1002">
        <a:schemeClr val="bg2"/>
      </p:bgRef>
    </p:bg>
    <p:spTree>
      <p:nvGrpSpPr>
        <p:cNvPr id="1" name=""/>
        <p:cNvGrpSpPr/>
        <p:nvPr/>
      </p:nvGrpSpPr>
      <p:grpSpPr>
        <a:xfrm>
          <a:off x="0" y="0"/>
          <a:ext cx="0" cy="0"/>
          <a:chOff x="0" y="0"/>
          <a:chExt cx="0" cy="0"/>
        </a:xfrm>
      </p:grpSpPr>
      <p:sp>
        <p:nvSpPr>
          <p:cNvPr id="9" name="عنوان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17" name="عنوان فرعي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30" name="عنصر نائب للتاريخ 29"/>
          <p:cNvSpPr>
            <a:spLocks noGrp="1"/>
          </p:cNvSpPr>
          <p:nvPr>
            <p:ph type="dt" sz="half" idx="10"/>
          </p:nvPr>
        </p:nvSpPr>
        <p:spPr/>
        <p:txBody>
          <a:bodyPr/>
          <a:lstStyle/>
          <a:p>
            <a:fld id="{952279AB-5D85-4F2F-902E-BC4AA3C37895}" type="datetimeFigureOut">
              <a:rPr lang="ar-SA" smtClean="0"/>
              <a:pPr/>
              <a:t>16/11/1433</a:t>
            </a:fld>
            <a:endParaRPr lang="ar-SA"/>
          </a:p>
        </p:txBody>
      </p:sp>
      <p:sp>
        <p:nvSpPr>
          <p:cNvPr id="19" name="عنصر نائب للتذييل 18"/>
          <p:cNvSpPr>
            <a:spLocks noGrp="1"/>
          </p:cNvSpPr>
          <p:nvPr>
            <p:ph type="ftr" sz="quarter" idx="11"/>
          </p:nvPr>
        </p:nvSpPr>
        <p:spPr/>
        <p:txBody>
          <a:bodyPr/>
          <a:lstStyle/>
          <a:p>
            <a:endParaRPr lang="ar-SA"/>
          </a:p>
        </p:txBody>
      </p:sp>
      <p:sp>
        <p:nvSpPr>
          <p:cNvPr id="27" name="عنصر نائب لرقم الشريحة 26"/>
          <p:cNvSpPr>
            <a:spLocks noGrp="1"/>
          </p:cNvSpPr>
          <p:nvPr>
            <p:ph type="sldNum" sz="quarter" idx="12"/>
          </p:nvPr>
        </p:nvSpPr>
        <p:spPr/>
        <p:txBody>
          <a:bodyPr/>
          <a:lstStyle/>
          <a:p>
            <a:fld id="{3487F256-686F-4117-96EE-54F0FC5439A2}"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952279AB-5D85-4F2F-902E-BC4AA3C37895}" type="datetimeFigureOut">
              <a:rPr lang="ar-SA" smtClean="0"/>
              <a:pPr/>
              <a:t>16/11/1433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3487F256-686F-4117-96EE-54F0FC5439A2}"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914401"/>
            <a:ext cx="2057400" cy="5211763"/>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914401"/>
            <a:ext cx="6019800" cy="5211763"/>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952279AB-5D85-4F2F-902E-BC4AA3C37895}" type="datetimeFigureOut">
              <a:rPr lang="ar-SA" smtClean="0"/>
              <a:pPr/>
              <a:t>16/11/1433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3487F256-686F-4117-96EE-54F0FC5439A2}"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952279AB-5D85-4F2F-902E-BC4AA3C37895}" type="datetimeFigureOut">
              <a:rPr lang="ar-SA" smtClean="0"/>
              <a:pPr/>
              <a:t>16/11/1433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3487F256-686F-4117-96EE-54F0FC5439A2}"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952279AB-5D85-4F2F-902E-BC4AA3C37895}" type="datetimeFigureOut">
              <a:rPr lang="ar-SA" smtClean="0"/>
              <a:pPr/>
              <a:t>16/11/1433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3487F256-686F-4117-96EE-54F0FC5439A2}"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952279AB-5D85-4F2F-902E-BC4AA3C37895}" type="datetimeFigureOut">
              <a:rPr lang="ar-SA" smtClean="0"/>
              <a:pPr/>
              <a:t>16/11/1433</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3487F256-686F-4117-96EE-54F0FC5439A2}"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tIns="45720" anchor="b"/>
          <a:lstStyle>
            <a:lvl1pPr>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p>
            <a:fld id="{952279AB-5D85-4F2F-902E-BC4AA3C37895}" type="datetimeFigureOut">
              <a:rPr lang="ar-SA" smtClean="0"/>
              <a:pPr/>
              <a:t>16/11/1433</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3487F256-686F-4117-96EE-54F0FC5439A2}"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952279AB-5D85-4F2F-902E-BC4AA3C37895}" type="datetimeFigureOut">
              <a:rPr lang="ar-SA" smtClean="0"/>
              <a:pPr/>
              <a:t>16/11/1433</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3487F256-686F-4117-96EE-54F0FC5439A2}"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952279AB-5D85-4F2F-902E-BC4AA3C37895}" type="datetimeFigureOut">
              <a:rPr lang="ar-SA" smtClean="0"/>
              <a:pPr/>
              <a:t>16/11/1433</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3487F256-686F-4117-96EE-54F0FC5439A2}"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952279AB-5D85-4F2F-902E-BC4AA3C37895}" type="datetimeFigureOut">
              <a:rPr lang="ar-SA" smtClean="0"/>
              <a:pPr/>
              <a:t>16/11/1433</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3487F256-686F-4117-96EE-54F0FC5439A2}"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مستطيل ذو زاوية واحدة مخدوشة ودائرية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مثلث قائم الزاوية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عنوان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ar-SA" smtClean="0"/>
              <a:t>انقر لتحرير نمط العنوان الرئيسي</a:t>
            </a:r>
            <a:endParaRPr kumimoji="0" lang="en-US"/>
          </a:p>
        </p:txBody>
      </p:sp>
      <p:sp>
        <p:nvSpPr>
          <p:cNvPr id="4" name="عنصر نائب للنص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952279AB-5D85-4F2F-902E-BC4AA3C37895}" type="datetimeFigureOut">
              <a:rPr lang="ar-SA" smtClean="0"/>
              <a:pPr/>
              <a:t>16/11/1433</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a:xfrm>
            <a:off x="8077200" y="6356350"/>
            <a:ext cx="609600" cy="365125"/>
          </a:xfrm>
        </p:spPr>
        <p:txBody>
          <a:bodyPr/>
          <a:lstStyle/>
          <a:p>
            <a:fld id="{3487F256-686F-4117-96EE-54F0FC5439A2}" type="slidenum">
              <a:rPr lang="ar-SA" smtClean="0"/>
              <a:pPr/>
              <a:t>‹#›</a:t>
            </a:fld>
            <a:endParaRPr lang="ar-SA"/>
          </a:p>
        </p:txBody>
      </p:sp>
      <p:sp>
        <p:nvSpPr>
          <p:cNvPr id="3" name="عنصر نائب للصورة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ar-SA" smtClean="0"/>
              <a:t>انقر فوق الرمز لإضافة صورة</a:t>
            </a:r>
            <a:endParaRPr kumimoji="0" lang="en-US" dirty="0"/>
          </a:p>
        </p:txBody>
      </p:sp>
      <p:sp>
        <p:nvSpPr>
          <p:cNvPr id="10" name="شكل حر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شكل حر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شكل حر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شكل حر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عنصر نائب للعنوان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ar-SA"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عنصر نائب للتاريخ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952279AB-5D85-4F2F-902E-BC4AA3C37895}" type="datetimeFigureOut">
              <a:rPr lang="ar-SA" smtClean="0"/>
              <a:pPr/>
              <a:t>16/11/1433</a:t>
            </a:fld>
            <a:endParaRPr lang="ar-SA"/>
          </a:p>
        </p:txBody>
      </p:sp>
      <p:sp>
        <p:nvSpPr>
          <p:cNvPr id="22" name="عنصر نائب للتذييل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ar-SA"/>
          </a:p>
        </p:txBody>
      </p:sp>
      <p:sp>
        <p:nvSpPr>
          <p:cNvPr id="18" name="عنصر نائب لرقم الشريحة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3487F256-686F-4117-96EE-54F0FC5439A2}" type="slidenum">
              <a:rPr lang="ar-SA" smtClean="0"/>
              <a:pPr/>
              <a:t>‹#›</a:t>
            </a:fld>
            <a:endParaRPr lang="ar-SA"/>
          </a:p>
        </p:txBody>
      </p:sp>
      <p:grpSp>
        <p:nvGrpSpPr>
          <p:cNvPr id="2" name="مجموعة 1"/>
          <p:cNvGrpSpPr/>
          <p:nvPr/>
        </p:nvGrpSpPr>
        <p:grpSpPr>
          <a:xfrm>
            <a:off x="-19017" y="202408"/>
            <a:ext cx="9180548" cy="649224"/>
            <a:chOff x="-19045" y="216550"/>
            <a:chExt cx="9180548" cy="649224"/>
          </a:xfrm>
        </p:grpSpPr>
        <p:sp>
          <p:nvSpPr>
            <p:cNvPr id="12" name="شكل حر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حر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hyperlink" Target="http://www.learningmeditation.com/index.php"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en-US" dirty="0" smtClean="0"/>
              <a:t>Anger management</a:t>
            </a:r>
            <a:endParaRPr lang="ar-SA" dirty="0"/>
          </a:p>
        </p:txBody>
      </p:sp>
      <p:sp>
        <p:nvSpPr>
          <p:cNvPr id="3" name="عنوان فرعي 2"/>
          <p:cNvSpPr>
            <a:spLocks noGrp="1"/>
          </p:cNvSpPr>
          <p:nvPr>
            <p:ph type="subTitle" idx="1"/>
          </p:nvPr>
        </p:nvSpPr>
        <p:spPr/>
        <p:txBody>
          <a:bodyPr/>
          <a:lstStyle/>
          <a:p>
            <a:endParaRPr lang="ar-SA"/>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 Events That Trigger Anger</a:t>
            </a:r>
            <a:endParaRPr lang="en-US" b="1" dirty="0"/>
          </a:p>
        </p:txBody>
      </p:sp>
      <p:sp>
        <p:nvSpPr>
          <p:cNvPr id="3" name="Content Placeholder 2"/>
          <p:cNvSpPr>
            <a:spLocks noGrp="1"/>
          </p:cNvSpPr>
          <p:nvPr>
            <p:ph idx="1"/>
          </p:nvPr>
        </p:nvSpPr>
        <p:spPr/>
        <p:txBody>
          <a:bodyPr/>
          <a:lstStyle/>
          <a:p>
            <a:pPr algn="l" rtl="0"/>
            <a:r>
              <a:rPr lang="en-US" dirty="0" smtClean="0"/>
              <a:t>Long waits to see your doctor</a:t>
            </a:r>
          </a:p>
          <a:p>
            <a:pPr algn="l" rtl="0"/>
            <a:r>
              <a:rPr lang="en-US" dirty="0" smtClean="0"/>
              <a:t>Traffic congestion</a:t>
            </a:r>
          </a:p>
          <a:p>
            <a:pPr algn="l" rtl="0"/>
            <a:r>
              <a:rPr lang="en-US" dirty="0" smtClean="0"/>
              <a:t>Crowded buses</a:t>
            </a:r>
          </a:p>
          <a:p>
            <a:pPr algn="l" rtl="0"/>
            <a:r>
              <a:rPr lang="en-US" dirty="0" smtClean="0"/>
              <a:t>A friend joking about a sensitive topic</a:t>
            </a:r>
          </a:p>
          <a:p>
            <a:pPr algn="l" rtl="0"/>
            <a:r>
              <a:rPr lang="en-US" dirty="0" smtClean="0"/>
              <a:t>A friend not paying back money owed to you</a:t>
            </a:r>
          </a:p>
          <a:p>
            <a:pPr algn="l" rtl="0"/>
            <a:r>
              <a:rPr lang="en-US" dirty="0" smtClean="0"/>
              <a:t>Being wrongly accused</a:t>
            </a:r>
          </a:p>
          <a:p>
            <a:pPr algn="l" rtl="0"/>
            <a:r>
              <a:rPr lang="en-US" dirty="0" smtClean="0"/>
              <a:t>Having to clean up someone else’s mess</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l" rtl="0"/>
            <a:r>
              <a:rPr lang="en-US" dirty="0" smtClean="0"/>
              <a:t>Having an untidy roommate</a:t>
            </a:r>
          </a:p>
          <a:p>
            <a:pPr algn="l" rtl="0"/>
            <a:r>
              <a:rPr lang="en-US" dirty="0" smtClean="0"/>
              <a:t>Having a neighbor who plays the stereo too loud</a:t>
            </a:r>
          </a:p>
          <a:p>
            <a:pPr algn="l" rtl="0"/>
            <a:r>
              <a:rPr lang="en-US" dirty="0" smtClean="0"/>
              <a:t>Being placed on hold for long periods of time while on the telephone</a:t>
            </a:r>
          </a:p>
          <a:p>
            <a:pPr algn="l" rtl="0"/>
            <a:r>
              <a:rPr lang="en-US" dirty="0" smtClean="0"/>
              <a:t>Being given wrong directions</a:t>
            </a:r>
          </a:p>
          <a:p>
            <a:pPr algn="l" rtl="0"/>
            <a:r>
              <a:rPr lang="en-US" dirty="0" smtClean="0"/>
              <a:t>Rumors being spread about you</a:t>
            </a:r>
          </a:p>
          <a:p>
            <a:pPr algn="l" rtl="0"/>
            <a:r>
              <a:rPr lang="en-US" dirty="0" smtClean="0"/>
              <a:t>Having money or property stolen from you.</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b="1" dirty="0" smtClean="0"/>
              <a:t>What happens if I ignore my anger?</a:t>
            </a:r>
            <a:endParaRPr lang="ar-SA" b="1" dirty="0"/>
          </a:p>
        </p:txBody>
      </p:sp>
      <p:sp>
        <p:nvSpPr>
          <p:cNvPr id="3" name="عنصر نائب للمحتوى 2"/>
          <p:cNvSpPr>
            <a:spLocks noGrp="1"/>
          </p:cNvSpPr>
          <p:nvPr>
            <p:ph idx="1"/>
          </p:nvPr>
        </p:nvSpPr>
        <p:spPr/>
        <p:txBody>
          <a:bodyPr/>
          <a:lstStyle/>
          <a:p>
            <a:pPr algn="l" rtl="0"/>
            <a:r>
              <a:rPr lang="en-US" dirty="0" smtClean="0"/>
              <a:t>Ignoring your anger does not make it go away.  Problems may arise if you choose to handle  your anger in this manner. </a:t>
            </a:r>
          </a:p>
          <a:p>
            <a:pPr algn="l" rtl="0"/>
            <a:endParaRPr lang="en-US" dirty="0" smtClean="0"/>
          </a:p>
          <a:p>
            <a:pPr algn="l" rtl="0"/>
            <a:r>
              <a:rPr lang="en-US" dirty="0" smtClean="0"/>
              <a:t>Health problems that may result include heart problems, headaches, and digestive  problems. </a:t>
            </a:r>
          </a:p>
          <a:p>
            <a:pPr algn="l" rtl="0"/>
            <a:endParaRPr lang="en-US" dirty="0" smtClean="0"/>
          </a:p>
          <a:p>
            <a:pPr algn="l" rtl="0"/>
            <a:endParaRPr lang="ar-SA"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lgn="l" rtl="0"/>
            <a:r>
              <a:rPr lang="en-US" dirty="0" smtClean="0"/>
              <a:t>Concentration problems may also develop.  Your judgment may be clouded.     Problems could arise in interpersonal relationships</a:t>
            </a:r>
          </a:p>
          <a:p>
            <a:pPr algn="l" rtl="0"/>
            <a:endParaRPr lang="en-US" dirty="0" smtClean="0"/>
          </a:p>
          <a:p>
            <a:pPr algn="l" rtl="0"/>
            <a:r>
              <a:rPr lang="en-US" dirty="0" smtClean="0"/>
              <a:t>others feelings.  Ignoring anger may lead to aggression.    If anger is not dealt with properly it may build up and lead to violent behavior.</a:t>
            </a:r>
            <a:endParaRPr lang="ar-SA"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3200" b="1" dirty="0" smtClean="0"/>
              <a:t>What are common methods of handling anger, and which is the healthiest?</a:t>
            </a:r>
            <a:endParaRPr lang="ar-SA" sz="3200" b="1" dirty="0"/>
          </a:p>
        </p:txBody>
      </p:sp>
      <p:sp>
        <p:nvSpPr>
          <p:cNvPr id="3" name="عنصر نائب للمحتوى 2"/>
          <p:cNvSpPr>
            <a:spLocks noGrp="1"/>
          </p:cNvSpPr>
          <p:nvPr>
            <p:ph idx="1"/>
          </p:nvPr>
        </p:nvSpPr>
        <p:spPr/>
        <p:txBody>
          <a:bodyPr>
            <a:normAutofit lnSpcReduction="10000"/>
          </a:bodyPr>
          <a:lstStyle/>
          <a:p>
            <a:pPr algn="l" rtl="0"/>
            <a:r>
              <a:rPr lang="en-US" b="1" dirty="0" smtClean="0"/>
              <a:t>Expression:</a:t>
            </a:r>
            <a:r>
              <a:rPr lang="en-US" dirty="0" smtClean="0"/>
              <a:t> This is conveying your anger. Expression occurs along a continuum, from having a reasonable, rational discussion to erupting into out-of-control violence</a:t>
            </a:r>
          </a:p>
          <a:p>
            <a:pPr algn="l" rtl="0"/>
            <a:endParaRPr lang="en-US" dirty="0" smtClean="0"/>
          </a:p>
          <a:p>
            <a:pPr algn="l" rtl="0"/>
            <a:r>
              <a:rPr lang="en-US" b="1" dirty="0" smtClean="0"/>
              <a:t>Suppression</a:t>
            </a:r>
            <a:r>
              <a:rPr lang="en-US" dirty="0" smtClean="0"/>
              <a:t>. This is trying to hold in or ignore your anger. You may think you shouldn't be angry or that you'll lose control if you let yourself feel any anger. Trying to suppress your anger can lead to such health problems as headaches, stress, depression or high blood pressure</a:t>
            </a:r>
            <a:endParaRPr lang="ar-SA"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pPr algn="l" rtl="0"/>
            <a:endParaRPr lang="ar-SA" dirty="0" smtClean="0"/>
          </a:p>
          <a:p>
            <a:pPr algn="l" rtl="0"/>
            <a:r>
              <a:rPr lang="en-US" dirty="0" smtClean="0"/>
              <a:t> Your personal history feeds your reactions to anger. That's why some people react so angrily to certain situations, like losing a parking space, while others take it in stride. You may have built up years of feeling unheard, ignored, sad, frustrated or disrespected. </a:t>
            </a:r>
            <a:endParaRPr lang="ar-SA"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pPr algn="l" rtl="0"/>
            <a:endParaRPr lang="ar-SA" dirty="0" smtClean="0"/>
          </a:p>
          <a:p>
            <a:pPr algn="l" rtl="0"/>
            <a:r>
              <a:rPr lang="en-US" dirty="0" smtClean="0"/>
              <a:t> From the activating event that initially triggers your anger, you move along a continuum where you feel a number of things, such as intensifying agitation or irritation, and then your personal history comes into play and you may explode, especially if you don't step back to think about where your anger is heading </a:t>
            </a:r>
            <a:endParaRPr lang="ar-SA"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026" name="Picture 2"/>
          <p:cNvPicPr>
            <a:picLocks noGrp="1" noChangeAspect="1" noChangeArrowheads="1"/>
          </p:cNvPicPr>
          <p:nvPr>
            <p:ph idx="1"/>
          </p:nvPr>
        </p:nvPicPr>
        <p:blipFill>
          <a:blip r:embed="rId2"/>
          <a:srcRect/>
          <a:stretch>
            <a:fillRect/>
          </a:stretch>
        </p:blipFill>
        <p:spPr bwMode="auto">
          <a:xfrm>
            <a:off x="714348" y="714357"/>
            <a:ext cx="7858180" cy="5610244"/>
          </a:xfrm>
          <a:prstGeom prst="rect">
            <a:avLst/>
          </a:prstGeom>
          <a:noFill/>
          <a:ln w="9525">
            <a:noFill/>
            <a:miter lim="800000"/>
            <a:headEnd/>
            <a:tailEnd/>
          </a:ln>
          <a:effec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2050" name="Picture 2"/>
          <p:cNvPicPr>
            <a:picLocks noGrp="1" noChangeAspect="1" noChangeArrowheads="1"/>
          </p:cNvPicPr>
          <p:nvPr>
            <p:ph idx="1"/>
          </p:nvPr>
        </p:nvPicPr>
        <p:blipFill>
          <a:blip r:embed="rId2"/>
          <a:srcRect/>
          <a:stretch>
            <a:fillRect/>
          </a:stretch>
        </p:blipFill>
        <p:spPr bwMode="auto">
          <a:xfrm>
            <a:off x="1247191" y="1935163"/>
            <a:ext cx="6649618" cy="4389437"/>
          </a:xfrm>
          <a:prstGeom prst="rect">
            <a:avLst/>
          </a:prstGeom>
          <a:noFill/>
          <a:ln w="9525">
            <a:noFill/>
            <a:miter lim="800000"/>
            <a:headEnd/>
            <a:tailEnd/>
          </a:ln>
          <a:effec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t>How can I deal with anger? </a:t>
            </a:r>
            <a:endParaRPr lang="ar-SA" b="1" dirty="0"/>
          </a:p>
        </p:txBody>
      </p:sp>
      <p:sp>
        <p:nvSpPr>
          <p:cNvPr id="3" name="عنصر نائب للمحتوى 2"/>
          <p:cNvSpPr>
            <a:spLocks noGrp="1"/>
          </p:cNvSpPr>
          <p:nvPr>
            <p:ph idx="1"/>
          </p:nvPr>
        </p:nvSpPr>
        <p:spPr/>
        <p:txBody>
          <a:bodyPr/>
          <a:lstStyle/>
          <a:p>
            <a:pPr algn="l" rtl="0"/>
            <a:r>
              <a:rPr lang="en-US" dirty="0" smtClean="0"/>
              <a:t>Anger  cannot always be avoided; however, you can control how you deal with it.  There are three  simple steps for managing your anger. </a:t>
            </a:r>
          </a:p>
          <a:p>
            <a:pPr algn="l" rtl="0"/>
            <a:endParaRPr lang="en-US" dirty="0" smtClean="0"/>
          </a:p>
          <a:p>
            <a:pPr algn="l" rtl="0"/>
            <a:r>
              <a:rPr lang="en-US" b="1" dirty="0" smtClean="0"/>
              <a:t>Step 1:   Recognize your anger : </a:t>
            </a:r>
            <a:r>
              <a:rPr lang="en-US" dirty="0" smtClean="0"/>
              <a:t>Anger is a natural emotion, so do not feel guilty for getting angry. Pay attention to these warning signs: tensing muscles, changes in your breathing, or becoming flushed in the  face. </a:t>
            </a:r>
            <a:endParaRPr lang="ar-SA"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What is Anger?</a:t>
            </a:r>
            <a:endParaRPr lang="ar-SA" b="1" dirty="0"/>
          </a:p>
        </p:txBody>
      </p:sp>
      <p:sp>
        <p:nvSpPr>
          <p:cNvPr id="3" name="Content Placeholder 2"/>
          <p:cNvSpPr>
            <a:spLocks noGrp="1"/>
          </p:cNvSpPr>
          <p:nvPr>
            <p:ph idx="1"/>
          </p:nvPr>
        </p:nvSpPr>
        <p:spPr/>
        <p:txBody>
          <a:bodyPr/>
          <a:lstStyle/>
          <a:p>
            <a:pPr algn="l" rtl="0"/>
            <a:r>
              <a:rPr lang="en-US" dirty="0" smtClean="0"/>
              <a:t>anger is "an emotional state that varies in intensity from mild irritation to intense fury and rage.“</a:t>
            </a:r>
          </a:p>
          <a:p>
            <a:pPr algn="l" rtl="0"/>
            <a:endParaRPr lang="en-US" dirty="0" smtClean="0"/>
          </a:p>
          <a:p>
            <a:pPr algn="l" rtl="0"/>
            <a:endParaRPr lang="ar-SA" dirty="0" smtClean="0"/>
          </a:p>
          <a:p>
            <a:pPr algn="l" rtl="0"/>
            <a:r>
              <a:rPr lang="en-US" dirty="0" smtClean="0"/>
              <a:t> Anger can be caused by internalized thoughts and/or by external events (triggers) </a:t>
            </a:r>
            <a:endParaRPr lang="ar-SA"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t>Step 2:   Identify the cause </a:t>
            </a:r>
            <a:endParaRPr lang="ar-SA" b="1" dirty="0"/>
          </a:p>
        </p:txBody>
      </p:sp>
      <p:sp>
        <p:nvSpPr>
          <p:cNvPr id="3" name="عنصر نائب للمحتوى 2"/>
          <p:cNvSpPr>
            <a:spLocks noGrp="1"/>
          </p:cNvSpPr>
          <p:nvPr>
            <p:ph idx="1"/>
          </p:nvPr>
        </p:nvSpPr>
        <p:spPr/>
        <p:txBody>
          <a:bodyPr/>
          <a:lstStyle/>
          <a:p>
            <a:pPr algn="l" rtl="0"/>
            <a:r>
              <a:rPr lang="en-US" dirty="0" smtClean="0"/>
              <a:t>Ask yourself, “Did I perceive the problem accurately?” Other good questions are, </a:t>
            </a:r>
          </a:p>
          <a:p>
            <a:pPr algn="l" rtl="0"/>
            <a:r>
              <a:rPr lang="en-US" dirty="0" smtClean="0"/>
              <a:t>“What is my part in all of this?  Did I contribute to the misunderstanding/miscommunication/ mistake?”  or “Were my expectations clear and reasonable in this situation?” </a:t>
            </a:r>
            <a:endParaRPr lang="ar-SA"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t>Step 3:   Decide what to do </a:t>
            </a:r>
            <a:endParaRPr lang="ar-SA" b="1" dirty="0"/>
          </a:p>
        </p:txBody>
      </p:sp>
      <p:sp>
        <p:nvSpPr>
          <p:cNvPr id="3" name="عنصر نائب للمحتوى 2"/>
          <p:cNvSpPr>
            <a:spLocks noGrp="1"/>
          </p:cNvSpPr>
          <p:nvPr>
            <p:ph idx="1"/>
          </p:nvPr>
        </p:nvSpPr>
        <p:spPr/>
        <p:txBody>
          <a:bodyPr/>
          <a:lstStyle/>
          <a:p>
            <a:pPr algn="l" rtl="0"/>
            <a:r>
              <a:rPr lang="en-US" dirty="0" smtClean="0"/>
              <a:t>Take positive steps to resolve the problem that caused your anger.</a:t>
            </a:r>
          </a:p>
          <a:p>
            <a:pPr algn="l" rtl="0"/>
            <a:endParaRPr lang="en-US" dirty="0" smtClean="0"/>
          </a:p>
          <a:p>
            <a:pPr algn="l" rtl="0"/>
            <a:r>
              <a:rPr lang="en-US" b="1" dirty="0" smtClean="0"/>
              <a:t>Do not do anything that  might harm yourself or someone else.</a:t>
            </a:r>
          </a:p>
          <a:p>
            <a:pPr algn="l" rtl="0"/>
            <a:endParaRPr lang="en-US" b="1" dirty="0" smtClean="0"/>
          </a:p>
          <a:p>
            <a:pPr algn="l" rtl="0"/>
            <a:r>
              <a:rPr lang="en-US" b="1" dirty="0" smtClean="0"/>
              <a:t>Give yourself time to cool off before you speak. </a:t>
            </a:r>
            <a:endParaRPr lang="ar-SA" b="1"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pPr algn="l" rtl="0"/>
            <a:r>
              <a:rPr lang="en-US" b="1" dirty="0" smtClean="0"/>
              <a:t>Calming Anger: </a:t>
            </a:r>
            <a:r>
              <a:rPr lang="en-US" dirty="0" smtClean="0"/>
              <a:t>Calming down your anger means actively controlling your outward behavior and actively controlling your internal thoughts. This is accomplished by counting to 10 (or 110 if necessary), and postponing the anger long enough to cognitively process the irrational reactions</a:t>
            </a:r>
            <a:endParaRPr lang="ar-SA"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a:bodyPr>
          <a:lstStyle/>
          <a:p>
            <a:pPr algn="l" rtl="0"/>
            <a:r>
              <a:rPr lang="en-US" dirty="0" smtClean="0"/>
              <a:t>Avoid exaggeration and use of such words as "always" or "never." </a:t>
            </a:r>
          </a:p>
          <a:p>
            <a:pPr algn="l" rtl="0"/>
            <a:endParaRPr lang="en-US" dirty="0" smtClean="0"/>
          </a:p>
          <a:p>
            <a:pPr algn="l" rtl="0"/>
            <a:r>
              <a:rPr lang="en-US" dirty="0" smtClean="0"/>
              <a:t>Stick to the issue.</a:t>
            </a:r>
          </a:p>
          <a:p>
            <a:pPr algn="l" rtl="0"/>
            <a:endParaRPr lang="en-US" dirty="0" smtClean="0"/>
          </a:p>
          <a:p>
            <a:pPr algn="l" rtl="0"/>
            <a:r>
              <a:rPr lang="en-US" dirty="0" smtClean="0"/>
              <a:t> Be prepared to say, "I'm sorry,” or "I was wrong" and take responsibility for your part of the problem.</a:t>
            </a:r>
          </a:p>
          <a:p>
            <a:pPr algn="l" rtl="0"/>
            <a:endParaRPr lang="en-US" dirty="0" smtClean="0"/>
          </a:p>
          <a:p>
            <a:pPr algn="l" rtl="0"/>
            <a:r>
              <a:rPr lang="en-US" dirty="0" smtClean="0"/>
              <a:t>Work on forgiving and forgetting</a:t>
            </a:r>
            <a:endParaRPr lang="ar-SA"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lgn="l" rtl="0"/>
            <a:r>
              <a:rPr lang="en-US" dirty="0" smtClean="0"/>
              <a:t> Listen to others.  Listen carefully and respond without getting upset when someone  gives you negative feedback.  Ask yourself if you can really see the other person's point  of view.</a:t>
            </a:r>
          </a:p>
          <a:p>
            <a:pPr algn="l" rtl="0"/>
            <a:endParaRPr lang="en-US" dirty="0" smtClean="0"/>
          </a:p>
          <a:p>
            <a:pPr algn="l" rtl="0"/>
            <a:r>
              <a:rPr lang="en-US" dirty="0" smtClean="0"/>
              <a:t>Avoid situations that trigger your anger.  If a situation cannot be avoided, create a plan </a:t>
            </a:r>
            <a:r>
              <a:rPr lang="en-US" smtClean="0"/>
              <a:t>to deal </a:t>
            </a:r>
            <a:r>
              <a:rPr lang="en-US" dirty="0" smtClean="0"/>
              <a:t>with it, such as walking away until you calm down. </a:t>
            </a:r>
            <a:endParaRPr lang="ar-SA"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pPr algn="l" rtl="0"/>
            <a:r>
              <a:rPr lang="en-US" dirty="0" smtClean="0"/>
              <a:t>Remembering to treat other people like he'd want to be treated</a:t>
            </a:r>
          </a:p>
          <a:p>
            <a:pPr algn="l" rtl="0"/>
            <a:endParaRPr lang="en-US" dirty="0" smtClean="0"/>
          </a:p>
          <a:p>
            <a:pPr algn="l" rtl="0"/>
            <a:r>
              <a:rPr lang="en-US" dirty="0" smtClean="0"/>
              <a:t>Agreeing to disagree, and leaving it at that</a:t>
            </a:r>
            <a:endParaRPr lang="ar-SA"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457200" y="1285860"/>
            <a:ext cx="8229600" cy="5038740"/>
          </a:xfrm>
        </p:spPr>
        <p:txBody>
          <a:bodyPr>
            <a:normAutofit lnSpcReduction="10000"/>
          </a:bodyPr>
          <a:lstStyle/>
          <a:p>
            <a:pPr algn="l" rtl="0"/>
            <a:r>
              <a:rPr lang="en-US" b="1" dirty="0" smtClean="0"/>
              <a:t>Humor</a:t>
            </a:r>
            <a:r>
              <a:rPr lang="en-US" dirty="0" smtClean="0"/>
              <a:t>: Do not waste time or energy on being angry. Instead, try to find humor in the situation. When anger begins to escalate, think of anything that will make you laugh. The laughter can immediately change the way you feel.</a:t>
            </a:r>
          </a:p>
          <a:p>
            <a:pPr algn="l" rtl="0"/>
            <a:r>
              <a:rPr lang="en-US" b="1" dirty="0" smtClean="0"/>
              <a:t>Physical activity</a:t>
            </a:r>
            <a:r>
              <a:rPr lang="en-US" dirty="0" smtClean="0"/>
              <a:t>: Physical activity, such as walking or running, is a great outlet for anger.</a:t>
            </a:r>
          </a:p>
          <a:p>
            <a:pPr algn="l" rtl="0"/>
            <a:r>
              <a:rPr lang="en-US" b="1" dirty="0" smtClean="0"/>
              <a:t>Rest and relaxation</a:t>
            </a:r>
            <a:r>
              <a:rPr lang="en-US" dirty="0" smtClean="0"/>
              <a:t>: Get enough rest and sleep. Muscle relaxation and meditation can also be beneficial to reduce tension.</a:t>
            </a:r>
          </a:p>
          <a:p>
            <a:pPr algn="l" rtl="0"/>
            <a:r>
              <a:rPr lang="en-US" b="1" dirty="0" smtClean="0"/>
              <a:t>Hobbies: </a:t>
            </a:r>
            <a:r>
              <a:rPr lang="en-US" dirty="0" smtClean="0"/>
              <a:t>Use your time and energy doing things you enjoy.</a:t>
            </a:r>
          </a:p>
          <a:p>
            <a:pPr algn="l" rtl="0"/>
            <a:endParaRPr lang="ar-SA"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pPr algn="l" rtl="0"/>
            <a:r>
              <a:rPr lang="en-US" b="1" dirty="0" smtClean="0"/>
              <a:t>Talk to someone you trust </a:t>
            </a:r>
            <a:r>
              <a:rPr lang="en-US" dirty="0" smtClean="0"/>
              <a:t>– By talking about your problems, you can reduce their emotional impact. Just getting some of your problems off your chest can be a relief. </a:t>
            </a:r>
          </a:p>
          <a:p>
            <a:pPr algn="l" rtl="0"/>
            <a:r>
              <a:rPr lang="en-US" dirty="0" smtClean="0"/>
              <a:t>the act of describing problems helps your mind to get a perspective on them and to start finding solutions</a:t>
            </a:r>
            <a:endParaRPr lang="ar-SA"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pPr algn="l" rtl="0"/>
            <a:r>
              <a:rPr lang="en-US" b="1" dirty="0" smtClean="0"/>
              <a:t>Timing</a:t>
            </a:r>
            <a:r>
              <a:rPr lang="en-US" dirty="0" smtClean="0"/>
              <a:t>: If you tend to get angry in the evening, after a long day at work, perhaps you are just tired. Try to discuss issues in the morning that may cause anger</a:t>
            </a:r>
            <a:endParaRPr lang="ar-SA"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 Relaxation Through Breathing</a:t>
            </a:r>
            <a:endParaRPr lang="en-US" b="1" dirty="0"/>
          </a:p>
        </p:txBody>
      </p:sp>
      <p:sp>
        <p:nvSpPr>
          <p:cNvPr id="3" name="Content Placeholder 2"/>
          <p:cNvSpPr>
            <a:spLocks noGrp="1"/>
          </p:cNvSpPr>
          <p:nvPr>
            <p:ph idx="1"/>
          </p:nvPr>
        </p:nvSpPr>
        <p:spPr/>
        <p:txBody>
          <a:bodyPr>
            <a:normAutofit/>
          </a:bodyPr>
          <a:lstStyle/>
          <a:p>
            <a:pPr algn="l" rtl="0"/>
            <a:r>
              <a:rPr lang="en-US" dirty="0" smtClean="0"/>
              <a:t>Find a comfortable position in your chair. If you would like, close your eyes; if not, just gaze down at the floor</a:t>
            </a:r>
          </a:p>
          <a:p>
            <a:pPr algn="l" rtl="0"/>
            <a:r>
              <a:rPr lang="en-US" dirty="0" smtClean="0"/>
              <a:t>Take a few moments to settle yourself</a:t>
            </a:r>
          </a:p>
          <a:p>
            <a:pPr algn="l" rtl="0"/>
            <a:r>
              <a:rPr lang="en-US" dirty="0" smtClean="0"/>
              <a:t>Now become aware of your body. Check for any tension, beginning with your feet, moving upward to your head.</a:t>
            </a:r>
          </a:p>
          <a:p>
            <a:pPr algn="l" rtl="0"/>
            <a:r>
              <a:rPr lang="en-US" dirty="0" smtClean="0"/>
              <a:t>Notice any tension you might have in your legs, stomach, hands and arms, shoulders, neck, and face. Try to let go of any tension.</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pPr algn="l" rtl="0"/>
            <a:r>
              <a:rPr lang="en-US" dirty="0" smtClean="0"/>
              <a:t>First, it’s important to know that anger is a basic human emotion. It’s a normal reaction when we feel frustrated, blocked, hurt or cheated. Everyone gets angry, at least sometimes. Feeling angry is normal and by itself it is not a problem.</a:t>
            </a:r>
          </a:p>
          <a:p>
            <a:pPr algn="l" rtl="0"/>
            <a:endParaRPr lang="en-US" dirty="0" smtClean="0"/>
          </a:p>
          <a:p>
            <a:pPr algn="l" rtl="0"/>
            <a:r>
              <a:rPr lang="en-US" dirty="0" smtClean="0"/>
              <a:t>Anger, like other emotions, can be described as having three components. They are the feeling component, the physical component, and the thinking component.</a:t>
            </a:r>
            <a:endParaRPr lang="ar-SA"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l" rtl="0"/>
            <a:r>
              <a:rPr lang="en-US" dirty="0" smtClean="0"/>
              <a:t>Now, become aware of your breathing. Pay attention to your breath as it enters and leaves your body. This can be very relaxing</a:t>
            </a:r>
          </a:p>
          <a:p>
            <a:pPr algn="l" rtl="0"/>
            <a:r>
              <a:rPr lang="en-US" dirty="0" smtClean="0"/>
              <a:t>Take a deep breath. Notice your lungs and chest expanding. Now slowly exhale through your nose.</a:t>
            </a:r>
          </a:p>
          <a:p>
            <a:pPr algn="l" rtl="0"/>
            <a:endParaRPr lang="en-US" dirty="0" smtClean="0"/>
          </a:p>
          <a:p>
            <a:pPr algn="l" rtl="0"/>
            <a:r>
              <a:rPr lang="en-US" dirty="0" smtClean="0"/>
              <a:t>Inhale slowly and fully one more time. Hold it for a second, and release</a:t>
            </a:r>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l" rtl="0"/>
            <a:r>
              <a:rPr lang="en-US" dirty="0" smtClean="0"/>
              <a:t>With each inhalation and exhalation, feel your body becoming more and more relaxed</a:t>
            </a:r>
          </a:p>
          <a:p>
            <a:pPr algn="l" rtl="0"/>
            <a:endParaRPr lang="en-US" dirty="0" smtClean="0"/>
          </a:p>
          <a:p>
            <a:pPr algn="l" rtl="0"/>
            <a:r>
              <a:rPr lang="en-US" dirty="0" smtClean="0"/>
              <a:t>When you feel that you are ready, open your eyes. How was that?</a:t>
            </a:r>
          </a:p>
          <a:p>
            <a:pPr algn="l" rtl="0"/>
            <a:r>
              <a:rPr lang="en-US" dirty="0" smtClean="0"/>
              <a:t>How do you feel now?</a:t>
            </a:r>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t>Relaxation Through Progressive Muscle Relaxation</a:t>
            </a:r>
            <a:endParaRPr lang="en-US" sz="3600" b="1" dirty="0"/>
          </a:p>
        </p:txBody>
      </p:sp>
      <p:sp>
        <p:nvSpPr>
          <p:cNvPr id="3" name="Content Placeholder 2"/>
          <p:cNvSpPr>
            <a:spLocks noGrp="1"/>
          </p:cNvSpPr>
          <p:nvPr>
            <p:ph idx="1"/>
          </p:nvPr>
        </p:nvSpPr>
        <p:spPr/>
        <p:txBody>
          <a:bodyPr/>
          <a:lstStyle/>
          <a:p>
            <a:pPr algn="l" rtl="0"/>
            <a:r>
              <a:rPr lang="en-US" dirty="0" smtClean="0"/>
              <a:t>Take a moment to settle in.</a:t>
            </a:r>
          </a:p>
          <a:p>
            <a:pPr algn="l" rtl="0"/>
            <a:r>
              <a:rPr lang="en-US" dirty="0" smtClean="0"/>
              <a:t>focus on your breathing: Take a deep breath. Hold it for a second. Now exhale fully and completely</a:t>
            </a:r>
          </a:p>
          <a:p>
            <a:pPr algn="l" rtl="0"/>
            <a:endParaRPr lang="en-US" dirty="0" smtClean="0"/>
          </a:p>
          <a:p>
            <a:pPr algn="l" rtl="0"/>
            <a:r>
              <a:rPr lang="en-US" dirty="0" smtClean="0"/>
              <a:t>Now, while you continue to breathe deeply and fully, bring your awareness to your hands.</a:t>
            </a:r>
          </a:p>
          <a:p>
            <a:pPr algn="l" rtl="0"/>
            <a:r>
              <a:rPr lang="en-US" dirty="0" smtClean="0"/>
              <a:t>Clench your fists very tightly. Hold that tension. Now relax your fists</a:t>
            </a:r>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l" rtl="0"/>
            <a:r>
              <a:rPr lang="en-US" dirty="0" smtClean="0"/>
              <a:t>Notice the difference between the tension and complete relaxation.</a:t>
            </a:r>
          </a:p>
          <a:p>
            <a:pPr algn="l" rtl="0"/>
            <a:r>
              <a:rPr lang="en-US" dirty="0" smtClean="0"/>
              <a:t>Now bring your awareness to your arms</a:t>
            </a:r>
          </a:p>
          <a:p>
            <a:pPr algn="l" rtl="0"/>
            <a:r>
              <a:rPr lang="en-US" dirty="0" smtClean="0"/>
              <a:t>Tense your fists, forearms, and biceps. Hold the tension, and release. Let your arms unfold and your hands float back to your thighs.</a:t>
            </a:r>
          </a:p>
          <a:p>
            <a:pPr algn="l" rtl="0"/>
            <a:r>
              <a:rPr lang="en-US" dirty="0" smtClean="0"/>
              <a:t>Feel the tension drain out of your arms.</a:t>
            </a:r>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l" rtl="0"/>
            <a:r>
              <a:rPr lang="en-US" dirty="0" smtClean="0"/>
              <a:t>Now raise your shoulders toward your ears. Really tense your shoulders. Hold the tension for a second. Now gently drop your shoulders and release all the tension</a:t>
            </a:r>
          </a:p>
          <a:p>
            <a:pPr algn="l" rtl="0"/>
            <a:endParaRPr lang="en-US" dirty="0" smtClean="0"/>
          </a:p>
          <a:p>
            <a:pPr algn="l" rtl="0"/>
            <a:r>
              <a:rPr lang="en-US" dirty="0" smtClean="0"/>
              <a:t>Now bring your awareness to your neck and your face.</a:t>
            </a:r>
          </a:p>
          <a:p>
            <a:pPr algn="l" rtl="0"/>
            <a:r>
              <a:rPr lang="en-US" dirty="0" smtClean="0"/>
              <a:t>Tense all</a:t>
            </a:r>
          </a:p>
          <a:p>
            <a:pPr algn="l" rtl="0"/>
            <a:r>
              <a:rPr lang="en-US" dirty="0" smtClean="0"/>
              <a:t>those muscles by making a face. Hold the tension, and release</a:t>
            </a:r>
            <a:endParaRPr lang="en-US"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l" rtl="0"/>
            <a:r>
              <a:rPr lang="en-US" dirty="0" smtClean="0"/>
              <a:t>Be aware of the muscles relaxing at the top of your head and around your eyes.</a:t>
            </a:r>
          </a:p>
          <a:p>
            <a:pPr algn="l" rtl="0"/>
            <a:endParaRPr lang="en-US" dirty="0" smtClean="0"/>
          </a:p>
          <a:p>
            <a:pPr algn="l" rtl="0"/>
            <a:r>
              <a:rPr lang="en-US" dirty="0" smtClean="0"/>
              <a:t>Let your eyes relax in their sockets, almost as if they were sinking into the back of your head</a:t>
            </a:r>
          </a:p>
          <a:p>
            <a:pPr algn="l" rtl="0"/>
            <a:r>
              <a:rPr lang="en-US" dirty="0" smtClean="0"/>
              <a:t>Relax your jaw and your throat. Relax all the muscles around your ears. Feel all the tension in your neck muscles release.</a:t>
            </a:r>
            <a:endParaRPr lang="en-US"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l" rtl="0"/>
            <a:r>
              <a:rPr lang="en-US" dirty="0" smtClean="0"/>
              <a:t>Now just sit for a few moments. Scan your body for any tension and release it</a:t>
            </a:r>
          </a:p>
          <a:p>
            <a:pPr algn="l" rtl="0"/>
            <a:endParaRPr lang="en-US" dirty="0" smtClean="0"/>
          </a:p>
          <a:p>
            <a:pPr algn="l" rtl="0"/>
            <a:r>
              <a:rPr lang="en-US" dirty="0" smtClean="0"/>
              <a:t>Notice how your body feels when your muscles are completely relaxed.</a:t>
            </a:r>
          </a:p>
          <a:p>
            <a:pPr algn="l" rtl="0"/>
            <a:endParaRPr lang="en-US" dirty="0" smtClean="0"/>
          </a:p>
          <a:p>
            <a:pPr algn="l" rtl="0"/>
            <a:r>
              <a:rPr lang="en-US" dirty="0" smtClean="0"/>
              <a:t>When you are ready, open your eyes. How was that?</a:t>
            </a:r>
            <a:endParaRPr lang="en-US"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pPr algn="l" rtl="0"/>
            <a:r>
              <a:rPr lang="en-US" dirty="0" smtClean="0"/>
              <a:t>Some people blame their outbursts on others, saying things like, 'You bring out the worst in me.' Is that a valid excuse?</a:t>
            </a:r>
          </a:p>
          <a:p>
            <a:pPr algn="l" rtl="0"/>
            <a:r>
              <a:rPr lang="en-US" dirty="0" smtClean="0"/>
              <a:t>Someone can make you angry, but how you express that anger is your responsibility</a:t>
            </a:r>
          </a:p>
          <a:p>
            <a:pPr algn="l" rtl="0"/>
            <a:r>
              <a:rPr lang="en-US" dirty="0" smtClean="0"/>
              <a:t>Recognize that you have a conflict and see how you can handle it appropriately.</a:t>
            </a:r>
            <a:endParaRPr lang="ar-SA"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t>Can anger harm your health?</a:t>
            </a:r>
            <a:endParaRPr lang="ar-SA" b="1" dirty="0"/>
          </a:p>
        </p:txBody>
      </p:sp>
      <p:sp>
        <p:nvSpPr>
          <p:cNvPr id="3" name="عنصر نائب للمحتوى 2"/>
          <p:cNvSpPr>
            <a:spLocks noGrp="1"/>
          </p:cNvSpPr>
          <p:nvPr>
            <p:ph idx="1"/>
          </p:nvPr>
        </p:nvSpPr>
        <p:spPr/>
        <p:txBody>
          <a:bodyPr/>
          <a:lstStyle/>
          <a:p>
            <a:pPr algn="l" rtl="0"/>
            <a:r>
              <a:rPr lang="en-US" dirty="0" smtClean="0"/>
              <a:t>Whether you're overly passive and keep your anger pent up, whether you're prone to violent outbursts or whether you're quietly seething with rage, you may have headaches, sleep difficulties, high blood pressure or digestive problems. There's even some evidence that stress and hostility related to anger can lead to heart attacks</a:t>
            </a:r>
            <a:endParaRPr lang="ar-SA"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3200" b="1" dirty="0" smtClean="0"/>
              <a:t>What can you do if you're confronted by someone whose anger is out of control?</a:t>
            </a:r>
            <a:endParaRPr lang="ar-SA" sz="3200" b="1" dirty="0"/>
          </a:p>
        </p:txBody>
      </p:sp>
      <p:sp>
        <p:nvSpPr>
          <p:cNvPr id="3" name="عنصر نائب للمحتوى 2"/>
          <p:cNvSpPr>
            <a:spLocks noGrp="1"/>
          </p:cNvSpPr>
          <p:nvPr>
            <p:ph idx="1"/>
          </p:nvPr>
        </p:nvSpPr>
        <p:spPr/>
        <p:txBody>
          <a:bodyPr/>
          <a:lstStyle/>
          <a:p>
            <a:pPr algn="l" rtl="0"/>
            <a:r>
              <a:rPr lang="en-US" dirty="0" smtClean="0"/>
              <a:t>Usually the most rational thing to do, if possible, is to just walk away.</a:t>
            </a:r>
          </a:p>
          <a:p>
            <a:pPr algn="l" rtl="0"/>
            <a:r>
              <a:rPr lang="en-US" dirty="0" smtClean="0"/>
              <a:t>If you stay, the situation may escalate into violence. It's important to take reasonable precautions to protect yourself if leaving the situation is difficult or impossible, and to not engage the other person in a manner that's likely to provoke an escalation in their angry behavior.</a:t>
            </a:r>
            <a:endParaRPr lang="ar-SA"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normAutofit/>
          </a:bodyPr>
          <a:lstStyle/>
          <a:p>
            <a:pPr algn="l" rtl="0"/>
            <a:r>
              <a:rPr lang="en-US" dirty="0" smtClean="0"/>
              <a:t>The physical component includes the bodily sensations such as increased heart rate, increased blood pressure, reddening of the face, and over-energized muscles that result in tremors in the hands</a:t>
            </a:r>
          </a:p>
          <a:p>
            <a:pPr algn="l" rtl="0"/>
            <a:endParaRPr lang="en-US" dirty="0" smtClean="0"/>
          </a:p>
          <a:p>
            <a:pPr algn="l" rtl="0"/>
            <a:r>
              <a:rPr lang="en-US" dirty="0" smtClean="0"/>
              <a:t>thinking component. This includes our memory of how we have acted in similar situations. We may re-play in our mind the same painful situation, over and over. Unfortunately this serves to perpetuate our anger rather than to calm it.</a:t>
            </a:r>
            <a:endParaRPr lang="ar-SA"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lgn="l" rtl="0"/>
            <a:r>
              <a:rPr lang="en-US" dirty="0" smtClean="0"/>
              <a:t>That's not to say you should never confront someone. If someone is doing something you don't want them to do, and you confront them about it, you now have a conflict. You have to know how you're going to handle that conflict, though. Size up the person you're confronting, and be ready to protect yourself, especially if it's a stranger.</a:t>
            </a:r>
            <a:endParaRPr lang="ar-SA"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Home Assignment</a:t>
            </a:r>
            <a:endParaRPr lang="ar-SA" dirty="0"/>
          </a:p>
        </p:txBody>
      </p:sp>
      <p:sp>
        <p:nvSpPr>
          <p:cNvPr id="3" name="Content Placeholder 2"/>
          <p:cNvSpPr>
            <a:spLocks noGrp="1"/>
          </p:cNvSpPr>
          <p:nvPr>
            <p:ph idx="1"/>
          </p:nvPr>
        </p:nvSpPr>
        <p:spPr/>
        <p:txBody>
          <a:bodyPr/>
          <a:lstStyle/>
          <a:p>
            <a:pPr algn="l" rtl="0"/>
            <a:r>
              <a:rPr lang="en-US" dirty="0" smtClean="0"/>
              <a:t>What is meditation??</a:t>
            </a:r>
          </a:p>
          <a:p>
            <a:pPr algn="l" rtl="0"/>
            <a:r>
              <a:rPr lang="en-US" dirty="0" smtClean="0"/>
              <a:t>How can it be used to be relaxed?</a:t>
            </a:r>
          </a:p>
          <a:p>
            <a:pPr algn="l" rtl="0"/>
            <a:r>
              <a:rPr lang="en-US" dirty="0" smtClean="0"/>
              <a:t>Do we have in Islam application for meditation?</a:t>
            </a:r>
          </a:p>
          <a:p>
            <a:pPr algn="l" rtl="0"/>
            <a:r>
              <a:rPr lang="en-US" dirty="0" smtClean="0"/>
              <a:t>This site may help</a:t>
            </a:r>
            <a:endParaRPr lang="en-US" dirty="0" smtClean="0"/>
          </a:p>
          <a:p>
            <a:pPr algn="l" rtl="0"/>
            <a:r>
              <a:rPr lang="en-US" dirty="0" smtClean="0">
                <a:hlinkClick r:id="rId2"/>
              </a:rPr>
              <a:t>http://</a:t>
            </a:r>
            <a:r>
              <a:rPr lang="en-US" dirty="0" smtClean="0">
                <a:hlinkClick r:id="rId2"/>
              </a:rPr>
              <a:t>www.learningmeditation.com/index.php</a:t>
            </a:r>
            <a:endParaRPr lang="en-US" dirty="0" smtClean="0"/>
          </a:p>
          <a:p>
            <a:pPr algn="l" rtl="0"/>
            <a:endParaRPr lang="en-US" dirty="0" smtClean="0"/>
          </a:p>
          <a:p>
            <a:pPr algn="l" rtl="0"/>
            <a:r>
              <a:rPr lang="en-US" dirty="0" smtClean="0"/>
              <a:t>Finally, express your own opinion </a:t>
            </a:r>
            <a:r>
              <a:rPr lang="en-US" smtClean="0"/>
              <a:t>about meditation</a:t>
            </a:r>
            <a:endParaRPr lang="en-US" dirty="0" smtClean="0"/>
          </a:p>
          <a:p>
            <a:pPr algn="l" rtl="0"/>
            <a:endParaRPr lang="ar-SA"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t>Are you an angry person? </a:t>
            </a:r>
            <a:endParaRPr lang="ar-SA" b="1" dirty="0"/>
          </a:p>
        </p:txBody>
      </p:sp>
      <p:sp>
        <p:nvSpPr>
          <p:cNvPr id="3" name="عنصر نائب للمحتوى 2"/>
          <p:cNvSpPr>
            <a:spLocks noGrp="1"/>
          </p:cNvSpPr>
          <p:nvPr>
            <p:ph idx="1"/>
          </p:nvPr>
        </p:nvSpPr>
        <p:spPr/>
        <p:txBody>
          <a:bodyPr/>
          <a:lstStyle/>
          <a:p>
            <a:pPr algn="l" rtl="0">
              <a:buNone/>
            </a:pPr>
            <a:r>
              <a:rPr lang="en-US" dirty="0" smtClean="0"/>
              <a:t>  Take the following quiz to   determine where you fall regarding anger.  Answer ‘yes’ or ‘no’ to  each statement as it applies to you.</a:t>
            </a:r>
          </a:p>
          <a:p>
            <a:pPr algn="l" rtl="0"/>
            <a:endParaRPr lang="en-US" dirty="0" smtClean="0"/>
          </a:p>
          <a:p>
            <a:pPr algn="l" rtl="0"/>
            <a:r>
              <a:rPr lang="en-US" dirty="0" smtClean="0"/>
              <a:t>People tell me that I need to calm down. </a:t>
            </a:r>
          </a:p>
          <a:p>
            <a:pPr algn="l" rtl="0"/>
            <a:r>
              <a:rPr lang="en-US" dirty="0" smtClean="0"/>
              <a:t>  I feel tense much of the time. </a:t>
            </a:r>
          </a:p>
          <a:p>
            <a:pPr algn="l" rtl="0"/>
            <a:r>
              <a:rPr lang="en-US" dirty="0" smtClean="0"/>
              <a:t> At work, I hardly ever say what is on my mind. </a:t>
            </a:r>
            <a:endParaRPr lang="ar-SA"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lnSpcReduction="10000"/>
          </a:bodyPr>
          <a:lstStyle/>
          <a:p>
            <a:pPr algn="l" rtl="0"/>
            <a:r>
              <a:rPr lang="en-US" dirty="0" smtClean="0"/>
              <a:t>___   When I am upset, I try to block out the    world by watching TV, reading, or    going to sleep. </a:t>
            </a:r>
          </a:p>
          <a:p>
            <a:pPr algn="l" rtl="0"/>
            <a:endParaRPr lang="en-US" dirty="0" smtClean="0"/>
          </a:p>
          <a:p>
            <a:pPr algn="l" rtl="0"/>
            <a:r>
              <a:rPr lang="en-US" dirty="0" smtClean="0"/>
              <a:t>___   I am drinking or using drugs almost    daily to help me calm down. </a:t>
            </a:r>
          </a:p>
          <a:p>
            <a:pPr algn="l" rtl="0"/>
            <a:endParaRPr lang="en-US" dirty="0" smtClean="0"/>
          </a:p>
          <a:p>
            <a:pPr algn="l" rtl="0"/>
            <a:r>
              <a:rPr lang="en-US" dirty="0" smtClean="0"/>
              <a:t>___   I have trouble getting to sleep. </a:t>
            </a:r>
          </a:p>
          <a:p>
            <a:pPr algn="l" rtl="0"/>
            <a:endParaRPr lang="en-US" dirty="0" smtClean="0"/>
          </a:p>
          <a:p>
            <a:pPr algn="l" rtl="0"/>
            <a:r>
              <a:rPr lang="en-US" dirty="0" smtClean="0"/>
              <a:t>___   I feel misunderstood or not listened to     much of the time.</a:t>
            </a:r>
            <a:endParaRPr lang="ar-SA"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lgn="l" rtl="0"/>
            <a:r>
              <a:rPr lang="en-US" dirty="0" smtClean="0"/>
              <a:t>__   People ask me not to yell or curse so much. </a:t>
            </a:r>
          </a:p>
          <a:p>
            <a:pPr algn="l" rtl="0"/>
            <a:r>
              <a:rPr lang="en-US" dirty="0" smtClean="0"/>
              <a:t>___   My loved ones keep saying that I’m  hurting them. </a:t>
            </a:r>
          </a:p>
          <a:p>
            <a:pPr algn="l" rtl="0"/>
            <a:r>
              <a:rPr lang="en-US" dirty="0" smtClean="0"/>
              <a:t>___   My friends don’t ask me for help very    much. </a:t>
            </a:r>
          </a:p>
          <a:p>
            <a:pPr algn="l" rtl="0"/>
            <a:endParaRPr lang="en-US" dirty="0" smtClean="0"/>
          </a:p>
          <a:p>
            <a:pPr algn="l" rtl="0"/>
            <a:r>
              <a:rPr lang="en-US" dirty="0" smtClean="0"/>
              <a:t>Scoring:  Add up the number of times you answered ‘Yes” to the above statements. </a:t>
            </a:r>
            <a:endParaRPr lang="ar-SA"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t>Scoring</a:t>
            </a:r>
            <a:endParaRPr lang="ar-SA" b="1" dirty="0"/>
          </a:p>
        </p:txBody>
      </p:sp>
      <p:sp>
        <p:nvSpPr>
          <p:cNvPr id="3" name="عنصر نائب للمحتوى 2"/>
          <p:cNvSpPr>
            <a:spLocks noGrp="1"/>
          </p:cNvSpPr>
          <p:nvPr>
            <p:ph idx="1"/>
          </p:nvPr>
        </p:nvSpPr>
        <p:spPr/>
        <p:txBody>
          <a:bodyPr>
            <a:normAutofit/>
          </a:bodyPr>
          <a:lstStyle/>
          <a:p>
            <a:pPr algn="l" rtl="0"/>
            <a:r>
              <a:rPr lang="en-US" dirty="0" smtClean="0"/>
              <a:t>0-2:  MANAGEABLE - you have stress well in hand but could use relaxation training </a:t>
            </a:r>
          </a:p>
          <a:p>
            <a:pPr algn="l" rtl="0"/>
            <a:r>
              <a:rPr lang="en-US" dirty="0" smtClean="0"/>
              <a:t> </a:t>
            </a:r>
          </a:p>
          <a:p>
            <a:pPr algn="l" rtl="0"/>
            <a:r>
              <a:rPr lang="en-US" dirty="0" smtClean="0"/>
              <a:t>3-5:  MODERATE - you need to learn more about what stresses you and learn good anger  management techniques. </a:t>
            </a:r>
          </a:p>
          <a:p>
            <a:pPr algn="l" rtl="0"/>
            <a:r>
              <a:rPr lang="en-US" dirty="0" smtClean="0"/>
              <a:t> </a:t>
            </a:r>
          </a:p>
          <a:p>
            <a:pPr algn="l" rtl="0"/>
            <a:r>
              <a:rPr lang="en-US" dirty="0" smtClean="0"/>
              <a:t>6+:  OUT OF CONTROL - You have an anger problem and could benefit from learning anger  management techniques. </a:t>
            </a:r>
            <a:endParaRPr lang="ar-SA"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Is it bad to feel angry?</a:t>
            </a:r>
            <a:endParaRPr lang="ar-SA" dirty="0"/>
          </a:p>
        </p:txBody>
      </p:sp>
      <p:sp>
        <p:nvSpPr>
          <p:cNvPr id="3" name="عنصر نائب للمحتوى 2"/>
          <p:cNvSpPr>
            <a:spLocks noGrp="1"/>
          </p:cNvSpPr>
          <p:nvPr>
            <p:ph idx="1"/>
          </p:nvPr>
        </p:nvSpPr>
        <p:spPr/>
        <p:txBody>
          <a:bodyPr/>
          <a:lstStyle/>
          <a:p>
            <a:pPr algn="l" rtl="0"/>
            <a:r>
              <a:rPr lang="en-US" dirty="0" smtClean="0"/>
              <a:t>No, being angry isn't a bad or negative thing. Being angry can motivate people to listen to your concerns. It can prevent others from walking all over you</a:t>
            </a:r>
          </a:p>
          <a:p>
            <a:pPr algn="l" rtl="0"/>
            <a:endParaRPr lang="en-US" dirty="0" smtClean="0"/>
          </a:p>
          <a:p>
            <a:pPr algn="l" rtl="0"/>
            <a:r>
              <a:rPr lang="en-US" dirty="0" smtClean="0"/>
              <a:t>It's anger management that can be a problem.</a:t>
            </a:r>
            <a:endParaRPr lang="ar-SA"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تدفق">
  <a:themeElements>
    <a:clrScheme name="تدفق">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تدفق">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تدفق">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114</TotalTime>
  <Words>2179</Words>
  <Application>Microsoft Office PowerPoint</Application>
  <PresentationFormat>On-screen Show (4:3)</PresentationFormat>
  <Paragraphs>157</Paragraphs>
  <Slides>41</Slides>
  <Notes>0</Notes>
  <HiddenSlides>0</HiddenSlides>
  <MMClips>0</MMClips>
  <ScaleCrop>false</ScaleCrop>
  <HeadingPairs>
    <vt:vector size="4" baseType="variant">
      <vt:variant>
        <vt:lpstr>Theme</vt:lpstr>
      </vt:variant>
      <vt:variant>
        <vt:i4>1</vt:i4>
      </vt:variant>
      <vt:variant>
        <vt:lpstr>Slide Titles</vt:lpstr>
      </vt:variant>
      <vt:variant>
        <vt:i4>41</vt:i4>
      </vt:variant>
    </vt:vector>
  </HeadingPairs>
  <TitlesOfParts>
    <vt:vector size="42" baseType="lpstr">
      <vt:lpstr>تدفق</vt:lpstr>
      <vt:lpstr>Anger management</vt:lpstr>
      <vt:lpstr>What is Anger?</vt:lpstr>
      <vt:lpstr>Slide 3</vt:lpstr>
      <vt:lpstr>Slide 4</vt:lpstr>
      <vt:lpstr>Are you an angry person? </vt:lpstr>
      <vt:lpstr>Slide 6</vt:lpstr>
      <vt:lpstr>Slide 7</vt:lpstr>
      <vt:lpstr>Scoring</vt:lpstr>
      <vt:lpstr>Is it bad to feel angry?</vt:lpstr>
      <vt:lpstr> Events That Trigger Anger</vt:lpstr>
      <vt:lpstr>Slide 11</vt:lpstr>
      <vt:lpstr>What happens if I ignore my anger?</vt:lpstr>
      <vt:lpstr>Slide 13</vt:lpstr>
      <vt:lpstr>What are common methods of handling anger, and which is the healthiest?</vt:lpstr>
      <vt:lpstr>Slide 15</vt:lpstr>
      <vt:lpstr>Slide 16</vt:lpstr>
      <vt:lpstr>Slide 17</vt:lpstr>
      <vt:lpstr>Slide 18</vt:lpstr>
      <vt:lpstr>How can I deal with anger? </vt:lpstr>
      <vt:lpstr>Step 2:   Identify the cause </vt:lpstr>
      <vt:lpstr>Step 3:   Decide what to do </vt:lpstr>
      <vt:lpstr>Slide 22</vt:lpstr>
      <vt:lpstr>Slide 23</vt:lpstr>
      <vt:lpstr>Slide 24</vt:lpstr>
      <vt:lpstr>Slide 25</vt:lpstr>
      <vt:lpstr>Slide 26</vt:lpstr>
      <vt:lpstr>Slide 27</vt:lpstr>
      <vt:lpstr>Slide 28</vt:lpstr>
      <vt:lpstr> Relaxation Through Breathing</vt:lpstr>
      <vt:lpstr>Slide 30</vt:lpstr>
      <vt:lpstr>Slide 31</vt:lpstr>
      <vt:lpstr>Relaxation Through Progressive Muscle Relaxation</vt:lpstr>
      <vt:lpstr>Slide 33</vt:lpstr>
      <vt:lpstr>Slide 34</vt:lpstr>
      <vt:lpstr>Slide 35</vt:lpstr>
      <vt:lpstr>Slide 36</vt:lpstr>
      <vt:lpstr>Slide 37</vt:lpstr>
      <vt:lpstr>Can anger harm your health?</vt:lpstr>
      <vt:lpstr>What can you do if you're confronted by someone whose anger is out of control?</vt:lpstr>
      <vt:lpstr>Slide 40</vt:lpstr>
      <vt:lpstr> Home Assignment</vt:lpstr>
    </vt:vector>
  </TitlesOfParts>
  <Company>Hussien Co.</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Anger management</dc:title>
  <dc:creator>Abo A7med</dc:creator>
  <cp:lastModifiedBy>ksu</cp:lastModifiedBy>
  <cp:revision>52</cp:revision>
  <dcterms:created xsi:type="dcterms:W3CDTF">2010-09-29T14:00:01Z</dcterms:created>
  <dcterms:modified xsi:type="dcterms:W3CDTF">2012-10-01T05:22:03Z</dcterms:modified>
</cp:coreProperties>
</file>