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8"/>
  </p:handoutMasterIdLst>
  <p:sldIdLst>
    <p:sldId id="256" r:id="rId2"/>
    <p:sldId id="281" r:id="rId3"/>
    <p:sldId id="257" r:id="rId4"/>
    <p:sldId id="258" r:id="rId5"/>
    <p:sldId id="259" r:id="rId6"/>
    <p:sldId id="282"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46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64C9A91-81B7-4B24-AE53-35EE45318B10}" type="datetimeFigureOut">
              <a:rPr lang="en-US" smtClean="0"/>
              <a:t>2/18/2012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19908FB-A87B-4DAD-B98C-A7BD75B39345}"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517522A5-C6DB-4AFE-8859-EDC02C14DBF3}" type="datetimeFigureOut">
              <a:rPr lang="en-US" smtClean="0"/>
              <a:t>2/17/2012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2006238D-319B-4A8B-B495-28DA363A9030}"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7522A5-C6DB-4AFE-8859-EDC02C14DBF3}" type="datetimeFigureOut">
              <a:rPr lang="en-US" smtClean="0"/>
              <a:t>2/17/2012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06238D-319B-4A8B-B495-28DA363A903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7522A5-C6DB-4AFE-8859-EDC02C14DBF3}" type="datetimeFigureOut">
              <a:rPr lang="en-US" smtClean="0"/>
              <a:t>2/17/2012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06238D-319B-4A8B-B495-28DA363A903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7522A5-C6DB-4AFE-8859-EDC02C14DBF3}" type="datetimeFigureOut">
              <a:rPr lang="en-US" smtClean="0"/>
              <a:t>2/17/2012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06238D-319B-4A8B-B495-28DA363A903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17522A5-C6DB-4AFE-8859-EDC02C14DBF3}" type="datetimeFigureOut">
              <a:rPr lang="en-US" smtClean="0"/>
              <a:t>2/17/2012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06238D-319B-4A8B-B495-28DA363A9030}"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17522A5-C6DB-4AFE-8859-EDC02C14DBF3}" type="datetimeFigureOut">
              <a:rPr lang="en-US" smtClean="0"/>
              <a:t>2/17/2012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06238D-319B-4A8B-B495-28DA363A903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17522A5-C6DB-4AFE-8859-EDC02C14DBF3}" type="datetimeFigureOut">
              <a:rPr lang="en-US" smtClean="0"/>
              <a:t>2/17/2012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006238D-319B-4A8B-B495-28DA363A903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17522A5-C6DB-4AFE-8859-EDC02C14DBF3}" type="datetimeFigureOut">
              <a:rPr lang="en-US" smtClean="0"/>
              <a:t>2/17/2012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006238D-319B-4A8B-B495-28DA363A903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17522A5-C6DB-4AFE-8859-EDC02C14DBF3}" type="datetimeFigureOut">
              <a:rPr lang="en-US" smtClean="0"/>
              <a:t>2/17/2012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006238D-319B-4A8B-B495-28DA363A9030}"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17522A5-C6DB-4AFE-8859-EDC02C14DBF3}" type="datetimeFigureOut">
              <a:rPr lang="en-US" smtClean="0"/>
              <a:t>2/17/2012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06238D-319B-4A8B-B495-28DA363A903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17522A5-C6DB-4AFE-8859-EDC02C14DBF3}" type="datetimeFigureOut">
              <a:rPr lang="en-US" smtClean="0"/>
              <a:t>2/17/2012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06238D-319B-4A8B-B495-28DA363A9030}"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17522A5-C6DB-4AFE-8859-EDC02C14DBF3}" type="datetimeFigureOut">
              <a:rPr lang="en-US" smtClean="0"/>
              <a:t>2/17/2012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006238D-319B-4A8B-B495-28DA363A9030}"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Animals and human language </a:t>
            </a:r>
            <a:r>
              <a:rPr lang="en-US" dirty="0" smtClean="0"/>
              <a:t/>
            </a:r>
            <a:br>
              <a:rPr lang="en-US" dirty="0" smtClean="0"/>
            </a:br>
            <a:endParaRPr lang="en-US" dirty="0"/>
          </a:p>
        </p:txBody>
      </p:sp>
      <p:sp>
        <p:nvSpPr>
          <p:cNvPr id="3" name="Subtitle 2"/>
          <p:cNvSpPr>
            <a:spLocks noGrp="1"/>
          </p:cNvSpPr>
          <p:nvPr>
            <p:ph type="subTitle" idx="1"/>
          </p:nvPr>
        </p:nvSpPr>
        <p:spPr>
          <a:xfrm>
            <a:off x="1432560" y="1850064"/>
            <a:ext cx="7406640" cy="4626936"/>
          </a:xfrm>
        </p:spPr>
        <p:txBody>
          <a:bodyPr>
            <a:normAutofit fontScale="92500" lnSpcReduction="20000"/>
          </a:bodyPr>
          <a:lstStyle/>
          <a:p>
            <a:pPr lvl="0">
              <a:buFont typeface="Arial" pitchFamily="34" charset="0"/>
              <a:buChar char="•"/>
            </a:pPr>
            <a:r>
              <a:rPr lang="en-US" dirty="0" smtClean="0"/>
              <a:t>There are a lot of stories about creatures that can talk. We usually assume that they are fantasy (vision) or fiction (invented story) or that they involve birds or animals simply imitating something they have heard humans say</a:t>
            </a:r>
          </a:p>
          <a:p>
            <a:pPr lvl="0">
              <a:buFont typeface="Arial" pitchFamily="34" charset="0"/>
              <a:buChar char="•"/>
            </a:pPr>
            <a:r>
              <a:rPr lang="en-US" dirty="0" smtClean="0"/>
              <a:t>We know that creatures are capable of communicating, certainly with other members of their own species</a:t>
            </a:r>
            <a:r>
              <a:rPr lang="en-US" dirty="0" smtClean="0"/>
              <a:t>. </a:t>
            </a:r>
            <a:endParaRPr lang="en-US" dirty="0" smtClean="0"/>
          </a:p>
          <a:p>
            <a:pPr lvl="0">
              <a:buFont typeface="Wingdings" pitchFamily="2" charset="2"/>
              <a:buChar char="Ø"/>
            </a:pPr>
            <a:r>
              <a:rPr lang="en-US" dirty="0" smtClean="0"/>
              <a:t>Is it possible that a creature could learn to communicate with humans using language? </a:t>
            </a:r>
          </a:p>
          <a:p>
            <a:pPr lvl="0">
              <a:buFont typeface="Wingdings" pitchFamily="2" charset="2"/>
              <a:buChar char="Ø"/>
            </a:pPr>
            <a:r>
              <a:rPr lang="en-US" dirty="0" smtClean="0"/>
              <a:t>Or does human language have properties that make it so unique that it is quite unlike any other communication system and therefore, it cannot be learned by any other creature?</a:t>
            </a:r>
          </a:p>
          <a:p>
            <a:r>
              <a:rPr lang="en-US" dirty="0" smtClean="0"/>
              <a:t>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Arbitrariness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b="1" dirty="0" smtClean="0"/>
              <a:t>Animal communication (non- arbitrary) </a:t>
            </a:r>
            <a:endParaRPr lang="en-US" dirty="0" smtClean="0"/>
          </a:p>
          <a:p>
            <a:pPr lvl="0"/>
            <a:r>
              <a:rPr lang="en-US" dirty="0" smtClean="0"/>
              <a:t>For the majority of animal signals, there does appear to be a clear connection between the conveyed message and the signal used to convey it.</a:t>
            </a:r>
          </a:p>
          <a:p>
            <a:pPr lvl="0"/>
            <a:r>
              <a:rPr lang="en-US" dirty="0" smtClean="0"/>
              <a:t>For any animal, the set of signals used in communication is </a:t>
            </a:r>
            <a:r>
              <a:rPr lang="en-US" u="sng" dirty="0" smtClean="0"/>
              <a:t>finite</a:t>
            </a:r>
            <a:r>
              <a:rPr lang="en-US" dirty="0" smtClean="0"/>
              <a:t>. That is, each variety of animal communication consists of a fixed and limited set of vocal or gestural forms.</a:t>
            </a:r>
          </a:p>
          <a:p>
            <a:pPr lvl="0"/>
            <a:r>
              <a:rPr lang="en-US" dirty="0" smtClean="0"/>
              <a:t>Many of these forms are only used in specific situations </a:t>
            </a:r>
          </a:p>
          <a:p>
            <a:pPr>
              <a:buFont typeface="Wingdings" pitchFamily="2" charset="2"/>
              <a:buChar char="Ø"/>
            </a:pPr>
            <a:r>
              <a:rPr lang="en-US" dirty="0" smtClean="0"/>
              <a:t>Example: (establishing territory) and at particular times (e.g. during the mating season).</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Productivity</a:t>
            </a:r>
            <a:r>
              <a:rPr lang="en-US" dirty="0" smtClean="0"/>
              <a:t/>
            </a:r>
            <a:br>
              <a:rPr lang="en-US" dirty="0" smtClean="0"/>
            </a:br>
            <a:r>
              <a:rPr lang="en-US" b="1" dirty="0" smtClean="0"/>
              <a:t>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62500" lnSpcReduction="20000"/>
          </a:bodyPr>
          <a:lstStyle/>
          <a:p>
            <a:r>
              <a:rPr lang="en-US" b="1" dirty="0" smtClean="0"/>
              <a:t>Productivity (or ‘creativity’ or ‘open-endedness</a:t>
            </a:r>
            <a:r>
              <a:rPr lang="en-US" b="1" dirty="0" smtClean="0"/>
              <a:t>’)</a:t>
            </a:r>
            <a:r>
              <a:rPr lang="en-US" b="1" dirty="0" smtClean="0"/>
              <a:t> </a:t>
            </a:r>
            <a:endParaRPr lang="en-US" dirty="0" smtClean="0"/>
          </a:p>
          <a:p>
            <a:pPr lvl="0"/>
            <a:r>
              <a:rPr lang="en-US" dirty="0" smtClean="0"/>
              <a:t>Humans are continually creating new expressions and novel utterances by manipulating their linguistic resources to describe new objects and situations.</a:t>
            </a:r>
          </a:p>
          <a:p>
            <a:pPr lvl="0"/>
            <a:r>
              <a:rPr lang="en-US" dirty="0" smtClean="0"/>
              <a:t> The potential number of utterances in any human language is </a:t>
            </a:r>
            <a:r>
              <a:rPr lang="en-US" u="sng" dirty="0" smtClean="0"/>
              <a:t>infinite.</a:t>
            </a:r>
          </a:p>
          <a:p>
            <a:pPr lvl="0"/>
            <a:r>
              <a:rPr lang="en-US" dirty="0" smtClean="0"/>
              <a:t>. The communication systems of other creatures do not appear to have this type of flexibility, nor does it seem possible for creatures to produce new signals to communicate novel experiences or events.</a:t>
            </a:r>
          </a:p>
          <a:p>
            <a:pPr>
              <a:buNone/>
            </a:pPr>
            <a:endParaRPr lang="en-US" dirty="0" smtClean="0"/>
          </a:p>
          <a:p>
            <a:pPr>
              <a:buFont typeface="Wingdings" pitchFamily="2" charset="2"/>
              <a:buChar char="Ø"/>
            </a:pPr>
            <a:r>
              <a:rPr lang="en-US" dirty="0" smtClean="0"/>
              <a:t>Example:</a:t>
            </a:r>
          </a:p>
          <a:p>
            <a:pPr lvl="0"/>
            <a:r>
              <a:rPr lang="en-US" dirty="0" err="1" smtClean="0"/>
              <a:t>Vervet</a:t>
            </a:r>
            <a:r>
              <a:rPr lang="en-US" dirty="0" smtClean="0"/>
              <a:t> monkeys have thirty-six vocal calls.</a:t>
            </a:r>
          </a:p>
          <a:p>
            <a:pPr lvl="0"/>
            <a:r>
              <a:rPr lang="en-US" dirty="0" smtClean="0"/>
              <a:t>Bee communication</a:t>
            </a:r>
          </a:p>
          <a:p>
            <a:r>
              <a:rPr lang="en-US" dirty="0" smtClean="0"/>
              <a:t> This limiting feature of animal communication is described in terms of </a:t>
            </a:r>
            <a:r>
              <a:rPr lang="en-US" b="1" dirty="0" smtClean="0"/>
              <a:t>fixed</a:t>
            </a:r>
            <a:r>
              <a:rPr lang="en-US" dirty="0" smtClean="0"/>
              <a:t> </a:t>
            </a:r>
            <a:r>
              <a:rPr lang="en-US" b="1" dirty="0" smtClean="0"/>
              <a:t>reference</a:t>
            </a:r>
            <a:r>
              <a:rPr lang="en-US" dirty="0" smtClean="0"/>
              <a:t>.</a:t>
            </a:r>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Productivity</a:t>
            </a:r>
            <a:r>
              <a:rPr lang="en-US" dirty="0" smtClean="0"/>
              <a:t/>
            </a:r>
            <a:br>
              <a:rPr lang="en-US" dirty="0" smtClean="0"/>
            </a:br>
            <a:r>
              <a:rPr lang="en-US" b="1" dirty="0" smtClean="0"/>
              <a:t> </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b="1" dirty="0" smtClean="0"/>
              <a:t>Fixed</a:t>
            </a:r>
            <a:r>
              <a:rPr lang="en-US" dirty="0" smtClean="0"/>
              <a:t> </a:t>
            </a:r>
            <a:r>
              <a:rPr lang="en-US" b="1" dirty="0" smtClean="0"/>
              <a:t>reference</a:t>
            </a:r>
            <a:endParaRPr lang="en-US" dirty="0" smtClean="0"/>
          </a:p>
          <a:p>
            <a:r>
              <a:rPr lang="en-US" dirty="0" smtClean="0"/>
              <a:t>. Each signal in the system is fixed as relating to a particular object or occasion.</a:t>
            </a:r>
          </a:p>
          <a:p>
            <a:pPr>
              <a:buFont typeface="Wingdings" pitchFamily="2" charset="2"/>
              <a:buChar char="Ø"/>
            </a:pPr>
            <a:r>
              <a:rPr lang="en-US" dirty="0" smtClean="0"/>
              <a:t>Example:</a:t>
            </a:r>
          </a:p>
          <a:p>
            <a:pPr lvl="0"/>
            <a:r>
              <a:rPr lang="en-US" dirty="0" smtClean="0"/>
              <a:t>Among the </a:t>
            </a:r>
            <a:r>
              <a:rPr lang="en-US" dirty="0" err="1" smtClean="0"/>
              <a:t>vervet</a:t>
            </a:r>
            <a:r>
              <a:rPr lang="en-US" dirty="0" smtClean="0"/>
              <a:t> monkey’s repertoire, there is one danger signal</a:t>
            </a:r>
          </a:p>
          <a:p>
            <a:pPr>
              <a:buNone/>
            </a:pPr>
            <a:r>
              <a:rPr lang="en-US" i="1" dirty="0" smtClean="0"/>
              <a:t>CHUTTER</a:t>
            </a:r>
            <a:r>
              <a:rPr lang="en-US" dirty="0" smtClean="0"/>
              <a:t>, which is used when a snake is around</a:t>
            </a:r>
          </a:p>
          <a:p>
            <a:pPr>
              <a:buNone/>
            </a:pP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Cultural transmission</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Cultural transmission</a:t>
            </a:r>
            <a:endParaRPr lang="en-US" dirty="0" smtClean="0"/>
          </a:p>
          <a:p>
            <a:pPr lvl="0"/>
            <a:r>
              <a:rPr lang="en-US" dirty="0" smtClean="0"/>
              <a:t>Language is passed on from one generation to the next</a:t>
            </a:r>
            <a:r>
              <a:rPr lang="en-US" dirty="0" smtClean="0"/>
              <a:t>.</a:t>
            </a:r>
            <a:r>
              <a:rPr lang="en-US" b="1" dirty="0" smtClean="0"/>
              <a:t> </a:t>
            </a:r>
            <a:endParaRPr lang="en-US" dirty="0" smtClean="0"/>
          </a:p>
          <a:p>
            <a:pPr lvl="0"/>
            <a:r>
              <a:rPr lang="en-US" dirty="0" smtClean="0"/>
              <a:t>While we may inherit physical features such as brown eyes and dark hair from our parents, we do not inherit their language. We acquire a language in a culture with other speakers and not from parental genes. </a:t>
            </a:r>
          </a:p>
          <a:p>
            <a:pPr>
              <a:buFont typeface="Wingdings" pitchFamily="2" charset="2"/>
              <a:buChar char="Ø"/>
            </a:pPr>
            <a:r>
              <a:rPr lang="en-US" dirty="0" smtClean="0"/>
              <a:t>Example;</a:t>
            </a:r>
          </a:p>
          <a:p>
            <a:pPr lvl="0"/>
            <a:r>
              <a:rPr lang="en-US" dirty="0" smtClean="0"/>
              <a:t>An infant born to Korean parents in Korea, but adopted and brought up from birth by English speakers in the United States, will have physical characteristics inherited from his or her natural parents, but will inevitably speak English. </a:t>
            </a:r>
          </a:p>
          <a:p>
            <a:pPr lvl="0"/>
            <a:r>
              <a:rPr lang="en-US" dirty="0" smtClean="0"/>
              <a:t>A kitten, given comparable early experiences, will produce </a:t>
            </a:r>
            <a:r>
              <a:rPr lang="en-US" i="1" dirty="0" smtClean="0"/>
              <a:t>meow </a:t>
            </a:r>
            <a:r>
              <a:rPr lang="en-US" dirty="0" smtClean="0"/>
              <a:t>regardless.</a:t>
            </a:r>
          </a:p>
          <a:p>
            <a:pPr>
              <a:buNone/>
            </a:pPr>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Cultural transmission</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It is clear that humans are born with some kind of predisposition to acquire language in a general sense. However, we are not born with the ability to produce utterances in a specific language such as English. We acquire our first language as children in a culture.</a:t>
            </a:r>
            <a:endParaRPr lang="en-US" dirty="0" smtClean="0"/>
          </a:p>
          <a:p>
            <a:pPr>
              <a:buNone/>
            </a:pPr>
            <a:r>
              <a:rPr lang="en-US" b="1" dirty="0" smtClean="0"/>
              <a:t> </a:t>
            </a:r>
            <a:endParaRPr lang="en-US" dirty="0" smtClean="0"/>
          </a:p>
          <a:p>
            <a:r>
              <a:rPr lang="en-US" b="1" dirty="0" smtClean="0"/>
              <a:t>Human infants, growing up in isolation, produce no ‘instinctive’ language. Cultural transmission of a specific language is crucial in the human acquisition process.</a:t>
            </a:r>
            <a:endParaRPr lang="en-US" dirty="0" smtClean="0"/>
          </a:p>
          <a:p>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Duality</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pPr lvl="0"/>
            <a:r>
              <a:rPr lang="en-US" dirty="0" smtClean="0"/>
              <a:t>With a limited set of discrete sounds, we are capable of producing a very large number of sound combinations (e.g. words) which are distinct in meaning.</a:t>
            </a:r>
          </a:p>
          <a:p>
            <a:pPr lvl="0"/>
            <a:r>
              <a:rPr lang="en-US" dirty="0" smtClean="0"/>
              <a:t>Human language is organized at two levels or layers simultaneously (at once). This property is called duality (or ‘double articulation’).</a:t>
            </a:r>
          </a:p>
          <a:p>
            <a:r>
              <a:rPr lang="en-US" dirty="0" smtClean="0"/>
              <a:t>Example:</a:t>
            </a:r>
          </a:p>
          <a:p>
            <a:r>
              <a:rPr lang="en-US" dirty="0" smtClean="0"/>
              <a:t>In speech production, at one level, we have distinct sounds, and, at another level, we have distinct meanings. </a:t>
            </a:r>
          </a:p>
          <a:p>
            <a:r>
              <a:rPr lang="en-US" dirty="0" smtClean="0"/>
              <a:t>We have a physical level at which we can produce individual sounds, like n, b and </a:t>
            </a:r>
            <a:r>
              <a:rPr lang="en-US" dirty="0" err="1" smtClean="0"/>
              <a:t>i</a:t>
            </a:r>
            <a:r>
              <a:rPr lang="en-US" dirty="0" smtClean="0"/>
              <a:t>. As individual sounds, none of these separate forms has any intrinsic or natural meaning. In a particular combination such as bin, we have another level producing a meaning that is different from the meaning of the combination in nib</a:t>
            </a:r>
            <a:r>
              <a:rPr lang="en-US" dirty="0" smtClean="0"/>
              <a:t>.</a:t>
            </a:r>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Duality</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pPr lvl="0"/>
            <a:r>
              <a:rPr lang="en-US" dirty="0" smtClean="0"/>
              <a:t>This duality of levels is, in fact, one of the most economical features of human language because, with a limited set of discrete sounds, we are capable of producing a very large number of sound combinations (e.g. words) which are distinct in meaning.</a:t>
            </a:r>
          </a:p>
          <a:p>
            <a:pPr lvl="0"/>
            <a:r>
              <a:rPr lang="en-US" dirty="0" smtClean="0"/>
              <a:t>Among other creatures, each communicative signal appears to be a single fixed form that cannot be broken down into separate parts.</a:t>
            </a:r>
          </a:p>
          <a:p>
            <a:pPr>
              <a:buNone/>
            </a:pPr>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Talking to animals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Can non-humans understand human language?</a:t>
            </a:r>
            <a:endParaRPr lang="en-US" dirty="0" smtClean="0"/>
          </a:p>
          <a:p>
            <a:pPr>
              <a:buFont typeface="Courier New" pitchFamily="49" charset="0"/>
              <a:buChar char="o"/>
            </a:pPr>
            <a:r>
              <a:rPr lang="en-US" dirty="0" smtClean="0"/>
              <a:t>NO</a:t>
            </a:r>
          </a:p>
          <a:p>
            <a:r>
              <a:rPr lang="en-US" dirty="0" smtClean="0"/>
              <a:t>The standard explanation is that the animal produces a particular behavior in response to a particular sound-stimulus or ‘noise’, but does not actually ‘understand’ what the words in the noise mean</a:t>
            </a:r>
          </a:p>
          <a:p>
            <a:pPr lvl="0"/>
            <a:r>
              <a:rPr lang="en-US" dirty="0" smtClean="0"/>
              <a:t>It is less likely that animal would be capable of producing human language.</a:t>
            </a:r>
          </a:p>
          <a:p>
            <a:pPr>
              <a:buNone/>
            </a:pPr>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Chimpanzees and language</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buFont typeface="Wingdings" pitchFamily="2" charset="2"/>
              <a:buChar char="v"/>
            </a:pPr>
            <a:r>
              <a:rPr lang="en-US" b="1" dirty="0" err="1" smtClean="0"/>
              <a:t>Gua</a:t>
            </a:r>
            <a:endParaRPr lang="en-US" dirty="0" smtClean="0"/>
          </a:p>
          <a:p>
            <a:pPr lvl="0"/>
            <a:r>
              <a:rPr lang="en-US" dirty="0" smtClean="0"/>
              <a:t>In the 1930s, an infant chimpanzee called </a:t>
            </a:r>
            <a:r>
              <a:rPr lang="en-US" dirty="0" err="1" smtClean="0"/>
              <a:t>Gua</a:t>
            </a:r>
            <a:r>
              <a:rPr lang="en-US" dirty="0" smtClean="0"/>
              <a:t> </a:t>
            </a:r>
            <a:r>
              <a:rPr lang="en-US" dirty="0" smtClean="0"/>
              <a:t>was raised with a human infant.</a:t>
            </a:r>
          </a:p>
          <a:p>
            <a:pPr lvl="0"/>
            <a:r>
              <a:rPr lang="en-US" dirty="0" err="1" smtClean="0"/>
              <a:t>Gua</a:t>
            </a:r>
            <a:r>
              <a:rPr lang="en-US" dirty="0" smtClean="0"/>
              <a:t>, </a:t>
            </a:r>
            <a:r>
              <a:rPr lang="en-US" dirty="0" smtClean="0"/>
              <a:t>was reported to be able to understand about a hundred words, but did not ‘say’ any of them.</a:t>
            </a:r>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Chimpanzees and language</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v"/>
            </a:pPr>
            <a:r>
              <a:rPr lang="en-US" b="1" dirty="0" err="1" smtClean="0"/>
              <a:t>Viki</a:t>
            </a:r>
            <a:endParaRPr lang="en-US" dirty="0" smtClean="0"/>
          </a:p>
          <a:p>
            <a:pPr lvl="0"/>
            <a:r>
              <a:rPr lang="en-US" dirty="0" smtClean="0"/>
              <a:t>In the 1940s, a chimpanzee named </a:t>
            </a:r>
            <a:r>
              <a:rPr lang="en-US" dirty="0" err="1" smtClean="0"/>
              <a:t>Viki</a:t>
            </a:r>
            <a:r>
              <a:rPr lang="en-US" dirty="0" smtClean="0"/>
              <a:t> was reared by scientist couple in their own home, exactly as if she was a human child.</a:t>
            </a:r>
          </a:p>
          <a:p>
            <a:pPr lvl="0"/>
            <a:r>
              <a:rPr lang="en-US" dirty="0" smtClean="0"/>
              <a:t>These foster parents spent five years attempting to get </a:t>
            </a:r>
            <a:r>
              <a:rPr lang="en-US" dirty="0" err="1" smtClean="0"/>
              <a:t>Viki</a:t>
            </a:r>
            <a:r>
              <a:rPr lang="en-US" dirty="0" smtClean="0"/>
              <a:t> to ‘say’ English words by trying to shape her mouth as she produced sounds. </a:t>
            </a:r>
          </a:p>
          <a:p>
            <a:pPr lvl="0"/>
            <a:r>
              <a:rPr lang="en-US" dirty="0" err="1" smtClean="0"/>
              <a:t>Viki</a:t>
            </a:r>
            <a:r>
              <a:rPr lang="en-US" dirty="0" smtClean="0"/>
              <a:t> eventually managed to produce some words, rather poorly articulated versions of </a:t>
            </a:r>
            <a:r>
              <a:rPr lang="en-US" i="1" dirty="0" smtClean="0"/>
              <a:t>mama</a:t>
            </a:r>
            <a:r>
              <a:rPr lang="en-US" dirty="0" smtClean="0"/>
              <a:t> </a:t>
            </a:r>
            <a:r>
              <a:rPr lang="en-US" i="1" dirty="0" smtClean="0"/>
              <a:t>papa </a:t>
            </a:r>
            <a:r>
              <a:rPr lang="en-US" dirty="0" smtClean="0"/>
              <a:t>and </a:t>
            </a:r>
            <a:r>
              <a:rPr lang="en-US" i="1" dirty="0" smtClean="0"/>
              <a:t>cup</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Animals and human language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buFont typeface="Wingdings" pitchFamily="2" charset="2"/>
              <a:buChar char="v"/>
            </a:pPr>
            <a:r>
              <a:rPr lang="en-US" i="1" dirty="0" smtClean="0"/>
              <a:t>To answer these questions, we will first consider:</a:t>
            </a:r>
            <a:endParaRPr lang="en-US" dirty="0" smtClean="0"/>
          </a:p>
          <a:p>
            <a:r>
              <a:rPr lang="en-US" b="1" dirty="0" smtClean="0"/>
              <a:t> Some special properties of human </a:t>
            </a:r>
            <a:r>
              <a:rPr lang="en-US" b="1" dirty="0" smtClean="0"/>
              <a:t>language.</a:t>
            </a:r>
          </a:p>
          <a:p>
            <a:r>
              <a:rPr lang="en-US" b="1" dirty="0" smtClean="0"/>
              <a:t> </a:t>
            </a:r>
            <a:r>
              <a:rPr lang="en-US" b="1" dirty="0" smtClean="0"/>
              <a:t>review a number of experiments in communication involving humans and animals.</a:t>
            </a:r>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Chimpanzees and language</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pPr>
              <a:buNone/>
            </a:pPr>
            <a:r>
              <a:rPr lang="en-US" b="1" dirty="0" smtClean="0"/>
              <a:t> In retrospect, this was a remarkable achievement since it has become clear that non-human primates do not actually have a physically structured vocal tract which is suitable for articulating the sounds used in speech. Apes and gorillas can, like chimpanzees, communicate with a wide range of vocal calls, but they just can’t make human speech sounds.</a:t>
            </a:r>
            <a:endParaRPr lang="en-US" dirty="0" smtClean="0"/>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Washoe</a:t>
            </a:r>
            <a:endParaRPr lang="en-US" dirty="0"/>
          </a:p>
        </p:txBody>
      </p:sp>
      <p:sp>
        <p:nvSpPr>
          <p:cNvPr id="3" name="Content Placeholder 2"/>
          <p:cNvSpPr>
            <a:spLocks noGrp="1"/>
          </p:cNvSpPr>
          <p:nvPr>
            <p:ph idx="1"/>
          </p:nvPr>
        </p:nvSpPr>
        <p:spPr/>
        <p:txBody>
          <a:bodyPr>
            <a:normAutofit fontScale="55000" lnSpcReduction="20000"/>
          </a:bodyPr>
          <a:lstStyle/>
          <a:p>
            <a:pPr lvl="0">
              <a:buFont typeface="Wingdings" pitchFamily="2" charset="2"/>
              <a:buChar char="v"/>
            </a:pPr>
            <a:r>
              <a:rPr lang="en-US" sz="3300" b="1" dirty="0" err="1" smtClean="0"/>
              <a:t>washoe</a:t>
            </a:r>
            <a:endParaRPr lang="en-US" sz="3300" b="1" dirty="0" smtClean="0"/>
          </a:p>
          <a:p>
            <a:pPr lvl="0"/>
            <a:r>
              <a:rPr lang="en-US" dirty="0" smtClean="0"/>
              <a:t>Female </a:t>
            </a:r>
            <a:r>
              <a:rPr lang="en-US" dirty="0" smtClean="0"/>
              <a:t>chimpanzee called </a:t>
            </a:r>
            <a:r>
              <a:rPr lang="en-US" dirty="0" err="1" smtClean="0"/>
              <a:t>Wachoe</a:t>
            </a:r>
            <a:r>
              <a:rPr lang="en-US" dirty="0" smtClean="0"/>
              <a:t> was taught a version of American Sign Language.</a:t>
            </a:r>
          </a:p>
          <a:p>
            <a:pPr lvl="0"/>
            <a:r>
              <a:rPr lang="en-US" dirty="0" smtClean="0"/>
              <a:t>This sign language has all the essential properties of human language and is learned by many deaf children as their natural first language.</a:t>
            </a:r>
          </a:p>
          <a:p>
            <a:pPr lvl="0"/>
            <a:r>
              <a:rPr lang="en-US" dirty="0" smtClean="0"/>
              <a:t>In a period of three and a half years, Washoe came to use signs for more than a hundred words, ranging from </a:t>
            </a:r>
            <a:r>
              <a:rPr lang="en-US" i="1" dirty="0" smtClean="0"/>
              <a:t>airplane</a:t>
            </a:r>
            <a:r>
              <a:rPr lang="en-US" dirty="0" smtClean="0"/>
              <a:t>, </a:t>
            </a:r>
            <a:r>
              <a:rPr lang="en-US" i="1" dirty="0" smtClean="0"/>
              <a:t>baby </a:t>
            </a:r>
            <a:r>
              <a:rPr lang="en-US" dirty="0" smtClean="0"/>
              <a:t>and </a:t>
            </a:r>
            <a:r>
              <a:rPr lang="en-US" i="1" dirty="0" smtClean="0"/>
              <a:t>banana </a:t>
            </a:r>
            <a:r>
              <a:rPr lang="en-US" dirty="0" smtClean="0"/>
              <a:t>through to </a:t>
            </a:r>
            <a:r>
              <a:rPr lang="en-US" i="1" dirty="0" smtClean="0"/>
              <a:t>window</a:t>
            </a:r>
            <a:r>
              <a:rPr lang="en-US" dirty="0" smtClean="0"/>
              <a:t>, </a:t>
            </a:r>
            <a:r>
              <a:rPr lang="en-US" i="1" dirty="0" smtClean="0"/>
              <a:t>woman</a:t>
            </a:r>
            <a:r>
              <a:rPr lang="en-US" dirty="0" smtClean="0"/>
              <a:t> and </a:t>
            </a:r>
            <a:r>
              <a:rPr lang="en-US" i="1" dirty="0" smtClean="0"/>
              <a:t>you</a:t>
            </a:r>
            <a:r>
              <a:rPr lang="en-US" dirty="0" smtClean="0"/>
              <a:t>.</a:t>
            </a:r>
          </a:p>
          <a:p>
            <a:pPr lvl="0"/>
            <a:r>
              <a:rPr lang="en-US" dirty="0" smtClean="0"/>
              <a:t>Even more impressive was </a:t>
            </a:r>
            <a:r>
              <a:rPr lang="en-US" dirty="0" err="1" smtClean="0"/>
              <a:t>Washoe’s</a:t>
            </a:r>
            <a:r>
              <a:rPr lang="en-US" dirty="0" smtClean="0"/>
              <a:t> ability to take these forms and combine them to produce ‘sentences’ of the type </a:t>
            </a:r>
            <a:r>
              <a:rPr lang="en-US" i="1" dirty="0" smtClean="0"/>
              <a:t>more fruit</a:t>
            </a:r>
            <a:r>
              <a:rPr lang="en-US" dirty="0" smtClean="0"/>
              <a:t>.</a:t>
            </a:r>
          </a:p>
          <a:p>
            <a:pPr lvl="0"/>
            <a:r>
              <a:rPr lang="en-US" dirty="0" smtClean="0"/>
              <a:t>Some of the forms appear to have been inventions by Washoe, as in her novel sign in the combination </a:t>
            </a:r>
            <a:r>
              <a:rPr lang="en-US" i="1" dirty="0" smtClean="0"/>
              <a:t>water bird </a:t>
            </a:r>
            <a:r>
              <a:rPr lang="en-US" dirty="0" smtClean="0"/>
              <a:t>(referring to a swan), which would seem to indicate that her communication system had the potential for </a:t>
            </a:r>
            <a:r>
              <a:rPr lang="en-US" b="1" dirty="0" smtClean="0"/>
              <a:t>productivity.</a:t>
            </a:r>
            <a:endParaRPr lang="en-US" dirty="0" smtClean="0"/>
          </a:p>
          <a:p>
            <a:pPr lvl="0"/>
            <a:r>
              <a:rPr lang="en-US" dirty="0" smtClean="0"/>
              <a:t>Washoe also demonstrated understanding of a much larger number of signs than she produced and was capable of holding basic conversations, mainly in the form of question–answer sequences. </a:t>
            </a:r>
            <a:endParaRPr lang="en-US" dirty="0" smtClean="0"/>
          </a:p>
          <a:p>
            <a:pPr>
              <a:buFont typeface="Wingdings" pitchFamily="2" charset="2"/>
              <a:buChar char="Ø"/>
            </a:pPr>
            <a:r>
              <a:rPr lang="en-US" dirty="0" smtClean="0"/>
              <a:t>Similar conversational ability with sign language was reported for a gorilla named Koko not long after.</a:t>
            </a:r>
            <a:endParaRPr lang="en-US"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905000"/>
            <a:ext cx="7498080" cy="1143000"/>
          </a:xfrm>
        </p:spPr>
        <p:txBody>
          <a:bodyPr>
            <a:normAutofit fontScale="90000"/>
          </a:bodyPr>
          <a:lstStyle/>
          <a:p>
            <a:r>
              <a:rPr lang="en-US" b="1" dirty="0" smtClean="0"/>
              <a:t>Sara and Lana</a:t>
            </a:r>
            <a:r>
              <a:rPr lang="en-US" dirty="0" smtClean="0"/>
              <a:t/>
            </a:r>
            <a:br>
              <a:rPr lang="en-US" dirty="0" smtClean="0"/>
            </a:br>
            <a:r>
              <a:rPr lang="en-US" b="1" dirty="0" smtClean="0"/>
              <a:t>The controversy</a:t>
            </a:r>
            <a:r>
              <a:rPr lang="en-US" dirty="0" smtClean="0"/>
              <a:t/>
            </a:r>
            <a:br>
              <a:rPr lang="en-US" dirty="0" smtClean="0"/>
            </a:br>
            <a:r>
              <a:rPr lang="en-US" b="1" dirty="0" err="1" smtClean="0"/>
              <a:t>Kenzi</a:t>
            </a:r>
            <a:r>
              <a:rPr lang="en-US" dirty="0" smtClean="0"/>
              <a:t/>
            </a:r>
            <a:br>
              <a:rPr lang="en-US" dirty="0" smtClean="0"/>
            </a:b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barest rudiments of language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Important lessons have been learned from attempts to teach chimpanzees how to use forms of language. We have answered some questions.</a:t>
            </a:r>
          </a:p>
          <a:p>
            <a:r>
              <a:rPr lang="en-US" dirty="0" smtClean="0"/>
              <a:t> </a:t>
            </a:r>
          </a:p>
          <a:p>
            <a:pPr lvl="0"/>
            <a:r>
              <a:rPr lang="en-US" dirty="0" smtClean="0"/>
              <a:t>Were Washoe and </a:t>
            </a:r>
            <a:r>
              <a:rPr lang="en-US" dirty="0" err="1" smtClean="0"/>
              <a:t>Kanzi</a:t>
            </a:r>
            <a:r>
              <a:rPr lang="en-US" dirty="0" smtClean="0"/>
              <a:t> capable of taking part in interaction by using a symbol system chosen by humans and not chimpanzees? </a:t>
            </a:r>
          </a:p>
          <a:p>
            <a:pPr>
              <a:buNone/>
            </a:pPr>
            <a:r>
              <a:rPr lang="en-US" dirty="0" smtClean="0"/>
              <a:t>The answer is clearly </a:t>
            </a:r>
            <a:r>
              <a:rPr lang="en-US" b="1" dirty="0" smtClean="0"/>
              <a:t>“Yes”.</a:t>
            </a:r>
            <a:r>
              <a:rPr lang="en-US" dirty="0" smtClean="0"/>
              <a:t> </a:t>
            </a:r>
          </a:p>
          <a:p>
            <a:pPr lvl="0"/>
            <a:r>
              <a:rPr lang="en-US" dirty="0" smtClean="0"/>
              <a:t>Did Washoe and </a:t>
            </a:r>
            <a:r>
              <a:rPr lang="en-US" dirty="0" err="1" smtClean="0"/>
              <a:t>Kanzi</a:t>
            </a:r>
            <a:r>
              <a:rPr lang="en-US" dirty="0" smtClean="0"/>
              <a:t> perform linguistically on a level comparable to a human child of the same age?</a:t>
            </a:r>
          </a:p>
          <a:p>
            <a:pPr>
              <a:buNone/>
            </a:pPr>
            <a:r>
              <a:rPr lang="en-US" dirty="0" smtClean="0"/>
              <a:t> The answer is just as clearly </a:t>
            </a:r>
            <a:r>
              <a:rPr lang="en-US" b="1" dirty="0" smtClean="0"/>
              <a:t>“No</a:t>
            </a:r>
            <a:r>
              <a:rPr lang="en-US" b="1" dirty="0" smtClean="0"/>
              <a:t>”.</a:t>
            </a:r>
            <a:endParaRPr lang="en-US"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barest rudiments of language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 In addition, one of the most important lessons for those who study the nature of language is the realization that: </a:t>
            </a:r>
          </a:p>
          <a:p>
            <a:r>
              <a:rPr lang="en-US" dirty="0" smtClean="0"/>
              <a:t>Although we can describe </a:t>
            </a:r>
            <a:r>
              <a:rPr lang="en-US" b="1" dirty="0" smtClean="0"/>
              <a:t>some key properties of language</a:t>
            </a:r>
            <a:r>
              <a:rPr lang="en-US" dirty="0" smtClean="0"/>
              <a:t>, we clearly do not have a totally objective and non controversial definition of what counts as </a:t>
            </a:r>
            <a:r>
              <a:rPr lang="en-US" b="1" dirty="0" smtClean="0"/>
              <a:t>‘using language’</a:t>
            </a:r>
            <a:r>
              <a:rPr lang="en-US" dirty="0" smtClean="0"/>
              <a:t>.</a:t>
            </a:r>
          </a:p>
          <a:p>
            <a:r>
              <a:rPr lang="en-US" dirty="0" smtClean="0"/>
              <a:t> </a:t>
            </a:r>
          </a:p>
          <a:p>
            <a:r>
              <a:rPr lang="en-US" dirty="0" smtClean="0"/>
              <a:t> </a:t>
            </a:r>
            <a:r>
              <a:rPr lang="en-US" i="1" dirty="0" smtClean="0"/>
              <a:t>We assume that when young human children make language-like noises we are witnessing language development, but when young chimpanzees produce language-like signs in interaction with humans, many scientists are very unwilling to classify this as language-use</a:t>
            </a:r>
            <a:r>
              <a:rPr lang="en-US" i="1" dirty="0" smtClean="0"/>
              <a:t>.</a:t>
            </a:r>
            <a:r>
              <a:rPr lang="en-US" i="1" dirty="0" smtClean="0"/>
              <a:t> </a:t>
            </a:r>
            <a:endParaRPr lang="en-US" dirty="0" smtClean="0"/>
          </a:p>
          <a:p>
            <a:r>
              <a:rPr lang="en-US" dirty="0" smtClean="0"/>
              <a:t>The criteria we use in each case do not seem to be the same.</a:t>
            </a:r>
          </a:p>
          <a:p>
            <a:pPr>
              <a:buNone/>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barest rudiments of language</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This problem remains, as does the controversy among different psychologists and linguists over the reported abilities of chimpanzees to use language.</a:t>
            </a:r>
            <a:endParaRPr lang="en-US" dirty="0" smtClean="0"/>
          </a:p>
          <a:p>
            <a:pPr>
              <a:buNone/>
            </a:pPr>
            <a:r>
              <a:rPr lang="en-US" b="1" dirty="0" smtClean="0"/>
              <a:t> </a:t>
            </a:r>
            <a:endParaRPr lang="en-US" dirty="0" smtClean="0"/>
          </a:p>
          <a:p>
            <a:r>
              <a:rPr lang="en-US" dirty="0" smtClean="0"/>
              <a:t>However, given the mass of evidence from these studies, we might suggest that the linguist Noam Chomsky (1972) should revise his claim that “acquisition of even </a:t>
            </a:r>
            <a:r>
              <a:rPr lang="en-US" b="1" dirty="0" smtClean="0"/>
              <a:t>the barest rudiments of language (The basic essentials of language) </a:t>
            </a:r>
            <a:r>
              <a:rPr lang="en-US" dirty="0" smtClean="0"/>
              <a:t>is quite beyond the capacities of an otherwise intelligent ape”.</a:t>
            </a:r>
          </a:p>
          <a:p>
            <a:pPr>
              <a:buNone/>
            </a:pPr>
            <a:r>
              <a:rPr lang="en-US" dirty="0" smtClean="0"/>
              <a:t> </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Homework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b="1" dirty="0" smtClean="0"/>
              <a:t>Study questions</a:t>
            </a:r>
            <a:endParaRPr lang="en-US" dirty="0" smtClean="0"/>
          </a:p>
          <a:p>
            <a:pPr>
              <a:buNone/>
            </a:pPr>
            <a:r>
              <a:rPr lang="en-US" dirty="0" smtClean="0"/>
              <a:t>2, </a:t>
            </a:r>
            <a:r>
              <a:rPr lang="en-US" dirty="0" smtClean="0"/>
              <a:t>3</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Communicative and informative signals</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Specifically </a:t>
            </a:r>
            <a:r>
              <a:rPr lang="en-US" b="1" dirty="0" smtClean="0"/>
              <a:t>communicative signals </a:t>
            </a:r>
            <a:r>
              <a:rPr lang="en-US" dirty="0" smtClean="0"/>
              <a:t>Vs unintentionally </a:t>
            </a:r>
            <a:r>
              <a:rPr lang="en-US" b="1" dirty="0" smtClean="0"/>
              <a:t>informative signals</a:t>
            </a:r>
            <a:r>
              <a:rPr lang="en-US" dirty="0" smtClean="0"/>
              <a:t>.</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Communicative and informative signals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Informative signals</a:t>
            </a:r>
            <a:endParaRPr lang="en-US" dirty="0" smtClean="0"/>
          </a:p>
          <a:p>
            <a:r>
              <a:rPr lang="en-US" i="1" dirty="0" smtClean="0"/>
              <a:t>Someone listening to you may become informed about you through a number of signals that you have not intentionally sent. </a:t>
            </a:r>
            <a:endParaRPr lang="en-US" dirty="0" smtClean="0"/>
          </a:p>
          <a:p>
            <a:r>
              <a:rPr lang="en-US" dirty="0" smtClean="0"/>
              <a:t>She may note that </a:t>
            </a:r>
          </a:p>
          <a:p>
            <a:pPr>
              <a:buFont typeface="Wingdings" pitchFamily="2" charset="2"/>
              <a:buChar char="Ø"/>
            </a:pPr>
            <a:r>
              <a:rPr lang="en-US" dirty="0" smtClean="0"/>
              <a:t> </a:t>
            </a:r>
            <a:r>
              <a:rPr lang="en-US" b="1" dirty="0" smtClean="0"/>
              <a:t>You have a cold (you sneezed)</a:t>
            </a:r>
            <a:endParaRPr lang="en-US" dirty="0" smtClean="0"/>
          </a:p>
          <a:p>
            <a:pPr>
              <a:buFont typeface="Wingdings" pitchFamily="2" charset="2"/>
              <a:buChar char="Ø"/>
            </a:pPr>
            <a:r>
              <a:rPr lang="en-US" b="1" dirty="0" smtClean="0"/>
              <a:t>You aren’t at ease (you shifted around in your seat) </a:t>
            </a:r>
            <a:endParaRPr lang="en-US" dirty="0" smtClean="0"/>
          </a:p>
          <a:p>
            <a:pPr>
              <a:buFont typeface="Wingdings" pitchFamily="2" charset="2"/>
              <a:buChar char="Ø"/>
            </a:pPr>
            <a:r>
              <a:rPr lang="en-US" b="1" dirty="0" smtClean="0"/>
              <a:t>You are disorganized (non-matching socks) </a:t>
            </a:r>
            <a:endParaRPr lang="en-US" dirty="0" smtClean="0"/>
          </a:p>
          <a:p>
            <a:pPr>
              <a:buFont typeface="Wingdings" pitchFamily="2" charset="2"/>
              <a:buChar char="Ø"/>
            </a:pPr>
            <a:r>
              <a:rPr lang="en-US" b="1" dirty="0" smtClean="0"/>
              <a:t> You are from some other part of the country (you have a strange accent)</a:t>
            </a:r>
            <a:endParaRPr lang="en-US" dirty="0" smtClean="0"/>
          </a:p>
          <a:p>
            <a:pPr>
              <a:buNone/>
            </a:pPr>
            <a:r>
              <a:rPr lang="en-US" b="1" dirty="0" smtClean="0"/>
              <a:t> </a:t>
            </a:r>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Communicative and informative signals</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b="1" dirty="0" smtClean="0"/>
              <a:t> Communicative signals</a:t>
            </a:r>
            <a:endParaRPr lang="en-US" dirty="0" smtClean="0"/>
          </a:p>
          <a:p>
            <a:r>
              <a:rPr lang="en-US" i="1" dirty="0" smtClean="0"/>
              <a:t>You are normally considered to be intentionally communicating something.</a:t>
            </a:r>
            <a:endParaRPr lang="en-US" dirty="0" smtClean="0"/>
          </a:p>
          <a:p>
            <a:r>
              <a:rPr lang="en-US" dirty="0" smtClean="0"/>
              <a:t>When you use language to tell this person, </a:t>
            </a:r>
          </a:p>
          <a:p>
            <a:pPr>
              <a:buFont typeface="Wingdings" pitchFamily="2" charset="2"/>
              <a:buChar char="Ø"/>
            </a:pPr>
            <a:r>
              <a:rPr lang="en-US" b="1" dirty="0" smtClean="0"/>
              <a:t>I’d like to apply for the vacant position of senior brain surgeon at the hospital,</a:t>
            </a:r>
            <a:endParaRPr lang="en-US" dirty="0" smtClean="0"/>
          </a:p>
          <a:p>
            <a:pPr>
              <a:buNone/>
            </a:pPr>
            <a:r>
              <a:rPr lang="en-US" b="1" dirty="0" smtClean="0"/>
              <a:t> </a:t>
            </a:r>
            <a:endParaRPr lang="en-US" dirty="0" smtClean="0"/>
          </a:p>
          <a:p>
            <a:pPr>
              <a:buNone/>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Communicative and informative signals</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b="1" dirty="0" smtClean="0"/>
              <a:t>So, when we talk about distinctions between human language and animal communication, we are considering </a:t>
            </a:r>
            <a:r>
              <a:rPr lang="en-US" b="1" u="sng" dirty="0" smtClean="0"/>
              <a:t>both</a:t>
            </a:r>
            <a:r>
              <a:rPr lang="en-US" b="1" dirty="0" smtClean="0"/>
              <a:t> in terms of their potential as a means of intentional communication.</a:t>
            </a: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Properties of human language</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b="1" dirty="0" smtClean="0"/>
              <a:t>There are </a:t>
            </a:r>
            <a:r>
              <a:rPr lang="en-US" b="1" u="sng" dirty="0" smtClean="0"/>
              <a:t>five</a:t>
            </a:r>
            <a:r>
              <a:rPr lang="en-US" b="1" dirty="0" smtClean="0"/>
              <a:t> properties of human language makes it such a unique communication system</a:t>
            </a:r>
            <a:endParaRPr lang="en-US" dirty="0" smtClean="0"/>
          </a:p>
          <a:p>
            <a:r>
              <a:rPr lang="en-US" b="1" dirty="0" smtClean="0"/>
              <a:t>These properties make it quite different from the other communication system of other creatures</a:t>
            </a:r>
            <a:endParaRPr lang="en-US" dirty="0" smtClean="0"/>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857250" indent="-857250"/>
            <a:r>
              <a:rPr lang="en-US" b="1" dirty="0" smtClean="0"/>
              <a:t>Displacement</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pPr lvl="0"/>
            <a:r>
              <a:rPr lang="en-US" dirty="0" smtClean="0"/>
              <a:t>It allows language users to talk about things and events not present in the immediate environment. </a:t>
            </a:r>
          </a:p>
          <a:p>
            <a:pPr lvl="0"/>
            <a:r>
              <a:rPr lang="en-US" dirty="0" smtClean="0"/>
              <a:t>It allows us to talk about things and places (e.g. angels, fairies, Santa Claus, Superman, heaven, hell) whose existence we cannot even be sure of.</a:t>
            </a:r>
          </a:p>
          <a:p>
            <a:pPr lvl="0"/>
            <a:r>
              <a:rPr lang="en-US" dirty="0" smtClean="0"/>
              <a:t>Animal communication is generally considered to lack this property.</a:t>
            </a:r>
          </a:p>
          <a:p>
            <a:pPr lvl="0"/>
            <a:r>
              <a:rPr lang="en-US" dirty="0" smtClean="0"/>
              <a:t>Animal communication seems to be designed exclusively for this moment, here and now.</a:t>
            </a:r>
          </a:p>
          <a:p>
            <a:pPr lvl="0">
              <a:buFont typeface="Wingdings" pitchFamily="2" charset="2"/>
              <a:buChar char="Ø"/>
            </a:pPr>
            <a:r>
              <a:rPr lang="en-US" i="1" dirty="0" smtClean="0"/>
              <a:t>Bee communication may have the property of displacement</a:t>
            </a:r>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857250" indent="-857250"/>
            <a:r>
              <a:rPr lang="en-US" b="1" dirty="0" smtClean="0"/>
              <a:t>Arbitrariness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b="1" dirty="0" smtClean="0"/>
              <a:t>Arbitrariness</a:t>
            </a:r>
            <a:endParaRPr lang="en-US" dirty="0" smtClean="0"/>
          </a:p>
          <a:p>
            <a:pPr lvl="0">
              <a:buNone/>
            </a:pPr>
            <a:endParaRPr lang="en-US" dirty="0" smtClean="0"/>
          </a:p>
          <a:p>
            <a:pPr lvl="0"/>
            <a:r>
              <a:rPr lang="en-US" dirty="0" smtClean="0"/>
              <a:t>There </a:t>
            </a:r>
            <a:r>
              <a:rPr lang="en-US" dirty="0" smtClean="0"/>
              <a:t>is </a:t>
            </a:r>
            <a:r>
              <a:rPr lang="en-US" u="sng" dirty="0" smtClean="0"/>
              <a:t>no</a:t>
            </a:r>
            <a:r>
              <a:rPr lang="en-US" dirty="0" smtClean="0"/>
              <a:t> ‘natural’ connection between a linguistic form and its meaning.</a:t>
            </a:r>
          </a:p>
          <a:p>
            <a:pPr lvl="0"/>
            <a:r>
              <a:rPr lang="en-US" dirty="0" smtClean="0"/>
              <a:t>The connection is quite arbitrary (random).</a:t>
            </a:r>
          </a:p>
          <a:p>
            <a:pPr lvl="0"/>
            <a:r>
              <a:rPr lang="en-US" dirty="0" smtClean="0"/>
              <a:t>There are some words in language with sounds that seem to ‘echo’ the sounds of objects or activities and hence seem to have a less arbitrary connection.</a:t>
            </a:r>
          </a:p>
          <a:p>
            <a:pPr>
              <a:buFont typeface="Wingdings" pitchFamily="2" charset="2"/>
              <a:buChar char="Ø"/>
            </a:pPr>
            <a:r>
              <a:rPr lang="en-US" dirty="0" smtClean="0"/>
              <a:t>Examples: </a:t>
            </a:r>
            <a:r>
              <a:rPr lang="en-US" i="1" dirty="0" smtClean="0"/>
              <a:t>cuckoo</a:t>
            </a:r>
            <a:r>
              <a:rPr lang="en-US" dirty="0" smtClean="0"/>
              <a:t>, </a:t>
            </a:r>
            <a:r>
              <a:rPr lang="en-US" i="1" dirty="0" smtClean="0"/>
              <a:t>crash</a:t>
            </a:r>
            <a:r>
              <a:rPr lang="en-US" dirty="0" smtClean="0"/>
              <a:t>, </a:t>
            </a:r>
            <a:r>
              <a:rPr lang="en-US" i="1" dirty="0" smtClean="0"/>
              <a:t>slurp, boom</a:t>
            </a:r>
            <a:r>
              <a:rPr lang="en-US" dirty="0" smtClean="0"/>
              <a:t>. However</a:t>
            </a:r>
            <a:r>
              <a:rPr lang="en-US" b="1" dirty="0" smtClean="0"/>
              <a:t>, these </a:t>
            </a:r>
            <a:r>
              <a:rPr lang="en-US" b="1" u="sng" dirty="0" smtClean="0"/>
              <a:t>onomatopoeic</a:t>
            </a:r>
            <a:r>
              <a:rPr lang="en-US" b="1" dirty="0" smtClean="0"/>
              <a:t> words are relatively rare in human language. </a:t>
            </a:r>
            <a:endParaRPr lang="en-US" dirty="0" smtClean="0"/>
          </a:p>
          <a:p>
            <a:pPr lvl="0">
              <a:buNone/>
            </a:pPr>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794</TotalTime>
  <Words>1602</Words>
  <Application>Microsoft Office PowerPoint</Application>
  <PresentationFormat>On-screen Show (4:3)</PresentationFormat>
  <Paragraphs>136</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Solstice</vt:lpstr>
      <vt:lpstr>Animals and human language  </vt:lpstr>
      <vt:lpstr>Animals and human language  </vt:lpstr>
      <vt:lpstr>Communicative and informative signals </vt:lpstr>
      <vt:lpstr>Communicative and informative signals </vt:lpstr>
      <vt:lpstr>Communicative and informative signals </vt:lpstr>
      <vt:lpstr>Communicative and informative signals </vt:lpstr>
      <vt:lpstr>Properties of human language </vt:lpstr>
      <vt:lpstr>Displacement </vt:lpstr>
      <vt:lpstr>Arbitrariness </vt:lpstr>
      <vt:lpstr>Arbitrariness </vt:lpstr>
      <vt:lpstr>Productivity   </vt:lpstr>
      <vt:lpstr>Productivity   </vt:lpstr>
      <vt:lpstr>Cultural transmission </vt:lpstr>
      <vt:lpstr>Cultural transmission </vt:lpstr>
      <vt:lpstr>Duality </vt:lpstr>
      <vt:lpstr>Duality </vt:lpstr>
      <vt:lpstr>Talking to animals </vt:lpstr>
      <vt:lpstr>Chimpanzees and language </vt:lpstr>
      <vt:lpstr>Chimpanzees and language </vt:lpstr>
      <vt:lpstr>Chimpanzees and language </vt:lpstr>
      <vt:lpstr>Washoe</vt:lpstr>
      <vt:lpstr>Sara and Lana The controversy Kenzi </vt:lpstr>
      <vt:lpstr>The barest rudiments of language</vt:lpstr>
      <vt:lpstr>The barest rudiments of language</vt:lpstr>
      <vt:lpstr>The barest rudiments of language</vt:lpstr>
      <vt:lpstr>Homework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Animals and human language</dc:title>
  <dc:creator>Windows User</dc:creator>
  <cp:lastModifiedBy>Windows User</cp:lastModifiedBy>
  <cp:revision>7</cp:revision>
  <dcterms:created xsi:type="dcterms:W3CDTF">2012-02-17T12:46:38Z</dcterms:created>
  <dcterms:modified xsi:type="dcterms:W3CDTF">2012-02-18T02:00:50Z</dcterms:modified>
</cp:coreProperties>
</file>