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4EADD4A-0037-4E52-B4F0-3143E2D79CF8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A972F8-ABD3-4ABE-8714-8A81B0248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sz="2400" dirty="0" err="1" smtClean="0"/>
              <a:t>Mohannad</a:t>
            </a:r>
            <a:r>
              <a:rPr lang="en-US" sz="2400" dirty="0" smtClean="0"/>
              <a:t> </a:t>
            </a:r>
            <a:r>
              <a:rPr lang="en-US" sz="2400" dirty="0" err="1" smtClean="0"/>
              <a:t>Ibn</a:t>
            </a:r>
            <a:r>
              <a:rPr lang="en-US" sz="2400" dirty="0" smtClean="0"/>
              <a:t> </a:t>
            </a:r>
            <a:r>
              <a:rPr lang="en-US" sz="2400" dirty="0" err="1" smtClean="0"/>
              <a:t>Homaid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Approach to bleeding Disorders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Phase</a:t>
            </a:r>
            <a:endParaRPr lang="en-US" dirty="0"/>
          </a:p>
        </p:txBody>
      </p:sp>
      <p:pic>
        <p:nvPicPr>
          <p:cNvPr id="3074" name="Picture 2" descr="C:\Users\Admin\Desktop\bleeding Disorders\57341\M9780323068628-014-f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1719006"/>
            <a:ext cx="8504238" cy="418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VERY IMPORTANT and VERY CONFUSING</a:t>
            </a:r>
          </a:p>
          <a:p>
            <a:r>
              <a:rPr lang="en-US" dirty="0" smtClean="0"/>
              <a:t>Why is it Confusing ? </a:t>
            </a:r>
          </a:p>
          <a:p>
            <a:pPr lvl="1"/>
            <a:r>
              <a:rPr lang="en-US" dirty="0" smtClean="0"/>
              <a:t>Not Tangible</a:t>
            </a:r>
          </a:p>
          <a:p>
            <a:pPr lvl="1"/>
            <a:r>
              <a:rPr lang="en-US" dirty="0" smtClean="0"/>
              <a:t>Coagulation Phase and 12 factors</a:t>
            </a:r>
          </a:p>
          <a:p>
            <a:pPr lvl="1"/>
            <a:r>
              <a:rPr lang="en-US" dirty="0" smtClean="0"/>
              <a:t>Cofactors Ca and PF3</a:t>
            </a:r>
          </a:p>
          <a:p>
            <a:pPr lvl="1"/>
            <a:r>
              <a:rPr lang="en-US" dirty="0" smtClean="0"/>
              <a:t>Extrinsic </a:t>
            </a:r>
            <a:r>
              <a:rPr lang="en-US" dirty="0" err="1" smtClean="0"/>
              <a:t>vs</a:t>
            </a:r>
            <a:r>
              <a:rPr lang="en-US" dirty="0" smtClean="0"/>
              <a:t> intrinsic</a:t>
            </a:r>
          </a:p>
          <a:p>
            <a:pPr lvl="1"/>
            <a:r>
              <a:rPr lang="en-US" dirty="0" smtClean="0"/>
              <a:t>Vitamin K factors</a:t>
            </a:r>
          </a:p>
          <a:p>
            <a:pPr lvl="1"/>
            <a:r>
              <a:rPr lang="en-US" dirty="0" smtClean="0"/>
              <a:t>Anti-Thrombin </a:t>
            </a:r>
            <a:r>
              <a:rPr lang="en-US" dirty="0" smtClean="0"/>
              <a:t>3 </a:t>
            </a:r>
          </a:p>
          <a:p>
            <a:pPr lvl="1"/>
            <a:r>
              <a:rPr lang="en-US" dirty="0" smtClean="0"/>
              <a:t>And last but not least….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ROMAN NUMBERS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5744" y="152717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Cascade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need to know ?</a:t>
            </a:r>
          </a:p>
          <a:p>
            <a:pPr lvl="1"/>
            <a:r>
              <a:rPr lang="en-US" dirty="0" smtClean="0"/>
              <a:t>Simple Steps : extrinsic </a:t>
            </a:r>
            <a:r>
              <a:rPr lang="en-US" dirty="0" err="1" smtClean="0"/>
              <a:t>vs</a:t>
            </a:r>
            <a:r>
              <a:rPr lang="en-US" dirty="0" smtClean="0"/>
              <a:t> intrinsic</a:t>
            </a:r>
          </a:p>
          <a:p>
            <a:pPr lvl="1"/>
            <a:r>
              <a:rPr lang="en-US" dirty="0" smtClean="0"/>
              <a:t>Content of both</a:t>
            </a:r>
          </a:p>
          <a:p>
            <a:pPr lvl="1"/>
            <a:r>
              <a:rPr lang="en-US" dirty="0" smtClean="0"/>
              <a:t>How to test them </a:t>
            </a:r>
          </a:p>
          <a:p>
            <a:pPr lvl="1"/>
            <a:r>
              <a:rPr lang="en-US" dirty="0" smtClean="0"/>
              <a:t>Where they are made ( liver )</a:t>
            </a:r>
          </a:p>
          <a:p>
            <a:pPr lvl="1"/>
            <a:r>
              <a:rPr lang="en-US" dirty="0" smtClean="0"/>
              <a:t>Vitamin K</a:t>
            </a:r>
          </a:p>
          <a:p>
            <a:pPr lvl="1"/>
            <a:r>
              <a:rPr lang="en-US" dirty="0" smtClean="0"/>
              <a:t>AT-3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Admin\Desktop\bleeding Disorders\57341\M9780323068628-014-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39050"/>
            <a:ext cx="6248400" cy="4420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THIS SLIDE </a:t>
            </a:r>
            <a:r>
              <a:rPr lang="en-US" dirty="0" smtClean="0"/>
              <a:t>HAS BEEN </a:t>
            </a:r>
            <a:r>
              <a:rPr lang="en-US" dirty="0" smtClean="0"/>
              <a:t>INTENTIONALLY LEFT BLANK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Extrinsic System: 7</a:t>
            </a:r>
          </a:p>
          <a:p>
            <a:r>
              <a:rPr lang="en-US" dirty="0" smtClean="0"/>
              <a:t>Intrinsic System: 12-11-9-8</a:t>
            </a:r>
          </a:p>
          <a:p>
            <a:r>
              <a:rPr lang="en-US" dirty="0" smtClean="0"/>
              <a:t>Final Common Pathway :10-5-2-1</a:t>
            </a:r>
          </a:p>
          <a:p>
            <a:r>
              <a:rPr lang="en-US" dirty="0" smtClean="0"/>
              <a:t>Vitamin K : 2-7-9-10</a:t>
            </a:r>
          </a:p>
          <a:p>
            <a:r>
              <a:rPr lang="en-US" dirty="0" smtClean="0"/>
              <a:t>AT-3 :   12 -11-10-9</a:t>
            </a:r>
          </a:p>
          <a:p>
            <a:r>
              <a:rPr lang="en-US" dirty="0" smtClean="0"/>
              <a:t>PTT </a:t>
            </a:r>
            <a:r>
              <a:rPr lang="en-US" dirty="0" err="1" smtClean="0"/>
              <a:t>vs</a:t>
            </a:r>
            <a:r>
              <a:rPr lang="en-US" dirty="0" smtClean="0"/>
              <a:t> PT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C:\Users\Admin\Desktop\bleeding Disorders\57341\M9780323068628-014-f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4495801" cy="4389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Fibrinolytic</a:t>
            </a:r>
            <a:r>
              <a:rPr lang="en-US" dirty="0" smtClean="0"/>
              <a:t> Phase</a:t>
            </a:r>
            <a:endParaRPr lang="en-US" dirty="0"/>
          </a:p>
        </p:txBody>
      </p:sp>
      <p:pic>
        <p:nvPicPr>
          <p:cNvPr id="7170" name="Picture 2" descr="C:\Users\Admin\Desktop\bleeding Disorders\57341\M9780323068628-014-f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1719006"/>
            <a:ext cx="8504238" cy="418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Fibrinolytic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Kinnnd</a:t>
            </a:r>
            <a:r>
              <a:rPr lang="en-US" dirty="0" smtClean="0"/>
              <a:t> of important but very easy</a:t>
            </a:r>
          </a:p>
          <a:p>
            <a:r>
              <a:rPr lang="en-US" dirty="0" smtClean="0"/>
              <a:t>Tissue </a:t>
            </a:r>
            <a:r>
              <a:rPr lang="en-US" dirty="0" err="1" smtClean="0"/>
              <a:t>plasminogen</a:t>
            </a:r>
            <a:r>
              <a:rPr lang="en-US" dirty="0" smtClean="0"/>
              <a:t> Activator</a:t>
            </a:r>
          </a:p>
          <a:p>
            <a:r>
              <a:rPr lang="en-US" dirty="0" err="1" smtClean="0"/>
              <a:t>Plasmin</a:t>
            </a:r>
            <a:endParaRPr lang="en-US" dirty="0" smtClean="0"/>
          </a:p>
          <a:p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Fibrin Degradation Products</a:t>
            </a:r>
          </a:p>
          <a:p>
            <a:pPr lvl="1"/>
            <a:r>
              <a:rPr lang="en-US" dirty="0" smtClean="0"/>
              <a:t>D-</a:t>
            </a:r>
            <a:r>
              <a:rPr lang="en-US" dirty="0" err="1" smtClean="0"/>
              <a:t>Dimer</a:t>
            </a:r>
            <a:r>
              <a:rPr lang="en-US" dirty="0" smtClean="0"/>
              <a:t> Assay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</a:p>
          <a:p>
            <a:r>
              <a:rPr lang="en-US" dirty="0" smtClean="0"/>
              <a:t>Structure</a:t>
            </a:r>
          </a:p>
          <a:p>
            <a:pPr lvl="2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half </a:t>
            </a:r>
          </a:p>
          <a:p>
            <a:pPr lvl="2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half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the clinical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Presentation of platelet Defects</a:t>
            </a:r>
          </a:p>
          <a:p>
            <a:pPr lvl="1"/>
            <a:r>
              <a:rPr lang="en-US" dirty="0" smtClean="0"/>
              <a:t>Blood leaks out of </a:t>
            </a:r>
            <a:r>
              <a:rPr lang="en-US" dirty="0" smtClean="0"/>
              <a:t>vessels</a:t>
            </a:r>
            <a:endParaRPr lang="en-US" dirty="0" smtClean="0"/>
          </a:p>
          <a:p>
            <a:pPr lvl="1"/>
            <a:r>
              <a:rPr lang="en-US" dirty="0" smtClean="0"/>
              <a:t>Skin and mucosal surfaces</a:t>
            </a:r>
          </a:p>
          <a:p>
            <a:pPr lvl="1"/>
            <a:r>
              <a:rPr lang="en-US" dirty="0" smtClean="0"/>
              <a:t>Prolonged </a:t>
            </a:r>
            <a:r>
              <a:rPr lang="en-US" dirty="0" smtClean="0"/>
              <a:t>bleeding ( temporary plug </a:t>
            </a:r>
            <a:r>
              <a:rPr lang="en-US" dirty="0" err="1" smtClean="0"/>
              <a:t>plug</a:t>
            </a:r>
            <a:r>
              <a:rPr lang="en-US" dirty="0" smtClean="0"/>
              <a:t> )</a:t>
            </a:r>
          </a:p>
          <a:p>
            <a:endParaRPr lang="en-US" dirty="0" smtClean="0"/>
          </a:p>
          <a:p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Deep Tissue Bleeding </a:t>
            </a:r>
          </a:p>
          <a:p>
            <a:pPr lvl="1"/>
            <a:r>
              <a:rPr lang="en-US" dirty="0" smtClean="0"/>
              <a:t>Late </a:t>
            </a:r>
            <a:r>
              <a:rPr lang="en-US" dirty="0" err="1" smtClean="0"/>
              <a:t>Rebleeding</a:t>
            </a:r>
            <a:r>
              <a:rPr lang="en-US" dirty="0" smtClean="0"/>
              <a:t> ( permanent plug Defect 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Platlets</a:t>
            </a:r>
            <a:endParaRPr lang="en-US" dirty="0" smtClean="0"/>
          </a:p>
          <a:p>
            <a:pPr lvl="1"/>
            <a:r>
              <a:rPr lang="en-US" dirty="0" smtClean="0"/>
              <a:t>Count</a:t>
            </a:r>
          </a:p>
          <a:p>
            <a:pPr lvl="1"/>
            <a:r>
              <a:rPr lang="en-US" dirty="0" smtClean="0"/>
              <a:t>Bleeding Time</a:t>
            </a:r>
          </a:p>
          <a:p>
            <a:pPr lvl="1"/>
            <a:r>
              <a:rPr lang="en-US" dirty="0" smtClean="0"/>
              <a:t>Aggregation Test</a:t>
            </a:r>
          </a:p>
          <a:p>
            <a:r>
              <a:rPr lang="en-US" dirty="0" smtClean="0"/>
              <a:t>Clotting Factors</a:t>
            </a:r>
          </a:p>
          <a:p>
            <a:pPr lvl="1"/>
            <a:r>
              <a:rPr lang="en-US" dirty="0" smtClean="0"/>
              <a:t>PT and PTT</a:t>
            </a:r>
          </a:p>
          <a:p>
            <a:pPr lvl="1"/>
            <a:r>
              <a:rPr lang="en-US" dirty="0" smtClean="0"/>
              <a:t>Factor Assay</a:t>
            </a:r>
          </a:p>
          <a:p>
            <a:r>
              <a:rPr lang="en-US" dirty="0" err="1" smtClean="0"/>
              <a:t>Fibrinolysis</a:t>
            </a:r>
            <a:endParaRPr lang="en-US" dirty="0" smtClean="0"/>
          </a:p>
          <a:p>
            <a:pPr lvl="1"/>
            <a:r>
              <a:rPr lang="en-US" dirty="0" smtClean="0"/>
              <a:t>FDP</a:t>
            </a:r>
          </a:p>
          <a:p>
            <a:pPr lvl="1"/>
            <a:r>
              <a:rPr lang="en-US" dirty="0" smtClean="0"/>
              <a:t>D-</a:t>
            </a:r>
            <a:r>
              <a:rPr lang="en-US" dirty="0" err="1" smtClean="0"/>
              <a:t>Dimer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Quantitative </a:t>
            </a:r>
            <a:r>
              <a:rPr lang="en-US" dirty="0" err="1" smtClean="0"/>
              <a:t>vs</a:t>
            </a:r>
            <a:r>
              <a:rPr lang="en-US" dirty="0" smtClean="0"/>
              <a:t> Qualitative</a:t>
            </a:r>
          </a:p>
          <a:p>
            <a:r>
              <a:rPr lang="en-US" dirty="0" smtClean="0"/>
              <a:t>Thrombocytopenia</a:t>
            </a:r>
          </a:p>
          <a:p>
            <a:r>
              <a:rPr lang="en-US" dirty="0" smtClean="0"/>
              <a:t>Immune Thrombocytopenic </a:t>
            </a:r>
            <a:r>
              <a:rPr lang="en-US" dirty="0" err="1" smtClean="0"/>
              <a:t>Prupura</a:t>
            </a:r>
            <a:endParaRPr lang="en-US" dirty="0" smtClean="0"/>
          </a:p>
          <a:p>
            <a:r>
              <a:rPr lang="en-US" dirty="0" smtClean="0"/>
              <a:t>Bernard </a:t>
            </a:r>
            <a:r>
              <a:rPr lang="en-US" dirty="0" err="1" smtClean="0"/>
              <a:t>Soulier</a:t>
            </a:r>
            <a:r>
              <a:rPr lang="en-US" dirty="0" smtClean="0"/>
              <a:t> Syndrome</a:t>
            </a:r>
          </a:p>
          <a:p>
            <a:r>
              <a:rPr lang="en-US" dirty="0" err="1" smtClean="0"/>
              <a:t>Glanzmanns</a:t>
            </a:r>
            <a:r>
              <a:rPr lang="en-US" dirty="0" smtClean="0"/>
              <a:t> </a:t>
            </a:r>
            <a:r>
              <a:rPr lang="en-US" dirty="0" err="1" smtClean="0"/>
              <a:t>Thrombasthenia</a:t>
            </a:r>
            <a:endParaRPr lang="en-US" dirty="0" smtClean="0"/>
          </a:p>
          <a:p>
            <a:r>
              <a:rPr lang="en-US" dirty="0" smtClean="0"/>
              <a:t>Thrombotic thrombocytopenic </a:t>
            </a:r>
            <a:r>
              <a:rPr lang="en-US" dirty="0" err="1" smtClean="0"/>
              <a:t>Purpura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Thrombocytopenia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:Increase Destruction or decrease Productions &gt; &gt; </a:t>
            </a:r>
          </a:p>
          <a:p>
            <a:r>
              <a:rPr lang="en-US" dirty="0" smtClean="0"/>
              <a:t>Clinical Features : depend on degree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 Auto antibodies </a:t>
            </a:r>
            <a:r>
              <a:rPr lang="en-US" dirty="0" err="1" smtClean="0"/>
              <a:t>Agains</a:t>
            </a:r>
            <a:r>
              <a:rPr lang="en-US" dirty="0" smtClean="0"/>
              <a:t> </a:t>
            </a:r>
            <a:r>
              <a:rPr lang="en-US" dirty="0" err="1" smtClean="0"/>
              <a:t>Platlets</a:t>
            </a:r>
            <a:endParaRPr lang="en-US" dirty="0" smtClean="0"/>
          </a:p>
          <a:p>
            <a:r>
              <a:rPr lang="en-US" dirty="0" smtClean="0"/>
              <a:t>Clinical Features: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Bernard </a:t>
            </a:r>
            <a:r>
              <a:rPr lang="en-US" dirty="0" err="1" smtClean="0"/>
              <a:t>Soulier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:GP1B receptor </a:t>
            </a:r>
            <a:r>
              <a:rPr lang="en-US" dirty="0" err="1" smtClean="0"/>
              <a:t>Defiency</a:t>
            </a:r>
            <a:r>
              <a:rPr lang="en-US" dirty="0" smtClean="0"/>
              <a:t> </a:t>
            </a:r>
          </a:p>
          <a:p>
            <a:r>
              <a:rPr lang="en-US" dirty="0" smtClean="0"/>
              <a:t>Clinical Features:</a:t>
            </a:r>
          </a:p>
          <a:p>
            <a:r>
              <a:rPr lang="en-US" dirty="0" smtClean="0"/>
              <a:t>Labs: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Glanzmann</a:t>
            </a:r>
            <a:r>
              <a:rPr lang="en-US" dirty="0" smtClean="0"/>
              <a:t> </a:t>
            </a:r>
            <a:r>
              <a:rPr lang="en-US" dirty="0" err="1" smtClean="0"/>
              <a:t>Thromboasthenia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</a:t>
            </a:r>
            <a:r>
              <a:rPr lang="en-US" dirty="0" err="1" smtClean="0"/>
              <a:t>GPIIb-IIIa</a:t>
            </a:r>
            <a:r>
              <a:rPr lang="en-US" dirty="0" smtClean="0"/>
              <a:t> </a:t>
            </a:r>
            <a:r>
              <a:rPr lang="en-US" dirty="0" err="1" smtClean="0"/>
              <a:t>Defiency</a:t>
            </a:r>
            <a:endParaRPr lang="en-US" dirty="0" smtClean="0"/>
          </a:p>
          <a:p>
            <a:r>
              <a:rPr lang="en-US" dirty="0" smtClean="0"/>
              <a:t>Clinical Features: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</a:t>
            </a:r>
            <a:r>
              <a:rPr lang="en-US" dirty="0" err="1" smtClean="0"/>
              <a:t>Unkown</a:t>
            </a:r>
            <a:endParaRPr lang="en-US" dirty="0" smtClean="0"/>
          </a:p>
          <a:p>
            <a:r>
              <a:rPr lang="en-US" dirty="0" smtClean="0"/>
              <a:t>Clinical Features: Pentad : HUS </a:t>
            </a:r>
            <a:r>
              <a:rPr lang="en-US" dirty="0" smtClean="0"/>
              <a:t>+ </a:t>
            </a:r>
            <a:r>
              <a:rPr lang="en-US" dirty="0" smtClean="0"/>
              <a:t>Fever Neurological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 :</a:t>
            </a:r>
            <a:r>
              <a:rPr lang="en-US" dirty="0" err="1" smtClean="0"/>
              <a:t>Plasmapharesis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Diorders</a:t>
            </a:r>
            <a:r>
              <a:rPr lang="en-US" dirty="0" smtClean="0"/>
              <a:t> of Coagulations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Hemophilia</a:t>
            </a:r>
          </a:p>
          <a:p>
            <a:r>
              <a:rPr lang="en-US" dirty="0" smtClean="0"/>
              <a:t>Von </a:t>
            </a:r>
            <a:r>
              <a:rPr lang="en-US" dirty="0" err="1" smtClean="0"/>
              <a:t>Willebrand</a:t>
            </a:r>
            <a:r>
              <a:rPr lang="en-US" dirty="0" smtClean="0"/>
              <a:t> Disease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Hemophilia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:Factor 8 or 9</a:t>
            </a:r>
          </a:p>
          <a:p>
            <a:r>
              <a:rPr lang="en-US" dirty="0" smtClean="0"/>
              <a:t>Clinical Features: </a:t>
            </a:r>
          </a:p>
          <a:p>
            <a:pPr lvl="1"/>
            <a:r>
              <a:rPr lang="en-US" dirty="0" smtClean="0"/>
              <a:t>Acute </a:t>
            </a:r>
            <a:r>
              <a:rPr lang="en-US" dirty="0" err="1" smtClean="0"/>
              <a:t>Hemoarthrosis</a:t>
            </a:r>
            <a:endParaRPr lang="en-US" dirty="0" smtClean="0"/>
          </a:p>
          <a:p>
            <a:pPr lvl="1"/>
            <a:r>
              <a:rPr lang="en-US" dirty="0" smtClean="0"/>
              <a:t>Intracranial Bleeding</a:t>
            </a:r>
          </a:p>
          <a:p>
            <a:pPr lvl="1"/>
            <a:r>
              <a:rPr lang="en-US" dirty="0" smtClean="0"/>
              <a:t>Hematomas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 </a:t>
            </a:r>
          </a:p>
          <a:p>
            <a:pPr lvl="1"/>
            <a:r>
              <a:rPr lang="en-US" dirty="0" smtClean="0"/>
              <a:t>Factor Replacement</a:t>
            </a:r>
          </a:p>
          <a:p>
            <a:pPr lvl="1"/>
            <a:r>
              <a:rPr lang="en-US" dirty="0" smtClean="0"/>
              <a:t>DDAVP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is it important ? </a:t>
            </a:r>
          </a:p>
          <a:p>
            <a:r>
              <a:rPr lang="en-US" dirty="0" smtClean="0"/>
              <a:t>Why is it so confusing ?</a:t>
            </a:r>
          </a:p>
          <a:p>
            <a:pPr lvl="1"/>
            <a:r>
              <a:rPr lang="en-US" dirty="0" smtClean="0"/>
              <a:t>Basic Science </a:t>
            </a:r>
          </a:p>
          <a:p>
            <a:pPr lvl="1"/>
            <a:r>
              <a:rPr lang="en-US" dirty="0" smtClean="0"/>
              <a:t>Clinical manifestations</a:t>
            </a:r>
          </a:p>
          <a:p>
            <a:pPr lvl="1"/>
            <a:r>
              <a:rPr lang="en-US" dirty="0" smtClean="0"/>
              <a:t>Laboratory tests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willebrand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 of </a:t>
            </a:r>
            <a:r>
              <a:rPr lang="en-US" dirty="0" err="1" smtClean="0"/>
              <a:t>vWF</a:t>
            </a:r>
            <a:endParaRPr lang="en-US" dirty="0" smtClean="0"/>
          </a:p>
          <a:p>
            <a:pPr lvl="1"/>
            <a:r>
              <a:rPr lang="en-US" dirty="0" smtClean="0"/>
              <a:t>Made in platelets and endothelium</a:t>
            </a:r>
          </a:p>
          <a:p>
            <a:pPr lvl="1"/>
            <a:r>
              <a:rPr lang="en-US" dirty="0" smtClean="0"/>
              <a:t>Adhesion of platelets to exposed Collagen</a:t>
            </a:r>
          </a:p>
          <a:p>
            <a:pPr lvl="1"/>
            <a:r>
              <a:rPr lang="en-US" dirty="0" smtClean="0"/>
              <a:t>Protection of Circulating Factor 8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Pathology</a:t>
            </a:r>
          </a:p>
          <a:p>
            <a:pPr lvl="1"/>
            <a:r>
              <a:rPr lang="en-US" dirty="0" smtClean="0"/>
              <a:t>Deficiency of </a:t>
            </a:r>
            <a:r>
              <a:rPr lang="en-US" dirty="0" err="1" smtClean="0"/>
              <a:t>vWF</a:t>
            </a:r>
            <a:endParaRPr lang="en-US" dirty="0" smtClean="0"/>
          </a:p>
          <a:p>
            <a:pPr lvl="1"/>
            <a:r>
              <a:rPr lang="en-US" dirty="0" smtClean="0"/>
              <a:t>Secondary decrease in Factor 8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Willebrand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 Mentioned</a:t>
            </a:r>
          </a:p>
          <a:p>
            <a:r>
              <a:rPr lang="en-US" dirty="0" smtClean="0"/>
              <a:t>Clinical Features: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DDAVP And factor concentrates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Pathology :Inappropriate Activation of platelets and clotting Factors due to :</a:t>
            </a:r>
          </a:p>
          <a:p>
            <a:pPr lvl="1"/>
            <a:r>
              <a:rPr lang="en-US" dirty="0" smtClean="0"/>
              <a:t>Sepsis ( 50%)</a:t>
            </a:r>
          </a:p>
          <a:p>
            <a:pPr lvl="1"/>
            <a:r>
              <a:rPr lang="en-US" dirty="0" smtClean="0"/>
              <a:t>Obstetric Complications</a:t>
            </a:r>
          </a:p>
          <a:p>
            <a:pPr lvl="1"/>
            <a:r>
              <a:rPr lang="en-US" dirty="0" smtClean="0"/>
              <a:t>Malignancy</a:t>
            </a:r>
          </a:p>
          <a:p>
            <a:pPr lvl="1"/>
            <a:r>
              <a:rPr lang="en-US" dirty="0" smtClean="0"/>
              <a:t>Trauma</a:t>
            </a:r>
          </a:p>
          <a:p>
            <a:r>
              <a:rPr lang="en-US" dirty="0" smtClean="0"/>
              <a:t>Clinical Features:</a:t>
            </a:r>
          </a:p>
          <a:p>
            <a:r>
              <a:rPr lang="en-US" dirty="0" smtClean="0"/>
              <a:t>Labs:</a:t>
            </a:r>
          </a:p>
          <a:p>
            <a:r>
              <a:rPr lang="en-US" dirty="0" smtClean="0"/>
              <a:t>Treatment: ICU and supportive = Treatment of underlying Cause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Science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Blood is gold</a:t>
            </a:r>
          </a:p>
          <a:p>
            <a:r>
              <a:rPr lang="en-US" dirty="0" smtClean="0"/>
              <a:t>The 2 arms of </a:t>
            </a:r>
            <a:r>
              <a:rPr lang="en-US" dirty="0" err="1" smtClean="0"/>
              <a:t>Heamostasis</a:t>
            </a:r>
            <a:endParaRPr lang="en-US" dirty="0" smtClean="0"/>
          </a:p>
          <a:p>
            <a:pPr lvl="1"/>
            <a:r>
              <a:rPr lang="en-US" dirty="0" smtClean="0"/>
              <a:t>Platelets</a:t>
            </a:r>
          </a:p>
          <a:p>
            <a:pPr lvl="1"/>
            <a:r>
              <a:rPr lang="en-US" dirty="0" smtClean="0"/>
              <a:t>Clotting Factors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Small </a:t>
            </a:r>
            <a:r>
              <a:rPr lang="en-US" dirty="0" smtClean="0"/>
              <a:t>Vessel </a:t>
            </a:r>
            <a:r>
              <a:rPr lang="en-US" dirty="0" smtClean="0"/>
              <a:t>Response To Injury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Always Goes Through the </a:t>
            </a:r>
            <a:r>
              <a:rPr lang="en-US" dirty="0" smtClean="0"/>
              <a:t>following:</a:t>
            </a:r>
            <a:endParaRPr lang="en-US" dirty="0" smtClean="0"/>
          </a:p>
          <a:p>
            <a:pPr lvl="1"/>
            <a:r>
              <a:rPr lang="en-US" dirty="0" smtClean="0"/>
              <a:t>Vascular Phase</a:t>
            </a:r>
          </a:p>
          <a:p>
            <a:pPr lvl="1"/>
            <a:r>
              <a:rPr lang="en-US" dirty="0" smtClean="0"/>
              <a:t>Platelet Phase</a:t>
            </a:r>
          </a:p>
          <a:p>
            <a:pPr lvl="1"/>
            <a:r>
              <a:rPr lang="en-US" dirty="0" smtClean="0"/>
              <a:t>Coagulation Phase</a:t>
            </a:r>
          </a:p>
          <a:p>
            <a:pPr lvl="1"/>
            <a:r>
              <a:rPr lang="en-US" dirty="0" err="1" smtClean="0"/>
              <a:t>Fibronlytic</a:t>
            </a:r>
            <a:r>
              <a:rPr lang="en-US" dirty="0" smtClean="0"/>
              <a:t> Phase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Pointless ? Or useful ?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\Desktop\bleeding Disorders\57341\M9780323068628-014-f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7620001" cy="3752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Vascular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 Very important for understanding</a:t>
            </a:r>
          </a:p>
          <a:p>
            <a:r>
              <a:rPr lang="en-US" dirty="0" smtClean="0"/>
              <a:t>Vasoconstriction</a:t>
            </a:r>
          </a:p>
          <a:p>
            <a:r>
              <a:rPr lang="en-US" dirty="0" smtClean="0"/>
              <a:t>TXA2 and </a:t>
            </a:r>
            <a:r>
              <a:rPr lang="en-US" dirty="0" smtClean="0"/>
              <a:t>Aspirin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 Phase</a:t>
            </a:r>
            <a:endParaRPr lang="en-US" dirty="0"/>
          </a:p>
        </p:txBody>
      </p:sp>
      <p:pic>
        <p:nvPicPr>
          <p:cNvPr id="2050" name="Picture 2" descr="C:\Users\Admin\Desktop\bleeding Disorders\57341\M9780323068628-014-f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1719006"/>
            <a:ext cx="8504238" cy="418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 </a:t>
            </a:r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Unfortunately </a:t>
            </a:r>
            <a:r>
              <a:rPr lang="en-US" dirty="0" smtClean="0"/>
              <a:t>Very important </a:t>
            </a:r>
          </a:p>
          <a:p>
            <a:r>
              <a:rPr lang="en-US" dirty="0" smtClean="0"/>
              <a:t>The following occurs:</a:t>
            </a:r>
          </a:p>
          <a:p>
            <a:pPr lvl="1"/>
            <a:r>
              <a:rPr lang="en-US" dirty="0" smtClean="0"/>
              <a:t>Platelet </a:t>
            </a:r>
            <a:r>
              <a:rPr lang="en-US" dirty="0" smtClean="0"/>
              <a:t>Adhesion (</a:t>
            </a:r>
            <a:r>
              <a:rPr lang="en-US" dirty="0" err="1" smtClean="0"/>
              <a:t>vWF</a:t>
            </a:r>
            <a:r>
              <a:rPr lang="en-US" dirty="0" smtClean="0"/>
              <a:t> later)</a:t>
            </a:r>
          </a:p>
          <a:p>
            <a:pPr lvl="1"/>
            <a:r>
              <a:rPr lang="en-US" dirty="0" smtClean="0"/>
              <a:t>Platelet Release Reaction</a:t>
            </a:r>
          </a:p>
          <a:p>
            <a:pPr lvl="2"/>
            <a:r>
              <a:rPr lang="en-US" dirty="0" smtClean="0"/>
              <a:t>ADP</a:t>
            </a:r>
          </a:p>
          <a:p>
            <a:pPr lvl="2"/>
            <a:r>
              <a:rPr lang="en-US" dirty="0" smtClean="0"/>
              <a:t>TXA2</a:t>
            </a:r>
          </a:p>
          <a:p>
            <a:pPr lvl="1"/>
            <a:r>
              <a:rPr lang="en-US" dirty="0" smtClean="0"/>
              <a:t>Temporary Plug &lt; &lt; BLEEDING STOPS HERE </a:t>
            </a:r>
          </a:p>
          <a:p>
            <a:pPr lvl="1"/>
            <a:r>
              <a:rPr lang="en-US" dirty="0" smtClean="0"/>
              <a:t>Bleeding time</a:t>
            </a:r>
          </a:p>
          <a:p>
            <a:r>
              <a:rPr lang="en-US" dirty="0" smtClean="0"/>
              <a:t>The Tile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131</TotalTime>
  <Words>511</Words>
  <Application>Microsoft Office PowerPoint</Application>
  <PresentationFormat>On-screen Show (4:3)</PresentationFormat>
  <Paragraphs>176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Civic</vt:lpstr>
      <vt:lpstr>Approach to bleeding Disorders</vt:lpstr>
      <vt:lpstr>A few points</vt:lpstr>
      <vt:lpstr>Overview</vt:lpstr>
      <vt:lpstr>Basic Science Review</vt:lpstr>
      <vt:lpstr>Normal Response</vt:lpstr>
      <vt:lpstr>Slide 6</vt:lpstr>
      <vt:lpstr>Vascular Phase</vt:lpstr>
      <vt:lpstr>Platelet Phase</vt:lpstr>
      <vt:lpstr>Platelet Phase</vt:lpstr>
      <vt:lpstr>Coagulation Phase</vt:lpstr>
      <vt:lpstr>Coagulation Phase</vt:lpstr>
      <vt:lpstr>THE ROMAN NUMBERS</vt:lpstr>
      <vt:lpstr>Coagulation Cascade</vt:lpstr>
      <vt:lpstr>CONFUSING</vt:lpstr>
      <vt:lpstr>Slide 15</vt:lpstr>
      <vt:lpstr>Slide 16</vt:lpstr>
      <vt:lpstr>Coagulation Studies</vt:lpstr>
      <vt:lpstr>Fibrinolytic Phase</vt:lpstr>
      <vt:lpstr>Fibrinolytic Phase</vt:lpstr>
      <vt:lpstr>Back to the clinical world</vt:lpstr>
      <vt:lpstr>Laboratory Test</vt:lpstr>
      <vt:lpstr>Platelet Disorders</vt:lpstr>
      <vt:lpstr>Thrombocytopenia</vt:lpstr>
      <vt:lpstr>ITP</vt:lpstr>
      <vt:lpstr>Bernard Soulier Syndrome</vt:lpstr>
      <vt:lpstr>Glanzmann Thromboasthenia</vt:lpstr>
      <vt:lpstr>TTP</vt:lpstr>
      <vt:lpstr>Diorders of Coagulations</vt:lpstr>
      <vt:lpstr>Hemophilia</vt:lpstr>
      <vt:lpstr>Von willebrand Disease</vt:lpstr>
      <vt:lpstr>Von Willebrand Disease</vt:lpstr>
      <vt:lpstr>DIC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 to bleeding Disorders</dc:title>
  <dc:creator>Admin</dc:creator>
  <cp:lastModifiedBy>Admin</cp:lastModifiedBy>
  <cp:revision>3</cp:revision>
  <dcterms:created xsi:type="dcterms:W3CDTF">2012-04-18T03:20:54Z</dcterms:created>
  <dcterms:modified xsi:type="dcterms:W3CDTF">2012-04-21T05:00:26Z</dcterms:modified>
</cp:coreProperties>
</file>