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2" r:id="rId8"/>
    <p:sldId id="263" r:id="rId9"/>
    <p:sldId id="259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54E1B3-21DE-4005-BAE9-A57D9F39B8CF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AFDECF-E0C3-401F-88FB-78F19A1F24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54E1B3-21DE-4005-BAE9-A57D9F39B8CF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AFDECF-E0C3-401F-88FB-78F19A1F24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54E1B3-21DE-4005-BAE9-A57D9F39B8CF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AFDECF-E0C3-401F-88FB-78F19A1F24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54E1B3-21DE-4005-BAE9-A57D9F39B8CF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AFDECF-E0C3-401F-88FB-78F19A1F24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54E1B3-21DE-4005-BAE9-A57D9F39B8CF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AFDECF-E0C3-401F-88FB-78F19A1F24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54E1B3-21DE-4005-BAE9-A57D9F39B8CF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AFDECF-E0C3-401F-88FB-78F19A1F24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54E1B3-21DE-4005-BAE9-A57D9F39B8CF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AFDECF-E0C3-401F-88FB-78F19A1F24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54E1B3-21DE-4005-BAE9-A57D9F39B8CF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AFDECF-E0C3-401F-88FB-78F19A1F24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54E1B3-21DE-4005-BAE9-A57D9F39B8CF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AFDECF-E0C3-401F-88FB-78F19A1F24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54E1B3-21DE-4005-BAE9-A57D9F39B8CF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AFDECF-E0C3-401F-88FB-78F19A1F24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54E1B3-21DE-4005-BAE9-A57D9F39B8CF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AFDECF-E0C3-401F-88FB-78F19A1F24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854E1B3-21DE-4005-BAE9-A57D9F39B8CF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FAFDECF-E0C3-401F-88FB-78F19A1F24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277014"/>
          </a:xfrm>
        </p:spPr>
        <p:txBody>
          <a:bodyPr>
            <a:noAutofit/>
          </a:bodyPr>
          <a:lstStyle/>
          <a:p>
            <a:pPr algn="ctr" rtl="0"/>
            <a:r>
              <a:rPr lang="en-US" sz="6600" b="1" dirty="0" smtClean="0">
                <a:latin typeface="Adobe Caslon Pro" pitchFamily="18" charset="0"/>
              </a:rPr>
              <a:t>Assessment of aggressive patient</a:t>
            </a:r>
            <a:endParaRPr lang="ar-SA" sz="6600" b="1" dirty="0">
              <a:latin typeface="Adobe Caslon Pro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31640" y="3284984"/>
            <a:ext cx="7406640" cy="1722952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Adobe Heiti Std R" pitchFamily="34" charset="-128"/>
              </a:rPr>
              <a:t>DR.NOOR AL_MODIHESH</a:t>
            </a:r>
          </a:p>
          <a:p>
            <a:pPr algn="ctr" rtl="0"/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Adobe Heiti Std R" pitchFamily="34" charset="-128"/>
              </a:rPr>
              <a:t>LECTURER , CHILD PSYCHIATRY  UNIT</a:t>
            </a:r>
            <a:endParaRPr lang="ar-SA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Adobe Heiti Std R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 ER:</a:t>
            </a:r>
          </a:p>
          <a:p>
            <a:pPr algn="l" rtl="0"/>
            <a:r>
              <a:rPr lang="en-US" dirty="0" smtClean="0"/>
              <a:t>Safety is the first consideration ( always stay beside gate)</a:t>
            </a:r>
          </a:p>
          <a:p>
            <a:pPr algn="l" rtl="0"/>
            <a:r>
              <a:rPr lang="en-US" dirty="0" smtClean="0"/>
              <a:t>Few people.</a:t>
            </a:r>
          </a:p>
          <a:p>
            <a:pPr algn="l" rtl="0"/>
            <a:r>
              <a:rPr lang="en-US" dirty="0" smtClean="0"/>
              <a:t>Avoid confrontation.</a:t>
            </a:r>
          </a:p>
          <a:p>
            <a:pPr algn="l" rtl="0"/>
            <a:r>
              <a:rPr lang="en-US" dirty="0" smtClean="0"/>
              <a:t>Take precautions ( armed patients)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4" name="صورة 3" descr="precautions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4869160"/>
            <a:ext cx="1800225" cy="1800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370386"/>
          </a:xfrm>
        </p:spPr>
        <p:txBody>
          <a:bodyPr>
            <a:normAutofit fontScale="90000"/>
          </a:bodyPr>
          <a:lstStyle/>
          <a:p>
            <a:pPr rtl="0">
              <a:buFont typeface="Wingdings" pitchFamily="2" charset="2"/>
              <a:buChar char="v"/>
            </a:pPr>
            <a:r>
              <a:rPr lang="en-US" sz="3200" dirty="0" smtClean="0">
                <a:latin typeface="+mn-lt"/>
              </a:rPr>
              <a:t>Verbal communication can</a:t>
            </a:r>
            <a:r>
              <a:rPr lang="en-US" sz="3200" u="sng" dirty="0" smtClean="0">
                <a:latin typeface="+mn-lt"/>
              </a:rPr>
              <a:t> </a:t>
            </a:r>
            <a:r>
              <a:rPr lang="en-US" sz="3200" b="1" u="sng" dirty="0" smtClean="0">
                <a:solidFill>
                  <a:schemeClr val="accent2">
                    <a:lumMod val="75000"/>
                  </a:schemeClr>
                </a:solidFill>
                <a:latin typeface="Lucida Bright" pitchFamily="18" charset="0"/>
              </a:rPr>
              <a:t>de-escalate</a:t>
            </a:r>
            <a:r>
              <a:rPr lang="en-US" sz="3200" u="sng" dirty="0" smtClean="0">
                <a:latin typeface="+mn-lt"/>
              </a:rPr>
              <a:t> </a:t>
            </a:r>
            <a:r>
              <a:rPr lang="en-US" sz="3200" dirty="0" smtClean="0">
                <a:latin typeface="+mn-lt"/>
              </a:rPr>
              <a:t>the potential for violence &amp; is a logical 1</a:t>
            </a:r>
            <a:r>
              <a:rPr lang="en-US" sz="3200" baseline="30000" dirty="0" smtClean="0">
                <a:latin typeface="+mn-lt"/>
              </a:rPr>
              <a:t>st</a:t>
            </a:r>
            <a:r>
              <a:rPr lang="en-US" sz="3200" dirty="0" smtClean="0">
                <a:latin typeface="+mn-lt"/>
              </a:rPr>
              <a:t> choice.</a:t>
            </a:r>
            <a:br>
              <a:rPr lang="en-US" sz="3200" dirty="0" smtClean="0">
                <a:latin typeface="+mn-lt"/>
              </a:rPr>
            </a:br>
            <a:r>
              <a:rPr lang="en-US" sz="3200" dirty="0" smtClean="0">
                <a:latin typeface="+mn-lt"/>
              </a:rPr>
              <a:t/>
            </a:r>
            <a:br>
              <a:rPr lang="en-US" sz="3200" dirty="0" smtClean="0">
                <a:latin typeface="+mn-lt"/>
              </a:rPr>
            </a:br>
            <a:r>
              <a:rPr lang="en-US" sz="3200" dirty="0" smtClean="0"/>
              <a:t>Do not bargain with a violent person about the need for restraints, medication or admission</a:t>
            </a:r>
            <a:endParaRPr lang="ar-SA" sz="3200" dirty="0">
              <a:latin typeface="+mn-lt"/>
            </a:endParaRPr>
          </a:p>
        </p:txBody>
      </p:sp>
      <p:pic>
        <p:nvPicPr>
          <p:cNvPr id="6" name="عنصر نائب للمحتوى 5" descr="trivia-about-communica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28914" y="3789040"/>
            <a:ext cx="3115086" cy="25313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692696"/>
            <a:ext cx="7498080" cy="114300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Lucida Bright" pitchFamily="18" charset="0"/>
              </a:rPr>
              <a:t>Show of force !!</a:t>
            </a:r>
            <a:endParaRPr lang="ar-SA" sz="7200" dirty="0">
              <a:solidFill>
                <a:srgbClr val="FF0000"/>
              </a:solidFill>
              <a:latin typeface="Lucida Bright" pitchFamily="18" charset="0"/>
            </a:endParaRPr>
          </a:p>
        </p:txBody>
      </p:sp>
      <p:pic>
        <p:nvPicPr>
          <p:cNvPr id="4" name="عنصر نائب للمحتوى 3" descr="asset-management-too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2204864"/>
            <a:ext cx="4800600" cy="38534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Medication: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Antipsychotics ( </a:t>
            </a:r>
            <a:r>
              <a:rPr lang="en-US" sz="2800" u="sng" dirty="0" smtClean="0">
                <a:solidFill>
                  <a:schemeClr val="accent2">
                    <a:lumMod val="75000"/>
                  </a:schemeClr>
                </a:solidFill>
                <a:latin typeface="Lucida Bright" pitchFamily="18" charset="0"/>
              </a:rPr>
              <a:t>haloperidol</a:t>
            </a:r>
            <a:r>
              <a:rPr lang="en-US" dirty="0" smtClean="0"/>
              <a:t> , olanzapine)</a:t>
            </a:r>
          </a:p>
          <a:p>
            <a:pPr algn="l" rtl="0">
              <a:buNone/>
            </a:pPr>
            <a:r>
              <a:rPr lang="en-US" dirty="0" smtClean="0"/>
              <a:t>Can be given orally or parentally.</a:t>
            </a:r>
          </a:p>
          <a:p>
            <a:pPr algn="l" rtl="0"/>
            <a:r>
              <a:rPr lang="en-US" dirty="0" smtClean="0"/>
              <a:t>BZD ( </a:t>
            </a:r>
            <a:r>
              <a:rPr lang="en-US" dirty="0" err="1" smtClean="0"/>
              <a:t>lorazepam</a:t>
            </a:r>
            <a:r>
              <a:rPr lang="en-US" dirty="0" smtClean="0"/>
              <a:t>)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Hospitalization</a:t>
            </a:r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:</a:t>
            </a:r>
          </a:p>
          <a:p>
            <a:pPr algn="l" rtl="0">
              <a:buNone/>
            </a:pPr>
            <a:r>
              <a:rPr lang="en-US" dirty="0" smtClean="0"/>
              <a:t>For further assessment.</a:t>
            </a:r>
          </a:p>
          <a:p>
            <a:pPr algn="l" rtl="0">
              <a:buNone/>
            </a:pPr>
            <a:r>
              <a:rPr lang="en-US" dirty="0" smtClean="0"/>
              <a:t>Restraint might be needed.</a:t>
            </a:r>
          </a:p>
          <a:p>
            <a:pPr algn="l" rtl="0">
              <a:buNone/>
            </a:pPr>
            <a:endParaRPr lang="en-US" sz="44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Thank_you_not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730426"/>
          </a:xfrm>
        </p:spPr>
        <p:txBody>
          <a:bodyPr>
            <a:normAutofit/>
          </a:bodyPr>
          <a:lstStyle/>
          <a:p>
            <a:r>
              <a:rPr lang="en-US" dirty="0" smtClean="0"/>
              <a:t>What is the difference between aggression &amp; agitation?</a:t>
            </a:r>
            <a:endParaRPr lang="ar-SA" dirty="0"/>
          </a:p>
        </p:txBody>
      </p:sp>
      <p:pic>
        <p:nvPicPr>
          <p:cNvPr id="4" name="عنصر نائب للمحتوى 3" descr="bullying-school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3140968"/>
            <a:ext cx="3349997" cy="28083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Aggression: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Verbal or physical attack on other living creature or things.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Aggressiveness: readiness to be aggressive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rtl="0">
              <a:buNone/>
            </a:pP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  <a:latin typeface="Lucida Bright" pitchFamily="18" charset="0"/>
              </a:rPr>
              <a:t>(Scharfetter,1980)</a:t>
            </a:r>
            <a:endParaRPr lang="ar-SA" i="1" dirty="0">
              <a:solidFill>
                <a:schemeClr val="accent2">
                  <a:lumMod val="75000"/>
                </a:schemeClr>
              </a:solidFill>
              <a:latin typeface="Lucida Bright" pitchFamily="18" charset="0"/>
            </a:endParaRPr>
          </a:p>
        </p:txBody>
      </p:sp>
      <p:pic>
        <p:nvPicPr>
          <p:cNvPr id="4" name="صورة 3" descr="sbFight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4005064"/>
            <a:ext cx="2430264" cy="22078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Agitation: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Mental disturbance causing physical restlessness &amp; increased arousal.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It is phenomenologically a description of a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subjective mood </a:t>
            </a:r>
            <a:r>
              <a:rPr lang="en-US" dirty="0" smtClean="0"/>
              <a:t>state associated with and resulted in physical expression.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Common presentation to psychiatric emergency.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It can be shown with any psychiatric condition , </a:t>
            </a: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NOT</a:t>
            </a:r>
            <a:r>
              <a:rPr lang="en-US" dirty="0" smtClean="0"/>
              <a:t> necessary with the illness </a:t>
            </a: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BUT</a:t>
            </a:r>
            <a:r>
              <a:rPr lang="en-US" dirty="0" smtClean="0"/>
              <a:t> may be an expression of individual</a:t>
            </a:r>
            <a:r>
              <a:rPr lang="ar-SA" dirty="0" smtClean="0"/>
              <a:t> </a:t>
            </a:r>
            <a:r>
              <a:rPr lang="ar-SA" dirty="0" err="1" smtClean="0"/>
              <a:t>’</a:t>
            </a:r>
            <a:r>
              <a:rPr lang="en-US" dirty="0" smtClean="0"/>
              <a:t>s underlying personality.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risk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980728"/>
            <a:ext cx="640080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factors: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History of violence.</a:t>
            </a:r>
          </a:p>
          <a:p>
            <a:pPr algn="l" rtl="0"/>
            <a:r>
              <a:rPr lang="en-US" dirty="0" smtClean="0"/>
              <a:t>Significant psychomotor agitation or anger.</a:t>
            </a:r>
          </a:p>
          <a:p>
            <a:pPr algn="l" rtl="0"/>
            <a:r>
              <a:rPr lang="en-US" dirty="0" err="1" smtClean="0"/>
              <a:t>Hx</a:t>
            </a:r>
            <a:r>
              <a:rPr lang="en-US" dirty="0" smtClean="0"/>
              <a:t> of impulsive behavior or fantasies of violence.</a:t>
            </a:r>
          </a:p>
          <a:p>
            <a:pPr algn="l" rtl="0"/>
            <a:r>
              <a:rPr lang="en-US" dirty="0" err="1" smtClean="0"/>
              <a:t>Hx</a:t>
            </a:r>
            <a:r>
              <a:rPr lang="en-US" dirty="0" smtClean="0"/>
              <a:t> of childhood abuse.</a:t>
            </a:r>
          </a:p>
          <a:p>
            <a:pPr algn="l" rtl="0"/>
            <a:r>
              <a:rPr lang="en-US" dirty="0" smtClean="0"/>
              <a:t>Frequently visualizing abuse.</a:t>
            </a:r>
          </a:p>
          <a:p>
            <a:pPr algn="l" rtl="0"/>
            <a:r>
              <a:rPr lang="en-US" dirty="0" smtClean="0"/>
              <a:t>Presence of weapons.</a:t>
            </a:r>
          </a:p>
          <a:p>
            <a:pPr algn="l" rtl="0"/>
            <a:r>
              <a:rPr lang="en-US" dirty="0" smtClean="0"/>
              <a:t>School failure , truancy.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Risk factors: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Psychiatric disorders:</a:t>
            </a:r>
          </a:p>
          <a:p>
            <a:pPr lvl="7" algn="l" rtl="0">
              <a:buFont typeface="Wingdings" pitchFamily="2" charset="2"/>
              <a:buChar char="Ø"/>
            </a:pPr>
            <a:r>
              <a:rPr lang="en-US" dirty="0" smtClean="0"/>
              <a:t>Manic phase.</a:t>
            </a:r>
          </a:p>
          <a:p>
            <a:pPr lvl="7" algn="l" rtl="0">
              <a:buFont typeface="Wingdings" pitchFamily="2" charset="2"/>
              <a:buChar char="Ø"/>
            </a:pPr>
            <a:r>
              <a:rPr lang="en-US" dirty="0" smtClean="0"/>
              <a:t>MDD</a:t>
            </a:r>
          </a:p>
          <a:p>
            <a:pPr lvl="7" algn="l" rtl="0">
              <a:buFont typeface="Wingdings" pitchFamily="2" charset="2"/>
              <a:buChar char="Ø"/>
            </a:pPr>
            <a:r>
              <a:rPr lang="en-US" dirty="0" smtClean="0"/>
              <a:t>Brief psychotic disorder\ </a:t>
            </a:r>
            <a:r>
              <a:rPr lang="en-US" dirty="0" err="1" smtClean="0"/>
              <a:t>schz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Cognitive dis. ( Delirium\dementia)</a:t>
            </a:r>
          </a:p>
          <a:p>
            <a:pPr algn="l" rtl="0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psychiatric hospitalization &lt; 18.</a:t>
            </a:r>
          </a:p>
          <a:p>
            <a:pPr algn="l" rtl="0"/>
            <a:r>
              <a:rPr lang="en-US" dirty="0" smtClean="0"/>
              <a:t>Substance abuse.</a:t>
            </a:r>
          </a:p>
          <a:p>
            <a:pPr algn="l" rtl="0"/>
            <a:r>
              <a:rPr lang="en-US" dirty="0" smtClean="0"/>
              <a:t>Personality dis.</a:t>
            </a:r>
          </a:p>
          <a:p>
            <a:pPr algn="l" rtl="0"/>
            <a:r>
              <a:rPr lang="en-US" dirty="0" smtClean="0"/>
              <a:t>MR.</a:t>
            </a:r>
          </a:p>
          <a:p>
            <a:pPr algn="l" rtl="0"/>
            <a:r>
              <a:rPr lang="en-US" dirty="0" smtClean="0"/>
              <a:t>Abuse by parents.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Risk factors: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Physical health related issues:</a:t>
            </a:r>
          </a:p>
          <a:p>
            <a:pPr algn="l" rtl="0">
              <a:buNone/>
            </a:pPr>
            <a:endParaRPr lang="en-US" dirty="0" smtClean="0"/>
          </a:p>
          <a:p>
            <a:pPr lvl="8" algn="l" rtl="0">
              <a:buFont typeface="Wingdings" pitchFamily="2" charset="2"/>
              <a:buChar char="Ø"/>
            </a:pPr>
            <a:r>
              <a:rPr lang="en-US" b="1" dirty="0" smtClean="0">
                <a:latin typeface="Lucida Bright" pitchFamily="18" charset="0"/>
              </a:rPr>
              <a:t>Head inj.(frontal &amp; temporal)</a:t>
            </a:r>
          </a:p>
          <a:p>
            <a:pPr lvl="8" algn="l" rtl="0">
              <a:buFont typeface="Wingdings" pitchFamily="2" charset="2"/>
              <a:buChar char="Ø"/>
            </a:pPr>
            <a:r>
              <a:rPr lang="en-US" b="1" dirty="0" err="1" smtClean="0">
                <a:latin typeface="Lucida Bright" pitchFamily="18" charset="0"/>
              </a:rPr>
              <a:t>ictal</a:t>
            </a:r>
            <a:r>
              <a:rPr lang="en-US" b="1" dirty="0" smtClean="0">
                <a:latin typeface="Lucida Bright" pitchFamily="18" charset="0"/>
              </a:rPr>
              <a:t> &amp; post </a:t>
            </a:r>
            <a:r>
              <a:rPr lang="en-US" b="1" dirty="0" err="1" smtClean="0">
                <a:latin typeface="Lucida Bright" pitchFamily="18" charset="0"/>
              </a:rPr>
              <a:t>ictal</a:t>
            </a:r>
            <a:r>
              <a:rPr lang="en-US" b="1" dirty="0" smtClean="0">
                <a:latin typeface="Lucida Bright" pitchFamily="18" charset="0"/>
              </a:rPr>
              <a:t>.</a:t>
            </a:r>
          </a:p>
          <a:p>
            <a:pPr lvl="8" algn="l" rtl="0">
              <a:buNone/>
            </a:pPr>
            <a:endParaRPr lang="en-US" dirty="0" smtClean="0"/>
          </a:p>
          <a:p>
            <a:pPr algn="l" rtl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Demographic data:</a:t>
            </a:r>
          </a:p>
          <a:p>
            <a:pPr algn="l" rtl="0">
              <a:buNone/>
            </a:pPr>
            <a:endParaRPr lang="en-US" b="1" dirty="0" smtClean="0">
              <a:latin typeface="Lucida Bright" pitchFamily="18" charset="0"/>
            </a:endParaRPr>
          </a:p>
          <a:p>
            <a:pPr lvl="8" algn="l" rtl="0">
              <a:buFont typeface="Wingdings" pitchFamily="2" charset="2"/>
              <a:buChar char="Ø"/>
            </a:pPr>
            <a:r>
              <a:rPr lang="en-US" b="1" dirty="0" smtClean="0">
                <a:latin typeface="Lucida Bright" pitchFamily="18" charset="0"/>
              </a:rPr>
              <a:t>Male&gt;female.</a:t>
            </a:r>
          </a:p>
          <a:p>
            <a:pPr lvl="8" algn="l" rtl="0">
              <a:buFont typeface="Wingdings" pitchFamily="2" charset="2"/>
              <a:buChar char="Ø"/>
            </a:pPr>
            <a:r>
              <a:rPr lang="en-US" b="1" dirty="0" smtClean="0">
                <a:latin typeface="Lucida Bright" pitchFamily="18" charset="0"/>
              </a:rPr>
              <a:t>Young&gt;old.</a:t>
            </a:r>
          </a:p>
          <a:p>
            <a:pPr lvl="8" algn="l" rtl="0">
              <a:buFont typeface="Wingdings" pitchFamily="2" charset="2"/>
              <a:buChar char="Ø"/>
            </a:pPr>
            <a:r>
              <a:rPr lang="en-US" b="1" dirty="0" smtClean="0">
                <a:latin typeface="Lucida Bright" pitchFamily="18" charset="0"/>
              </a:rPr>
              <a:t>Lower socioeconomic status.</a:t>
            </a:r>
          </a:p>
          <a:p>
            <a:pPr lvl="8" algn="l" rtl="0">
              <a:buFont typeface="Wingdings" pitchFamily="2" charset="2"/>
              <a:buChar char="Ø"/>
            </a:pPr>
            <a:r>
              <a:rPr lang="en-US" b="1" dirty="0" smtClean="0">
                <a:latin typeface="Lucida Bright" pitchFamily="18" charset="0"/>
              </a:rPr>
              <a:t>Few social support.</a:t>
            </a:r>
            <a:endParaRPr lang="ar-SA" b="1" dirty="0">
              <a:latin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68</TotalTime>
  <Words>299</Words>
  <Application>Microsoft Office PowerPoint</Application>
  <PresentationFormat>عرض على الشاشة (3:4)‏</PresentationFormat>
  <Paragraphs>65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انقلاب</vt:lpstr>
      <vt:lpstr>Assessment of aggressive patient</vt:lpstr>
      <vt:lpstr>What is the difference between aggression &amp; agitation?</vt:lpstr>
      <vt:lpstr>Aggression:</vt:lpstr>
      <vt:lpstr>Agitation:</vt:lpstr>
      <vt:lpstr>الشريحة 5</vt:lpstr>
      <vt:lpstr>الشريحة 6</vt:lpstr>
      <vt:lpstr>Risk factors:</vt:lpstr>
      <vt:lpstr>Cont. Risk factors:</vt:lpstr>
      <vt:lpstr>Cont. Risk factors:</vt:lpstr>
      <vt:lpstr>Management :</vt:lpstr>
      <vt:lpstr>Verbal communication can de-escalate the potential for violence &amp; is a logical 1st choice.  Do not bargain with a violent person about the need for restraints, medication or admission</vt:lpstr>
      <vt:lpstr>Show of force !!</vt:lpstr>
      <vt:lpstr>Medication:</vt:lpstr>
      <vt:lpstr>الشريحة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of aggressive patient</dc:title>
  <dc:creator>user</dc:creator>
  <cp:lastModifiedBy>user</cp:lastModifiedBy>
  <cp:revision>8</cp:revision>
  <dcterms:created xsi:type="dcterms:W3CDTF">2013-03-03T21:14:15Z</dcterms:created>
  <dcterms:modified xsi:type="dcterms:W3CDTF">2013-03-03T22:23:51Z</dcterms:modified>
</cp:coreProperties>
</file>