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2"/>
  </p:notesMasterIdLst>
  <p:handoutMasterIdLst>
    <p:handoutMasterId r:id="rId23"/>
  </p:handoutMasterIdLst>
  <p:sldIdLst>
    <p:sldId id="256" r:id="rId2"/>
    <p:sldId id="262" r:id="rId3"/>
    <p:sldId id="264" r:id="rId4"/>
    <p:sldId id="265" r:id="rId5"/>
    <p:sldId id="257" r:id="rId6"/>
    <p:sldId id="278" r:id="rId7"/>
    <p:sldId id="279" r:id="rId8"/>
    <p:sldId id="281" r:id="rId9"/>
    <p:sldId id="276" r:id="rId10"/>
    <p:sldId id="277" r:id="rId11"/>
    <p:sldId id="283" r:id="rId12"/>
    <p:sldId id="269" r:id="rId13"/>
    <p:sldId id="267" r:id="rId14"/>
    <p:sldId id="282" r:id="rId15"/>
    <p:sldId id="272" r:id="rId16"/>
    <p:sldId id="273" r:id="rId17"/>
    <p:sldId id="268" r:id="rId18"/>
    <p:sldId id="258" r:id="rId19"/>
    <p:sldId id="271" r:id="rId20"/>
    <p:sldId id="26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09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A44CC7-A158-4BA2-99D2-12AE39909EF7}" type="datetimeFigureOut">
              <a:rPr lang="en-US" smtClean="0"/>
              <a:pPr/>
              <a:t>10/23/2011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DE2C63-4546-4E58-A150-B166D2A91708}"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EAAA812-8BCE-487B-920A-B4C00F6C2455}" type="datetimeFigureOut">
              <a:rPr lang="ar-SA" smtClean="0"/>
              <a:pPr/>
              <a:t>26/11/1432</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8AAFB58-454F-4E5E-9A2D-54F02A8F4732}"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8AAFB58-454F-4E5E-9A2D-54F02A8F4732}" type="slidenum">
              <a:rPr lang="ar-SA" smtClean="0"/>
              <a:pPr/>
              <a:t>1</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8AAFB58-454F-4E5E-9A2D-54F02A8F4732}" type="slidenum">
              <a:rPr lang="ar-SA" smtClean="0"/>
              <a:pPr/>
              <a:t>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10/23/2011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10/23/2011</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10/23/2011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10/23/2011</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10/23/2011</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10/23/2011</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10/23/2011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lchem.kaist.ac.kr/vt/chem-ed/spec/beerslaw.ht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elchem.kaist.ac.kr/vt/chem-ed/spec/atomic/graphics/aa.jpg" TargetMode="Externa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hyperlink" Target="http://elchem.kaist.ac.kr/vt/chem-ed/spec/atomic/graphics/gfaa.jp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eather.nmsu.edu/teaching_material/soil698/student_reports/spectroscopy/output.ht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Chemical_element" TargetMode="External"/><Relationship Id="rId2" Type="http://schemas.openxmlformats.org/officeDocument/2006/relationships/hyperlink" Target="http://en.wikipedia.org/wiki/Analytical_chemistry"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weather.nmsu.edu/teaching_material/soil698/student_reports/spectroscopy/curve.ht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elchem.kaist.ac.kr/vt/chem-ed/spec/spectros.htm"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Evaporation" TargetMode="External"/><Relationship Id="rId2" Type="http://schemas.openxmlformats.org/officeDocument/2006/relationships/hyperlink" Target="http://en.wikipedia.org/wiki/Solvent"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Hollow_cathode_lamp"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gif"/><Relationship Id="rId5" Type="http://schemas.openxmlformats.org/officeDocument/2006/relationships/hyperlink" Target="http://elchem.kaist.ac.kr/vt/chem-ed/optics/sources/graphics/lamp-hcl.gif" TargetMode="External"/><Relationship Id="rId4" Type="http://schemas.openxmlformats.org/officeDocument/2006/relationships/hyperlink" Target="http://en.wikipedia.org/wiki/Emission_spectru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Energy" TargetMode="External"/><Relationship Id="rId2" Type="http://schemas.openxmlformats.org/officeDocument/2006/relationships/hyperlink" Target="http://en.wikipedia.org/wiki/Electron"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362200"/>
            <a:ext cx="6172200" cy="1894362"/>
          </a:xfrm>
        </p:spPr>
        <p:txBody>
          <a:bodyPr>
            <a:normAutofit/>
          </a:bodyPr>
          <a:lstStyle/>
          <a:p>
            <a:pPr algn="ctr"/>
            <a:r>
              <a:rPr lang="en-US" sz="4800" dirty="0" smtClean="0">
                <a:solidFill>
                  <a:schemeClr val="tx1"/>
                </a:solidFill>
                <a:latin typeface="Times New Roman" pitchFamily="18" charset="0"/>
                <a:cs typeface="Times New Roman" pitchFamily="18" charset="0"/>
              </a:rPr>
              <a:t>Atomic-absorption spectroscopy</a:t>
            </a:r>
            <a:endParaRPr lang="en-US" sz="4800" dirty="0">
              <a:solidFill>
                <a:schemeClr val="tx1"/>
              </a:solidFill>
            </a:endParaRPr>
          </a:p>
        </p:txBody>
      </p:sp>
      <p:sp>
        <p:nvSpPr>
          <p:cNvPr id="3" name="TextBox 2"/>
          <p:cNvSpPr txBox="1"/>
          <p:nvPr/>
        </p:nvSpPr>
        <p:spPr>
          <a:xfrm>
            <a:off x="7239000" y="1066800"/>
            <a:ext cx="1172116" cy="369332"/>
          </a:xfrm>
          <a:prstGeom prst="rect">
            <a:avLst/>
          </a:prstGeom>
          <a:noFill/>
        </p:spPr>
        <p:txBody>
          <a:bodyPr wrap="none" rtlCol="0">
            <a:spAutoFit/>
          </a:bodyPr>
          <a:lstStyle/>
          <a:p>
            <a:r>
              <a:rPr lang="en-US" dirty="0" smtClean="0"/>
              <a:t>Lab no. 6</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95400"/>
            <a:ext cx="8077200" cy="3046988"/>
          </a:xfrm>
          <a:prstGeom prst="rect">
            <a:avLst/>
          </a:prstGeom>
        </p:spPr>
        <p:txBody>
          <a:bodyPr wrap="square">
            <a:spAutoFit/>
          </a:bodyPr>
          <a:lstStyle/>
          <a:p>
            <a:r>
              <a:rPr lang="en-US" sz="3200" dirty="0" smtClean="0">
                <a:solidFill>
                  <a:srgbClr val="00B050"/>
                </a:solidFill>
                <a:latin typeface="Times New Roman" pitchFamily="18" charset="0"/>
                <a:cs typeface="Times New Roman" pitchFamily="18" charset="0"/>
              </a:rPr>
              <a:t>Flame AA </a:t>
            </a:r>
            <a:r>
              <a:rPr lang="en-US" sz="3200" dirty="0" smtClean="0">
                <a:latin typeface="Times New Roman" pitchFamily="18" charset="0"/>
                <a:cs typeface="Times New Roman" pitchFamily="18" charset="0"/>
              </a:rPr>
              <a:t>uses a slot type burner to increase the path length, and therefore to increase the total absorbance (see </a:t>
            </a:r>
            <a:r>
              <a:rPr lang="en-US" sz="3200" dirty="0" smtClean="0">
                <a:latin typeface="Times New Roman" pitchFamily="18" charset="0"/>
                <a:cs typeface="Times New Roman" pitchFamily="18" charset="0"/>
                <a:hlinkClick r:id="rId2"/>
              </a:rPr>
              <a:t>Beer-Lambert law</a:t>
            </a:r>
            <a:r>
              <a:rPr lang="en-US" sz="3200" dirty="0" smtClean="0">
                <a:latin typeface="Times New Roman" pitchFamily="18" charset="0"/>
                <a:cs typeface="Times New Roman" pitchFamily="18" charset="0"/>
              </a:rPr>
              <a:t>). Sample solutions are usually aspirated with the gas flow into a nebulizing /mixing chamber to form small droplets before entering the flame. </a:t>
            </a:r>
            <a:endParaRPr lang="en-US" sz="3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609600" y="838200"/>
            <a:ext cx="8077200" cy="4953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28600" y="304800"/>
            <a:ext cx="8229600" cy="609600"/>
          </a:xfrm>
        </p:spPr>
        <p:txBody>
          <a:bodyPr>
            <a:normAutofit fontScale="90000"/>
          </a:bodyPr>
          <a:lstStyle/>
          <a:p>
            <a:r>
              <a:rPr lang="en-US" sz="4000" dirty="0">
                <a:solidFill>
                  <a:srgbClr val="FF0000"/>
                </a:solidFill>
                <a:latin typeface="Times New Roman" pitchFamily="18" charset="0"/>
                <a:cs typeface="Times New Roman" pitchFamily="18" charset="0"/>
              </a:rPr>
              <a:t>Flame</a:t>
            </a:r>
          </a:p>
        </p:txBody>
      </p:sp>
      <p:sp>
        <p:nvSpPr>
          <p:cNvPr id="7171" name="Rectangle 3"/>
          <p:cNvSpPr>
            <a:spLocks noGrp="1" noChangeArrowheads="1"/>
          </p:cNvSpPr>
          <p:nvPr>
            <p:ph sz="quarter" idx="1"/>
          </p:nvPr>
        </p:nvSpPr>
        <p:spPr>
          <a:xfrm>
            <a:off x="381000" y="1066800"/>
            <a:ext cx="8153400" cy="2819400"/>
          </a:xfrm>
        </p:spPr>
        <p:txBody>
          <a:bodyPr>
            <a:noAutofit/>
          </a:bodyPr>
          <a:lstStyle/>
          <a:p>
            <a:pPr>
              <a:lnSpc>
                <a:spcPct val="90000"/>
              </a:lnSpc>
            </a:pPr>
            <a:r>
              <a:rPr lang="en-US" sz="2800" dirty="0">
                <a:latin typeface="Times New Roman" pitchFamily="18" charset="0"/>
                <a:cs typeface="Times New Roman" pitchFamily="18" charset="0"/>
              </a:rPr>
              <a:t>Different temperatures required for different elements</a:t>
            </a:r>
          </a:p>
          <a:p>
            <a:pPr>
              <a:lnSpc>
                <a:spcPct val="90000"/>
              </a:lnSpc>
            </a:pPr>
            <a:r>
              <a:rPr lang="en-US" sz="2800" dirty="0">
                <a:latin typeface="Times New Roman" pitchFamily="18" charset="0"/>
                <a:cs typeface="Times New Roman" pitchFamily="18" charset="0"/>
              </a:rPr>
              <a:t>Air-Acetylene flame</a:t>
            </a:r>
          </a:p>
          <a:p>
            <a:pPr lvl="1">
              <a:lnSpc>
                <a:spcPct val="90000"/>
              </a:lnSpc>
            </a:pPr>
            <a:r>
              <a:rPr lang="en-US" sz="2800" dirty="0">
                <a:latin typeface="Times New Roman" pitchFamily="18" charset="0"/>
                <a:cs typeface="Times New Roman" pitchFamily="18" charset="0"/>
              </a:rPr>
              <a:t>Preferred flame for 35 elements</a:t>
            </a:r>
          </a:p>
          <a:p>
            <a:pPr lvl="1">
              <a:lnSpc>
                <a:spcPct val="90000"/>
              </a:lnSpc>
            </a:pPr>
            <a:r>
              <a:rPr lang="en-US" sz="2800" dirty="0">
                <a:latin typeface="Times New Roman" pitchFamily="18" charset="0"/>
                <a:cs typeface="Times New Roman" pitchFamily="18" charset="0"/>
              </a:rPr>
              <a:t>Temperature of 2300 C</a:t>
            </a:r>
          </a:p>
          <a:p>
            <a:pPr>
              <a:lnSpc>
                <a:spcPct val="90000"/>
              </a:lnSpc>
            </a:pPr>
            <a:r>
              <a:rPr lang="en-US" sz="2800" dirty="0">
                <a:latin typeface="Times New Roman" pitchFamily="18" charset="0"/>
                <a:cs typeface="Times New Roman" pitchFamily="18" charset="0"/>
              </a:rPr>
              <a:t>Nitrous Oxide-Acetylene flame</a:t>
            </a:r>
          </a:p>
          <a:p>
            <a:pPr lvl="1">
              <a:lnSpc>
                <a:spcPct val="90000"/>
              </a:lnSpc>
            </a:pPr>
            <a:r>
              <a:rPr lang="en-US" sz="2800" dirty="0">
                <a:latin typeface="Times New Roman" pitchFamily="18" charset="0"/>
                <a:cs typeface="Times New Roman" pitchFamily="18" charset="0"/>
              </a:rPr>
              <a:t>Temperature of 2900 </a:t>
            </a:r>
            <a:r>
              <a:rPr lang="en-US" sz="2800" dirty="0" smtClean="0">
                <a:latin typeface="Times New Roman" pitchFamily="18" charset="0"/>
                <a:cs typeface="Times New Roman" pitchFamily="18" charset="0"/>
              </a:rPr>
              <a:t>C</a:t>
            </a:r>
            <a:endParaRPr lang="en-US" sz="2800" dirty="0">
              <a:latin typeface="Times New Roman" pitchFamily="18" charset="0"/>
              <a:cs typeface="Times New Roman" pitchFamily="18" charset="0"/>
            </a:endParaRPr>
          </a:p>
        </p:txBody>
      </p:sp>
      <p:pic>
        <p:nvPicPr>
          <p:cNvPr id="7172" name="Picture 4"/>
          <p:cNvPicPr>
            <a:picLocks noChangeAspect="1" noChangeArrowheads="1"/>
          </p:cNvPicPr>
          <p:nvPr/>
        </p:nvPicPr>
        <p:blipFill>
          <a:blip r:embed="rId2" cstate="print">
            <a:lum bright="12000"/>
          </a:blip>
          <a:srcRect l="13737" t="7932" r="31583" b="17714"/>
          <a:stretch>
            <a:fillRect/>
          </a:stretch>
        </p:blipFill>
        <p:spPr bwMode="auto">
          <a:xfrm>
            <a:off x="3581400" y="3962400"/>
            <a:ext cx="4191000" cy="2722404"/>
          </a:xfrm>
          <a:prstGeom prst="rect">
            <a:avLst/>
          </a:prstGeom>
          <a:noFill/>
          <a:ln w="12700">
            <a:noFill/>
            <a:miter lim="800000"/>
            <a:headEnd type="none" w="lg" len="med"/>
            <a:tailEnd type="none" w="lg" len="me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sz="quarter" idx="1"/>
          </p:nvPr>
        </p:nvSpPr>
        <p:spPr>
          <a:xfrm>
            <a:off x="0" y="990600"/>
            <a:ext cx="8991600" cy="4876800"/>
          </a:xfrm>
        </p:spPr>
        <p:txBody>
          <a:bodyPr>
            <a:noAutofit/>
          </a:bodyPr>
          <a:lstStyle/>
          <a:p>
            <a:pPr>
              <a:lnSpc>
                <a:spcPct val="90000"/>
              </a:lnSpc>
            </a:pPr>
            <a:r>
              <a:rPr lang="en-US" sz="3200" dirty="0" smtClean="0">
                <a:solidFill>
                  <a:srgbClr val="00B050"/>
                </a:solidFill>
                <a:latin typeface="Times New Roman" pitchFamily="18" charset="0"/>
                <a:cs typeface="Times New Roman" pitchFamily="18" charset="0"/>
              </a:rPr>
              <a:t>The graphite furnace </a:t>
            </a:r>
            <a:r>
              <a:rPr lang="en-US" sz="3200" dirty="0" smtClean="0">
                <a:latin typeface="Times New Roman" pitchFamily="18" charset="0"/>
                <a:cs typeface="Times New Roman" pitchFamily="18" charset="0"/>
              </a:rPr>
              <a:t>has several</a:t>
            </a:r>
          </a:p>
          <a:p>
            <a:pPr>
              <a:lnSpc>
                <a:spcPct val="90000"/>
              </a:lnSpc>
              <a:buNone/>
            </a:pPr>
            <a:r>
              <a:rPr lang="en-US" sz="3200" dirty="0" smtClean="0">
                <a:latin typeface="Times New Roman" pitchFamily="18" charset="0"/>
                <a:cs typeface="Times New Roman" pitchFamily="18" charset="0"/>
              </a:rPr>
              <a:t> advantages over a flame. </a:t>
            </a:r>
          </a:p>
          <a:p>
            <a:pPr>
              <a:lnSpc>
                <a:spcPct val="90000"/>
              </a:lnSpc>
              <a:buNone/>
            </a:pPr>
            <a:r>
              <a:rPr lang="en-US" sz="3200" dirty="0" smtClean="0">
                <a:latin typeface="Times New Roman" pitchFamily="18" charset="0"/>
                <a:cs typeface="Times New Roman" pitchFamily="18" charset="0"/>
              </a:rPr>
              <a:t>It is a much more efficient atomizer </a:t>
            </a:r>
          </a:p>
          <a:p>
            <a:pPr>
              <a:lnSpc>
                <a:spcPct val="90000"/>
              </a:lnSpc>
              <a:buNone/>
            </a:pPr>
            <a:r>
              <a:rPr lang="en-US" sz="3200" dirty="0" smtClean="0">
                <a:latin typeface="Times New Roman" pitchFamily="18" charset="0"/>
                <a:cs typeface="Times New Roman" pitchFamily="18" charset="0"/>
              </a:rPr>
              <a:t>than a flame and it can directly </a:t>
            </a:r>
          </a:p>
          <a:p>
            <a:pPr>
              <a:lnSpc>
                <a:spcPct val="90000"/>
              </a:lnSpc>
              <a:buNone/>
            </a:pPr>
            <a:r>
              <a:rPr lang="en-US" sz="3200" dirty="0" smtClean="0">
                <a:latin typeface="Times New Roman" pitchFamily="18" charset="0"/>
                <a:cs typeface="Times New Roman" pitchFamily="18" charset="0"/>
              </a:rPr>
              <a:t>accept very small absolute quantities of sample. </a:t>
            </a:r>
          </a:p>
          <a:p>
            <a:pPr>
              <a:lnSpc>
                <a:spcPct val="90000"/>
              </a:lnSpc>
              <a:buNone/>
            </a:pPr>
            <a:r>
              <a:rPr lang="en-US" sz="3200" dirty="0" smtClean="0">
                <a:latin typeface="Times New Roman" pitchFamily="18" charset="0"/>
                <a:cs typeface="Times New Roman" pitchFamily="18" charset="0"/>
              </a:rPr>
              <a:t>   Samples are placed directly in the graphite furnace and the furnace is electrically heated in several steps to dry the sample, ash organic matter, and vaporize the analyte atoms. </a:t>
            </a:r>
          </a:p>
          <a:p>
            <a:pPr>
              <a:lnSpc>
                <a:spcPct val="90000"/>
              </a:lnSpc>
            </a:pPr>
            <a:endParaRPr lang="en-US" sz="3200" dirty="0" smtClean="0">
              <a:latin typeface="Times New Roman" pitchFamily="18" charset="0"/>
              <a:cs typeface="Times New Roman" pitchFamily="18" charset="0"/>
            </a:endParaRPr>
          </a:p>
        </p:txBody>
      </p:sp>
      <p:pic>
        <p:nvPicPr>
          <p:cNvPr id="3" name="Picture 22" descr="DSC05660"/>
          <p:cNvPicPr>
            <a:picLocks noChangeAspect="1" noChangeArrowheads="1"/>
          </p:cNvPicPr>
          <p:nvPr/>
        </p:nvPicPr>
        <p:blipFill>
          <a:blip r:embed="rId2" cstate="print"/>
          <a:srcRect/>
          <a:stretch>
            <a:fillRect/>
          </a:stretch>
        </p:blipFill>
        <p:spPr bwMode="auto">
          <a:xfrm>
            <a:off x="6172200" y="533400"/>
            <a:ext cx="2447925" cy="2232025"/>
          </a:xfrm>
          <a:prstGeom prst="rect">
            <a:avLst/>
          </a:prstGeom>
          <a:noFill/>
          <a:ln w="57150">
            <a:solidFill>
              <a:srgbClr val="000000"/>
            </a:solidFill>
            <a:prstDash val="lgDashDotDot"/>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3008885"/>
            <a:ext cx="4572000" cy="1421928"/>
          </a:xfrm>
          <a:prstGeom prst="rect">
            <a:avLst/>
          </a:prstGeom>
        </p:spPr>
        <p:txBody>
          <a:bodyPr>
            <a:spAutoFit/>
          </a:bodyPr>
          <a:lstStyle/>
          <a:p>
            <a:pPr>
              <a:lnSpc>
                <a:spcPct val="90000"/>
              </a:lnSpc>
            </a:pPr>
            <a:r>
              <a:rPr lang="en-US" sz="2400" dirty="0" smtClean="0">
                <a:latin typeface="Times New Roman" pitchFamily="18" charset="0"/>
                <a:cs typeface="Times New Roman" pitchFamily="18" charset="0"/>
              </a:rPr>
              <a:t>The gas-phase atoms absorb ultraviolet or visible light and make transitions to higher electronic energy levels.</a:t>
            </a:r>
            <a:endParaRPr lang="en-US" sz="2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elchem.kaist.ac.kr/vt/chem-ed/spec/atomic/graphics/aa.jpg">
            <a:hlinkClick r:id="rId2"/>
          </p:cNvPr>
          <p:cNvPicPr>
            <a:picLocks noChangeAspect="1" noChangeArrowheads="1"/>
          </p:cNvPicPr>
          <p:nvPr/>
        </p:nvPicPr>
        <p:blipFill>
          <a:blip r:embed="rId3" cstate="print"/>
          <a:srcRect/>
          <a:stretch>
            <a:fillRect/>
          </a:stretch>
        </p:blipFill>
        <p:spPr bwMode="auto">
          <a:xfrm>
            <a:off x="533400" y="609600"/>
            <a:ext cx="4114800" cy="2895600"/>
          </a:xfrm>
          <a:prstGeom prst="rect">
            <a:avLst/>
          </a:prstGeom>
          <a:noFill/>
        </p:spPr>
      </p:pic>
      <p:pic>
        <p:nvPicPr>
          <p:cNvPr id="29699" name="Picture 3" descr="http://elchem.kaist.ac.kr/vt/chem-ed/spec/atomic/graphics/gfaa.jpg">
            <a:hlinkClick r:id="rId4"/>
          </p:cNvPr>
          <p:cNvPicPr>
            <a:picLocks noChangeAspect="1" noChangeArrowheads="1"/>
          </p:cNvPicPr>
          <p:nvPr/>
        </p:nvPicPr>
        <p:blipFill>
          <a:blip r:embed="rId5" cstate="print"/>
          <a:srcRect/>
          <a:stretch>
            <a:fillRect/>
          </a:stretch>
        </p:blipFill>
        <p:spPr bwMode="auto">
          <a:xfrm>
            <a:off x="3962400" y="3962400"/>
            <a:ext cx="4581525" cy="2743200"/>
          </a:xfrm>
          <a:prstGeom prst="rect">
            <a:avLst/>
          </a:prstGeom>
          <a:noFill/>
        </p:spPr>
      </p:pic>
      <p:sp>
        <p:nvSpPr>
          <p:cNvPr id="5" name="Rectangle 4"/>
          <p:cNvSpPr/>
          <p:nvPr/>
        </p:nvSpPr>
        <p:spPr>
          <a:xfrm>
            <a:off x="2971800" y="3581400"/>
            <a:ext cx="6019800" cy="646331"/>
          </a:xfrm>
          <a:prstGeom prst="rect">
            <a:avLst/>
          </a:prstGeom>
        </p:spPr>
        <p:txBody>
          <a:bodyPr wrap="square">
            <a:spAutoFit/>
          </a:bodyPr>
          <a:lstStyle/>
          <a:p>
            <a:r>
              <a:rPr lang="en-US" i="1" dirty="0" smtClean="0">
                <a:latin typeface="Arial" pitchFamily="34" charset="0"/>
                <a:cs typeface="Arial" pitchFamily="34" charset="0"/>
              </a:rPr>
              <a:t>a graphite-furnace atomic-absorption spectrometer:</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6" name="Rectangle 5"/>
          <p:cNvSpPr/>
          <p:nvPr/>
        </p:nvSpPr>
        <p:spPr>
          <a:xfrm>
            <a:off x="533400" y="152400"/>
            <a:ext cx="6629400" cy="369332"/>
          </a:xfrm>
          <a:prstGeom prst="rect">
            <a:avLst/>
          </a:prstGeom>
        </p:spPr>
        <p:txBody>
          <a:bodyPr wrap="square">
            <a:spAutoFit/>
          </a:bodyPr>
          <a:lstStyle/>
          <a:p>
            <a:r>
              <a:rPr lang="en-US" i="1" dirty="0" smtClean="0">
                <a:latin typeface="Arial" pitchFamily="34" charset="0"/>
                <a:cs typeface="Arial" pitchFamily="34" charset="0"/>
              </a:rPr>
              <a:t>a flame atomic-absorption spectrometer</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524000"/>
            <a:ext cx="8534400" cy="1077218"/>
          </a:xfrm>
          <a:prstGeom prst="rect">
            <a:avLst/>
          </a:prstGeom>
        </p:spPr>
        <p:txBody>
          <a:bodyPr wrap="square">
            <a:spAutoFit/>
          </a:bodyPr>
          <a:lstStyle/>
          <a:p>
            <a:r>
              <a:rPr lang="en-US" sz="3200" dirty="0" smtClean="0">
                <a:latin typeface="Times New Roman" pitchFamily="18" charset="0"/>
                <a:cs typeface="Times New Roman" pitchFamily="18" charset="0"/>
              </a:rPr>
              <a:t>Which is set to isolate the radiation at the specified wavelength and travels into the detector.</a:t>
            </a:r>
            <a:endParaRPr lang="en-US" sz="3200" dirty="0">
              <a:latin typeface="Times New Roman" pitchFamily="18" charset="0"/>
              <a:cs typeface="Times New Roman" pitchFamily="18" charset="0"/>
            </a:endParaRPr>
          </a:p>
        </p:txBody>
      </p:sp>
      <p:sp>
        <p:nvSpPr>
          <p:cNvPr id="4" name="Rectangle 3"/>
          <p:cNvSpPr/>
          <p:nvPr/>
        </p:nvSpPr>
        <p:spPr>
          <a:xfrm>
            <a:off x="457200" y="533400"/>
            <a:ext cx="3185487" cy="646331"/>
          </a:xfrm>
          <a:prstGeom prst="rect">
            <a:avLst/>
          </a:prstGeom>
        </p:spPr>
        <p:txBody>
          <a:bodyPr wrap="none">
            <a:spAutoFit/>
          </a:bodyPr>
          <a:lstStyle/>
          <a:p>
            <a:r>
              <a:rPr lang="en-US" sz="3600" dirty="0" smtClean="0">
                <a:solidFill>
                  <a:srgbClr val="FF0000"/>
                </a:solidFill>
                <a:latin typeface="Times New Roman" pitchFamily="18" charset="0"/>
                <a:cs typeface="Times New Roman" pitchFamily="18" charset="0"/>
              </a:rPr>
              <a:t>Monochromator</a:t>
            </a:r>
            <a:endParaRPr lang="en-US" sz="3600" dirty="0">
              <a:solidFill>
                <a:srgbClr val="FF000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457200"/>
            <a:ext cx="4419600" cy="685800"/>
          </a:xfrm>
        </p:spPr>
        <p:txBody>
          <a:bodyPr>
            <a:noAutofit/>
          </a:bodyPr>
          <a:lstStyle/>
          <a:p>
            <a:pPr algn="l"/>
            <a:r>
              <a:rPr lang="en-US" sz="4000" dirty="0">
                <a:solidFill>
                  <a:srgbClr val="FF0000"/>
                </a:solidFill>
                <a:latin typeface="Times New Roman" pitchFamily="18" charset="0"/>
                <a:cs typeface="Times New Roman" pitchFamily="18" charset="0"/>
              </a:rPr>
              <a:t>Detector</a:t>
            </a:r>
          </a:p>
        </p:txBody>
      </p:sp>
      <p:sp>
        <p:nvSpPr>
          <p:cNvPr id="14339" name="Rectangle 3"/>
          <p:cNvSpPr>
            <a:spLocks noGrp="1" noChangeArrowheads="1"/>
          </p:cNvSpPr>
          <p:nvPr>
            <p:ph sz="quarter" idx="1"/>
          </p:nvPr>
        </p:nvSpPr>
        <p:spPr>
          <a:xfrm>
            <a:off x="228600" y="1447800"/>
            <a:ext cx="8305800" cy="4873752"/>
          </a:xfrm>
        </p:spPr>
        <p:txBody>
          <a:bodyPr>
            <a:normAutofit/>
          </a:bodyPr>
          <a:lstStyle/>
          <a:p>
            <a:r>
              <a:rPr lang="en-US" sz="3200" dirty="0">
                <a:latin typeface="Times New Roman" pitchFamily="18" charset="0"/>
                <a:cs typeface="Times New Roman" pitchFamily="18" charset="0"/>
              </a:rPr>
              <a:t>Photo multiplier tube</a:t>
            </a:r>
          </a:p>
          <a:p>
            <a:r>
              <a:rPr lang="en-US" sz="3200" dirty="0">
                <a:latin typeface="Times New Roman" pitchFamily="18" charset="0"/>
                <a:cs typeface="Times New Roman" pitchFamily="18" charset="0"/>
              </a:rPr>
              <a:t>Extremely sensitive</a:t>
            </a:r>
          </a:p>
          <a:p>
            <a:r>
              <a:rPr lang="en-US" sz="3200" dirty="0">
                <a:latin typeface="Times New Roman" pitchFamily="18" charset="0"/>
                <a:cs typeface="Times New Roman" pitchFamily="18" charset="0"/>
              </a:rPr>
              <a:t>Can detect single photons</a:t>
            </a:r>
          </a:p>
          <a:p>
            <a:r>
              <a:rPr lang="en-US" sz="3200" dirty="0" smtClean="0">
                <a:latin typeface="Times New Roman" pitchFamily="18" charset="0"/>
                <a:cs typeface="Times New Roman" pitchFamily="18" charset="0"/>
              </a:rPr>
              <a:t>Measures the intensity of the beam of light. When some of the light is absorbed by metal, the beam's intensity is reduced. The detector records that reduction as absorption. That absorption is shown on </a:t>
            </a:r>
            <a:r>
              <a:rPr lang="en-US" sz="3200" u="sng" dirty="0" smtClean="0">
                <a:latin typeface="Times New Roman" pitchFamily="18" charset="0"/>
                <a:cs typeface="Times New Roman" pitchFamily="18" charset="0"/>
                <a:hlinkClick r:id="rId2" action="ppaction://hlinkfile"/>
              </a:rPr>
              <a:t>output device</a:t>
            </a:r>
            <a:r>
              <a:rPr lang="en-US" sz="3200" dirty="0" smtClean="0">
                <a:latin typeface="Times New Roman" pitchFamily="18" charset="0"/>
                <a:cs typeface="Times New Roman" pitchFamily="18" charset="0"/>
              </a:rPr>
              <a:t> by the data system</a:t>
            </a:r>
            <a:endParaRPr lang="en-US" sz="3200" dirty="0">
              <a:latin typeface="Times New Roman" pitchFamily="18" charset="0"/>
              <a:cs typeface="Times New Roman" pitchFamily="18" charset="0"/>
            </a:endParaRPr>
          </a:p>
        </p:txBody>
      </p:sp>
      <p:pic>
        <p:nvPicPr>
          <p:cNvPr id="5" name="Picture 2" descr="detector"/>
          <p:cNvPicPr>
            <a:picLocks noChangeAspect="1" noChangeArrowheads="1"/>
          </p:cNvPicPr>
          <p:nvPr/>
        </p:nvPicPr>
        <p:blipFill>
          <a:blip r:embed="rId3" cstate="print"/>
          <a:srcRect/>
          <a:stretch>
            <a:fillRect/>
          </a:stretch>
        </p:blipFill>
        <p:spPr bwMode="auto">
          <a:xfrm>
            <a:off x="5029200" y="228600"/>
            <a:ext cx="3790950" cy="2743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52400" y="914400"/>
            <a:ext cx="8632491"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u="none" strike="noStrike" cap="none" normalizeH="0" baseline="0" dirty="0" smtClean="0">
                <a:ln>
                  <a:noFill/>
                </a:ln>
                <a:solidFill>
                  <a:srgbClr val="FF0000"/>
                </a:solidFill>
                <a:latin typeface="Arial" pitchFamily="34" charset="0"/>
                <a:ea typeface="Arial Unicode MS" pitchFamily="34" charset="-128"/>
                <a:cs typeface="Arial" pitchFamily="34" charset="0"/>
              </a:rPr>
              <a:t>Schematic of an atomic-absorption experiment</a:t>
            </a:r>
            <a:endParaRPr kumimoji="0" lang="en-US" sz="3200" b="0" u="none" strike="noStrike" cap="none" normalizeH="0" baseline="0" dirty="0" smtClean="0">
              <a:ln>
                <a:noFill/>
              </a:ln>
              <a:solidFill>
                <a:srgbClr val="FF0000"/>
              </a:solidFill>
              <a:latin typeface="Arial Unicode MS" pitchFamily="34" charset="-128"/>
              <a:ea typeface="Arial Unicode MS" pitchFamily="34" charset="-128"/>
              <a:cs typeface="Arial Unicode MS"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200" b="0" u="none" strike="noStrike" cap="none" normalizeH="0" baseline="0" dirty="0" smtClean="0">
              <a:ln>
                <a:noFill/>
              </a:ln>
              <a:solidFill>
                <a:srgbClr val="FF0000"/>
              </a:solidFill>
              <a:latin typeface="Arial" pitchFamily="34" charset="0"/>
              <a:cs typeface="Arial" pitchFamily="34" charset="0"/>
            </a:endParaRPr>
          </a:p>
        </p:txBody>
      </p:sp>
      <p:pic>
        <p:nvPicPr>
          <p:cNvPr id="15361" name="Picture 1" descr="scheme"/>
          <p:cNvPicPr>
            <a:picLocks noChangeAspect="1" noChangeArrowheads="1"/>
          </p:cNvPicPr>
          <p:nvPr/>
        </p:nvPicPr>
        <p:blipFill>
          <a:blip r:embed="rId2" cstate="print"/>
          <a:srcRect/>
          <a:stretch>
            <a:fillRect/>
          </a:stretch>
        </p:blipFill>
        <p:spPr bwMode="auto">
          <a:xfrm>
            <a:off x="762000" y="2362200"/>
            <a:ext cx="7086600" cy="28956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457200"/>
            <a:ext cx="7467600" cy="579438"/>
          </a:xfrm>
        </p:spPr>
        <p:txBody>
          <a:bodyPr>
            <a:noAutofit/>
          </a:bodyPr>
          <a:lstStyle/>
          <a:p>
            <a:r>
              <a:rPr lang="en-US" sz="4000" dirty="0">
                <a:solidFill>
                  <a:srgbClr val="FF0000"/>
                </a:solidFill>
                <a:latin typeface="Times New Roman" pitchFamily="18" charset="0"/>
                <a:cs typeface="Times New Roman" pitchFamily="18" charset="0"/>
              </a:rPr>
              <a:t>Getting a Concentration</a:t>
            </a:r>
          </a:p>
        </p:txBody>
      </p:sp>
      <p:sp>
        <p:nvSpPr>
          <p:cNvPr id="16387" name="Rectangle 3"/>
          <p:cNvSpPr>
            <a:spLocks noGrp="1" noChangeArrowheads="1"/>
          </p:cNvSpPr>
          <p:nvPr>
            <p:ph sz="quarter" idx="1"/>
          </p:nvPr>
        </p:nvSpPr>
        <p:spPr>
          <a:xfrm>
            <a:off x="304800" y="1447800"/>
            <a:ext cx="7772400" cy="4427538"/>
          </a:xfrm>
        </p:spPr>
        <p:txBody>
          <a:bodyPr>
            <a:noAutofit/>
          </a:bodyPr>
          <a:lstStyle/>
          <a:p>
            <a:r>
              <a:rPr lang="en-US" sz="3200" dirty="0">
                <a:latin typeface="Times New Roman" pitchFamily="18" charset="0"/>
                <a:cs typeface="Times New Roman" pitchFamily="18" charset="0"/>
              </a:rPr>
              <a:t>Flame</a:t>
            </a:r>
          </a:p>
          <a:p>
            <a:pPr lvl="1"/>
            <a:r>
              <a:rPr lang="en-US" sz="3200" dirty="0">
                <a:latin typeface="Times New Roman" pitchFamily="18" charset="0"/>
                <a:cs typeface="Times New Roman" pitchFamily="18" charset="0"/>
              </a:rPr>
              <a:t>Measures absorbance proportional to the ______________ of the sample</a:t>
            </a:r>
          </a:p>
          <a:p>
            <a:pPr lvl="1"/>
            <a:r>
              <a:rPr lang="en-US" sz="3200" dirty="0">
                <a:latin typeface="Times New Roman" pitchFamily="18" charset="0"/>
                <a:cs typeface="Times New Roman" pitchFamily="18" charset="0"/>
              </a:rPr>
              <a:t>Analysis in the mg/L range (ppm)</a:t>
            </a:r>
          </a:p>
          <a:p>
            <a:r>
              <a:rPr lang="en-US" sz="3200" dirty="0">
                <a:latin typeface="Times New Roman" pitchFamily="18" charset="0"/>
                <a:cs typeface="Times New Roman" pitchFamily="18" charset="0"/>
              </a:rPr>
              <a:t>Graphite Furnace</a:t>
            </a:r>
          </a:p>
          <a:p>
            <a:pPr lvl="1"/>
            <a:r>
              <a:rPr lang="en-US" sz="3200" dirty="0">
                <a:latin typeface="Times New Roman" pitchFamily="18" charset="0"/>
                <a:cs typeface="Times New Roman" pitchFamily="18" charset="0"/>
              </a:rPr>
              <a:t>Measures an absorbance peak with an area proportional to _______ of the sample</a:t>
            </a:r>
          </a:p>
          <a:p>
            <a:pPr lvl="1"/>
            <a:r>
              <a:rPr lang="en-US" sz="3200" dirty="0">
                <a:latin typeface="Times New Roman" pitchFamily="18" charset="0"/>
                <a:cs typeface="Times New Roman" pitchFamily="18" charset="0"/>
              </a:rPr>
              <a:t>Analysis in the mg/L range (ppb)</a:t>
            </a:r>
          </a:p>
        </p:txBody>
      </p:sp>
      <p:sp>
        <p:nvSpPr>
          <p:cNvPr id="16388" name="Text Box 4"/>
          <p:cNvSpPr txBox="1">
            <a:spLocks noChangeArrowheads="1"/>
          </p:cNvSpPr>
          <p:nvPr/>
        </p:nvSpPr>
        <p:spPr bwMode="auto">
          <a:xfrm>
            <a:off x="1219200" y="2590800"/>
            <a:ext cx="2278063" cy="519113"/>
          </a:xfrm>
          <a:prstGeom prst="rect">
            <a:avLst/>
          </a:prstGeom>
          <a:noFill/>
          <a:ln w="12700">
            <a:noFill/>
            <a:miter lim="800000"/>
            <a:headEnd type="none" w="lg" len="med"/>
            <a:tailEnd type="none" w="lg" len="med"/>
          </a:ln>
          <a:effectLst/>
        </p:spPr>
        <p:txBody>
          <a:bodyPr wrap="none">
            <a:spAutoFit/>
          </a:bodyPr>
          <a:lstStyle/>
          <a:p>
            <a:r>
              <a:rPr lang="en-US" sz="2800" b="1" dirty="0">
                <a:solidFill>
                  <a:schemeClr val="folHlink"/>
                </a:solidFill>
                <a:latin typeface="Times New Roman" pitchFamily="18" charset="0"/>
              </a:rPr>
              <a:t>concentration</a:t>
            </a:r>
          </a:p>
        </p:txBody>
      </p:sp>
      <p:sp>
        <p:nvSpPr>
          <p:cNvPr id="16389" name="Text Box 5"/>
          <p:cNvSpPr txBox="1">
            <a:spLocks noChangeArrowheads="1"/>
          </p:cNvSpPr>
          <p:nvPr/>
        </p:nvSpPr>
        <p:spPr bwMode="auto">
          <a:xfrm>
            <a:off x="3733800" y="4800600"/>
            <a:ext cx="935038" cy="519112"/>
          </a:xfrm>
          <a:prstGeom prst="rect">
            <a:avLst/>
          </a:prstGeom>
          <a:noFill/>
          <a:ln w="12700">
            <a:noFill/>
            <a:miter lim="800000"/>
            <a:headEnd type="none" w="lg" len="med"/>
            <a:tailEnd type="none" w="lg" len="med"/>
          </a:ln>
          <a:effectLst/>
        </p:spPr>
        <p:txBody>
          <a:bodyPr wrap="none">
            <a:spAutoFit/>
          </a:bodyPr>
          <a:lstStyle/>
          <a:p>
            <a:r>
              <a:rPr lang="en-US" sz="2800" b="1" dirty="0">
                <a:solidFill>
                  <a:schemeClr val="folHlink"/>
                </a:solidFill>
                <a:latin typeface="Times New Roman" pitchFamily="18" charset="0"/>
              </a:rPr>
              <a:t>mass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uild="p" autoUpdateAnimBg="0"/>
      <p:bldP spid="16389"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304800" y="1752600"/>
            <a:ext cx="8229600" cy="3733800"/>
          </a:xfrm>
          <a:prstGeom prst="rect">
            <a:avLst/>
          </a:prstGeom>
        </p:spPr>
        <p:txBody>
          <a:bodyPr/>
          <a:lstStyle/>
          <a:p>
            <a:pPr marL="342900" lvl="0" indent="-342900">
              <a:spcBef>
                <a:spcPct val="20000"/>
              </a:spcBef>
            </a:pP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In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2" tooltip="Analytical chemistry"/>
              </a:rPr>
              <a:t>analytical chemistry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en-US" sz="3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Atomic absorption spectroscopy</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(AAS)</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is a technique for determining the concentration of a particular metal </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hlinkClick r:id="rId3" tooltip="Chemical element"/>
              </a:rPr>
              <a:t>element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lang="en-US" sz="3200" dirty="0" smtClean="0">
                <a:latin typeface="Times New Roman" pitchFamily="18" charset="0"/>
                <a:cs typeface="Times New Roman" pitchFamily="18" charset="0"/>
              </a:rPr>
              <a:t>(e.g. Fe, Cu, Al, Pb, Ca, Zn)</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in a sample ( water, medicine,</a:t>
            </a:r>
            <a:r>
              <a:rPr kumimoji="0" lang="en-US" sz="3200" b="0" i="0" u="none" strike="noStrike" kern="1200" cap="none" spc="0" normalizeH="0" noProof="0" dirty="0" smtClean="0">
                <a:ln>
                  <a:noFill/>
                </a:ln>
                <a:solidFill>
                  <a:schemeClr val="tx1"/>
                </a:solidFill>
                <a:effectLst/>
                <a:uLnTx/>
                <a:uFillTx/>
                <a:latin typeface="Times New Roman" pitchFamily="18" charset="0"/>
                <a:cs typeface="Times New Roman" pitchFamily="18" charset="0"/>
              </a:rPr>
              <a:t> food)</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lang="en-US" sz="3200" dirty="0" smtClean="0">
                <a:latin typeface="Times New Roman" pitchFamily="18" charset="0"/>
                <a:cs typeface="Times New Roman" pitchFamily="18" charset="0"/>
              </a:rPr>
              <a:t>.</a:t>
            </a:r>
            <a:r>
              <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Atomic absorption spectroscopy can be used to analyze the concentration of over 62 different metals in a solution.</a:t>
            </a:r>
            <a:endParaRPr kumimoji="0" lang="en-US" sz="32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
        <p:nvSpPr>
          <p:cNvPr id="3" name="TextBox 2"/>
          <p:cNvSpPr txBox="1"/>
          <p:nvPr/>
        </p:nvSpPr>
        <p:spPr>
          <a:xfrm>
            <a:off x="2819400" y="609600"/>
            <a:ext cx="2722220" cy="707886"/>
          </a:xfrm>
          <a:prstGeom prst="rect">
            <a:avLst/>
          </a:prstGeom>
          <a:noFill/>
        </p:spPr>
        <p:txBody>
          <a:bodyPr wrap="none" rtlCol="0">
            <a:spAutoFit/>
          </a:bodyPr>
          <a:lstStyle/>
          <a:p>
            <a:r>
              <a:rPr lang="en-US" sz="4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Introduction</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52400" y="1447800"/>
            <a:ext cx="83058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We can find the concentrations of a sample running a series of calibration standards through the instrument. By plotting the absorption versus the concentrations of the standards, a </a:t>
            </a: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hlinkClick r:id="rId2"/>
              </a:rPr>
              <a:t>calibration curve</a:t>
            </a:r>
            <a:r>
              <a:rPr kumimoji="0" lang="en-US" sz="28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can be plotted. We can then look at the absorption for a sample solution and use the calibration curves to determine the concentration of a sample.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ctr"/>
            <a:r>
              <a:rPr lang="en-US" altLang="ko-KR" sz="4000" dirty="0" smtClean="0">
                <a:solidFill>
                  <a:srgbClr val="FF000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Technique</a:t>
            </a:r>
            <a:endParaRPr lang="en-US" sz="40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123" name="Rectangle 3"/>
          <p:cNvSpPr>
            <a:spLocks noGrp="1" noChangeArrowheads="1"/>
          </p:cNvSpPr>
          <p:nvPr>
            <p:ph sz="quarter" idx="1"/>
          </p:nvPr>
        </p:nvSpPr>
        <p:spPr>
          <a:xfrm>
            <a:off x="228600" y="1752600"/>
            <a:ext cx="8610600" cy="3429000"/>
          </a:xfrm>
        </p:spPr>
        <p:txBody>
          <a:bodyPr>
            <a:noAutofit/>
          </a:bodyPr>
          <a:lstStyle/>
          <a:p>
            <a:pPr>
              <a:buNone/>
            </a:pPr>
            <a:r>
              <a:rPr lang="en-US" sz="3200" dirty="0" smtClean="0">
                <a:latin typeface="Times New Roman" pitchFamily="18" charset="0"/>
                <a:cs typeface="Times New Roman" pitchFamily="18" charset="0"/>
              </a:rPr>
              <a:t>    Atomic-absorption (AA) spectroscopy uses the </a:t>
            </a:r>
            <a:r>
              <a:rPr lang="en-US" sz="3200" dirty="0" smtClean="0">
                <a:latin typeface="Times New Roman" pitchFamily="18" charset="0"/>
                <a:cs typeface="Times New Roman" pitchFamily="18" charset="0"/>
                <a:hlinkClick r:id="rId2"/>
              </a:rPr>
              <a:t>absorption</a:t>
            </a:r>
            <a:r>
              <a:rPr lang="en-US" sz="3200" dirty="0" smtClean="0">
                <a:latin typeface="Times New Roman" pitchFamily="18" charset="0"/>
                <a:cs typeface="Times New Roman" pitchFamily="18" charset="0"/>
              </a:rPr>
              <a:t> of light to measure the concentration of gas-phase atoms. Since samples are usually liquids or solids, the analyte atoms must be vaporized or atomized in a flame or graphite furnace.</a:t>
            </a:r>
            <a:endParaRPr lang="en-US" altLang="ko-KR" sz="3200" dirty="0" smtClean="0">
              <a:latin typeface="Times New Roman" pitchFamily="18" charset="0"/>
              <a:ea typeface="Gulim" pitchFamily="34" charset="-127"/>
              <a:cs typeface="Times New Roman" pitchFamily="18" charset="0"/>
            </a:endParaRPr>
          </a:p>
          <a:p>
            <a:endParaRPr lang="en-US" altLang="ko-KR" sz="3200" dirty="0" smtClean="0">
              <a:latin typeface="Times New Roman" pitchFamily="18" charset="0"/>
              <a:ea typeface="Gulim" pitchFamily="34" charset="-127"/>
              <a:cs typeface="Times New Roman" pitchFamily="18" charset="0"/>
            </a:endParaRPr>
          </a:p>
          <a:p>
            <a:pPr>
              <a:buNone/>
            </a:pPr>
            <a:endParaRPr lang="en-US" sz="32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r>
              <a:rPr lang="en-US" altLang="ko-KR" sz="4000" dirty="0" smtClean="0">
                <a:solidFill>
                  <a:srgbClr val="0070C0"/>
                </a:solidFill>
                <a:effectLst>
                  <a:outerShdw blurRad="38100" dist="38100" dir="2700000" algn="tl">
                    <a:srgbClr val="000000">
                      <a:alpha val="43137"/>
                    </a:srgbClr>
                  </a:outerShdw>
                </a:effectLst>
                <a:latin typeface="Times New Roman" pitchFamily="18" charset="0"/>
                <a:ea typeface="Gulim" pitchFamily="34" charset="-127"/>
                <a:cs typeface="Times New Roman" pitchFamily="18" charset="0"/>
              </a:rPr>
              <a:t>Steps</a:t>
            </a:r>
            <a:endParaRPr lang="en-US" sz="40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171" name="Rectangle 3"/>
          <p:cNvSpPr>
            <a:spLocks noGrp="1" noChangeArrowheads="1"/>
          </p:cNvSpPr>
          <p:nvPr>
            <p:ph sz="quarter" idx="1"/>
          </p:nvPr>
        </p:nvSpPr>
        <p:spPr>
          <a:xfrm>
            <a:off x="304800" y="1524000"/>
            <a:ext cx="8382000" cy="4525963"/>
          </a:xfrm>
        </p:spPr>
        <p:txBody>
          <a:bodyPr>
            <a:normAutofit/>
          </a:bodyPr>
          <a:lstStyle/>
          <a:p>
            <a:pPr marL="609600" indent="-609600">
              <a:buNone/>
            </a:pPr>
            <a:r>
              <a:rPr lang="en-US" altLang="ko-KR" sz="3200" dirty="0" smtClean="0">
                <a:solidFill>
                  <a:srgbClr val="CC3399"/>
                </a:solidFill>
                <a:latin typeface="Times New Roman" pitchFamily="18" charset="0"/>
                <a:ea typeface="Gulim" pitchFamily="34" charset="-127"/>
                <a:cs typeface="Times New Roman" pitchFamily="18" charset="0"/>
              </a:rPr>
              <a:t>      </a:t>
            </a:r>
            <a:r>
              <a:rPr lang="en-US" altLang="ko-KR" sz="3200" b="1" dirty="0" smtClean="0">
                <a:solidFill>
                  <a:srgbClr val="CC3399"/>
                </a:solidFill>
                <a:latin typeface="Times New Roman" pitchFamily="18" charset="0"/>
                <a:ea typeface="Gulim" pitchFamily="34" charset="-127"/>
                <a:cs typeface="Times New Roman" pitchFamily="18" charset="0"/>
              </a:rPr>
              <a:t>The </a:t>
            </a:r>
            <a:r>
              <a:rPr lang="en-US" altLang="ko-KR" sz="3200" b="1" dirty="0">
                <a:solidFill>
                  <a:srgbClr val="CC3399"/>
                </a:solidFill>
                <a:latin typeface="Times New Roman" pitchFamily="18" charset="0"/>
                <a:ea typeface="Gulim" pitchFamily="34" charset="-127"/>
                <a:cs typeface="Times New Roman" pitchFamily="18" charset="0"/>
              </a:rPr>
              <a:t>steps are involved</a:t>
            </a:r>
            <a:r>
              <a:rPr lang="en-US" altLang="ko-KR" sz="3200" b="1" dirty="0">
                <a:latin typeface="Times New Roman" pitchFamily="18" charset="0"/>
                <a:ea typeface="Gulim" pitchFamily="34" charset="-127"/>
                <a:cs typeface="Times New Roman" pitchFamily="18" charset="0"/>
              </a:rPr>
              <a:t> </a:t>
            </a:r>
            <a:r>
              <a:rPr lang="en-US" altLang="ko-KR" sz="3200" dirty="0">
                <a:latin typeface="Times New Roman" pitchFamily="18" charset="0"/>
                <a:ea typeface="Gulim" pitchFamily="34" charset="-127"/>
                <a:cs typeface="Times New Roman" pitchFamily="18" charset="0"/>
              </a:rPr>
              <a:t>in turning a liquid sample into an atomic gas:</a:t>
            </a:r>
          </a:p>
          <a:p>
            <a:pPr marL="609600" indent="-609600"/>
            <a:r>
              <a:rPr lang="en-US" altLang="ko-KR" sz="3200" dirty="0">
                <a:latin typeface="Times New Roman" pitchFamily="18" charset="0"/>
                <a:ea typeface="Gulim" pitchFamily="34" charset="-127"/>
                <a:cs typeface="Times New Roman" pitchFamily="18" charset="0"/>
              </a:rPr>
              <a:t>Desolvation – the liquid </a:t>
            </a:r>
            <a:r>
              <a:rPr lang="en-US" altLang="ko-KR" sz="3200" dirty="0">
                <a:latin typeface="Times New Roman" pitchFamily="18" charset="0"/>
                <a:ea typeface="Gulim" pitchFamily="34" charset="-127"/>
                <a:cs typeface="Times New Roman" pitchFamily="18" charset="0"/>
                <a:hlinkClick r:id="rId2" tooltip="Solvent"/>
              </a:rPr>
              <a:t>solvent</a:t>
            </a:r>
            <a:r>
              <a:rPr lang="en-US" altLang="ko-KR" sz="3200" dirty="0">
                <a:latin typeface="Times New Roman" pitchFamily="18" charset="0"/>
                <a:ea typeface="Gulim" pitchFamily="34" charset="-127"/>
                <a:cs typeface="Times New Roman" pitchFamily="18" charset="0"/>
              </a:rPr>
              <a:t> is </a:t>
            </a:r>
            <a:r>
              <a:rPr lang="en-US" altLang="ko-KR" sz="3200" dirty="0">
                <a:latin typeface="Times New Roman" pitchFamily="18" charset="0"/>
                <a:ea typeface="Gulim" pitchFamily="34" charset="-127"/>
                <a:cs typeface="Times New Roman" pitchFamily="18" charset="0"/>
                <a:hlinkClick r:id="rId3" tooltip="Evaporation"/>
              </a:rPr>
              <a:t>evaporated</a:t>
            </a:r>
            <a:r>
              <a:rPr lang="en-US" altLang="ko-KR" sz="3200" dirty="0">
                <a:latin typeface="Times New Roman" pitchFamily="18" charset="0"/>
                <a:ea typeface="Gulim" pitchFamily="34" charset="-127"/>
                <a:cs typeface="Times New Roman" pitchFamily="18" charset="0"/>
              </a:rPr>
              <a:t>, and the dry sample </a:t>
            </a:r>
            <a:r>
              <a:rPr lang="en-US" altLang="ko-KR" sz="3200" dirty="0" smtClean="0">
                <a:latin typeface="Times New Roman" pitchFamily="18" charset="0"/>
                <a:ea typeface="Gulim" pitchFamily="34" charset="-127"/>
                <a:cs typeface="Times New Roman" pitchFamily="18" charset="0"/>
              </a:rPr>
              <a:t>remains. </a:t>
            </a:r>
            <a:endParaRPr lang="en-US" altLang="ko-KR" sz="3200" dirty="0">
              <a:latin typeface="Times New Roman" pitchFamily="18" charset="0"/>
              <a:ea typeface="Gulim" pitchFamily="34" charset="-127"/>
              <a:cs typeface="Times New Roman" pitchFamily="18" charset="0"/>
            </a:endParaRPr>
          </a:p>
          <a:p>
            <a:pPr marL="609600" indent="-609600"/>
            <a:r>
              <a:rPr lang="en-US" altLang="ko-KR" sz="3200" dirty="0" smtClean="0">
                <a:latin typeface="Times New Roman" pitchFamily="18" charset="0"/>
                <a:ea typeface="Gulim" pitchFamily="34" charset="-127"/>
                <a:cs typeface="Times New Roman" pitchFamily="18" charset="0"/>
              </a:rPr>
              <a:t>Vaporization or Volatilization </a:t>
            </a:r>
            <a:r>
              <a:rPr lang="en-US" altLang="ko-KR" sz="3200" dirty="0">
                <a:latin typeface="Times New Roman" pitchFamily="18" charset="0"/>
                <a:ea typeface="Gulim" pitchFamily="34" charset="-127"/>
                <a:cs typeface="Times New Roman" pitchFamily="18" charset="0"/>
              </a:rPr>
              <a:t>– the solid sample </a:t>
            </a:r>
            <a:r>
              <a:rPr lang="en-US" altLang="ko-KR" sz="3200" dirty="0" smtClean="0">
                <a:latin typeface="Times New Roman" pitchFamily="18" charset="0"/>
                <a:ea typeface="Gulim" pitchFamily="34" charset="-127"/>
                <a:cs typeface="Times New Roman" pitchFamily="18" charset="0"/>
              </a:rPr>
              <a:t>vaporizes </a:t>
            </a:r>
            <a:r>
              <a:rPr lang="en-US" altLang="ko-KR" sz="3200" dirty="0">
                <a:latin typeface="Times New Roman" pitchFamily="18" charset="0"/>
                <a:ea typeface="Gulim" pitchFamily="34" charset="-127"/>
                <a:cs typeface="Times New Roman" pitchFamily="18" charset="0"/>
              </a:rPr>
              <a:t>to a </a:t>
            </a:r>
            <a:r>
              <a:rPr lang="en-US" altLang="ko-KR" sz="3200" dirty="0" smtClean="0">
                <a:latin typeface="Times New Roman" pitchFamily="18" charset="0"/>
                <a:ea typeface="Gulim" pitchFamily="34" charset="-127"/>
                <a:cs typeface="Times New Roman" pitchFamily="18" charset="0"/>
              </a:rPr>
              <a:t>gas. </a:t>
            </a:r>
            <a:endParaRPr lang="en-US" altLang="ko-KR" sz="3200" dirty="0">
              <a:latin typeface="Times New Roman" pitchFamily="18" charset="0"/>
              <a:ea typeface="Gulim" pitchFamily="34" charset="-127"/>
              <a:cs typeface="Times New Roman" pitchFamily="18" charset="0"/>
            </a:endParaRPr>
          </a:p>
          <a:p>
            <a:pPr marL="609600" indent="-609600"/>
            <a:endParaRPr lang="en-US" sz="32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2819400" y="0"/>
            <a:ext cx="3416321"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0000"/>
                </a:solidFill>
                <a:effectLst/>
                <a:latin typeface="Times New Roman" pitchFamily="18" charset="0"/>
                <a:ea typeface="Arial Unicode MS" pitchFamily="34" charset="-128"/>
                <a:cs typeface="Times New Roman" pitchFamily="18" charset="0"/>
              </a:rPr>
              <a:t>Instrumentation</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Picture 1" descr="instr"/>
          <p:cNvPicPr>
            <a:picLocks noChangeAspect="1" noChangeArrowheads="1"/>
          </p:cNvPicPr>
          <p:nvPr/>
        </p:nvPicPr>
        <p:blipFill>
          <a:blip r:embed="rId2" cstate="print"/>
          <a:srcRect/>
          <a:stretch>
            <a:fillRect/>
          </a:stretch>
        </p:blipFill>
        <p:spPr bwMode="auto">
          <a:xfrm>
            <a:off x="152400" y="762000"/>
            <a:ext cx="5476875" cy="3200400"/>
          </a:xfrm>
          <a:prstGeom prst="rect">
            <a:avLst/>
          </a:prstGeom>
          <a:noFill/>
        </p:spPr>
      </p:pic>
      <p:pic>
        <p:nvPicPr>
          <p:cNvPr id="4" name="Picture 4" descr="250px-Atomic_absorption_spectroscopy"/>
          <p:cNvPicPr>
            <a:picLocks noChangeAspect="1" noChangeArrowheads="1"/>
          </p:cNvPicPr>
          <p:nvPr/>
        </p:nvPicPr>
        <p:blipFill>
          <a:blip r:embed="rId3" cstate="print"/>
          <a:srcRect/>
          <a:stretch>
            <a:fillRect/>
          </a:stretch>
        </p:blipFill>
        <p:spPr bwMode="auto">
          <a:xfrm>
            <a:off x="2971800" y="4038600"/>
            <a:ext cx="5486400" cy="28194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514600"/>
            <a:ext cx="8077200" cy="4031873"/>
          </a:xfrm>
          <a:prstGeom prst="rect">
            <a:avLst/>
          </a:prstGeom>
        </p:spPr>
        <p:txBody>
          <a:bodyPr wrap="square">
            <a:spAutoFit/>
          </a:bodyPr>
          <a:lstStyle/>
          <a:p>
            <a:r>
              <a:rPr lang="en-US" altLang="ko-KR" sz="3200" dirty="0" smtClean="0">
                <a:latin typeface="Times New Roman" pitchFamily="18" charset="0"/>
                <a:ea typeface="Gulim" pitchFamily="34" charset="-127"/>
                <a:cs typeface="Times New Roman" pitchFamily="18" charset="0"/>
              </a:rPr>
              <a:t>The light that is focused into the flame is produced by a </a:t>
            </a:r>
            <a:r>
              <a:rPr lang="en-US" altLang="ko-KR" sz="3200" dirty="0" smtClean="0">
                <a:latin typeface="Times New Roman" pitchFamily="18" charset="0"/>
                <a:ea typeface="Gulim" pitchFamily="34" charset="-127"/>
                <a:cs typeface="Times New Roman" pitchFamily="18" charset="0"/>
                <a:hlinkClick r:id="rId3" tooltip="Hollow cathode lamp"/>
              </a:rPr>
              <a:t>hollow cathode lamp</a:t>
            </a:r>
            <a:r>
              <a:rPr lang="en-US" altLang="ko-KR" sz="3200" dirty="0" smtClean="0">
                <a:latin typeface="Times New Roman" pitchFamily="18" charset="0"/>
                <a:ea typeface="Gulim" pitchFamily="34" charset="-127"/>
                <a:cs typeface="Times New Roman" pitchFamily="18" charset="0"/>
              </a:rPr>
              <a:t>. Inside the lamp is a cylindrical metal cathode containing the metal for excitation, an anode and inert gas. When a high voltage is applied across the anode and cathode, the metal atoms in the cathode are excited into producing light with a certain </a:t>
            </a:r>
            <a:r>
              <a:rPr lang="en-US" altLang="ko-KR" sz="3200" dirty="0" smtClean="0">
                <a:latin typeface="Times New Roman" pitchFamily="18" charset="0"/>
                <a:ea typeface="Gulim" pitchFamily="34" charset="-127"/>
                <a:cs typeface="Times New Roman" pitchFamily="18" charset="0"/>
                <a:hlinkClick r:id="rId4" tooltip="Emission spectrum"/>
              </a:rPr>
              <a:t>emission spectrum</a:t>
            </a:r>
            <a:r>
              <a:rPr lang="en-US" altLang="ko-KR" sz="3200" dirty="0" smtClean="0">
                <a:latin typeface="Times New Roman" pitchFamily="18" charset="0"/>
                <a:ea typeface="Gulim" pitchFamily="34" charset="-127"/>
                <a:cs typeface="Times New Roman" pitchFamily="18" charset="0"/>
              </a:rPr>
              <a:t>. </a:t>
            </a:r>
            <a:endParaRPr lang="en-US" sz="3200" dirty="0" smtClean="0">
              <a:latin typeface="Times New Roman" pitchFamily="18" charset="0"/>
              <a:cs typeface="Times New Roman" pitchFamily="18" charset="0"/>
            </a:endParaRPr>
          </a:p>
        </p:txBody>
      </p:sp>
      <p:sp>
        <p:nvSpPr>
          <p:cNvPr id="3" name="Rectangle 31"/>
          <p:cNvSpPr txBox="1">
            <a:spLocks noChangeArrowheads="1"/>
          </p:cNvSpPr>
          <p:nvPr/>
        </p:nvSpPr>
        <p:spPr>
          <a:xfrm>
            <a:off x="304800" y="152400"/>
            <a:ext cx="8229600" cy="60960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Light Source: Hollow Cathode Lamp</a:t>
            </a:r>
            <a:endParaRPr kumimoji="0" lang="en-US" sz="32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pic>
        <p:nvPicPr>
          <p:cNvPr id="4" name="Picture 3" descr="http://elchem.kaist.ac.kr/vt/chem-ed/optics/sources/graphics/lamp-hcl.gif">
            <a:hlinkClick r:id="rId5"/>
          </p:cNvPr>
          <p:cNvPicPr>
            <a:picLocks noChangeAspect="1" noChangeArrowheads="1"/>
          </p:cNvPicPr>
          <p:nvPr/>
        </p:nvPicPr>
        <p:blipFill>
          <a:blip r:embed="rId6" cstate="print"/>
          <a:srcRect/>
          <a:stretch>
            <a:fillRect/>
          </a:stretch>
        </p:blipFill>
        <p:spPr bwMode="auto">
          <a:xfrm>
            <a:off x="1447800" y="1066800"/>
            <a:ext cx="5562600" cy="1235385"/>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81000" y="1066800"/>
            <a:ext cx="8229600" cy="4525963"/>
          </a:xfrm>
          <a:prstGeom prst="rect">
            <a:avLst/>
          </a:prstGeom>
        </p:spPr>
        <p:txBody>
          <a:bodyPr/>
          <a:lstStyle/>
          <a:p>
            <a:pPr marL="274320" marR="0" lvl="0" indent="-27432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The type of hollow cathode tube depends on the metal being analyzed. For analyzing the concentration of copper in an ore, a copper cathode tube would be used, and likewise for any other metal being analyzed. The </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hlinkClick r:id="rId2" tooltip="Electron"/>
              </a:rPr>
              <a:t>electrons</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 of the atoms in the flame can be promoted to higher orbitals for an instant by absorbing a set quantity of </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hlinkClick r:id="rId3" tooltip="Energy"/>
              </a:rPr>
              <a:t>energy</a:t>
            </a:r>
            <a:r>
              <a:rPr kumimoji="0" lang="en-US" altLang="ko-KR" sz="3200" b="0" i="0" u="none" strike="noStrike" kern="1200" cap="none" spc="0" normalizeH="0" baseline="0" noProof="0" dirty="0" smtClean="0">
                <a:ln>
                  <a:noFill/>
                </a:ln>
                <a:solidFill>
                  <a:schemeClr val="tx1"/>
                </a:solidFill>
                <a:effectLst/>
                <a:uLnTx/>
                <a:uFillTx/>
                <a:latin typeface="Times New Roman" pitchFamily="18" charset="0"/>
                <a:ea typeface="Gulim" pitchFamily="34" charset="-127"/>
                <a:cs typeface="Times New Roman" pitchFamily="18" charset="0"/>
              </a:rPr>
              <a:t> (a quantum). </a:t>
            </a:r>
            <a:endParaRPr kumimoji="0" lang="en-US" sz="3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29200" y="533400"/>
            <a:ext cx="1981200" cy="571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52600" y="457200"/>
            <a:ext cx="2342347" cy="5791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90178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229600" cy="6124754"/>
          </a:xfrm>
          <a:prstGeom prst="rect">
            <a:avLst/>
          </a:prstGeom>
        </p:spPr>
        <p:txBody>
          <a:bodyPr wrap="square">
            <a:spAutoFit/>
          </a:bodyPr>
          <a:lstStyle/>
          <a:p>
            <a:r>
              <a:rPr lang="en-US" sz="3600" dirty="0" smtClean="0">
                <a:solidFill>
                  <a:srgbClr val="FF0000"/>
                </a:solidFill>
                <a:latin typeface="Times New Roman" pitchFamily="18" charset="0"/>
                <a:cs typeface="Times New Roman" pitchFamily="18" charset="0"/>
              </a:rPr>
              <a:t>Atomizer</a:t>
            </a:r>
          </a:p>
          <a:p>
            <a:endParaRPr lang="en-US" b="1"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AA spectroscopy requires that the analyte atoms be in </a:t>
            </a:r>
            <a:r>
              <a:rPr lang="en-US" sz="3200" dirty="0" smtClean="0">
                <a:latin typeface="Times New Roman" pitchFamily="18" charset="0"/>
                <a:cs typeface="Times New Roman" pitchFamily="18" charset="0"/>
              </a:rPr>
              <a:t>the </a:t>
            </a:r>
            <a:r>
              <a:rPr lang="en-US" sz="3200" smtClean="0">
                <a:latin typeface="Times New Roman" pitchFamily="18" charset="0"/>
                <a:cs typeface="Times New Roman" pitchFamily="18" charset="0"/>
              </a:rPr>
              <a:t>gas phase. </a:t>
            </a:r>
            <a:endParaRPr lang="en-US" sz="3200" dirty="0" smtClean="0">
              <a:latin typeface="Times New Roman" pitchFamily="18" charset="0"/>
              <a:cs typeface="Times New Roman" pitchFamily="18" charset="0"/>
            </a:endParaRPr>
          </a:p>
          <a:p>
            <a:r>
              <a:rPr lang="en-US" sz="3200" dirty="0" smtClean="0">
                <a:latin typeface="Times New Roman" pitchFamily="18" charset="0"/>
                <a:cs typeface="Times New Roman" pitchFamily="18" charset="0"/>
              </a:rPr>
              <a:t>Ions or atoms in a sample must undergo desolvation and vaporization in a high-temperature source such as a </a:t>
            </a:r>
            <a:r>
              <a:rPr lang="en-US" sz="3200" dirty="0" smtClean="0">
                <a:solidFill>
                  <a:srgbClr val="FF0000"/>
                </a:solidFill>
                <a:latin typeface="Times New Roman" pitchFamily="18" charset="0"/>
                <a:cs typeface="Times New Roman" pitchFamily="18" charset="0"/>
              </a:rPr>
              <a:t>flame</a:t>
            </a:r>
            <a:r>
              <a:rPr lang="en-US" sz="3200" dirty="0" smtClean="0">
                <a:solidFill>
                  <a:srgbClr val="00B050"/>
                </a:solidFill>
                <a:latin typeface="Times New Roman" pitchFamily="18" charset="0"/>
                <a:cs typeface="Times New Roman" pitchFamily="18" charset="0"/>
              </a:rPr>
              <a:t> </a:t>
            </a:r>
            <a:r>
              <a:rPr lang="en-US" sz="3200" dirty="0" smtClean="0">
                <a:latin typeface="Times New Roman" pitchFamily="18" charset="0"/>
                <a:cs typeface="Times New Roman" pitchFamily="18" charset="0"/>
              </a:rPr>
              <a:t>or </a:t>
            </a:r>
            <a:r>
              <a:rPr lang="en-US" sz="3200" dirty="0" smtClean="0">
                <a:solidFill>
                  <a:srgbClr val="FF0000"/>
                </a:solidFill>
                <a:latin typeface="Times New Roman" pitchFamily="18" charset="0"/>
                <a:cs typeface="Times New Roman" pitchFamily="18" charset="0"/>
              </a:rPr>
              <a:t>graphite furnace</a:t>
            </a:r>
            <a:r>
              <a:rPr lang="en-US" sz="3200" dirty="0" smtClean="0">
                <a:latin typeface="Times New Roman" pitchFamily="18" charset="0"/>
                <a:cs typeface="Times New Roman" pitchFamily="18" charset="0"/>
              </a:rPr>
              <a:t>.</a:t>
            </a:r>
          </a:p>
          <a:p>
            <a:r>
              <a:rPr lang="en-US" sz="3200" dirty="0" smtClean="0">
                <a:latin typeface="Times New Roman" pitchFamily="18" charset="0"/>
                <a:cs typeface="Times New Roman" pitchFamily="18" charset="0"/>
              </a:rPr>
              <a:t> </a:t>
            </a:r>
          </a:p>
          <a:p>
            <a:r>
              <a:rPr lang="en-US" sz="3200" dirty="0" smtClean="0">
                <a:solidFill>
                  <a:srgbClr val="00B050"/>
                </a:solidFill>
                <a:latin typeface="Times New Roman" pitchFamily="18" charset="0"/>
                <a:cs typeface="Times New Roman" pitchFamily="18" charset="0"/>
              </a:rPr>
              <a:t>Flame AA </a:t>
            </a:r>
            <a:r>
              <a:rPr lang="en-US" sz="3200" dirty="0" smtClean="0">
                <a:latin typeface="Times New Roman" pitchFamily="18" charset="0"/>
                <a:cs typeface="Times New Roman" pitchFamily="18" charset="0"/>
              </a:rPr>
              <a:t>can only analyze solutions, while </a:t>
            </a:r>
            <a:r>
              <a:rPr lang="en-US" sz="3200" dirty="0" smtClean="0">
                <a:solidFill>
                  <a:srgbClr val="00B050"/>
                </a:solidFill>
                <a:latin typeface="Times New Roman" pitchFamily="18" charset="0"/>
                <a:cs typeface="Times New Roman" pitchFamily="18" charset="0"/>
              </a:rPr>
              <a:t>graphite furnace AA </a:t>
            </a:r>
            <a:r>
              <a:rPr lang="en-US" sz="3200" dirty="0" smtClean="0">
                <a:latin typeface="Times New Roman" pitchFamily="18" charset="0"/>
                <a:cs typeface="Times New Roman" pitchFamily="18" charset="0"/>
              </a:rPr>
              <a:t>can accept solutions, slurries, or solid samples.</a:t>
            </a:r>
          </a:p>
          <a:p>
            <a:endParaRPr lang="en-US"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601</TotalTime>
  <Words>708</Words>
  <Application>Microsoft Office PowerPoint</Application>
  <PresentationFormat>On-screen Show (4:3)</PresentationFormat>
  <Paragraphs>57</Paragraphs>
  <Slides>20</Slides>
  <Notes>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Oriel</vt:lpstr>
      <vt:lpstr>Atomic-absorption spectroscopy</vt:lpstr>
      <vt:lpstr>Slide 2</vt:lpstr>
      <vt:lpstr>Technique</vt:lpstr>
      <vt:lpstr>Steps</vt:lpstr>
      <vt:lpstr>Slide 5</vt:lpstr>
      <vt:lpstr>Slide 6</vt:lpstr>
      <vt:lpstr>Slide 7</vt:lpstr>
      <vt:lpstr>Slide 8</vt:lpstr>
      <vt:lpstr>Slide 9</vt:lpstr>
      <vt:lpstr>Slide 10</vt:lpstr>
      <vt:lpstr>Slide 11</vt:lpstr>
      <vt:lpstr>Flame</vt:lpstr>
      <vt:lpstr>Slide 13</vt:lpstr>
      <vt:lpstr>Slide 14</vt:lpstr>
      <vt:lpstr>Slide 15</vt:lpstr>
      <vt:lpstr>Slide 16</vt:lpstr>
      <vt:lpstr>Detector</vt:lpstr>
      <vt:lpstr>Slide 18</vt:lpstr>
      <vt:lpstr>Getting a Concentration</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ksu</dc:creator>
  <cp:lastModifiedBy>ksu</cp:lastModifiedBy>
  <cp:revision>57</cp:revision>
  <dcterms:created xsi:type="dcterms:W3CDTF">2006-08-16T00:00:00Z</dcterms:created>
  <dcterms:modified xsi:type="dcterms:W3CDTF">2011-10-23T08:16:14Z</dcterms:modified>
</cp:coreProperties>
</file>