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notesMasterIdLst>
    <p:notesMasterId r:id="rId17"/>
  </p:notesMasterIdLst>
  <p:sldIdLst>
    <p:sldId id="256" r:id="rId5"/>
    <p:sldId id="257" r:id="rId6"/>
    <p:sldId id="267" r:id="rId7"/>
    <p:sldId id="266" r:id="rId8"/>
    <p:sldId id="258" r:id="rId9"/>
    <p:sldId id="259" r:id="rId10"/>
    <p:sldId id="260" r:id="rId11"/>
    <p:sldId id="261" r:id="rId12"/>
    <p:sldId id="263" r:id="rId13"/>
    <p:sldId id="262" r:id="rId14"/>
    <p:sldId id="264" r:id="rId15"/>
    <p:sldId id="265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E63C1FA-32D9-4EB1-861C-FA47C0665DAC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EA2283B-2130-4E19-8D61-5C462C425A8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2153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2283B-2130-4E19-8D61-5C462C425A83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2283B-2130-4E19-8D61-5C462C425A83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2283B-2130-4E19-8D61-5C462C425A83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2283B-2130-4E19-8D61-5C462C425A83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2283B-2130-4E19-8D61-5C462C425A83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2283B-2130-4E19-8D61-5C462C425A83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2283B-2130-4E19-8D61-5C462C425A83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2283B-2130-4E19-8D61-5C462C425A83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2283B-2130-4E19-8D61-5C462C425A83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2283B-2130-4E19-8D61-5C462C425A83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80B2F27-4907-4EF5-9945-A42DA0FBCF45}" type="datetimeFigureOut">
              <a:rPr lang="ar-SA" smtClean="0"/>
              <a:pPr/>
              <a:t>25/03/1432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91DB659-0D8E-4654-A201-D2A7DA741DC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63688" y="1916832"/>
            <a:ext cx="6172200" cy="814242"/>
          </a:xfrm>
        </p:spPr>
        <p:txBody>
          <a:bodyPr>
            <a:noAutofit/>
          </a:bodyPr>
          <a:lstStyle/>
          <a:p>
            <a:pPr algn="ctr"/>
            <a:r>
              <a:rPr lang="ar-SA" sz="4800" dirty="0" err="1" smtClean="0"/>
              <a:t>الأزوتوباكتر</a:t>
            </a:r>
            <a:r>
              <a:rPr lang="ar-SA" sz="4800" dirty="0" smtClean="0"/>
              <a:t> </a:t>
            </a:r>
            <a:endParaRPr lang="ar-SA" sz="4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987824" y="2780928"/>
            <a:ext cx="3456384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err="1" smtClean="0"/>
              <a:t>Azotobacter</a:t>
            </a:r>
            <a:endParaRPr lang="ar-SA" sz="3600" b="1" i="1" dirty="0"/>
          </a:p>
        </p:txBody>
      </p:sp>
      <p:sp>
        <p:nvSpPr>
          <p:cNvPr id="4" name="مستطيل 3"/>
          <p:cNvSpPr/>
          <p:nvPr/>
        </p:nvSpPr>
        <p:spPr>
          <a:xfrm>
            <a:off x="2771800" y="332656"/>
            <a:ext cx="4277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Old Antic Decorative" pitchFamily="2" charset="-78"/>
              </a:rPr>
              <a:t>بسم الله الرحمن الرحيم</a:t>
            </a:r>
            <a:endParaRPr lang="ar-SA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Old Antic Decorative" pitchFamily="2" charset="-78"/>
            </a:endParaRPr>
          </a:p>
        </p:txBody>
      </p:sp>
      <p:pic>
        <p:nvPicPr>
          <p:cNvPr id="1026" name="Picture 2" descr="F:\11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5108117" cy="2744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F:\Azoto6.gif"/>
          <p:cNvPicPr>
            <a:picLocks noChangeAspect="1" noChangeArrowheads="1"/>
          </p:cNvPicPr>
          <p:nvPr/>
        </p:nvPicPr>
        <p:blipFill>
          <a:blip r:embed="rId4" cstate="print">
            <a:lum bright="10000" contrast="-14000"/>
          </a:blip>
          <a:srcRect/>
          <a:stretch>
            <a:fillRect/>
          </a:stretch>
        </p:blipFill>
        <p:spPr bwMode="auto">
          <a:xfrm>
            <a:off x="5940152" y="3861048"/>
            <a:ext cx="2664296" cy="1343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/>
          <a:lstStyle/>
          <a:p>
            <a:pPr algn="r"/>
            <a:r>
              <a:rPr lang="ar-SA" dirty="0" smtClean="0"/>
              <a:t>طريقة العمل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72000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ar-SA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ظروف التعقيم، يتم تحضير معلق التربة بإضافة 1جم من تربة المصدر إلى 25 مل من الماء المقطر المعقم ثم يرج جيداً  ويترك ليترسب.</a:t>
            </a:r>
          </a:p>
          <a:p>
            <a:pPr algn="just">
              <a:lnSpc>
                <a:spcPct val="170000"/>
              </a:lnSpc>
            </a:pPr>
            <a:r>
              <a:rPr lang="ar-SA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باستخدام الماصة المعقمة،ينقل 1 مل من المعلق ويضاف إلى الوسط الغذائي.</a:t>
            </a:r>
          </a:p>
          <a:p>
            <a:pPr algn="just">
              <a:lnSpc>
                <a:spcPct val="170000"/>
              </a:lnSpc>
            </a:pPr>
            <a:r>
              <a:rPr lang="ar-SA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تحضن الأوساط الغذائية الملقحه في الحضان عند 37 م .</a:t>
            </a:r>
          </a:p>
          <a:p>
            <a:pPr algn="just">
              <a:lnSpc>
                <a:spcPct val="170000"/>
              </a:lnSpc>
            </a:pPr>
            <a:r>
              <a:rPr lang="ar-SA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يتم ملاحظة النمو بعد 3 أيام – أسبوع .</a:t>
            </a:r>
          </a:p>
          <a:p>
            <a:pPr algn="just">
              <a:lnSpc>
                <a:spcPct val="170000"/>
              </a:lnSpc>
            </a:pPr>
            <a:endParaRPr lang="ar-SA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70000"/>
              </a:lnSpc>
            </a:pPr>
            <a:r>
              <a:rPr lang="ar-SA" sz="2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النتيجة :</a:t>
            </a:r>
          </a:p>
          <a:p>
            <a:pPr algn="just">
              <a:lnSpc>
                <a:spcPct val="170000"/>
              </a:lnSpc>
            </a:pPr>
            <a:r>
              <a:rPr lang="ar-SA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يمكن ملاحظة نمو البكتيريا على سطح البيئة السائلة على هيئة غشاء أو غلاف هلامي .</a:t>
            </a:r>
          </a:p>
          <a:p>
            <a:pPr algn="just">
              <a:lnSpc>
                <a:spcPct val="170000"/>
              </a:lnSpc>
            </a:pPr>
            <a:r>
              <a:rPr lang="ar-SA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يتم صبغ البكتيريا ( صبغة جرام ) وفحصها تحت المجهر وتسجيل النتائج .</a:t>
            </a:r>
            <a:endParaRPr lang="ar-SA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63272" cy="1224136"/>
          </a:xfrm>
        </p:spPr>
        <p:txBody>
          <a:bodyPr>
            <a:normAutofit/>
          </a:bodyPr>
          <a:lstStyle/>
          <a:p>
            <a:pPr algn="r"/>
            <a:r>
              <a:rPr lang="ar-SA" sz="3600" dirty="0" smtClean="0"/>
              <a:t>شكل بكتيريا </a:t>
            </a:r>
            <a:r>
              <a:rPr lang="ar-SA" sz="3600" dirty="0" err="1" smtClean="0"/>
              <a:t>الأزوتوباكتر</a:t>
            </a:r>
            <a:r>
              <a:rPr lang="ar-SA" sz="3600" dirty="0" smtClean="0"/>
              <a:t> تحت المجهر  :</a:t>
            </a:r>
            <a:endParaRPr lang="ar-SA" sz="3600" dirty="0"/>
          </a:p>
        </p:txBody>
      </p:sp>
      <p:pic>
        <p:nvPicPr>
          <p:cNvPr id="31746" name="Picture 2" descr="Phase Contrast Photomicrograph Showing Azotobacter Chroococc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636912"/>
            <a:ext cx="3423275" cy="2382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7" name="Picture 3" descr="F:\11-1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55250"/>
          <a:stretch>
            <a:fillRect/>
          </a:stretch>
        </p:blipFill>
        <p:spPr bwMode="auto">
          <a:xfrm>
            <a:off x="899592" y="1556792"/>
            <a:ext cx="3682752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3203848" y="5805264"/>
            <a:ext cx="2880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err="1" smtClean="0"/>
              <a:t>Azotobacter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9781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erlin Sans FB" pitchFamily="34" charset="0"/>
              </a:rPr>
              <a:t/>
            </a:r>
            <a:br>
              <a:rPr lang="en-US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erlin Sans FB" pitchFamily="34" charset="0"/>
              </a:rPr>
            </a:br>
            <a:r>
              <a:rPr lang="en-US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erlin Sans FB" pitchFamily="34" charset="0"/>
              </a:rPr>
              <a:t>Good </a:t>
            </a:r>
            <a:r>
              <a:rPr lang="en-US" sz="7200" b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erlin Sans FB" pitchFamily="34" charset="0"/>
              </a:rPr>
              <a:t>luck </a:t>
            </a:r>
            <a:r>
              <a:rPr lang="ar-SA" sz="6000" b="1" smtClean="0">
                <a:solidFill>
                  <a:srgbClr val="FF3399"/>
                </a:solidFill>
                <a:cs typeface="Akhbar MT" pitchFamily="2" charset="-78"/>
              </a:rPr>
              <a:t> 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المعمل الثاني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89248" y="1844824"/>
            <a:ext cx="7211144" cy="3888432"/>
          </a:xfrm>
        </p:spPr>
        <p:txBody>
          <a:bodyPr>
            <a:normAutofit/>
          </a:bodyPr>
          <a:lstStyle/>
          <a:p>
            <a:r>
              <a:rPr lang="ar-SA" dirty="0" smtClean="0"/>
              <a:t>التثبيت الحيوي للنيتروجين_ لاتكافلياً .</a:t>
            </a:r>
          </a:p>
          <a:p>
            <a:r>
              <a:rPr lang="ar-SA" dirty="0" smtClean="0"/>
              <a:t>مميزات بكتيريا </a:t>
            </a:r>
            <a:r>
              <a:rPr lang="en-US" i="1" dirty="0" err="1" smtClean="0"/>
              <a:t>Azotobacter</a:t>
            </a:r>
            <a:r>
              <a:rPr lang="ar-SA" i="1" dirty="0" smtClean="0"/>
              <a:t>.</a:t>
            </a:r>
          </a:p>
          <a:p>
            <a:r>
              <a:rPr lang="ar-SA" dirty="0" smtClean="0"/>
              <a:t>طريقة عزل بكتيريا  </a:t>
            </a:r>
            <a:r>
              <a:rPr lang="en-US" i="1" dirty="0" err="1" smtClean="0"/>
              <a:t>Azotobacter</a:t>
            </a:r>
            <a:r>
              <a:rPr lang="ar-SA" dirty="0" smtClean="0"/>
              <a:t>.</a:t>
            </a:r>
          </a:p>
          <a:p>
            <a:r>
              <a:rPr lang="ar-SA" dirty="0" smtClean="0"/>
              <a:t>شكل البكتيريا عند الفحص مجهرياً بالميكروسكوب الضوئي .</a:t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أهمية النيتروجين في التربة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يكون </a:t>
            </a:r>
            <a:r>
              <a:rPr lang="ar-SA" dirty="0"/>
              <a:t>النيتروجين حوالي </a:t>
            </a:r>
            <a:r>
              <a:rPr lang="ar-SA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78% </a:t>
            </a:r>
            <a:r>
              <a:rPr lang="ar-SA" dirty="0"/>
              <a:t>من جو الأرض .</a:t>
            </a:r>
          </a:p>
          <a:p>
            <a:pPr marL="548640" indent="-411480" algn="just">
              <a:buClr>
                <a:schemeClr val="tx1">
                  <a:shade val="95000"/>
                </a:schemeClr>
              </a:buClr>
              <a:buNone/>
              <a:defRPr/>
            </a:pPr>
            <a:endParaRPr lang="ar-SA" dirty="0"/>
          </a:p>
          <a:p>
            <a:pPr marL="548640" indent="-411480" algn="just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/>
              <a:t>ولكن على الرغم من هذه الوفرة في الجو فنادراً ما يوجد هذا العنصر في التربة على صورة نترات و أملاح الامونيوم بكمية تفي احتياجات النباتات الخضراء.</a:t>
            </a:r>
            <a:br>
              <a:rPr lang="ar-SA" dirty="0"/>
            </a:br>
            <a:endParaRPr lang="ar-SA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950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تثبيت النيتروجين في التربه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t"/>
            <a:r>
              <a:rPr lang="ar-SA" dirty="0" smtClean="0"/>
              <a:t>يتم تثبيت النيتروجين بواسطة الإنزيم المعقد الذي يعتمد على وجود الأكسجين </a:t>
            </a:r>
            <a:r>
              <a:rPr lang="en-GB" dirty="0" err="1" smtClean="0"/>
              <a:t>nitrogenase</a:t>
            </a:r>
            <a:r>
              <a:rPr lang="ar-SA" dirty="0" smtClean="0"/>
              <a:t> الذي ينشط عند توفر الظروف الملائمة للتثبيت النيتروجين الجوي.</a:t>
            </a:r>
          </a:p>
          <a:p>
            <a:pPr fontAlgn="t"/>
            <a:r>
              <a:rPr lang="en-GB" dirty="0" smtClean="0"/>
              <a:t> </a:t>
            </a:r>
            <a:r>
              <a:rPr lang="ar-SA" dirty="0" smtClean="0"/>
              <a:t>يختزل النيتروجين الجوي(</a:t>
            </a:r>
            <a:r>
              <a:rPr lang="en-GB" dirty="0" smtClean="0"/>
              <a:t>N</a:t>
            </a:r>
            <a:r>
              <a:rPr lang="en-GB" baseline="-38000" dirty="0" smtClean="0"/>
              <a:t>2</a:t>
            </a:r>
            <a:r>
              <a:rPr lang="ar-SA" dirty="0" smtClean="0"/>
              <a:t>) إلى الأمونيا (</a:t>
            </a:r>
            <a:r>
              <a:rPr lang="en-GB" dirty="0" smtClean="0"/>
              <a:t>NH</a:t>
            </a:r>
            <a:r>
              <a:rPr lang="en-GB" baseline="-38000" dirty="0"/>
              <a:t>3</a:t>
            </a:r>
            <a:r>
              <a:rPr lang="ar-SA" dirty="0" smtClean="0"/>
              <a:t>)بواسطة إنزيم الـ </a:t>
            </a:r>
            <a:r>
              <a:rPr lang="en-GB" dirty="0" err="1" smtClean="0"/>
              <a:t>nitrogenase</a:t>
            </a:r>
            <a:r>
              <a:rPr lang="ar-SA" dirty="0" smtClean="0"/>
              <a:t> تبعاً للتفاعل التالي:</a:t>
            </a:r>
          </a:p>
          <a:p>
            <a:pPr marL="64008" indent="0" fontAlgn="t">
              <a:buNone/>
            </a:pPr>
            <a:r>
              <a:rPr lang="en-GB" dirty="0" smtClean="0"/>
              <a:t> </a:t>
            </a:r>
            <a:endParaRPr lang="en-GB" dirty="0"/>
          </a:p>
          <a:p>
            <a:pPr algn="l" rtl="0" fontAlgn="t"/>
            <a:r>
              <a:rPr lang="en-GB" b="1" dirty="0"/>
              <a:t>16-24 ATP + 8H</a:t>
            </a:r>
            <a:r>
              <a:rPr lang="en-GB" b="1" baseline="30000" dirty="0"/>
              <a:t>+</a:t>
            </a:r>
            <a:r>
              <a:rPr lang="en-GB" b="1" dirty="0"/>
              <a:t> + 8e</a:t>
            </a:r>
            <a:r>
              <a:rPr lang="en-GB" b="1" baseline="30000" dirty="0"/>
              <a:t>-</a:t>
            </a:r>
            <a:r>
              <a:rPr lang="en-GB" b="1" dirty="0"/>
              <a:t> + N</a:t>
            </a:r>
            <a:r>
              <a:rPr lang="en-GB" b="1" baseline="-25000" dirty="0"/>
              <a:t>2</a:t>
            </a:r>
            <a:r>
              <a:rPr lang="en-GB" b="1" dirty="0"/>
              <a:t> </a:t>
            </a:r>
            <a:r>
              <a:rPr lang="en-GB" b="1" dirty="0" smtClean="0"/>
              <a:t>----------------&gt; </a:t>
            </a:r>
            <a:r>
              <a:rPr lang="en-GB" b="1" dirty="0"/>
              <a:t>16-24 ADP + P</a:t>
            </a:r>
            <a:r>
              <a:rPr lang="en-GB" b="1" baseline="-25000" dirty="0"/>
              <a:t>i</a:t>
            </a:r>
            <a:r>
              <a:rPr lang="en-GB" b="1" dirty="0"/>
              <a:t> + 2NH</a:t>
            </a:r>
            <a:r>
              <a:rPr lang="en-GB" b="1" baseline="-25000" dirty="0"/>
              <a:t>3</a:t>
            </a:r>
            <a:r>
              <a:rPr lang="en-GB" b="1" dirty="0"/>
              <a:t> + </a:t>
            </a:r>
            <a:r>
              <a:rPr lang="en-GB" b="1" dirty="0" smtClean="0"/>
              <a:t>H</a:t>
            </a:r>
            <a:r>
              <a:rPr lang="en-GB" b="1" baseline="-25000" dirty="0" smtClean="0"/>
              <a:t>2</a:t>
            </a:r>
            <a:endParaRPr lang="ar-SA" b="1" baseline="-25000" dirty="0" smtClean="0"/>
          </a:p>
          <a:p>
            <a:pPr fontAlgn="t"/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620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/>
          <a:lstStyle/>
          <a:p>
            <a:pPr algn="ctr"/>
            <a:r>
              <a:rPr lang="ar-SA" dirty="0" smtClean="0"/>
              <a:t>تثبيت النيتروجين </a:t>
            </a:r>
            <a:r>
              <a:rPr lang="ar-SA" dirty="0" err="1" smtClean="0"/>
              <a:t>لاتكافلياً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600200"/>
            <a:ext cx="7992888" cy="5141168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ar-SA" dirty="0" smtClean="0"/>
              <a:t>تمتاز بعض أحناس البكتيريا بقدرتها على تثبيت النيتروجين الجوي ، بشكل غير تكافلي وهي عملية ذات أهمية كبيرة من حيث خصوبة التربة واقتصاديات الإنتاج .</a:t>
            </a:r>
          </a:p>
          <a:p>
            <a:pPr algn="just">
              <a:lnSpc>
                <a:spcPct val="120000"/>
              </a:lnSpc>
            </a:pPr>
            <a:endParaRPr lang="ar-SA" dirty="0" smtClean="0"/>
          </a:p>
          <a:p>
            <a:pPr algn="just">
              <a:lnSpc>
                <a:spcPct val="120000"/>
              </a:lnSpc>
            </a:pPr>
            <a:r>
              <a:rPr lang="ar-SA" dirty="0" smtClean="0"/>
              <a:t>ومن البكتيريا الهوائية المثبتة للنيتروجين الجوي ، في الحالة الحرة </a:t>
            </a:r>
            <a:r>
              <a:rPr lang="en-GB" dirty="0" smtClean="0"/>
              <a:t>Free-living Bacteria</a:t>
            </a:r>
            <a:r>
              <a:rPr lang="ar-SA" dirty="0" smtClean="0"/>
              <a:t> ( أي التي لاتشترك مع النبات في معيشتها ) : الأنواع البكتيريه التابعة لجنس </a:t>
            </a:r>
            <a:r>
              <a:rPr lang="en-GB" b="1" i="1" dirty="0" err="1" smtClean="0"/>
              <a:t>Azotobacter</a:t>
            </a:r>
            <a:r>
              <a:rPr lang="ar-SA" dirty="0" smtClean="0"/>
              <a:t> .</a:t>
            </a:r>
          </a:p>
          <a:p>
            <a:pPr algn="just">
              <a:lnSpc>
                <a:spcPct val="120000"/>
              </a:lnSpc>
              <a:buNone/>
            </a:pPr>
            <a:endParaRPr lang="ar-SA" dirty="0" smtClean="0"/>
          </a:p>
          <a:p>
            <a:pPr algn="just">
              <a:lnSpc>
                <a:spcPct val="120000"/>
              </a:lnSpc>
            </a:pPr>
            <a:r>
              <a:rPr lang="ar-SA" dirty="0" smtClean="0"/>
              <a:t>وتقوم هذه البكتيريا بتخزين النيتروجين في خلاياها في صورة بروتينيه لتستعملها في غذائها ومن ثم تترسب في التربة بعد موتها وتحللها فيستفيد منها النبات.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4968552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من السهل عزل بكتيريا التأزت </a:t>
            </a:r>
            <a:r>
              <a:rPr lang="en-GB" i="1" dirty="0" err="1" smtClean="0"/>
              <a:t>Azotobacter</a:t>
            </a:r>
            <a:r>
              <a:rPr lang="ar-SA" dirty="0" smtClean="0"/>
              <a:t> من التربة الزراعية ، أما عزله بحالة نقية فليس سهلاً ...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السبب :</a:t>
            </a:r>
          </a:p>
          <a:p>
            <a:pPr>
              <a:buNone/>
            </a:pPr>
            <a:r>
              <a:rPr lang="ar-SA" dirty="0" smtClean="0"/>
              <a:t> لوجود طبقات مخاطية بها ميكروبات ، تغلف خلايا الأزوتوباكتر 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4" name="Picture 4" descr="F:\Azoto6.gif"/>
          <p:cNvPicPr>
            <a:picLocks noChangeAspect="1" noChangeArrowheads="1"/>
          </p:cNvPicPr>
          <p:nvPr/>
        </p:nvPicPr>
        <p:blipFill>
          <a:blip r:embed="rId3" cstate="print">
            <a:lum bright="10000" contrast="-14000"/>
          </a:blip>
          <a:srcRect/>
          <a:stretch>
            <a:fillRect/>
          </a:stretch>
        </p:blipFill>
        <p:spPr bwMode="auto">
          <a:xfrm>
            <a:off x="971600" y="2204864"/>
            <a:ext cx="3521394" cy="17750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مميزات </a:t>
            </a:r>
            <a:r>
              <a:rPr lang="ar-SA" dirty="0" err="1" smtClean="0"/>
              <a:t>الأزوتوباكتر</a:t>
            </a:r>
            <a:r>
              <a:rPr lang="ar-SA" dirty="0" smtClean="0"/>
              <a:t> </a:t>
            </a:r>
            <a:r>
              <a:rPr lang="en-US" i="1" dirty="0" err="1" smtClean="0"/>
              <a:t>Azotobacter</a:t>
            </a:r>
            <a:r>
              <a:rPr lang="ar-SA" i="1" dirty="0" smtClean="0"/>
              <a:t/>
            </a:r>
            <a:br>
              <a:rPr lang="ar-SA" i="1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412776"/>
            <a:ext cx="8291264" cy="4898016"/>
          </a:xfrm>
        </p:spPr>
        <p:txBody>
          <a:bodyPr>
            <a:normAutofit fontScale="92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ar-SA" dirty="0" smtClean="0"/>
              <a:t>بكتيريا هوائية إجباراً 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ar-SA" dirty="0" smtClean="0"/>
              <a:t>تتميز بكبر حجمها.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ar-SA" smtClean="0"/>
              <a:t>عصوية الشكل وتتواجد غالبا في صورة أزواج.</a:t>
            </a:r>
            <a:endParaRPr lang="ar-SA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ar-SA" dirty="0" smtClean="0"/>
              <a:t>تحاط الخلية بغلاف هلامي ( </a:t>
            </a:r>
            <a:r>
              <a:rPr lang="en-US" dirty="0" smtClean="0"/>
              <a:t>capsule</a:t>
            </a:r>
            <a:r>
              <a:rPr lang="ar-SA" dirty="0" smtClean="0"/>
              <a:t> ) وجوده يجعل من الصعب الحصول عليها بصورة نقية </a:t>
            </a:r>
            <a:r>
              <a:rPr lang="en-US" dirty="0" smtClean="0"/>
              <a:t> </a:t>
            </a:r>
            <a:r>
              <a:rPr lang="ar-SA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ar-SA" dirty="0" smtClean="0"/>
              <a:t>تعيش في بيئة خالية من النيتروجين وتحتاج في البيئة إلى مصادر كربونية حتى تنمو بصورة جيدة فيها مثل : السكروز 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ar-SA" dirty="0" smtClean="0"/>
              <a:t>تحتاج لعنصر </a:t>
            </a:r>
            <a:r>
              <a:rPr lang="en-US" dirty="0" smtClean="0"/>
              <a:t>P- Ca – K</a:t>
            </a:r>
            <a:r>
              <a:rPr lang="ar-SA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ar-SA" dirty="0" smtClean="0"/>
              <a:t>تحتاج إلى رطوبة وتهوية ورقم </a:t>
            </a:r>
            <a:r>
              <a:rPr lang="en-US" dirty="0" smtClean="0"/>
              <a:t>pH</a:t>
            </a:r>
            <a:r>
              <a:rPr lang="ar-SA" dirty="0" smtClean="0"/>
              <a:t> مناسب ( 6-7,5 )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ar-SA" dirty="0" smtClean="0"/>
              <a:t>تتناسب كمية النيتروجين المثبتة مع كمية نمو الميكروب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طريقة العمل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3888432"/>
          </a:xfrm>
        </p:spPr>
        <p:txBody>
          <a:bodyPr/>
          <a:lstStyle/>
          <a:p>
            <a:r>
              <a:rPr lang="ar-SA" dirty="0" smtClean="0"/>
              <a:t>المطلوب :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عزل </a:t>
            </a:r>
            <a:r>
              <a:rPr lang="en-GB" b="1" i="1" dirty="0" err="1" smtClean="0"/>
              <a:t>Azotobacter</a:t>
            </a:r>
            <a:r>
              <a:rPr lang="ar-SA" dirty="0" smtClean="0"/>
              <a:t> من عينة تربة خصبة وذلك باستخدام بيئة </a:t>
            </a:r>
            <a:r>
              <a:rPr lang="en-US" dirty="0" smtClean="0"/>
              <a:t>Base77</a:t>
            </a:r>
            <a:r>
              <a:rPr lang="ar-SA" dirty="0" smtClean="0"/>
              <a:t> .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34888" y="620688"/>
            <a:ext cx="8229600" cy="4572000"/>
          </a:xfrm>
        </p:spPr>
        <p:txBody>
          <a:bodyPr/>
          <a:lstStyle/>
          <a:p>
            <a:r>
              <a:rPr lang="ar-SA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الأدوات والمواد :</a:t>
            </a:r>
          </a:p>
          <a:p>
            <a:r>
              <a:rPr lang="ar-SA" dirty="0" smtClean="0"/>
              <a:t>أدوات العمل تحت ظروف التعقيم .</a:t>
            </a:r>
          </a:p>
          <a:p>
            <a:r>
              <a:rPr lang="ar-SA" dirty="0" smtClean="0"/>
              <a:t>عينة تربة زراعية خصبة ( مصدر العزل ) .</a:t>
            </a:r>
          </a:p>
          <a:p>
            <a:r>
              <a:rPr lang="ar-SA" dirty="0" smtClean="0"/>
              <a:t>ماصات معقمة 1مل.</a:t>
            </a:r>
          </a:p>
          <a:p>
            <a:r>
              <a:rPr lang="ar-SA" dirty="0" smtClean="0"/>
              <a:t>بيئة </a:t>
            </a:r>
            <a:r>
              <a:rPr lang="en-US" dirty="0" smtClean="0"/>
              <a:t>Base77</a:t>
            </a:r>
            <a:r>
              <a:rPr lang="ar-SA" dirty="0" smtClean="0"/>
              <a:t> السائلة في دوارق مخروطية. </a:t>
            </a:r>
          </a:p>
          <a:p>
            <a:endParaRPr lang="ar-SA" dirty="0"/>
          </a:p>
        </p:txBody>
      </p:sp>
      <p:pic>
        <p:nvPicPr>
          <p:cNvPr id="29698" name="Picture 2" descr="http://cdn.webecoist.com/wp-content/uploads/2009/12/a-taste-of-place-soil-samp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89040"/>
            <a:ext cx="2797201" cy="2797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http://www.istockphoto.com/file_thumbview_approve/1502835/2/istockphoto_1502835-flask-with-growth-media-hel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789040"/>
            <a:ext cx="2006538" cy="2845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700" name="Picture 4" descr="Pipette Dropp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772" y="3933056"/>
            <a:ext cx="1969745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14C124FA24E84D9D14F070552B1D8D" ma:contentTypeVersion="1" ma:contentTypeDescription="Create a new document." ma:contentTypeScope="" ma:versionID="362573acf9fd033ccd1c3df618e2306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63BA5E-19C9-43B0-9769-3F5127877166}"/>
</file>

<file path=customXml/itemProps2.xml><?xml version="1.0" encoding="utf-8"?>
<ds:datastoreItem xmlns:ds="http://schemas.openxmlformats.org/officeDocument/2006/customXml" ds:itemID="{CABF21F1-5485-472B-AC8F-4973B5F50E49}"/>
</file>

<file path=customXml/itemProps3.xml><?xml version="1.0" encoding="utf-8"?>
<ds:datastoreItem xmlns:ds="http://schemas.openxmlformats.org/officeDocument/2006/customXml" ds:itemID="{BB4EBA48-A4E4-4C20-AFC1-F5D0388E70B1}"/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774</TotalTime>
  <Words>480</Words>
  <Application>Microsoft Office PowerPoint</Application>
  <PresentationFormat>On-screen Show (4:3)</PresentationFormat>
  <Paragraphs>70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حيوية</vt:lpstr>
      <vt:lpstr>الأزوتوباكتر </vt:lpstr>
      <vt:lpstr>المعمل الثاني :</vt:lpstr>
      <vt:lpstr>أهمية النيتروجين في التربة</vt:lpstr>
      <vt:lpstr>تثبيت النيتروجين في التربه</vt:lpstr>
      <vt:lpstr>تثبيت النيتروجين لاتكافلياً </vt:lpstr>
      <vt:lpstr>PowerPoint Presentation</vt:lpstr>
      <vt:lpstr>مميزات الأزوتوباكتر Azotobacter </vt:lpstr>
      <vt:lpstr>طريقة العمل :</vt:lpstr>
      <vt:lpstr>PowerPoint Presentation</vt:lpstr>
      <vt:lpstr>طريقة العمل :</vt:lpstr>
      <vt:lpstr>شكل بكتيريا الأزوتوباكتر تحت المجهر  :</vt:lpstr>
      <vt:lpstr> Good luck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الأزوتوباكتر</dc:title>
  <dc:creator>user</dc:creator>
  <cp:lastModifiedBy>Amal</cp:lastModifiedBy>
  <cp:revision>33</cp:revision>
  <dcterms:created xsi:type="dcterms:W3CDTF">2010-10-24T15:51:51Z</dcterms:created>
  <dcterms:modified xsi:type="dcterms:W3CDTF">2011-02-28T05:22:24Z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0x010100E514C124FA24E84D9D14F070552B1D8D</vt:lpwstr>
  </property>
</Properties>
</file>