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4" r:id="rId2"/>
    <p:sldId id="256" r:id="rId3"/>
    <p:sldId id="272" r:id="rId4"/>
    <p:sldId id="274" r:id="rId5"/>
    <p:sldId id="275" r:id="rId6"/>
    <p:sldId id="276" r:id="rId7"/>
    <p:sldId id="277" r:id="rId8"/>
    <p:sldId id="278" r:id="rId9"/>
    <p:sldId id="262" r:id="rId10"/>
    <p:sldId id="257" r:id="rId11"/>
    <p:sldId id="279" r:id="rId12"/>
    <p:sldId id="287" r:id="rId13"/>
    <p:sldId id="288" r:id="rId14"/>
    <p:sldId id="289" r:id="rId15"/>
    <p:sldId id="290" r:id="rId16"/>
    <p:sldId id="258" r:id="rId17"/>
    <p:sldId id="291" r:id="rId18"/>
    <p:sldId id="259" r:id="rId19"/>
    <p:sldId id="261" r:id="rId20"/>
    <p:sldId id="263" r:id="rId21"/>
    <p:sldId id="280" r:id="rId22"/>
    <p:sldId id="281" r:id="rId23"/>
    <p:sldId id="282" r:id="rId24"/>
    <p:sldId id="283" r:id="rId25"/>
    <p:sldId id="284" r:id="rId26"/>
    <p:sldId id="286" r:id="rId27"/>
    <p:sldId id="285" r:id="rId28"/>
    <p:sldId id="266" r:id="rId29"/>
    <p:sldId id="267" r:id="rId30"/>
    <p:sldId id="260" r:id="rId31"/>
    <p:sldId id="268" r:id="rId32"/>
    <p:sldId id="269" r:id="rId33"/>
    <p:sldId id="270" r:id="rId34"/>
    <p:sldId id="292" r:id="rId35"/>
    <p:sldId id="293" r:id="rId36"/>
    <p:sldId id="294" r:id="rId37"/>
    <p:sldId id="295" r:id="rId38"/>
    <p:sldId id="296" r:id="rId39"/>
    <p:sldId id="271" r:id="rId40"/>
    <p:sldId id="27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6D24CB-A86D-44A0-915C-91B8C523FF64}" type="datetimeFigureOut">
              <a:rPr lang="en-US" smtClean="0"/>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26C6-2806-4506-B361-8FB3AF18A88C}" type="slidenum">
              <a:rPr lang="en-US" smtClean="0"/>
              <a:t>‹#›</a:t>
            </a:fld>
            <a:endParaRPr lang="en-US"/>
          </a:p>
        </p:txBody>
      </p:sp>
    </p:spTree>
    <p:extLst>
      <p:ext uri="{BB962C8B-B14F-4D97-AF65-F5344CB8AC3E}">
        <p14:creationId xmlns:p14="http://schemas.microsoft.com/office/powerpoint/2010/main" val="2122892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6D24CB-A86D-44A0-915C-91B8C523FF64}" type="datetimeFigureOut">
              <a:rPr lang="en-US" smtClean="0"/>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26C6-2806-4506-B361-8FB3AF18A88C}" type="slidenum">
              <a:rPr lang="en-US" smtClean="0"/>
              <a:t>‹#›</a:t>
            </a:fld>
            <a:endParaRPr lang="en-US"/>
          </a:p>
        </p:txBody>
      </p:sp>
    </p:spTree>
    <p:extLst>
      <p:ext uri="{BB962C8B-B14F-4D97-AF65-F5344CB8AC3E}">
        <p14:creationId xmlns:p14="http://schemas.microsoft.com/office/powerpoint/2010/main" val="1521600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6D24CB-A86D-44A0-915C-91B8C523FF64}" type="datetimeFigureOut">
              <a:rPr lang="en-US" smtClean="0"/>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26C6-2806-4506-B361-8FB3AF18A88C}" type="slidenum">
              <a:rPr lang="en-US" smtClean="0"/>
              <a:t>‹#›</a:t>
            </a:fld>
            <a:endParaRPr lang="en-US"/>
          </a:p>
        </p:txBody>
      </p:sp>
    </p:spTree>
    <p:extLst>
      <p:ext uri="{BB962C8B-B14F-4D97-AF65-F5344CB8AC3E}">
        <p14:creationId xmlns:p14="http://schemas.microsoft.com/office/powerpoint/2010/main" val="4201586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6D24CB-A86D-44A0-915C-91B8C523FF64}" type="datetimeFigureOut">
              <a:rPr lang="en-US" smtClean="0"/>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26C6-2806-4506-B361-8FB3AF18A88C}" type="slidenum">
              <a:rPr lang="en-US" smtClean="0"/>
              <a:t>‹#›</a:t>
            </a:fld>
            <a:endParaRPr lang="en-US"/>
          </a:p>
        </p:txBody>
      </p:sp>
    </p:spTree>
    <p:extLst>
      <p:ext uri="{BB962C8B-B14F-4D97-AF65-F5344CB8AC3E}">
        <p14:creationId xmlns:p14="http://schemas.microsoft.com/office/powerpoint/2010/main" val="4154886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6D24CB-A86D-44A0-915C-91B8C523FF64}" type="datetimeFigureOut">
              <a:rPr lang="en-US" smtClean="0"/>
              <a:t>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26C6-2806-4506-B361-8FB3AF18A88C}" type="slidenum">
              <a:rPr lang="en-US" smtClean="0"/>
              <a:t>‹#›</a:t>
            </a:fld>
            <a:endParaRPr lang="en-US"/>
          </a:p>
        </p:txBody>
      </p:sp>
    </p:spTree>
    <p:extLst>
      <p:ext uri="{BB962C8B-B14F-4D97-AF65-F5344CB8AC3E}">
        <p14:creationId xmlns:p14="http://schemas.microsoft.com/office/powerpoint/2010/main" val="1532748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6D24CB-A86D-44A0-915C-91B8C523FF64}" type="datetimeFigureOut">
              <a:rPr lang="en-US" smtClean="0"/>
              <a:t>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926C6-2806-4506-B361-8FB3AF18A88C}" type="slidenum">
              <a:rPr lang="en-US" smtClean="0"/>
              <a:t>‹#›</a:t>
            </a:fld>
            <a:endParaRPr lang="en-US"/>
          </a:p>
        </p:txBody>
      </p:sp>
    </p:spTree>
    <p:extLst>
      <p:ext uri="{BB962C8B-B14F-4D97-AF65-F5344CB8AC3E}">
        <p14:creationId xmlns:p14="http://schemas.microsoft.com/office/powerpoint/2010/main" val="4289776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6D24CB-A86D-44A0-915C-91B8C523FF64}" type="datetimeFigureOut">
              <a:rPr lang="en-US" smtClean="0"/>
              <a:t>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C926C6-2806-4506-B361-8FB3AF18A88C}" type="slidenum">
              <a:rPr lang="en-US" smtClean="0"/>
              <a:t>‹#›</a:t>
            </a:fld>
            <a:endParaRPr lang="en-US"/>
          </a:p>
        </p:txBody>
      </p:sp>
    </p:spTree>
    <p:extLst>
      <p:ext uri="{BB962C8B-B14F-4D97-AF65-F5344CB8AC3E}">
        <p14:creationId xmlns:p14="http://schemas.microsoft.com/office/powerpoint/2010/main" val="2007816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6D24CB-A86D-44A0-915C-91B8C523FF64}" type="datetimeFigureOut">
              <a:rPr lang="en-US" smtClean="0"/>
              <a:t>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C926C6-2806-4506-B361-8FB3AF18A88C}" type="slidenum">
              <a:rPr lang="en-US" smtClean="0"/>
              <a:t>‹#›</a:t>
            </a:fld>
            <a:endParaRPr lang="en-US"/>
          </a:p>
        </p:txBody>
      </p:sp>
    </p:spTree>
    <p:extLst>
      <p:ext uri="{BB962C8B-B14F-4D97-AF65-F5344CB8AC3E}">
        <p14:creationId xmlns:p14="http://schemas.microsoft.com/office/powerpoint/2010/main" val="1688042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6D24CB-A86D-44A0-915C-91B8C523FF64}" type="datetimeFigureOut">
              <a:rPr lang="en-US" smtClean="0"/>
              <a:t>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C926C6-2806-4506-B361-8FB3AF18A88C}" type="slidenum">
              <a:rPr lang="en-US" smtClean="0"/>
              <a:t>‹#›</a:t>
            </a:fld>
            <a:endParaRPr lang="en-US"/>
          </a:p>
        </p:txBody>
      </p:sp>
    </p:spTree>
    <p:extLst>
      <p:ext uri="{BB962C8B-B14F-4D97-AF65-F5344CB8AC3E}">
        <p14:creationId xmlns:p14="http://schemas.microsoft.com/office/powerpoint/2010/main" val="3101381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6D24CB-A86D-44A0-915C-91B8C523FF64}" type="datetimeFigureOut">
              <a:rPr lang="en-US" smtClean="0"/>
              <a:t>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926C6-2806-4506-B361-8FB3AF18A88C}" type="slidenum">
              <a:rPr lang="en-US" smtClean="0"/>
              <a:t>‹#›</a:t>
            </a:fld>
            <a:endParaRPr lang="en-US"/>
          </a:p>
        </p:txBody>
      </p:sp>
    </p:spTree>
    <p:extLst>
      <p:ext uri="{BB962C8B-B14F-4D97-AF65-F5344CB8AC3E}">
        <p14:creationId xmlns:p14="http://schemas.microsoft.com/office/powerpoint/2010/main" val="1007138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6D24CB-A86D-44A0-915C-91B8C523FF64}" type="datetimeFigureOut">
              <a:rPr lang="en-US" smtClean="0"/>
              <a:t>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926C6-2806-4506-B361-8FB3AF18A88C}" type="slidenum">
              <a:rPr lang="en-US" smtClean="0"/>
              <a:t>‹#›</a:t>
            </a:fld>
            <a:endParaRPr lang="en-US"/>
          </a:p>
        </p:txBody>
      </p:sp>
    </p:spTree>
    <p:extLst>
      <p:ext uri="{BB962C8B-B14F-4D97-AF65-F5344CB8AC3E}">
        <p14:creationId xmlns:p14="http://schemas.microsoft.com/office/powerpoint/2010/main" val="1758259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6D24CB-A86D-44A0-915C-91B8C523FF64}" type="datetimeFigureOut">
              <a:rPr lang="en-US" smtClean="0"/>
              <a:t>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C926C6-2806-4506-B361-8FB3AF18A88C}" type="slidenum">
              <a:rPr lang="en-US" smtClean="0"/>
              <a:t>‹#›</a:t>
            </a:fld>
            <a:endParaRPr lang="en-US"/>
          </a:p>
        </p:txBody>
      </p:sp>
    </p:spTree>
    <p:extLst>
      <p:ext uri="{BB962C8B-B14F-4D97-AF65-F5344CB8AC3E}">
        <p14:creationId xmlns:p14="http://schemas.microsoft.com/office/powerpoint/2010/main" val="40350652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arbl.cvmbs.colostate.edu/hbooks/pathphys/endocrine/hypopit/index.html"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arbl.cvmbs.colostate.edu/hbooks/pathphys/endocrine/hypopit/lhfsh.html"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442960" cy="5205594"/>
          </a:xfrm>
        </p:spPr>
        <p:txBody>
          <a:bodyPr>
            <a:normAutofit/>
          </a:bodyPr>
          <a:lstStyle/>
          <a:p>
            <a:r>
              <a:rPr lang="en-US" sz="4800" dirty="0">
                <a:solidFill>
                  <a:srgbClr val="002060"/>
                </a:solidFill>
                <a:latin typeface="Times New Roman" panose="02020603050405020304" pitchFamily="18" charset="0"/>
                <a:cs typeface="Times New Roman" panose="02020603050405020304" pitchFamily="18" charset="0"/>
              </a:rPr>
              <a:t>BIORHYTHMS</a:t>
            </a:r>
            <a:br>
              <a:rPr lang="en-US" sz="4800" dirty="0">
                <a:solidFill>
                  <a:srgbClr val="002060"/>
                </a:solidFill>
                <a:latin typeface="Times New Roman" panose="02020603050405020304" pitchFamily="18" charset="0"/>
                <a:cs typeface="Times New Roman" panose="02020603050405020304" pitchFamily="18" charset="0"/>
              </a:rPr>
            </a:br>
            <a:r>
              <a:rPr lang="en-US" sz="4800" dirty="0" smtClean="0">
                <a:solidFill>
                  <a:srgbClr val="002060"/>
                </a:solidFill>
                <a:latin typeface="Times New Roman" panose="02020603050405020304" pitchFamily="18" charset="0"/>
                <a:cs typeface="Times New Roman" panose="02020603050405020304" pitchFamily="18" charset="0"/>
              </a:rPr>
              <a:t/>
            </a:r>
            <a:br>
              <a:rPr lang="en-US" sz="4800" dirty="0" smtClean="0">
                <a:solidFill>
                  <a:srgbClr val="002060"/>
                </a:solidFill>
                <a:latin typeface="Times New Roman" panose="02020603050405020304" pitchFamily="18" charset="0"/>
                <a:cs typeface="Times New Roman" panose="02020603050405020304" pitchFamily="18" charset="0"/>
              </a:rPr>
            </a:br>
            <a:r>
              <a:rPr lang="en-US" sz="4800" dirty="0">
                <a:solidFill>
                  <a:srgbClr val="002060"/>
                </a:solidFill>
                <a:latin typeface="Times New Roman" panose="02020603050405020304" pitchFamily="18" charset="0"/>
                <a:cs typeface="Times New Roman" panose="02020603050405020304" pitchFamily="18" charset="0"/>
              </a:rPr>
              <a:t/>
            </a:r>
            <a:br>
              <a:rPr lang="en-US" sz="4800" dirty="0">
                <a:solidFill>
                  <a:srgbClr val="002060"/>
                </a:solidFill>
                <a:latin typeface="Times New Roman" panose="02020603050405020304" pitchFamily="18" charset="0"/>
                <a:cs typeface="Times New Roman" panose="02020603050405020304" pitchFamily="18" charset="0"/>
              </a:rPr>
            </a:br>
            <a:r>
              <a:rPr lang="en-US" sz="4800" dirty="0" smtClean="0">
                <a:solidFill>
                  <a:schemeClr val="accent6">
                    <a:lumMod val="75000"/>
                  </a:schemeClr>
                </a:solidFill>
                <a:latin typeface="Snap ITC" panose="04040A07060A02020202" pitchFamily="82" charset="0"/>
                <a:cs typeface="Times New Roman" panose="02020603050405020304" pitchFamily="18" charset="0"/>
              </a:rPr>
              <a:t>Biology </a:t>
            </a:r>
            <a:r>
              <a:rPr lang="en-US" sz="4800" dirty="0">
                <a:solidFill>
                  <a:schemeClr val="accent6">
                    <a:lumMod val="75000"/>
                  </a:schemeClr>
                </a:solidFill>
                <a:latin typeface="Snap ITC" panose="04040A07060A02020202" pitchFamily="82" charset="0"/>
                <a:cs typeface="Times New Roman" panose="02020603050405020304" pitchFamily="18" charset="0"/>
              </a:rPr>
              <a:t>is RHYTHMICAL!!</a:t>
            </a:r>
          </a:p>
        </p:txBody>
      </p:sp>
    </p:spTree>
    <p:extLst>
      <p:ext uri="{BB962C8B-B14F-4D97-AF65-F5344CB8AC3E}">
        <p14:creationId xmlns:p14="http://schemas.microsoft.com/office/powerpoint/2010/main" val="3727951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8534400" cy="4431983"/>
          </a:xfrm>
          <a:prstGeom prst="rect">
            <a:avLst/>
          </a:prstGeom>
        </p:spPr>
        <p:txBody>
          <a:bodyPr wrap="square">
            <a:spAutoFit/>
          </a:bodyPr>
          <a:lstStyle/>
          <a:p>
            <a:r>
              <a:rPr lang="en-US" dirty="0" smtClean="0"/>
              <a:t>•</a:t>
            </a:r>
            <a:r>
              <a:rPr lang="en-US" sz="2400" b="1" dirty="0" smtClean="0">
                <a:solidFill>
                  <a:srgbClr val="C00000"/>
                </a:solidFill>
                <a:latin typeface="Times New Roman" panose="02020603050405020304" pitchFamily="18" charset="0"/>
                <a:cs typeface="Times New Roman" panose="02020603050405020304" pitchFamily="18" charset="0"/>
              </a:rPr>
              <a:t>Circadian rhythms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b="1" dirty="0">
                <a:solidFill>
                  <a:srgbClr val="C00000"/>
                </a:solidFill>
                <a:latin typeface="Times New Roman" panose="02020603050405020304" pitchFamily="18" charset="0"/>
                <a:cs typeface="Times New Roman" panose="02020603050405020304" pitchFamily="18" charset="0"/>
              </a:rPr>
              <a:t>24 </a:t>
            </a:r>
            <a:r>
              <a:rPr lang="en-US" sz="2400" b="1" dirty="0" err="1">
                <a:solidFill>
                  <a:srgbClr val="C00000"/>
                </a:solidFill>
                <a:latin typeface="Times New Roman" panose="02020603050405020304" pitchFamily="18" charset="0"/>
                <a:cs typeface="Times New Roman" panose="02020603050405020304" pitchFamily="18" charset="0"/>
              </a:rPr>
              <a:t>hr</a:t>
            </a:r>
            <a:r>
              <a:rPr lang="en-US" sz="2400" b="1" dirty="0">
                <a:solidFill>
                  <a:srgbClr val="C00000"/>
                </a:solidFill>
                <a:latin typeface="Times New Roman" panose="02020603050405020304" pitchFamily="18" charset="0"/>
                <a:cs typeface="Times New Roman" panose="02020603050405020304" pitchFamily="18" charset="0"/>
              </a:rPr>
              <a:t> cycles in </a:t>
            </a:r>
          </a:p>
          <a:p>
            <a:r>
              <a:rPr lang="en-US" sz="2400" dirty="0">
                <a:latin typeface="Times New Roman" panose="02020603050405020304" pitchFamily="18" charset="0"/>
                <a:cs typeface="Times New Roman" panose="02020603050405020304" pitchFamily="18" charset="0"/>
              </a:rPr>
              <a:t>many bio processes &amp; behaviors (e.g. sleep/waking, </a:t>
            </a:r>
          </a:p>
          <a:p>
            <a:r>
              <a:rPr lang="en-US" sz="2400" dirty="0">
                <a:latin typeface="Times New Roman" panose="02020603050405020304" pitchFamily="18" charset="0"/>
                <a:cs typeface="Times New Roman" panose="02020603050405020304" pitchFamily="18" charset="0"/>
              </a:rPr>
              <a:t>temp., hormones, urination, sensitivity to drugs) </a:t>
            </a:r>
          </a:p>
          <a:p>
            <a:r>
              <a:rPr lang="en-US" sz="2400" dirty="0" smtClean="0">
                <a:latin typeface="Times New Roman" panose="02020603050405020304" pitchFamily="18" charset="0"/>
                <a:cs typeface="Times New Roman" panose="02020603050405020304" pitchFamily="18" charset="0"/>
              </a:rPr>
              <a:t>•Rhythms </a:t>
            </a:r>
            <a:r>
              <a:rPr lang="en-US" sz="2400" dirty="0">
                <a:latin typeface="Times New Roman" panose="02020603050405020304" pitchFamily="18" charset="0"/>
                <a:cs typeface="Times New Roman" panose="02020603050405020304" pitchFamily="18" charset="0"/>
              </a:rPr>
              <a:t>are </a:t>
            </a:r>
            <a:r>
              <a:rPr lang="en-US" sz="2400" dirty="0" smtClean="0">
                <a:latin typeface="Times New Roman" panose="02020603050405020304" pitchFamily="18" charset="0"/>
                <a:cs typeface="Times New Roman" panose="02020603050405020304" pitchFamily="18" charset="0"/>
              </a:rPr>
              <a:t> endogenous </a:t>
            </a:r>
            <a:r>
              <a:rPr lang="en-US" sz="2400" dirty="0">
                <a:latin typeface="Times New Roman" panose="02020603050405020304" pitchFamily="18" charset="0"/>
                <a:cs typeface="Times New Roman" panose="02020603050405020304" pitchFamily="18" charset="0"/>
              </a:rPr>
              <a:t>(generated internally, </a:t>
            </a:r>
          </a:p>
          <a:p>
            <a:r>
              <a:rPr lang="en-US" sz="2400" dirty="0">
                <a:latin typeface="Times New Roman" panose="02020603050405020304" pitchFamily="18" charset="0"/>
                <a:cs typeface="Times New Roman" panose="02020603050405020304" pitchFamily="18" charset="0"/>
              </a:rPr>
              <a:t>by </a:t>
            </a:r>
            <a:r>
              <a:rPr lang="en-US" sz="2400" dirty="0" smtClean="0">
                <a:latin typeface="Times New Roman" panose="02020603050405020304" pitchFamily="18" charset="0"/>
                <a:cs typeface="Times New Roman" panose="02020603050405020304" pitchFamily="18" charset="0"/>
              </a:rPr>
              <a:t> biological </a:t>
            </a:r>
            <a:r>
              <a:rPr lang="en-US" sz="2400" dirty="0">
                <a:latin typeface="Times New Roman" panose="02020603050405020304" pitchFamily="18" charset="0"/>
                <a:cs typeface="Times New Roman" panose="02020603050405020304" pitchFamily="18" charset="0"/>
              </a:rPr>
              <a:t>clocks) but are influenced or “reset” by </a:t>
            </a:r>
          </a:p>
          <a:p>
            <a:r>
              <a:rPr lang="en-US" sz="2400" dirty="0">
                <a:latin typeface="Times New Roman" panose="02020603050405020304" pitchFamily="18" charset="0"/>
                <a:cs typeface="Times New Roman" panose="02020603050405020304" pitchFamily="18" charset="0"/>
              </a:rPr>
              <a:t>external stimuli</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There are also biorhythms of other lengths:</a:t>
            </a:r>
          </a:p>
          <a:p>
            <a:r>
              <a:rPr lang="en-US" sz="2400" dirty="0" smtClean="0">
                <a:latin typeface="Times New Roman" panose="02020603050405020304" pitchFamily="18" charset="0"/>
                <a:cs typeface="Times New Roman" panose="02020603050405020304" pitchFamily="18" charset="0"/>
              </a:rPr>
              <a:t>•</a:t>
            </a:r>
            <a:r>
              <a:rPr lang="en-US" sz="2400" b="1" dirty="0" smtClean="0">
                <a:solidFill>
                  <a:srgbClr val="C00000"/>
                </a:solidFill>
                <a:latin typeface="Times New Roman" panose="02020603050405020304" pitchFamily="18" charset="0"/>
                <a:cs typeface="Times New Roman" panose="02020603050405020304" pitchFamily="18" charset="0"/>
              </a:rPr>
              <a:t>Circannual rhythms </a:t>
            </a:r>
            <a:r>
              <a:rPr lang="en-US" sz="2400" b="1" dirty="0">
                <a:solidFill>
                  <a:srgbClr val="C00000"/>
                </a:solidFill>
                <a:latin typeface="Times New Roman" panose="02020603050405020304" pitchFamily="18" charset="0"/>
                <a:cs typeface="Times New Roman" panose="02020603050405020304" pitchFamily="18" charset="0"/>
              </a:rPr>
              <a:t>(yearly cycle)</a:t>
            </a:r>
          </a:p>
          <a:p>
            <a:r>
              <a:rPr lang="en-US" sz="2400" dirty="0" smtClean="0">
                <a:latin typeface="Times New Roman" panose="02020603050405020304" pitchFamily="18" charset="0"/>
                <a:cs typeface="Times New Roman" panose="02020603050405020304" pitchFamily="18" charset="0"/>
              </a:rPr>
              <a:t>•Examples</a:t>
            </a:r>
            <a:r>
              <a:rPr lang="en-US" sz="2400" dirty="0">
                <a:latin typeface="Times New Roman" panose="02020603050405020304" pitchFamily="18" charset="0"/>
                <a:cs typeface="Times New Roman" panose="02020603050405020304" pitchFamily="18" charset="0"/>
              </a:rPr>
              <a:t>: Birds’ migratory patterns, animals storing food for </a:t>
            </a:r>
          </a:p>
          <a:p>
            <a:r>
              <a:rPr lang="en-US" sz="2400" dirty="0">
                <a:latin typeface="Times New Roman" panose="02020603050405020304" pitchFamily="18" charset="0"/>
                <a:cs typeface="Times New Roman" panose="02020603050405020304" pitchFamily="18" charset="0"/>
              </a:rPr>
              <a:t>the winter or hibernating, annual mating.</a:t>
            </a:r>
          </a:p>
          <a:p>
            <a:r>
              <a:rPr lang="en-US" sz="2400" dirty="0" smtClean="0">
                <a:latin typeface="Times New Roman" panose="02020603050405020304" pitchFamily="18" charset="0"/>
                <a:cs typeface="Times New Roman" panose="02020603050405020304" pitchFamily="18" charset="0"/>
              </a:rPr>
              <a:t>•</a:t>
            </a:r>
            <a:r>
              <a:rPr lang="en-US" sz="2400" b="1" dirty="0" err="1" smtClean="0">
                <a:solidFill>
                  <a:srgbClr val="C00000"/>
                </a:solidFill>
                <a:latin typeface="Times New Roman" panose="02020603050405020304" pitchFamily="18" charset="0"/>
                <a:cs typeface="Times New Roman" panose="02020603050405020304" pitchFamily="18" charset="0"/>
              </a:rPr>
              <a:t>Circalunar</a:t>
            </a:r>
            <a:r>
              <a:rPr lang="en-US" sz="2400" b="1" dirty="0" smtClean="0">
                <a:solidFill>
                  <a:srgbClr val="C00000"/>
                </a:solidFill>
                <a:latin typeface="Times New Roman" panose="02020603050405020304" pitchFamily="18" charset="0"/>
                <a:cs typeface="Times New Roman" panose="02020603050405020304" pitchFamily="18" charset="0"/>
              </a:rPr>
              <a:t> rhythm </a:t>
            </a:r>
            <a:r>
              <a:rPr lang="en-US" sz="2400" b="1" dirty="0">
                <a:solidFill>
                  <a:srgbClr val="C00000"/>
                </a:solidFill>
                <a:latin typeface="Times New Roman" panose="02020603050405020304" pitchFamily="18" charset="0"/>
                <a:cs typeface="Times New Roman" panose="02020603050405020304" pitchFamily="18" charset="0"/>
              </a:rPr>
              <a:t>(monthly cycle)</a:t>
            </a:r>
          </a:p>
          <a:p>
            <a:r>
              <a:rPr lang="en-US" sz="2400" dirty="0" smtClean="0">
                <a:latin typeface="Times New Roman" panose="02020603050405020304" pitchFamily="18" charset="0"/>
                <a:cs typeface="Times New Roman" panose="02020603050405020304" pitchFamily="18" charset="0"/>
              </a:rPr>
              <a:t>•Menstrual </a:t>
            </a:r>
            <a:r>
              <a:rPr lang="en-US" sz="2400" dirty="0">
                <a:latin typeface="Times New Roman" panose="02020603050405020304" pitchFamily="18" charset="0"/>
                <a:cs typeface="Times New Roman" panose="02020603050405020304" pitchFamily="18" charset="0"/>
              </a:rPr>
              <a:t>rhythm</a:t>
            </a:r>
          </a:p>
          <a:p>
            <a:endParaRPr lang="en-US" dirty="0"/>
          </a:p>
        </p:txBody>
      </p:sp>
    </p:spTree>
    <p:extLst>
      <p:ext uri="{BB962C8B-B14F-4D97-AF65-F5344CB8AC3E}">
        <p14:creationId xmlns:p14="http://schemas.microsoft.com/office/powerpoint/2010/main" val="2713163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ypes and examples of&#10;biorhythms&#10;Epicycles&#10;• Arenicola marina-lug worm-living in sand&#10;flats of intertidal zones.&#10;• Feed e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284645"/>
            <a:ext cx="8702040" cy="6533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688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Types and examples of&#10;biorhythms-2&#10;Circa tidal rhythms&#10;• Mytilus edulis- marine mussels opening the&#10;shell valves corresp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971" y="685800"/>
            <a:ext cx="607695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895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Types and examples of&#10;biorhythms-3&#10;Lunar rhythms&#10;• Eunice species – polalo worm –reproductive&#10;activity is based on last q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71600"/>
            <a:ext cx="607695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074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Types and examples of&#10;biorhythms-4&#10;Circadian rhythms&#10;• Sleep/wake cycle, mental alertness and eating habits in&#10;humans ar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47800"/>
            <a:ext cx="607695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551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The circadian pace maker or&#10;master clock&#10;&#10;&#10;&#10;&#10;&#10;The master clock controls circadian rhythms.&#10;It consists of a group of b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447800"/>
            <a:ext cx="607695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803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447800"/>
            <a:ext cx="8153400" cy="3416320"/>
          </a:xfrm>
          <a:prstGeom prst="rect">
            <a:avLst/>
          </a:prstGeom>
        </p:spPr>
        <p:txBody>
          <a:bodyPr wrap="square">
            <a:spAutoFit/>
          </a:bodyPr>
          <a:lstStyle/>
          <a:p>
            <a:r>
              <a:rPr lang="en-US" sz="2400" b="1" dirty="0">
                <a:solidFill>
                  <a:srgbClr val="C00000"/>
                </a:solidFill>
                <a:latin typeface="Times New Roman" panose="02020603050405020304" pitchFamily="18" charset="0"/>
                <a:cs typeface="Times New Roman" panose="02020603050405020304" pitchFamily="18" charset="0"/>
              </a:rPr>
              <a:t>Biological Clocks</a:t>
            </a:r>
          </a:p>
          <a:p>
            <a:r>
              <a:rPr lang="en-US" sz="2400" dirty="0" smtClean="0">
                <a:latin typeface="Times New Roman" panose="02020603050405020304" pitchFamily="18" charset="0"/>
                <a:cs typeface="Times New Roman" panose="02020603050405020304" pitchFamily="18" charset="0"/>
              </a:rPr>
              <a:t>•Key </a:t>
            </a:r>
            <a:r>
              <a:rPr lang="en-US" sz="2400" dirty="0">
                <a:latin typeface="Times New Roman" panose="02020603050405020304" pitchFamily="18" charset="0"/>
                <a:cs typeface="Times New Roman" panose="02020603050405020304" pitchFamily="18" charset="0"/>
              </a:rPr>
              <a:t>circadian clock: </a:t>
            </a:r>
          </a:p>
          <a:p>
            <a:r>
              <a:rPr lang="en-US" sz="2400" b="1" dirty="0" err="1" smtClean="0">
                <a:solidFill>
                  <a:srgbClr val="0070C0"/>
                </a:solidFill>
                <a:latin typeface="Times New Roman" panose="02020603050405020304" pitchFamily="18" charset="0"/>
                <a:cs typeface="Times New Roman" panose="02020603050405020304" pitchFamily="18" charset="0"/>
              </a:rPr>
              <a:t>Suprachiasmatic</a:t>
            </a:r>
            <a:r>
              <a:rPr lang="en-US" sz="2400" b="1" dirty="0" smtClean="0">
                <a:solidFill>
                  <a:srgbClr val="0070C0"/>
                </a:solidFill>
                <a:latin typeface="Times New Roman" panose="02020603050405020304" pitchFamily="18" charset="0"/>
                <a:cs typeface="Times New Roman" panose="02020603050405020304" pitchFamily="18" charset="0"/>
              </a:rPr>
              <a:t> nuclei </a:t>
            </a:r>
            <a:r>
              <a:rPr lang="en-US" sz="2400" b="1" dirty="0">
                <a:solidFill>
                  <a:srgbClr val="0070C0"/>
                </a:solidFill>
                <a:latin typeface="Times New Roman" panose="02020603050405020304" pitchFamily="18" charset="0"/>
                <a:cs typeface="Times New Roman" panose="02020603050405020304" pitchFamily="18" charset="0"/>
              </a:rPr>
              <a:t>(SCN</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of </a:t>
            </a:r>
            <a:r>
              <a:rPr lang="en-US" sz="2400" dirty="0" smtClean="0">
                <a:latin typeface="Times New Roman" panose="02020603050405020304" pitchFamily="18" charset="0"/>
                <a:cs typeface="Times New Roman" panose="02020603050405020304" pitchFamily="18" charset="0"/>
              </a:rPr>
              <a:t> the </a:t>
            </a:r>
            <a:r>
              <a:rPr lang="en-US" sz="2400" dirty="0">
                <a:latin typeface="Times New Roman" panose="02020603050405020304" pitchFamily="18" charset="0"/>
                <a:cs typeface="Times New Roman" panose="02020603050405020304" pitchFamily="18" charset="0"/>
              </a:rPr>
              <a:t>hypothalamus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•SCN lesions disrupt </a:t>
            </a:r>
            <a:r>
              <a:rPr lang="en-US" sz="2400" dirty="0">
                <a:latin typeface="Times New Roman" panose="02020603050405020304" pitchFamily="18" charset="0"/>
                <a:cs typeface="Times New Roman" panose="02020603050405020304" pitchFamily="18" charset="0"/>
              </a:rPr>
              <a:t>activity, sleep, eating, &amp; </a:t>
            </a:r>
          </a:p>
          <a:p>
            <a:r>
              <a:rPr lang="en-US" sz="2400" dirty="0">
                <a:latin typeface="Times New Roman" panose="02020603050405020304" pitchFamily="18" charset="0"/>
                <a:cs typeface="Times New Roman" panose="02020603050405020304" pitchFamily="18" charset="0"/>
              </a:rPr>
              <a:t>hormone rhythms.</a:t>
            </a:r>
          </a:p>
          <a:p>
            <a:r>
              <a:rPr lang="en-US" sz="2400" dirty="0" smtClean="0">
                <a:latin typeface="Times New Roman" panose="02020603050405020304" pitchFamily="18" charset="0"/>
                <a:cs typeface="Times New Roman" panose="02020603050405020304" pitchFamily="18" charset="0"/>
              </a:rPr>
              <a:t>• SCN </a:t>
            </a:r>
            <a:r>
              <a:rPr lang="en-US" sz="2400" dirty="0">
                <a:latin typeface="Times New Roman" panose="02020603050405020304" pitchFamily="18" charset="0"/>
                <a:cs typeface="Times New Roman" panose="02020603050405020304" pitchFamily="18" charset="0"/>
              </a:rPr>
              <a:t>transplants can change an animal’s natural </a:t>
            </a:r>
          </a:p>
          <a:p>
            <a:r>
              <a:rPr lang="en-US" sz="2400" dirty="0">
                <a:latin typeface="Times New Roman" panose="02020603050405020304" pitchFamily="18" charset="0"/>
                <a:cs typeface="Times New Roman" panose="02020603050405020304" pitchFamily="18" charset="0"/>
              </a:rPr>
              <a:t>biorhythm to that of donor.</a:t>
            </a:r>
          </a:p>
          <a:p>
            <a:r>
              <a:rPr lang="en-US" sz="2400" dirty="0" smtClean="0">
                <a:latin typeface="Times New Roman" panose="02020603050405020304" pitchFamily="18" charset="0"/>
                <a:cs typeface="Times New Roman" panose="02020603050405020304" pitchFamily="18" charset="0"/>
              </a:rPr>
              <a:t>•SCN very sensitive</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very </a:t>
            </a:r>
            <a:r>
              <a:rPr lang="en-US" sz="2400" dirty="0" err="1" smtClean="0">
                <a:latin typeface="Times New Roman" panose="02020603050405020304" pitchFamily="18" charset="0"/>
                <a:cs typeface="Times New Roman" panose="02020603050405020304" pitchFamily="18" charset="0"/>
              </a:rPr>
              <a:t>adaptive.this</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allows “</a:t>
            </a:r>
            <a:r>
              <a:rPr lang="en-US" sz="2400" dirty="0" smtClean="0">
                <a:latin typeface="Times New Roman" panose="02020603050405020304" pitchFamily="18" charset="0"/>
                <a:cs typeface="Times New Roman" panose="02020603050405020304" pitchFamily="18" charset="0"/>
              </a:rPr>
              <a:t>re-setting</a:t>
            </a:r>
            <a:r>
              <a:rPr lang="en-US" sz="2400" dirty="0">
                <a:latin typeface="Times New Roman" panose="02020603050405020304" pitchFamily="18" charset="0"/>
                <a:cs typeface="Times New Roman" panose="02020603050405020304" pitchFamily="18" charset="0"/>
              </a:rPr>
              <a:t>” of our biological </a:t>
            </a:r>
            <a:r>
              <a:rPr lang="en-US" sz="2400" dirty="0" smtClean="0">
                <a:latin typeface="Times New Roman" panose="02020603050405020304" pitchFamily="18" charset="0"/>
                <a:cs typeface="Times New Roman" panose="02020603050405020304" pitchFamily="18" charset="0"/>
              </a:rPr>
              <a:t>clock</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1115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Image result for pineal gland and reproduction in anim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805" y="1633029"/>
            <a:ext cx="5580195" cy="3548571"/>
          </a:xfrm>
          <a:prstGeom prst="rect">
            <a:avLst/>
          </a:prstGeom>
          <a:noFill/>
          <a:extLst>
            <a:ext uri="{909E8E84-426E-40DD-AFC4-6F175D3DCCD1}">
              <a14:hiddenFill xmlns:a14="http://schemas.microsoft.com/office/drawing/2010/main">
                <a:solidFill>
                  <a:srgbClr val="FFFFFF"/>
                </a:solidFill>
              </a14:hiddenFill>
            </a:ext>
          </a:extLst>
        </p:spPr>
      </p:pic>
      <p:sp>
        <p:nvSpPr>
          <p:cNvPr id="2" name="5-Point Star 1"/>
          <p:cNvSpPr/>
          <p:nvPr/>
        </p:nvSpPr>
        <p:spPr>
          <a:xfrm>
            <a:off x="3352800" y="3657600"/>
            <a:ext cx="3048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8354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57200"/>
            <a:ext cx="9220200" cy="3139321"/>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The SCN regulates the </a:t>
            </a:r>
            <a:r>
              <a:rPr lang="en-US" b="1" dirty="0" smtClean="0">
                <a:latin typeface="Times New Roman" panose="02020603050405020304" pitchFamily="18" charset="0"/>
                <a:cs typeface="Times New Roman" panose="02020603050405020304" pitchFamily="18" charset="0"/>
              </a:rPr>
              <a:t>pineal </a:t>
            </a:r>
            <a:r>
              <a:rPr lang="en-US" b="1" dirty="0">
                <a:latin typeface="Times New Roman" panose="02020603050405020304" pitchFamily="18" charset="0"/>
                <a:cs typeface="Times New Roman" panose="02020603050405020304" pitchFamily="18" charset="0"/>
              </a:rPr>
              <a:t>gland </a:t>
            </a:r>
            <a:r>
              <a:rPr lang="en-US" b="1" dirty="0" smtClean="0">
                <a:latin typeface="Times New Roman" panose="02020603050405020304" pitchFamily="18" charset="0"/>
                <a:cs typeface="Times New Roman" panose="02020603050405020304" pitchFamily="18" charset="0"/>
              </a:rPr>
              <a:t> located posterior to </a:t>
            </a:r>
            <a:r>
              <a:rPr lang="en-US" b="1" dirty="0">
                <a:latin typeface="Times New Roman" panose="02020603050405020304" pitchFamily="18" charset="0"/>
                <a:cs typeface="Times New Roman" panose="02020603050405020304" pitchFamily="18" charset="0"/>
              </a:rPr>
              <a:t>the thalamus.</a:t>
            </a:r>
          </a:p>
          <a:p>
            <a:r>
              <a:rPr lang="en-US" b="1" dirty="0">
                <a:latin typeface="Times New Roman" panose="02020603050405020304" pitchFamily="18" charset="0"/>
                <a:cs typeface="Times New Roman" panose="02020603050405020304" pitchFamily="18" charset="0"/>
              </a:rPr>
              <a:t>•</a:t>
            </a:r>
          </a:p>
          <a:p>
            <a:r>
              <a:rPr lang="en-US" b="1" dirty="0">
                <a:latin typeface="Times New Roman" panose="02020603050405020304" pitchFamily="18" charset="0"/>
                <a:cs typeface="Times New Roman" panose="02020603050405020304" pitchFamily="18" charset="0"/>
              </a:rPr>
              <a:t>The pineal gland secretes </a:t>
            </a:r>
            <a:r>
              <a:rPr lang="en-US" b="1" dirty="0" smtClean="0">
                <a:latin typeface="Times New Roman" panose="02020603050405020304" pitchFamily="18" charset="0"/>
                <a:cs typeface="Times New Roman" panose="02020603050405020304" pitchFamily="18" charset="0"/>
              </a:rPr>
              <a:t>melatonin, </a:t>
            </a:r>
            <a:r>
              <a:rPr lang="en-US" b="1" dirty="0">
                <a:latin typeface="Times New Roman" panose="02020603050405020304" pitchFamily="18" charset="0"/>
                <a:cs typeface="Times New Roman" panose="02020603050405020304" pitchFamily="18" charset="0"/>
              </a:rPr>
              <a:t>a hormone that </a:t>
            </a:r>
            <a:r>
              <a:rPr lang="en-US" b="1" dirty="0" smtClean="0">
                <a:latin typeface="Times New Roman" panose="02020603050405020304" pitchFamily="18" charset="0"/>
                <a:cs typeface="Times New Roman" panose="02020603050405020304" pitchFamily="18" charset="0"/>
              </a:rPr>
              <a:t>increases </a:t>
            </a:r>
            <a:r>
              <a:rPr lang="en-US" b="1" dirty="0">
                <a:latin typeface="Times New Roman" panose="02020603050405020304" pitchFamily="18" charset="0"/>
                <a:cs typeface="Times New Roman" panose="02020603050405020304" pitchFamily="18" charset="0"/>
              </a:rPr>
              <a:t>sleepiness, beginning a couple </a:t>
            </a:r>
          </a:p>
          <a:p>
            <a:r>
              <a:rPr lang="en-US" b="1" dirty="0" err="1" smtClean="0">
                <a:latin typeface="Times New Roman" panose="02020603050405020304" pitchFamily="18" charset="0"/>
                <a:cs typeface="Times New Roman" panose="02020603050405020304" pitchFamily="18" charset="0"/>
              </a:rPr>
              <a:t>Hrs</a:t>
            </a:r>
            <a:r>
              <a:rPr lang="en-US" b="1" dirty="0" smtClean="0">
                <a:latin typeface="Times New Roman" panose="02020603050405020304" pitchFamily="18" charset="0"/>
                <a:cs typeface="Times New Roman" panose="02020603050405020304" pitchFamily="18" charset="0"/>
              </a:rPr>
              <a:t> before  your </a:t>
            </a:r>
            <a:r>
              <a:rPr lang="en-US" b="1" dirty="0">
                <a:latin typeface="Times New Roman" panose="02020603050405020304" pitchFamily="18" charset="0"/>
                <a:cs typeface="Times New Roman" panose="02020603050405020304" pitchFamily="18" charset="0"/>
              </a:rPr>
              <a:t>bedtime.</a:t>
            </a:r>
          </a:p>
          <a:p>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Melatonin (~.3mg) in the afternoon may make you </a:t>
            </a:r>
            <a:r>
              <a:rPr lang="en-US" b="1" dirty="0" smtClean="0">
                <a:latin typeface="Times New Roman" panose="02020603050405020304" pitchFamily="18" charset="0"/>
                <a:cs typeface="Times New Roman" panose="02020603050405020304" pitchFamily="18" charset="0"/>
              </a:rPr>
              <a:t>sleepy </a:t>
            </a:r>
            <a:r>
              <a:rPr lang="en-US" b="1" dirty="0">
                <a:latin typeface="Times New Roman" panose="02020603050405020304" pitchFamily="18" charset="0"/>
                <a:cs typeface="Times New Roman" panose="02020603050405020304" pitchFamily="18" charset="0"/>
              </a:rPr>
              <a:t>earlier; melatonin after midnight may help </a:t>
            </a:r>
            <a:r>
              <a:rPr lang="en-US" b="1" dirty="0" smtClean="0">
                <a:latin typeface="Times New Roman" panose="02020603050405020304" pitchFamily="18" charset="0"/>
                <a:cs typeface="Times New Roman" panose="02020603050405020304" pitchFamily="18" charset="0"/>
              </a:rPr>
              <a:t> you </a:t>
            </a:r>
            <a:r>
              <a:rPr lang="en-US" b="1" dirty="0">
                <a:latin typeface="Times New Roman" panose="02020603050405020304" pitchFamily="18" charset="0"/>
                <a:cs typeface="Times New Roman" panose="02020603050405020304" pitchFamily="18" charset="0"/>
              </a:rPr>
              <a:t>adjust to sleeping later.</a:t>
            </a:r>
          </a:p>
          <a:p>
            <a:r>
              <a:rPr lang="en-US" b="1" dirty="0">
                <a:latin typeface="Times New Roman" panose="02020603050405020304" pitchFamily="18" charset="0"/>
                <a:cs typeface="Times New Roman" panose="02020603050405020304" pitchFamily="18" charset="0"/>
              </a:rPr>
              <a:t>•</a:t>
            </a:r>
          </a:p>
          <a:p>
            <a:r>
              <a:rPr lang="en-US" b="1" dirty="0">
                <a:latin typeface="Times New Roman" panose="02020603050405020304" pitchFamily="18" charset="0"/>
                <a:cs typeface="Times New Roman" panose="02020603050405020304" pitchFamily="18" charset="0"/>
              </a:rPr>
              <a:t>SCN has melatonin receptors (allows feedback</a:t>
            </a:r>
            <a:r>
              <a:rPr lang="en-US" b="1" dirty="0" smtClean="0">
                <a:latin typeface="Times New Roman" panose="02020603050405020304" pitchFamily="18" charset="0"/>
                <a:cs typeface="Times New Roman" panose="02020603050405020304" pitchFamily="18" charset="0"/>
              </a:rPr>
              <a:t>)•</a:t>
            </a:r>
          </a:p>
          <a:p>
            <a:endParaRPr lang="en-US" b="1" dirty="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SCN </a:t>
            </a:r>
            <a:r>
              <a:rPr lang="en-US" b="1" dirty="0">
                <a:latin typeface="Times New Roman" panose="02020603050405020304" pitchFamily="18" charset="0"/>
                <a:cs typeface="Times New Roman" panose="02020603050405020304" pitchFamily="18" charset="0"/>
              </a:rPr>
              <a:t>control of rhythms shows some deterioration </a:t>
            </a:r>
            <a:r>
              <a:rPr lang="en-US" b="1" dirty="0" smtClean="0">
                <a:latin typeface="Times New Roman" panose="02020603050405020304" pitchFamily="18" charset="0"/>
                <a:cs typeface="Times New Roman" panose="02020603050405020304" pitchFamily="18" charset="0"/>
              </a:rPr>
              <a:t>with aging</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7783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09601"/>
            <a:ext cx="8077200" cy="3477875"/>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Researchers have discovered several </a:t>
            </a:r>
            <a:r>
              <a:rPr lang="en-US" sz="2000" b="1" dirty="0" smtClean="0">
                <a:latin typeface="Times New Roman" panose="02020603050405020304" pitchFamily="18" charset="0"/>
                <a:cs typeface="Times New Roman" panose="02020603050405020304" pitchFamily="18" charset="0"/>
              </a:rPr>
              <a:t>rhythm related </a:t>
            </a:r>
            <a:r>
              <a:rPr lang="en-US" sz="2000" b="1" dirty="0">
                <a:latin typeface="Times New Roman" panose="02020603050405020304" pitchFamily="18" charset="0"/>
                <a:cs typeface="Times New Roman" panose="02020603050405020304" pitchFamily="18" charset="0"/>
              </a:rPr>
              <a:t>genes which influence our biological clocks. </a:t>
            </a:r>
            <a:endParaRPr lang="en-US" sz="2000" b="1" dirty="0" smtClean="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For </a:t>
            </a:r>
            <a:r>
              <a:rPr lang="en-US" sz="2000" b="1" dirty="0">
                <a:latin typeface="Times New Roman" panose="02020603050405020304" pitchFamily="18" charset="0"/>
                <a:cs typeface="Times New Roman" panose="02020603050405020304" pitchFamily="18" charset="0"/>
              </a:rPr>
              <a:t>example 3 of these genes are involved in the </a:t>
            </a:r>
            <a:r>
              <a:rPr lang="en-US" sz="2000" b="1" dirty="0" smtClean="0">
                <a:latin typeface="Times New Roman" panose="02020603050405020304" pitchFamily="18" charset="0"/>
                <a:cs typeface="Times New Roman" panose="02020603050405020304" pitchFamily="18" charset="0"/>
              </a:rPr>
              <a:t>production </a:t>
            </a:r>
            <a:r>
              <a:rPr lang="en-US" sz="2000" b="1" dirty="0">
                <a:latin typeface="Times New Roman" panose="02020603050405020304" pitchFamily="18" charset="0"/>
                <a:cs typeface="Times New Roman" panose="02020603050405020304" pitchFamily="18" charset="0"/>
              </a:rPr>
              <a:t>of proteins which accumulate over the </a:t>
            </a:r>
            <a:r>
              <a:rPr lang="en-US" sz="2000" b="1" dirty="0" smtClean="0">
                <a:latin typeface="Times New Roman" panose="02020603050405020304" pitchFamily="18" charset="0"/>
                <a:cs typeface="Times New Roman" panose="02020603050405020304" pitchFamily="18" charset="0"/>
              </a:rPr>
              <a:t>day </a:t>
            </a:r>
            <a:r>
              <a:rPr lang="en-US" sz="2000" b="1" dirty="0">
                <a:latin typeface="Times New Roman" panose="02020603050405020304" pitchFamily="18" charset="0"/>
                <a:cs typeface="Times New Roman" panose="02020603050405020304" pitchFamily="18" charset="0"/>
              </a:rPr>
              <a:t>&amp; eventually make you sleepy. </a:t>
            </a:r>
            <a:endParaRPr lang="en-US" sz="2000" b="1" dirty="0" smtClean="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Light </a:t>
            </a:r>
            <a:r>
              <a:rPr lang="en-US" sz="2000" b="1" dirty="0">
                <a:latin typeface="Times New Roman" panose="02020603050405020304" pitchFamily="18" charset="0"/>
                <a:cs typeface="Times New Roman" panose="02020603050405020304" pitchFamily="18" charset="0"/>
              </a:rPr>
              <a:t>increases </a:t>
            </a:r>
            <a:r>
              <a:rPr lang="en-US" sz="2000" b="1" dirty="0" smtClean="0">
                <a:latin typeface="Times New Roman" panose="02020603050405020304" pitchFamily="18" charset="0"/>
                <a:cs typeface="Times New Roman" panose="02020603050405020304" pitchFamily="18" charset="0"/>
              </a:rPr>
              <a:t> production</a:t>
            </a:r>
            <a:r>
              <a:rPr lang="en-US" sz="2000" b="1" dirty="0">
                <a:latin typeface="Times New Roman" panose="02020603050405020304" pitchFamily="18" charset="0"/>
                <a:cs typeface="Times New Roman" panose="02020603050405020304" pitchFamily="18" charset="0"/>
              </a:rPr>
              <a:t>; production stops during </a:t>
            </a:r>
            <a:r>
              <a:rPr lang="en-US" sz="2000" b="1" dirty="0" smtClean="0">
                <a:latin typeface="Times New Roman" panose="02020603050405020304" pitchFamily="18" charset="0"/>
                <a:cs typeface="Times New Roman" panose="02020603050405020304" pitchFamily="18" charset="0"/>
              </a:rPr>
              <a:t>night. </a:t>
            </a:r>
          </a:p>
          <a:p>
            <a:endParaRPr lang="en-US" sz="2000" b="1" dirty="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Differences </a:t>
            </a:r>
            <a:r>
              <a:rPr lang="en-US" sz="2000" b="1" dirty="0">
                <a:latin typeface="Times New Roman" panose="02020603050405020304" pitchFamily="18" charset="0"/>
                <a:cs typeface="Times New Roman" panose="02020603050405020304" pitchFamily="18" charset="0"/>
              </a:rPr>
              <a:t>in these genes are responsible for inborn </a:t>
            </a:r>
            <a:r>
              <a:rPr lang="en-US" sz="2000" b="1" dirty="0" smtClean="0">
                <a:latin typeface="Times New Roman" panose="02020603050405020304" pitchFamily="18" charset="0"/>
                <a:cs typeface="Times New Roman" panose="02020603050405020304" pitchFamily="18" charset="0"/>
              </a:rPr>
              <a:t> differences </a:t>
            </a:r>
            <a:r>
              <a:rPr lang="en-US" sz="2000" b="1" dirty="0">
                <a:latin typeface="Times New Roman" panose="02020603050405020304" pitchFamily="18" charset="0"/>
                <a:cs typeface="Times New Roman" panose="02020603050405020304" pitchFamily="18" charset="0"/>
              </a:rPr>
              <a:t>in circadian rhythms, both normal and </a:t>
            </a:r>
          </a:p>
          <a:p>
            <a:r>
              <a:rPr lang="en-US" sz="2000" b="1" dirty="0">
                <a:latin typeface="Times New Roman" panose="02020603050405020304" pitchFamily="18" charset="0"/>
                <a:cs typeface="Times New Roman" panose="02020603050405020304" pitchFamily="18" charset="0"/>
              </a:rPr>
              <a:t>extreme.</a:t>
            </a:r>
          </a:p>
        </p:txBody>
      </p:sp>
    </p:spTree>
    <p:extLst>
      <p:ext uri="{BB962C8B-B14F-4D97-AF65-F5344CB8AC3E}">
        <p14:creationId xmlns:p14="http://schemas.microsoft.com/office/powerpoint/2010/main" val="3399984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ronobiology&#10;&#10;&#10;&#10;&#10;&#10;&#10;&#10;&#10;Chronobiology is a field of biology that&#10;examines periodic phenomena in the&#10;biological proces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07720"/>
            <a:ext cx="8458200" cy="635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406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914400"/>
            <a:ext cx="7696200" cy="2308324"/>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Environmental cues that animals use to be rhythmic are </a:t>
            </a:r>
          </a:p>
          <a:p>
            <a:r>
              <a:rPr lang="en-US" sz="2400" dirty="0">
                <a:latin typeface="Times New Roman" panose="02020603050405020304" pitchFamily="18" charset="0"/>
                <a:cs typeface="Times New Roman" panose="02020603050405020304" pitchFamily="18" charset="0"/>
              </a:rPr>
              <a:t>called </a:t>
            </a:r>
            <a:r>
              <a:rPr lang="en-US" sz="2400" dirty="0" smtClean="0">
                <a:latin typeface="Times New Roman" panose="02020603050405020304" pitchFamily="18" charset="0"/>
                <a:cs typeface="Times New Roman" panose="02020603050405020304" pitchFamily="18" charset="0"/>
              </a:rPr>
              <a:t> </a:t>
            </a:r>
            <a:r>
              <a:rPr lang="en-US" sz="2400" b="1" dirty="0" smtClean="0">
                <a:solidFill>
                  <a:srgbClr val="0070C0"/>
                </a:solidFill>
                <a:latin typeface="Times New Roman" panose="02020603050405020304" pitchFamily="18" charset="0"/>
                <a:cs typeface="Times New Roman" panose="02020603050405020304" pitchFamily="18" charset="0"/>
              </a:rPr>
              <a:t>ZEITGEBERS </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time givers").</a:t>
            </a:r>
          </a:p>
          <a:p>
            <a:r>
              <a:rPr lang="en-US" sz="2400" dirty="0">
                <a:latin typeface="Times New Roman" panose="02020603050405020304" pitchFamily="18" charset="0"/>
                <a:cs typeface="Times New Roman" panose="02020603050405020304" pitchFamily="18" charset="0"/>
              </a:rPr>
              <a:t>When a rhythm somehow get matched to environmental cycles: </a:t>
            </a:r>
            <a:r>
              <a:rPr lang="en-US" sz="2400" b="1" dirty="0" smtClean="0">
                <a:solidFill>
                  <a:srgbClr val="0070C0"/>
                </a:solidFill>
                <a:latin typeface="Times New Roman" panose="02020603050405020304" pitchFamily="18" charset="0"/>
                <a:cs typeface="Times New Roman" panose="02020603050405020304" pitchFamily="18" charset="0"/>
              </a:rPr>
              <a:t>ENTRAINMENT</a:t>
            </a:r>
            <a:endParaRPr lang="en-US" sz="2400" b="1" dirty="0">
              <a:solidFill>
                <a:srgbClr val="0070C0"/>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2 most important </a:t>
            </a:r>
            <a:r>
              <a:rPr lang="en-US" sz="2400" dirty="0" err="1">
                <a:latin typeface="Times New Roman" panose="02020603050405020304" pitchFamily="18" charset="0"/>
                <a:cs typeface="Times New Roman" panose="02020603050405020304" pitchFamily="18" charset="0"/>
              </a:rPr>
              <a:t>zeitgebers</a:t>
            </a:r>
            <a:r>
              <a:rPr lang="en-US" sz="2400" dirty="0">
                <a:latin typeface="Times New Roman" panose="02020603050405020304" pitchFamily="18" charset="0"/>
                <a:cs typeface="Times New Roman" panose="02020603050405020304" pitchFamily="18" charset="0"/>
              </a:rPr>
              <a:t>??</a:t>
            </a:r>
          </a:p>
          <a:p>
            <a:r>
              <a:rPr lang="en-US" sz="2400" b="1" dirty="0">
                <a:solidFill>
                  <a:srgbClr val="C00000"/>
                </a:solidFill>
                <a:latin typeface="Times New Roman" panose="02020603050405020304" pitchFamily="18" charset="0"/>
                <a:cs typeface="Times New Roman" panose="02020603050405020304" pitchFamily="18" charset="0"/>
              </a:rPr>
              <a:t>LIGHT &amp; TEMPERATURE</a:t>
            </a:r>
          </a:p>
        </p:txBody>
      </p:sp>
    </p:spTree>
    <p:extLst>
      <p:ext uri="{BB962C8B-B14F-4D97-AF65-F5344CB8AC3E}">
        <p14:creationId xmlns:p14="http://schemas.microsoft.com/office/powerpoint/2010/main" val="1306846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Zeitgebers=time givers =&#10;synchronizers&#10;&#10;&#10;&#10;&#10;&#10;&#10;&#10;&#10;The mechanism whereby the period of a rhythm&#10;occurs repetitively and 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8228645" cy="6177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330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Zeitgebers -examples&#10;Animals&#10;&#10;Zeitgeber&#10;&#10;Terrestrial organisms&#10;&#10;Daily light – dark cycles&#10;&#10;Intertidal marine animals Ebb 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3279"/>
            <a:ext cx="8591550" cy="6450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086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Zeitegebers -examples&#10;temperature&#10;&#10;Food&#10;availability&#10;&#10;Light&#10;intensity&#10;&#10;Social&#10;interactions&#10;zeitegebers&#10;&#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382000" cy="6293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978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Zeitgebers -examples&#10;Animals&#10;&#10;Zeitgeber&#10;&#10;Terrestrial organisms&#10;&#10;Daily light – dark cycles&#10;&#10;Intertidal marine animals Ebb 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1" y="0"/>
            <a:ext cx="9301052" cy="6983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856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393" y="1219200"/>
            <a:ext cx="8919607" cy="4674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448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ircadian rhythms&#10;&#10;&#10;&#10;&#10;&#10;&#10;&#10;A rhythm with a periodicity of 24 hours is&#10;called a circadian( from Latin circa ‘about’; di&#10;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305" y="225804"/>
            <a:ext cx="8833695" cy="6632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446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roperties of circadian rhythms&#10;&#10;&#10;&#10;&#10;&#10;&#10;They are genetic in origin.&#10;They are controlled by biological clocks.&#10;The bio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393300"/>
            <a:ext cx="8610600" cy="646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024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229600" cy="4401205"/>
          </a:xfrm>
          <a:prstGeom prst="rect">
            <a:avLst/>
          </a:prstGeom>
        </p:spPr>
        <p:txBody>
          <a:bodyPr wrap="square">
            <a:spAutoFit/>
          </a:bodyPr>
          <a:lstStyle/>
          <a:p>
            <a:r>
              <a:rPr lang="en-US" sz="2800" b="1" dirty="0" smtClean="0">
                <a:solidFill>
                  <a:srgbClr val="C00000"/>
                </a:solidFill>
                <a:latin typeface="Times New Roman" panose="02020603050405020304" pitchFamily="18" charset="0"/>
                <a:cs typeface="Times New Roman" panose="02020603050405020304" pitchFamily="18" charset="0"/>
              </a:rPr>
              <a:t>CIRCANNUAL RHYTHMS </a:t>
            </a:r>
            <a:endParaRPr lang="en-US" sz="2800" b="1" dirty="0">
              <a:solidFill>
                <a:srgbClr val="C00000"/>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rhythms of </a:t>
            </a:r>
            <a:r>
              <a:rPr lang="en-US" dirty="0" smtClean="0">
                <a:latin typeface="Times New Roman" panose="02020603050405020304" pitchFamily="18" charset="0"/>
                <a:cs typeface="Times New Roman" panose="02020603050405020304" pitchFamily="18" charset="0"/>
              </a:rPr>
              <a:t> about </a:t>
            </a:r>
            <a:r>
              <a:rPr lang="en-US" dirty="0">
                <a:latin typeface="Times New Roman" panose="02020603050405020304" pitchFamily="18" charset="0"/>
                <a:cs typeface="Times New Roman" panose="02020603050405020304" pitchFamily="18" charset="0"/>
              </a:rPr>
              <a:t>a year.</a:t>
            </a:r>
          </a:p>
          <a:p>
            <a:r>
              <a:rPr lang="en-US" dirty="0" smtClean="0">
                <a:latin typeface="Times New Roman" panose="02020603050405020304" pitchFamily="18" charset="0"/>
                <a:cs typeface="Times New Roman" panose="02020603050405020304" pitchFamily="18" charset="0"/>
              </a:rPr>
              <a:t>Long living </a:t>
            </a:r>
            <a:r>
              <a:rPr lang="en-US" dirty="0">
                <a:latin typeface="Times New Roman" panose="02020603050405020304" pitchFamily="18" charset="0"/>
                <a:cs typeface="Times New Roman" panose="02020603050405020304" pitchFamily="18" charset="0"/>
              </a:rPr>
              <a:t>animals may divide year into ... </a:t>
            </a:r>
          </a:p>
          <a:p>
            <a:r>
              <a:rPr lang="en-US" dirty="0">
                <a:latin typeface="Times New Roman" panose="02020603050405020304" pitchFamily="18" charset="0"/>
                <a:cs typeface="Times New Roman" panose="02020603050405020304" pitchFamily="18" charset="0"/>
              </a:rPr>
              <a:t>active &amp; inactive </a:t>
            </a:r>
            <a:r>
              <a:rPr lang="en-US" dirty="0" smtClean="0">
                <a:latin typeface="Times New Roman" panose="02020603050405020304" pitchFamily="18" charset="0"/>
                <a:cs typeface="Times New Roman" panose="02020603050405020304" pitchFamily="18" charset="0"/>
              </a:rPr>
              <a:t>phases ,breeding </a:t>
            </a:r>
            <a:r>
              <a:rPr lang="en-US" dirty="0">
                <a:latin typeface="Times New Roman" panose="02020603050405020304" pitchFamily="18" charset="0"/>
                <a:cs typeface="Times New Roman" panose="02020603050405020304" pitchFamily="18" charset="0"/>
              </a:rPr>
              <a:t>&amp; nonbreeding phases</a:t>
            </a:r>
          </a:p>
          <a:p>
            <a:r>
              <a:rPr lang="en-US" dirty="0">
                <a:latin typeface="Times New Roman" panose="02020603050405020304" pitchFamily="18" charset="0"/>
                <a:cs typeface="Times New Roman" panose="02020603050405020304" pitchFamily="18" charset="0"/>
              </a:rPr>
              <a:t>feeding &amp; </a:t>
            </a:r>
            <a:r>
              <a:rPr lang="en-US" dirty="0" err="1">
                <a:latin typeface="Times New Roman" panose="02020603050405020304" pitchFamily="18" charset="0"/>
                <a:cs typeface="Times New Roman" panose="02020603050405020304" pitchFamily="18" charset="0"/>
              </a:rPr>
              <a:t>nonfeeding</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phases</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Among </a:t>
            </a:r>
            <a:r>
              <a:rPr lang="en-US" dirty="0">
                <a:latin typeface="Times New Roman" panose="02020603050405020304" pitchFamily="18" charset="0"/>
                <a:cs typeface="Times New Roman" panose="02020603050405020304" pitchFamily="18" charset="0"/>
              </a:rPr>
              <a:t>them is the cycle of dormancy and activity marked by the hibernation of certain species in the winter. There are also certain times of the year when animals shed things—fur, skin, antlers, or simply pounds. Likewise, at some points in the year animals gain weight</a:t>
            </a: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Orientation of the migratory birds is very probably </a:t>
            </a:r>
            <a:r>
              <a:rPr lang="en-US" dirty="0" smtClean="0">
                <a:latin typeface="Times New Roman" panose="02020603050405020304" pitchFamily="18" charset="0"/>
                <a:cs typeface="Times New Roman" panose="02020603050405020304" pitchFamily="18" charset="0"/>
              </a:rPr>
              <a:t> strictly </a:t>
            </a:r>
            <a:r>
              <a:rPr lang="en-US" dirty="0">
                <a:latin typeface="Times New Roman" panose="02020603050405020304" pitchFamily="18" charset="0"/>
                <a:cs typeface="Times New Roman" panose="02020603050405020304" pitchFamily="18" charset="0"/>
              </a:rPr>
              <a:t>related with the circannual rhythm of the </a:t>
            </a:r>
            <a:r>
              <a:rPr lang="en-US" dirty="0" smtClean="0">
                <a:latin typeface="Times New Roman" panose="02020603050405020304" pitchFamily="18" charset="0"/>
                <a:cs typeface="Times New Roman" panose="02020603050405020304" pitchFamily="18" charset="0"/>
              </a:rPr>
              <a:t>endocrine </a:t>
            </a:r>
            <a:r>
              <a:rPr lang="en-US" dirty="0">
                <a:latin typeface="Times New Roman" panose="02020603050405020304" pitchFamily="18" charset="0"/>
                <a:cs typeface="Times New Roman" panose="02020603050405020304" pitchFamily="18" charset="0"/>
              </a:rPr>
              <a:t>system. Therefore, it seems to be interesting to </a:t>
            </a:r>
            <a:r>
              <a:rPr lang="en-US" dirty="0" smtClean="0">
                <a:latin typeface="Times New Roman" panose="02020603050405020304" pitchFamily="18" charset="0"/>
                <a:cs typeface="Times New Roman" panose="02020603050405020304" pitchFamily="18" charset="0"/>
              </a:rPr>
              <a:t> mention </a:t>
            </a:r>
            <a:r>
              <a:rPr lang="en-US" dirty="0">
                <a:latin typeface="Times New Roman" panose="02020603050405020304" pitchFamily="18" charset="0"/>
                <a:cs typeface="Times New Roman" panose="02020603050405020304" pitchFamily="18" charset="0"/>
              </a:rPr>
              <a:t>briefly also this aspect as a special example of </a:t>
            </a:r>
          </a:p>
          <a:p>
            <a:r>
              <a:rPr lang="en-US" dirty="0">
                <a:latin typeface="Times New Roman" panose="02020603050405020304" pitchFamily="18" charset="0"/>
                <a:cs typeface="Times New Roman" panose="02020603050405020304" pitchFamily="18" charset="0"/>
              </a:rPr>
              <a:t>circannual biorhythms.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7107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 y="533400"/>
            <a:ext cx="8055383" cy="5718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5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0"/>
            <a:ext cx="8229600" cy="3139321"/>
          </a:xfrm>
          <a:prstGeom prst="rect">
            <a:avLst/>
          </a:prstGeom>
        </p:spPr>
        <p:txBody>
          <a:bodyPr wrap="square">
            <a:spAutoFit/>
          </a:bodyPr>
          <a:lstStyle/>
          <a:p>
            <a:r>
              <a:rPr lang="en-US" b="1" dirty="0" smtClean="0">
                <a:latin typeface="Times New Roman" panose="02020603050405020304" pitchFamily="18" charset="0"/>
                <a:cs typeface="Times New Roman" panose="02020603050405020304" pitchFamily="18" charset="0"/>
              </a:rPr>
              <a:t>Biological </a:t>
            </a:r>
            <a:r>
              <a:rPr lang="en-US" b="1" dirty="0">
                <a:latin typeface="Times New Roman" panose="02020603050405020304" pitchFamily="18" charset="0"/>
                <a:cs typeface="Times New Roman" panose="02020603050405020304" pitchFamily="18" charset="0"/>
              </a:rPr>
              <a:t>rhythm, </a:t>
            </a:r>
            <a:r>
              <a:rPr lang="en-US" b="1" i="1" dirty="0">
                <a:latin typeface="Times New Roman" panose="02020603050405020304" pitchFamily="18" charset="0"/>
                <a:cs typeface="Times New Roman" panose="02020603050405020304" pitchFamily="18" charset="0"/>
              </a:rPr>
              <a:t>periodic biological fluctuation in an organism that corresponds to, and is in response to, periodic environmental change. </a:t>
            </a:r>
            <a:endParaRPr lang="en-US" b="1" i="1" dirty="0" smtClean="0">
              <a:latin typeface="Times New Roman" panose="02020603050405020304" pitchFamily="18" charset="0"/>
              <a:cs typeface="Times New Roman" panose="02020603050405020304" pitchFamily="18" charset="0"/>
            </a:endParaRPr>
          </a:p>
          <a:p>
            <a:endParaRPr lang="en-US" b="1" i="1"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Examples </a:t>
            </a:r>
            <a:r>
              <a:rPr lang="en-US" dirty="0">
                <a:latin typeface="Times New Roman" panose="02020603050405020304" pitchFamily="18" charset="0"/>
                <a:cs typeface="Times New Roman" panose="02020603050405020304" pitchFamily="18" charset="0"/>
              </a:rPr>
              <a:t>of such change include cyclical variations in the relative position of Earth to the Sun and to the Moon and in the immediate effects of such variations—e.g., day alternating with night, high tide alternating with low tide</a:t>
            </a:r>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internal mechanism by which such a rhythmic phenomenon occurs and is maintained even in the absence of the apparent environmental stimulus is termed a </a:t>
            </a:r>
            <a:r>
              <a:rPr lang="en-US" b="1" dirty="0">
                <a:latin typeface="Times New Roman" panose="02020603050405020304" pitchFamily="18" charset="0"/>
                <a:cs typeface="Times New Roman" panose="02020603050405020304" pitchFamily="18" charset="0"/>
              </a:rPr>
              <a:t>biological clock. </a:t>
            </a:r>
          </a:p>
        </p:txBody>
      </p:sp>
    </p:spTree>
    <p:extLst>
      <p:ext uri="{BB962C8B-B14F-4D97-AF65-F5344CB8AC3E}">
        <p14:creationId xmlns:p14="http://schemas.microsoft.com/office/powerpoint/2010/main" val="388259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762000"/>
            <a:ext cx="4667250"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0480" y="767418"/>
            <a:ext cx="4572000" cy="2031325"/>
          </a:xfrm>
          <a:prstGeom prst="rect">
            <a:avLst/>
          </a:prstGeom>
        </p:spPr>
        <p:txBody>
          <a:bodyPr>
            <a:spAutoFit/>
          </a:bodyPr>
          <a:lstStyle/>
          <a:p>
            <a:r>
              <a:rPr lang="en-US" dirty="0"/>
              <a:t>TIDAL</a:t>
            </a:r>
          </a:p>
          <a:p>
            <a:r>
              <a:rPr lang="en-US" dirty="0"/>
              <a:t>RHYTHMS </a:t>
            </a:r>
          </a:p>
          <a:p>
            <a:r>
              <a:rPr lang="en-US" dirty="0"/>
              <a:t>--</a:t>
            </a:r>
          </a:p>
          <a:p>
            <a:r>
              <a:rPr lang="en-US" dirty="0"/>
              <a:t>about a 12 </a:t>
            </a:r>
            <a:r>
              <a:rPr lang="en-US" dirty="0" err="1"/>
              <a:t>hr</a:t>
            </a:r>
            <a:r>
              <a:rPr lang="en-US" dirty="0"/>
              <a:t> period.</a:t>
            </a:r>
          </a:p>
          <a:p>
            <a:r>
              <a:rPr lang="en-US" dirty="0"/>
              <a:t>Fiddler crabs feed on tidal flats during low tide &amp; stay </a:t>
            </a:r>
          </a:p>
          <a:p>
            <a:r>
              <a:rPr lang="en-US" dirty="0"/>
              <a:t>in burrow during high tide.</a:t>
            </a:r>
          </a:p>
        </p:txBody>
      </p:sp>
    </p:spTree>
    <p:extLst>
      <p:ext uri="{BB962C8B-B14F-4D97-AF65-F5344CB8AC3E}">
        <p14:creationId xmlns:p14="http://schemas.microsoft.com/office/powerpoint/2010/main" val="3274738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382000" cy="1846659"/>
          </a:xfrm>
          <a:prstGeom prst="rect">
            <a:avLst/>
          </a:prstGeom>
        </p:spPr>
        <p:txBody>
          <a:bodyPr wrap="square">
            <a:spAutoFit/>
          </a:bodyPr>
          <a:lstStyle/>
          <a:p>
            <a:r>
              <a:rPr lang="en-US" sz="2400" b="1" dirty="0">
                <a:solidFill>
                  <a:srgbClr val="C00000"/>
                </a:solidFill>
                <a:latin typeface="Times New Roman" panose="02020603050405020304" pitchFamily="18" charset="0"/>
                <a:cs typeface="Times New Roman" panose="02020603050405020304" pitchFamily="18" charset="0"/>
              </a:rPr>
              <a:t>SOURCE OF ANIMAL RHYTHMS</a:t>
            </a:r>
          </a:p>
          <a:p>
            <a:r>
              <a:rPr lang="en-US" dirty="0" smtClean="0">
                <a:latin typeface="Times New Roman" panose="02020603050405020304" pitchFamily="18" charset="0"/>
                <a:cs typeface="Times New Roman" panose="02020603050405020304" pitchFamily="18" charset="0"/>
              </a:rPr>
              <a:t>Do </a:t>
            </a:r>
            <a:r>
              <a:rPr lang="en-US" dirty="0">
                <a:latin typeface="Times New Roman" panose="02020603050405020304" pitchFamily="18" charset="0"/>
                <a:cs typeface="Times New Roman" panose="02020603050405020304" pitchFamily="18" charset="0"/>
              </a:rPr>
              <a:t>animals simply “read” </a:t>
            </a:r>
            <a:r>
              <a:rPr lang="en-US" dirty="0" err="1">
                <a:latin typeface="Times New Roman" panose="02020603050405020304" pitchFamily="18" charset="0"/>
                <a:cs typeface="Times New Roman" panose="02020603050405020304" pitchFamily="18" charset="0"/>
              </a:rPr>
              <a:t>zeitgebers</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Or ... do they reside </a:t>
            </a:r>
            <a:r>
              <a:rPr lang="en-US" dirty="0" smtClean="0">
                <a:latin typeface="Times New Roman" panose="02020603050405020304" pitchFamily="18" charset="0"/>
                <a:cs typeface="Times New Roman" panose="02020603050405020304" pitchFamily="18" charset="0"/>
              </a:rPr>
              <a:t>within the </a:t>
            </a:r>
            <a:r>
              <a:rPr lang="en-US" dirty="0">
                <a:latin typeface="Times New Roman" panose="02020603050405020304" pitchFamily="18" charset="0"/>
                <a:cs typeface="Times New Roman" panose="02020603050405020304" pitchFamily="18" charset="0"/>
              </a:rPr>
              <a:t>animal</a:t>
            </a:r>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b="1" dirty="0" smtClean="0">
                <a:solidFill>
                  <a:srgbClr val="002060"/>
                </a:solidFill>
                <a:latin typeface="Times New Roman" panose="02020603050405020304" pitchFamily="18" charset="0"/>
                <a:cs typeface="Times New Roman" panose="02020603050405020304" pitchFamily="18" charset="0"/>
              </a:rPr>
              <a:t>Endogenous </a:t>
            </a:r>
            <a:r>
              <a:rPr lang="en-US" b="1" dirty="0">
                <a:solidFill>
                  <a:srgbClr val="002060"/>
                </a:solidFill>
                <a:latin typeface="Times New Roman" panose="02020603050405020304" pitchFamily="18" charset="0"/>
                <a:cs typeface="Times New Roman" panose="02020603050405020304" pitchFamily="18" charset="0"/>
              </a:rPr>
              <a:t>rhythm</a:t>
            </a:r>
          </a:p>
          <a:p>
            <a:pPr marL="285750" indent="-285750">
              <a:buFont typeface="Wingdings" panose="05000000000000000000" pitchFamily="2" charset="2"/>
              <a:buChar char="q"/>
            </a:pPr>
            <a:r>
              <a:rPr lang="en-US" b="1" dirty="0" smtClean="0">
                <a:solidFill>
                  <a:srgbClr val="002060"/>
                </a:solidFill>
                <a:latin typeface="Times New Roman" panose="02020603050405020304" pitchFamily="18" charset="0"/>
                <a:cs typeface="Times New Roman" panose="02020603050405020304" pitchFamily="18" charset="0"/>
              </a:rPr>
              <a:t>Exogenous rhythm</a:t>
            </a: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17714" y="2209800"/>
            <a:ext cx="8001000" cy="4431983"/>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Rhythms based on “reading” </a:t>
            </a:r>
            <a:r>
              <a:rPr lang="en-US" sz="2400" dirty="0" err="1">
                <a:latin typeface="Times New Roman" panose="02020603050405020304" pitchFamily="18" charset="0"/>
                <a:cs typeface="Times New Roman" panose="02020603050405020304" pitchFamily="18" charset="0"/>
              </a:rPr>
              <a:t>zeitgebers</a:t>
            </a:r>
            <a:r>
              <a:rPr lang="en-US" sz="2400" dirty="0">
                <a:latin typeface="Times New Roman" panose="02020603050405020304" pitchFamily="18" charset="0"/>
                <a:cs typeface="Times New Roman" panose="02020603050405020304" pitchFamily="18" charset="0"/>
              </a:rPr>
              <a:t> are </a:t>
            </a:r>
            <a:r>
              <a:rPr lang="en-US" sz="2400" dirty="0" smtClean="0">
                <a:latin typeface="Times New Roman" panose="02020603050405020304" pitchFamily="18" charset="0"/>
                <a:cs typeface="Times New Roman" panose="02020603050405020304" pitchFamily="18" charset="0"/>
              </a:rPr>
              <a:t> EXOGENOUS</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An exogenous rhythm disappears when environmental cues are </a:t>
            </a:r>
          </a:p>
          <a:p>
            <a:r>
              <a:rPr lang="en-US" sz="2400" dirty="0">
                <a:latin typeface="Times New Roman" panose="02020603050405020304" pitchFamily="18" charset="0"/>
                <a:cs typeface="Times New Roman" panose="02020603050405020304" pitchFamily="18" charset="0"/>
              </a:rPr>
              <a:t>eliminated.</a:t>
            </a:r>
          </a:p>
          <a:p>
            <a:r>
              <a:rPr lang="en-US" sz="2400" dirty="0">
                <a:latin typeface="Times New Roman" panose="02020603050405020304" pitchFamily="18" charset="0"/>
                <a:cs typeface="Times New Roman" panose="02020603050405020304" pitchFamily="18" charset="0"/>
              </a:rPr>
              <a:t>Rhythms not requiring environmental cues are </a:t>
            </a:r>
            <a:r>
              <a:rPr lang="en-US" sz="2400" dirty="0" smtClean="0">
                <a:latin typeface="Times New Roman" panose="02020603050405020304" pitchFamily="18" charset="0"/>
                <a:cs typeface="Times New Roman" panose="02020603050405020304" pitchFamily="18" charset="0"/>
              </a:rPr>
              <a:t>ENDOGENOUS</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Endogenous rhythms are controlled by a </a:t>
            </a:r>
          </a:p>
          <a:p>
            <a:r>
              <a:rPr lang="en-US" sz="2400" dirty="0">
                <a:latin typeface="Times New Roman" panose="02020603050405020304" pitchFamily="18" charset="0"/>
                <a:cs typeface="Times New Roman" panose="02020603050405020304" pitchFamily="18" charset="0"/>
              </a:rPr>
              <a:t>BIOLOGICAL CLOCK</a:t>
            </a:r>
          </a:p>
          <a:p>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Generalization: </a:t>
            </a:r>
            <a:r>
              <a:rPr lang="en-US" sz="2400" dirty="0" smtClean="0">
                <a:latin typeface="Times New Roman" panose="02020603050405020304" pitchFamily="18" charset="0"/>
                <a:cs typeface="Times New Roman" panose="02020603050405020304" pitchFamily="18" charset="0"/>
              </a:rPr>
              <a:t>Most </a:t>
            </a:r>
            <a:r>
              <a:rPr lang="en-US" sz="2400" dirty="0">
                <a:latin typeface="Times New Roman" panose="02020603050405020304" pitchFamily="18" charset="0"/>
                <a:cs typeface="Times New Roman" panose="02020603050405020304" pitchFamily="18" charset="0"/>
              </a:rPr>
              <a:t>biorhythms are both endo</a:t>
            </a:r>
          </a:p>
          <a:p>
            <a:r>
              <a:rPr lang="en-US" sz="2400" dirty="0" smtClean="0">
                <a:latin typeface="Times New Roman" panose="02020603050405020304" pitchFamily="18" charset="0"/>
                <a:cs typeface="Times New Roman" panose="02020603050405020304" pitchFamily="18" charset="0"/>
              </a:rPr>
              <a:t>-and exogenous</a:t>
            </a:r>
            <a:endParaRPr lang="en-US" sz="2400" dirty="0">
              <a:latin typeface="Times New Roman" panose="02020603050405020304" pitchFamily="18" charset="0"/>
              <a:cs typeface="Times New Roman" panose="02020603050405020304" pitchFamily="18" charset="0"/>
            </a:endParaRPr>
          </a:p>
          <a:p>
            <a:r>
              <a:rPr lang="en-US" dirty="0"/>
              <a:t>-</a:t>
            </a:r>
          </a:p>
        </p:txBody>
      </p:sp>
    </p:spTree>
    <p:extLst>
      <p:ext uri="{BB962C8B-B14F-4D97-AF65-F5344CB8AC3E}">
        <p14:creationId xmlns:p14="http://schemas.microsoft.com/office/powerpoint/2010/main" val="23769446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6858000" cy="1200329"/>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Endogenous Rhythm in a Hibernator</a:t>
            </a:r>
          </a:p>
          <a:p>
            <a:r>
              <a:rPr lang="en-US" b="1" dirty="0" smtClean="0">
                <a:solidFill>
                  <a:srgbClr val="C00000"/>
                </a:solidFill>
                <a:latin typeface="Times New Roman" panose="02020603050405020304" pitchFamily="18" charset="0"/>
                <a:cs typeface="Times New Roman" panose="02020603050405020304" pitchFamily="18" charset="0"/>
              </a:rPr>
              <a:t>Golden mantled </a:t>
            </a:r>
            <a:r>
              <a:rPr lang="en-US" b="1" dirty="0">
                <a:solidFill>
                  <a:srgbClr val="C00000"/>
                </a:solidFill>
                <a:latin typeface="Times New Roman" panose="02020603050405020304" pitchFamily="18" charset="0"/>
                <a:cs typeface="Times New Roman" panose="02020603050405020304" pitchFamily="18" charset="0"/>
              </a:rPr>
              <a:t>ground squirrel</a:t>
            </a:r>
            <a:r>
              <a:rPr lang="en-US" dirty="0">
                <a:latin typeface="Times New Roman" panose="02020603050405020304" pitchFamily="18" charset="0"/>
                <a:cs typeface="Times New Roman" panose="02020603050405020304" pitchFamily="18" charset="0"/>
              </a:rPr>
              <a:t>: 4 year experiment</a:t>
            </a:r>
          </a:p>
          <a:p>
            <a:r>
              <a:rPr lang="en-US" dirty="0">
                <a:latin typeface="Times New Roman" panose="02020603050405020304" pitchFamily="18" charset="0"/>
                <a:cs typeface="Times New Roman" panose="02020603050405020304" pitchFamily="18" charset="0"/>
              </a:rPr>
              <a:t>From birth: no environmental </a:t>
            </a:r>
            <a:r>
              <a:rPr lang="en-US" dirty="0" smtClean="0">
                <a:latin typeface="Times New Roman" panose="02020603050405020304" pitchFamily="18" charset="0"/>
                <a:cs typeface="Times New Roman" panose="02020603050405020304" pitchFamily="18" charset="0"/>
              </a:rPr>
              <a:t>cues ,abundant </a:t>
            </a:r>
            <a:r>
              <a:rPr lang="en-US" dirty="0" err="1" smtClean="0">
                <a:latin typeface="Times New Roman" panose="02020603050405020304" pitchFamily="18" charset="0"/>
                <a:cs typeface="Times New Roman" panose="02020603050405020304" pitchFamily="18" charset="0"/>
              </a:rPr>
              <a:t>food,constant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darkness/temperature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7547818" cy="330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014923" y="6216134"/>
            <a:ext cx="723083" cy="369332"/>
          </a:xfrm>
          <a:prstGeom prst="rect">
            <a:avLst/>
          </a:prstGeom>
          <a:noFill/>
        </p:spPr>
        <p:txBody>
          <a:bodyPr wrap="none" rtlCol="0">
            <a:spAutoFit/>
          </a:bodyPr>
          <a:lstStyle/>
          <a:p>
            <a:r>
              <a:rPr lang="en-US" dirty="0"/>
              <a:t>Y</a:t>
            </a:r>
            <a:r>
              <a:rPr lang="en-US" dirty="0" smtClean="0"/>
              <a:t>ears</a:t>
            </a:r>
            <a:endParaRPr lang="en-US" dirty="0"/>
          </a:p>
        </p:txBody>
      </p:sp>
    </p:spTree>
    <p:extLst>
      <p:ext uri="{BB962C8B-B14F-4D97-AF65-F5344CB8AC3E}">
        <p14:creationId xmlns:p14="http://schemas.microsoft.com/office/powerpoint/2010/main" val="2742486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914" y="228600"/>
            <a:ext cx="8534400" cy="5909310"/>
          </a:xfrm>
          <a:prstGeom prst="rect">
            <a:avLst/>
          </a:prstGeom>
        </p:spPr>
        <p:txBody>
          <a:bodyPr wrap="square">
            <a:spAutoFit/>
          </a:bodyPr>
          <a:lstStyle/>
          <a:p>
            <a:r>
              <a:rPr lang="en-US" b="1" dirty="0" smtClean="0">
                <a:solidFill>
                  <a:srgbClr val="C00000"/>
                </a:solidFill>
                <a:latin typeface="Times New Roman" panose="02020603050405020304" pitchFamily="18" charset="0"/>
                <a:cs typeface="Times New Roman" panose="02020603050405020304" pitchFamily="18" charset="0"/>
              </a:rPr>
              <a:t>A) MELATONIN</a:t>
            </a:r>
            <a:r>
              <a:rPr lang="en-US" b="1" dirty="0">
                <a:solidFill>
                  <a:srgbClr val="C00000"/>
                </a:solidFill>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The pineal gland secretes two hormones (molecules that send signals to the body), melatonin and serotonin. </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During </a:t>
            </a:r>
            <a:r>
              <a:rPr lang="en-US" dirty="0">
                <a:latin typeface="Times New Roman" panose="02020603050405020304" pitchFamily="18" charset="0"/>
                <a:cs typeface="Times New Roman" panose="02020603050405020304" pitchFamily="18" charset="0"/>
              </a:rPr>
              <a:t>the late 1990s, melatonin became a popular over-the-counter treatment for persons afflicted with sleep disorders, because it is believed that the hormone is associated with healthful sleep. </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Scientists </a:t>
            </a:r>
            <a:r>
              <a:rPr lang="en-US" dirty="0">
                <a:latin typeface="Times New Roman" panose="02020603050405020304" pitchFamily="18" charset="0"/>
                <a:cs typeface="Times New Roman" panose="02020603050405020304" pitchFamily="18" charset="0"/>
              </a:rPr>
              <a:t>do not fully understand the role that melatonin plays in the body, although it appears that it regulates a number of diurnal, or daily, events</a:t>
            </a:r>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 addition, melatonin seems to serve the function of controlling fat production, which is one reason why good sleep is associated not only with a healthy lifestyle but also with a healthy physique. </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Many </a:t>
            </a:r>
            <a:r>
              <a:rPr lang="en-US" dirty="0">
                <a:latin typeface="Times New Roman" panose="02020603050405020304" pitchFamily="18" charset="0"/>
                <a:cs typeface="Times New Roman" panose="02020603050405020304" pitchFamily="18" charset="0"/>
              </a:rPr>
              <a:t>health specialists maintain that for adults there is a close link between a "spare tire" (that is, fat accumulation around the waist) and stress, lack of sleep, and low melatonin levels.</a:t>
            </a:r>
          </a:p>
          <a:p>
            <a:r>
              <a:rPr lang="en-US" dirty="0">
                <a:latin typeface="Times New Roman" panose="02020603050405020304" pitchFamily="18" charset="0"/>
                <a:cs typeface="Times New Roman" panose="02020603050405020304" pitchFamily="18" charset="0"/>
              </a:rPr>
              <a:t>Among the many roles melatonin plays in the body is its job of regulating glucose levels in the blood, which, in turn, serve to govern the production of growth hormone, or somatotropin. </a:t>
            </a:r>
          </a:p>
        </p:txBody>
      </p:sp>
    </p:spTree>
    <p:extLst>
      <p:ext uri="{BB962C8B-B14F-4D97-AF65-F5344CB8AC3E}">
        <p14:creationId xmlns:p14="http://schemas.microsoft.com/office/powerpoint/2010/main" val="22322950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28600"/>
            <a:ext cx="8077200" cy="1754326"/>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Melatonin: Synthesis, Secretion and Receptors</a:t>
            </a:r>
          </a:p>
          <a:p>
            <a:r>
              <a:rPr lang="en-US" b="1" dirty="0">
                <a:latin typeface="Times New Roman" panose="02020603050405020304" pitchFamily="18" charset="0"/>
                <a:cs typeface="Times New Roman" panose="02020603050405020304" pitchFamily="18" charset="0"/>
              </a:rPr>
              <a:t>The precursor to melatonin is serotonin</a:t>
            </a:r>
            <a:r>
              <a:rPr lang="en-US" dirty="0">
                <a:latin typeface="Times New Roman" panose="02020603050405020304" pitchFamily="18" charset="0"/>
                <a:cs typeface="Times New Roman" panose="02020603050405020304" pitchFamily="18" charset="0"/>
              </a:rPr>
              <a:t>, a neurotransmitter that itself is derived from the amino acid tryptophan. Within the pineal gland, serotonin is acetylated and then methylated to yield melatonin. </a:t>
            </a:r>
            <a:endParaRPr lang="en-US" dirty="0" smtClean="0">
              <a:latin typeface="Times New Roman" panose="02020603050405020304" pitchFamily="18" charset="0"/>
              <a:cs typeface="Times New Roman" panose="02020603050405020304" pitchFamily="18" charset="0"/>
            </a:endParaRPr>
          </a:p>
          <a:p>
            <a:endParaRPr lang="en-US" dirty="0"/>
          </a:p>
          <a:p>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447800"/>
            <a:ext cx="9144000" cy="3557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09600" y="5257800"/>
            <a:ext cx="7772400" cy="1200329"/>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Synthesis and secretion of melatonin is dramatically affected by light exposure to the eyes.</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The fundamental pattern observed is that serum concentrations of melatonin are low during the daylight hours, and increase to a peak during the dark.</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519254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762000"/>
            <a:ext cx="7315200" cy="3416320"/>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Two melatonin receptors have been identified from mammals</a:t>
            </a:r>
            <a:r>
              <a:rPr lang="en-US" sz="2400" dirty="0">
                <a:latin typeface="Times New Roman" panose="02020603050405020304" pitchFamily="18" charset="0"/>
                <a:cs typeface="Times New Roman" panose="02020603050405020304" pitchFamily="18" charset="0"/>
              </a:rPr>
              <a:t> (designated Mel1A and Mel1B) that are differentially expressed in different tissues and probably participate in implementing differing biologic effects. </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highest density of receptors has been found in the suprachiasmatic nucleus of the hypothalamus, the </a:t>
            </a:r>
            <a:r>
              <a:rPr lang="en-US" sz="2400" dirty="0">
                <a:latin typeface="Times New Roman" panose="02020603050405020304" pitchFamily="18" charset="0"/>
                <a:cs typeface="Times New Roman" panose="02020603050405020304" pitchFamily="18" charset="0"/>
                <a:hlinkClick r:id="rId2"/>
              </a:rPr>
              <a:t>anterior pituitary</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and the retina. Receptors are also found in several other areas of the brain.</a:t>
            </a:r>
          </a:p>
        </p:txBody>
      </p:sp>
    </p:spTree>
    <p:extLst>
      <p:ext uri="{BB962C8B-B14F-4D97-AF65-F5344CB8AC3E}">
        <p14:creationId xmlns:p14="http://schemas.microsoft.com/office/powerpoint/2010/main" val="3581796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57200" y="1096169"/>
            <a:ext cx="76200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Biological Effects of Melatonin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Melatonin has important effects in integrating photoperiod and affecting circadian rhythms. Consequently, it has been reported to have significant effects on reproduction, sleep-wake cycles and other phenomena showing circadian rhythm.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Effects on Reproductive Function</a:t>
            </a:r>
            <a:endParaRPr kumimoji="0" lang="en-US" altLang="en-U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Seasonal changes in </a:t>
            </a:r>
            <a:r>
              <a:rPr kumimoji="0" lang="en-US" altLang="en-US"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daylength</a:t>
            </a:r>
            <a:r>
              <a:rPr kumimoji="0" lang="en-US" altLang="en-US"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have profound effects on reproduction in many species, and melatonin is a key player in controlling such events.</a:t>
            </a:r>
            <a:r>
              <a:rPr kumimoji="0" lang="en-US" altLang="en-U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In temperate climates, animals like hamsters, horses and sheep have distinct breeding season. During the non-breeding season, the gonads become inactive (</a:t>
            </a:r>
            <a:r>
              <a:rPr kumimoji="0" lang="en-US" altLang="en-US"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e.g</a:t>
            </a:r>
            <a:r>
              <a:rPr kumimoji="0" lang="en-US" altLang="en-U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males fail to produce sperm in any number), but as the breeding season approaches, the gonads must be rejuvenated. Photoperiod - the length of day vs night - is the most important cue allowing animals to determine which season it is.</a:t>
            </a:r>
          </a:p>
        </p:txBody>
      </p:sp>
      <p:pic>
        <p:nvPicPr>
          <p:cNvPr id="22530" name="Picture 2" descr="http://arbl.cvmbs.colostate.edu/hbooks/pathphys/endocrine/otherendo/ham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8050" y="4800600"/>
            <a:ext cx="1638300" cy="1884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6135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914400"/>
            <a:ext cx="8001000" cy="3046988"/>
          </a:xfrm>
          <a:prstGeom prst="rect">
            <a:avLst/>
          </a:prstGeom>
        </p:spPr>
        <p:txBody>
          <a:bodyPr wrap="square">
            <a:spAutoFit/>
          </a:bodyPr>
          <a:lstStyle/>
          <a:p>
            <a:r>
              <a:rPr lang="en-US" sz="2400" i="1" dirty="0">
                <a:latin typeface="Times New Roman" panose="02020603050405020304" pitchFamily="18" charset="0"/>
                <a:cs typeface="Times New Roman" panose="02020603050405020304" pitchFamily="18" charset="0"/>
              </a:rPr>
              <a:t>The effect of melatonin on reproductive systems can be summarized by saying that it is anti-gonadotropic.</a:t>
            </a:r>
            <a:r>
              <a:rPr lang="en-US" sz="2400" dirty="0">
                <a:latin typeface="Times New Roman" panose="02020603050405020304" pitchFamily="18" charset="0"/>
                <a:cs typeface="Times New Roman" panose="02020603050405020304" pitchFamily="18" charset="0"/>
              </a:rPr>
              <a:t> In other words, melatonin inhibits the secretion of the gonadotropic hormones </a:t>
            </a:r>
            <a:r>
              <a:rPr lang="en-US" sz="2400" dirty="0">
                <a:latin typeface="Times New Roman" panose="02020603050405020304" pitchFamily="18" charset="0"/>
                <a:cs typeface="Times New Roman" panose="02020603050405020304" pitchFamily="18" charset="0"/>
                <a:hlinkClick r:id="rId2"/>
              </a:rPr>
              <a:t>luteinizing hormone and follicle stimulating hormone</a:t>
            </a:r>
            <a:r>
              <a:rPr lang="en-US" sz="2400" dirty="0">
                <a:latin typeface="Times New Roman" panose="02020603050405020304" pitchFamily="18" charset="0"/>
                <a:cs typeface="Times New Roman" panose="02020603050405020304" pitchFamily="18" charset="0"/>
              </a:rPr>
              <a:t> from the anterior pituitary. Much of this inhibitory effect seems due to inhibition of gonadotropin-releasing hormone from the hypothalamus, which is necessary for secretion of the anterior pituitary hormones. </a:t>
            </a:r>
          </a:p>
        </p:txBody>
      </p:sp>
    </p:spTree>
    <p:extLst>
      <p:ext uri="{BB962C8B-B14F-4D97-AF65-F5344CB8AC3E}">
        <p14:creationId xmlns:p14="http://schemas.microsoft.com/office/powerpoint/2010/main" val="113527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68086"/>
            <a:ext cx="7620000" cy="2031325"/>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Effects on Sleep and Activity</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Melatonin is probably not a major regulator of normal sleep patterns, but undoubtedly has some effect. One topic that has garnered a large amount of interest is using melatonin alone, or in combination with phototherapy, to treat sleep disorders. There is some indication that melatonin levels are lower in elderly </a:t>
            </a:r>
            <a:r>
              <a:rPr lang="en-US" b="1" dirty="0">
                <a:latin typeface="Times New Roman" panose="02020603050405020304" pitchFamily="18" charset="0"/>
                <a:cs typeface="Times New Roman" panose="02020603050405020304" pitchFamily="18" charset="0"/>
              </a:rPr>
              <a:t>insomniacs</a:t>
            </a:r>
            <a:r>
              <a:rPr lang="en-US" dirty="0">
                <a:latin typeface="Times New Roman" panose="02020603050405020304" pitchFamily="18" charset="0"/>
                <a:cs typeface="Times New Roman" panose="02020603050405020304" pitchFamily="18" charset="0"/>
              </a:rPr>
              <a:t> relative to age matched non-insomniacs, and melatonin therapy in such cases appears modestly beneficial in </a:t>
            </a:r>
          </a:p>
        </p:txBody>
      </p:sp>
      <p:sp>
        <p:nvSpPr>
          <p:cNvPr id="3" name="Rectangle 2"/>
          <p:cNvSpPr/>
          <p:nvPr/>
        </p:nvSpPr>
        <p:spPr>
          <a:xfrm>
            <a:off x="457200" y="2819400"/>
            <a:ext cx="8001000" cy="2031325"/>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Other Effects of Melatonin</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One of the first experiments conducted to elucidate the function of the pineal, extracts of pineal glands from cattle were added to water containing tadpoles. Interestingly, the tadpoles responded by becoming very light in color or almost transparent due to alterations in melanin pigment distribution. Although such cutaneous effects of melatonin are seen in a variety of "lower species", the hormone does not have such effects in mammals or birds. </a:t>
            </a:r>
          </a:p>
        </p:txBody>
      </p:sp>
    </p:spTree>
    <p:extLst>
      <p:ext uri="{BB962C8B-B14F-4D97-AF65-F5344CB8AC3E}">
        <p14:creationId xmlns:p14="http://schemas.microsoft.com/office/powerpoint/2010/main" val="20546601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8229600" cy="6001643"/>
          </a:xfrm>
          <a:prstGeom prst="rect">
            <a:avLst/>
          </a:prstGeom>
        </p:spPr>
        <p:txBody>
          <a:bodyPr wrap="square">
            <a:spAutoFit/>
          </a:bodyPr>
          <a:lstStyle/>
          <a:p>
            <a:r>
              <a:rPr lang="en-US" sz="2400" b="1" dirty="0" smtClean="0">
                <a:solidFill>
                  <a:srgbClr val="C00000"/>
                </a:solidFill>
                <a:latin typeface="Times New Roman" panose="02020603050405020304" pitchFamily="18" charset="0"/>
                <a:cs typeface="Times New Roman" panose="02020603050405020304" pitchFamily="18" charset="0"/>
              </a:rPr>
              <a:t>B) SEROTONIN</a:t>
            </a:r>
            <a:r>
              <a:rPr lang="en-US" sz="2400" b="1" dirty="0">
                <a:solidFill>
                  <a:srgbClr val="C00000"/>
                </a:solidFill>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Melatonin is not the only important hormone that is both secreted by the pineal gland and critical to the regulation of the body clock.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Complementary </a:t>
            </a:r>
            <a:r>
              <a:rPr lang="en-US" sz="2400" dirty="0">
                <a:latin typeface="Times New Roman" panose="02020603050405020304" pitchFamily="18" charset="0"/>
                <a:cs typeface="Times New Roman" panose="02020603050405020304" pitchFamily="18" charset="0"/>
              </a:rPr>
              <a:t>to melatonin is serotonin, which is as important to waking functions as melatonin is to sleepiness. Like melatonin, serotonin serves several functions, including the regulation of attention.</a:t>
            </a:r>
          </a:p>
          <a:p>
            <a:r>
              <a:rPr lang="en-US" sz="2400" dirty="0">
                <a:latin typeface="Times New Roman" panose="02020603050405020304" pitchFamily="18" charset="0"/>
                <a:cs typeface="Times New Roman" panose="02020603050405020304" pitchFamily="18" charset="0"/>
              </a:rPr>
              <a:t>Serotonin is among the substances responsible for the ability of a human with a healthily functioning brain to filter out background noise and sensory data. </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Thanks </a:t>
            </a:r>
            <a:r>
              <a:rPr lang="en-US" sz="2400" dirty="0">
                <a:latin typeface="Times New Roman" panose="02020603050405020304" pitchFamily="18" charset="0"/>
                <a:cs typeface="Times New Roman" panose="02020603050405020304" pitchFamily="18" charset="0"/>
              </a:rPr>
              <a:t>in part to serotonin, you are able to read this book without having your attention diverted by other sensory data around you: the voice of someone talking nearby, the sunlight or a </a:t>
            </a:r>
            <a:r>
              <a:rPr lang="en-US" sz="2400" dirty="0" smtClean="0">
                <a:latin typeface="Times New Roman" panose="02020603050405020304" pitchFamily="18" charset="0"/>
                <a:cs typeface="Times New Roman" panose="02020603050405020304" pitchFamily="18" charset="0"/>
              </a:rPr>
              <a:t>bird singing </a:t>
            </a:r>
            <a:r>
              <a:rPr lang="en-US" sz="2400" dirty="0">
                <a:latin typeface="Times New Roman" panose="02020603050405020304" pitchFamily="18" charset="0"/>
                <a:cs typeface="Times New Roman" panose="02020603050405020304" pitchFamily="18" charset="0"/>
              </a:rPr>
              <a:t>outside, the hum of a light or a fan in the room.</a:t>
            </a:r>
          </a:p>
        </p:txBody>
      </p:sp>
    </p:spTree>
    <p:extLst>
      <p:ext uri="{BB962C8B-B14F-4D97-AF65-F5344CB8AC3E}">
        <p14:creationId xmlns:p14="http://schemas.microsoft.com/office/powerpoint/2010/main" val="2091863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iological rhythms-Introduction&#10;&#10;&#10;&#10;&#10;&#10;&#10;&#10;&#10;Biological rhythms are an integral part of every&#10;day life for most organisms 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9550"/>
            <a:ext cx="8051800" cy="603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4353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161925"/>
            <a:ext cx="8753475" cy="653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9219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mage.slidesharecdn.com/biologicalrhythms-140120075931-phpapp01/95/biological-rhythms-8-638.jpg?cb=13902049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7905750" cy="5935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577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roperties of biological rhythms&#10;Biorhythms have self – sustaining&#10;pacemaker mechanism.&#10;Biorhythms maintain their normal 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91" y="0"/>
            <a:ext cx="8761409" cy="6577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43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eneral criteria of biological&#10;rhythms&#10;&#10;&#10;&#10;&#10;&#10;&#10;&#10;&#10;The rhythms repeat in a given time period for&#10;e.g. circadian rhythms 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8525489"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557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ndogenous biorhythms&#10;&#10;1.Circadian daily&#10;&#10;Circa tidal –&#10;sea tide&#10;&#10;Circannual annual&#10;&#10;Circulunar –&#10;moon phase&#10;&#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69827"/>
            <a:ext cx="8229600" cy="617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218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609600"/>
            <a:ext cx="7239000" cy="3416320"/>
          </a:xfrm>
          <a:prstGeom prst="rect">
            <a:avLst/>
          </a:prstGeom>
        </p:spPr>
        <p:txBody>
          <a:bodyPr wrap="square">
            <a:spAutoFit/>
          </a:bodyPr>
          <a:lstStyle/>
          <a:p>
            <a:r>
              <a:rPr lang="en-US" sz="3600" b="1" dirty="0">
                <a:solidFill>
                  <a:srgbClr val="C00000"/>
                </a:solidFill>
                <a:latin typeface="Times New Roman" panose="02020603050405020304" pitchFamily="18" charset="0"/>
                <a:cs typeface="Times New Roman" panose="02020603050405020304" pitchFamily="18" charset="0"/>
              </a:rPr>
              <a:t>Common </a:t>
            </a:r>
            <a:r>
              <a:rPr lang="en-US" sz="3600" b="1" dirty="0" smtClean="0">
                <a:solidFill>
                  <a:srgbClr val="C00000"/>
                </a:solidFill>
                <a:latin typeface="Times New Roman" panose="02020603050405020304" pitchFamily="18" charset="0"/>
                <a:cs typeface="Times New Roman" panose="02020603050405020304" pitchFamily="18" charset="0"/>
              </a:rPr>
              <a:t>Bio-Rhythms</a:t>
            </a:r>
            <a:endParaRPr lang="en-US" sz="3600" b="1" dirty="0">
              <a:solidFill>
                <a:srgbClr val="C00000"/>
              </a:solidFill>
              <a:latin typeface="Times New Roman" panose="02020603050405020304" pitchFamily="18" charset="0"/>
              <a:cs typeface="Times New Roman" panose="02020603050405020304" pitchFamily="18" charset="0"/>
            </a:endParaRPr>
          </a:p>
          <a:p>
            <a:r>
              <a:rPr lang="en-US" sz="3600" dirty="0" smtClean="0">
                <a:latin typeface="Times New Roman" panose="02020603050405020304" pitchFamily="18" charset="0"/>
                <a:cs typeface="Times New Roman" panose="02020603050405020304" pitchFamily="18" charset="0"/>
              </a:rPr>
              <a:t>RHYTHM          		PERIOD</a:t>
            </a:r>
          </a:p>
          <a:p>
            <a:r>
              <a:rPr lang="en-US" sz="3600" dirty="0" smtClean="0">
                <a:latin typeface="Times New Roman" panose="02020603050405020304" pitchFamily="18" charset="0"/>
                <a:cs typeface="Times New Roman" panose="02020603050405020304" pitchFamily="18" charset="0"/>
              </a:rPr>
              <a:t>Tidal				12.4 h</a:t>
            </a:r>
          </a:p>
          <a:p>
            <a:r>
              <a:rPr lang="en-US" sz="3600" dirty="0" smtClean="0">
                <a:latin typeface="Times New Roman" panose="02020603050405020304" pitchFamily="18" charset="0"/>
                <a:cs typeface="Times New Roman" panose="02020603050405020304" pitchFamily="18" charset="0"/>
              </a:rPr>
              <a:t>Circadian				~ 24 h</a:t>
            </a:r>
          </a:p>
          <a:p>
            <a:r>
              <a:rPr lang="en-US" sz="3600" dirty="0" smtClean="0">
                <a:latin typeface="Times New Roman" panose="02020603050405020304" pitchFamily="18" charset="0"/>
                <a:cs typeface="Times New Roman" panose="02020603050405020304" pitchFamily="18" charset="0"/>
              </a:rPr>
              <a:t>Lunar				28 d</a:t>
            </a:r>
          </a:p>
          <a:p>
            <a:r>
              <a:rPr lang="en-US" sz="3600" dirty="0" smtClean="0">
                <a:latin typeface="Times New Roman" panose="02020603050405020304" pitchFamily="18" charset="0"/>
                <a:cs typeface="Times New Roman" panose="02020603050405020304" pitchFamily="18" charset="0"/>
              </a:rPr>
              <a:t>Circannual			~ 12 months</a:t>
            </a:r>
            <a:endParaRPr lang="en-US" sz="3600" dirty="0">
              <a:latin typeface="Times New Roman" panose="02020603050405020304" pitchFamily="18" charset="0"/>
              <a:cs typeface="Times New Roman" panose="02020603050405020304" pitchFamily="18" charset="0"/>
            </a:endParaRPr>
          </a:p>
        </p:txBody>
      </p:sp>
      <p:sp>
        <p:nvSpPr>
          <p:cNvPr id="2" name="Rectangle 1"/>
          <p:cNvSpPr/>
          <p:nvPr/>
        </p:nvSpPr>
        <p:spPr>
          <a:xfrm>
            <a:off x="304800" y="4419600"/>
            <a:ext cx="8001000" cy="369332"/>
          </a:xfrm>
          <a:prstGeom prst="rect">
            <a:avLst/>
          </a:prstGeom>
        </p:spPr>
        <p:txBody>
          <a:bodyPr wrap="square">
            <a:spAutoFit/>
          </a:bodyPr>
          <a:lstStyle/>
          <a:p>
            <a:r>
              <a:rPr lang="en-US" b="1" dirty="0">
                <a:solidFill>
                  <a:srgbClr val="C00000"/>
                </a:solidFill>
                <a:latin typeface="Times New Roman" panose="02020603050405020304" pitchFamily="18" charset="0"/>
                <a:cs typeface="Times New Roman" panose="02020603050405020304" pitchFamily="18" charset="0"/>
              </a:rPr>
              <a:t>Rhythms keep our internal workings in phase with </a:t>
            </a:r>
            <a:r>
              <a:rPr lang="en-US" b="1" dirty="0" smtClean="0">
                <a:solidFill>
                  <a:srgbClr val="C00000"/>
                </a:solidFill>
                <a:latin typeface="Times New Roman" panose="02020603050405020304" pitchFamily="18" charset="0"/>
                <a:cs typeface="Times New Roman" panose="02020603050405020304" pitchFamily="18" charset="0"/>
              </a:rPr>
              <a:t>the outside </a:t>
            </a:r>
            <a:r>
              <a:rPr lang="en-US" b="1" dirty="0">
                <a:solidFill>
                  <a:srgbClr val="C00000"/>
                </a:solidFill>
                <a:latin typeface="Times New Roman" panose="02020603050405020304" pitchFamily="18" charset="0"/>
                <a:cs typeface="Times New Roman" panose="02020603050405020304" pitchFamily="18" charset="0"/>
              </a:rPr>
              <a:t>world </a:t>
            </a:r>
          </a:p>
        </p:txBody>
      </p:sp>
    </p:spTree>
    <p:extLst>
      <p:ext uri="{BB962C8B-B14F-4D97-AF65-F5344CB8AC3E}">
        <p14:creationId xmlns:p14="http://schemas.microsoft.com/office/powerpoint/2010/main" val="33477498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388</TotalTime>
  <Words>1530</Words>
  <Application>Microsoft Office PowerPoint</Application>
  <PresentationFormat>On-screen Show (4:3)</PresentationFormat>
  <Paragraphs>124</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BIORHYTHMS   Biology is RHYTHMICAL!!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`Promy</dc:creator>
  <cp:lastModifiedBy>Promy Virk</cp:lastModifiedBy>
  <cp:revision>14</cp:revision>
  <dcterms:created xsi:type="dcterms:W3CDTF">2016-12-17T10:04:47Z</dcterms:created>
  <dcterms:modified xsi:type="dcterms:W3CDTF">2017-01-05T09:55:52Z</dcterms:modified>
</cp:coreProperties>
</file>