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65"/>
  </p:notesMasterIdLst>
  <p:sldIdLst>
    <p:sldId id="256" r:id="rId2"/>
    <p:sldId id="265" r:id="rId3"/>
    <p:sldId id="271" r:id="rId4"/>
    <p:sldId id="383" r:id="rId5"/>
    <p:sldId id="395" r:id="rId6"/>
    <p:sldId id="373" r:id="rId7"/>
    <p:sldId id="377" r:id="rId8"/>
    <p:sldId id="378" r:id="rId9"/>
    <p:sldId id="439" r:id="rId10"/>
    <p:sldId id="394" r:id="rId11"/>
    <p:sldId id="412" r:id="rId12"/>
    <p:sldId id="414" r:id="rId13"/>
    <p:sldId id="430" r:id="rId14"/>
    <p:sldId id="431" r:id="rId15"/>
    <p:sldId id="436" r:id="rId16"/>
    <p:sldId id="396" r:id="rId17"/>
    <p:sldId id="397" r:id="rId18"/>
    <p:sldId id="398" r:id="rId19"/>
    <p:sldId id="399" r:id="rId20"/>
    <p:sldId id="429" r:id="rId21"/>
    <p:sldId id="400" r:id="rId22"/>
    <p:sldId id="401" r:id="rId23"/>
    <p:sldId id="410" r:id="rId24"/>
    <p:sldId id="411" r:id="rId25"/>
    <p:sldId id="374" r:id="rId26"/>
    <p:sldId id="416" r:id="rId27"/>
    <p:sldId id="380" r:id="rId28"/>
    <p:sldId id="379" r:id="rId29"/>
    <p:sldId id="385" r:id="rId30"/>
    <p:sldId id="388" r:id="rId31"/>
    <p:sldId id="389" r:id="rId32"/>
    <p:sldId id="437" r:id="rId33"/>
    <p:sldId id="438" r:id="rId34"/>
    <p:sldId id="433" r:id="rId35"/>
    <p:sldId id="434" r:id="rId36"/>
    <p:sldId id="432" r:id="rId37"/>
    <p:sldId id="391" r:id="rId38"/>
    <p:sldId id="428" r:id="rId39"/>
    <p:sldId id="392" r:id="rId40"/>
    <p:sldId id="417" r:id="rId41"/>
    <p:sldId id="418" r:id="rId42"/>
    <p:sldId id="419" r:id="rId43"/>
    <p:sldId id="421" r:id="rId44"/>
    <p:sldId id="422" r:id="rId45"/>
    <p:sldId id="420" r:id="rId46"/>
    <p:sldId id="390" r:id="rId47"/>
    <p:sldId id="262" r:id="rId48"/>
    <p:sldId id="415" r:id="rId49"/>
    <p:sldId id="393" r:id="rId50"/>
    <p:sldId id="403" r:id="rId51"/>
    <p:sldId id="404" r:id="rId52"/>
    <p:sldId id="405" r:id="rId53"/>
    <p:sldId id="402" r:id="rId54"/>
    <p:sldId id="406" r:id="rId55"/>
    <p:sldId id="407" r:id="rId56"/>
    <p:sldId id="408" r:id="rId57"/>
    <p:sldId id="423" r:id="rId58"/>
    <p:sldId id="424" r:id="rId59"/>
    <p:sldId id="425" r:id="rId60"/>
    <p:sldId id="426" r:id="rId61"/>
    <p:sldId id="427" r:id="rId62"/>
    <p:sldId id="382" r:id="rId63"/>
    <p:sldId id="294" r:id="rId6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09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image" Target="../media/image4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0D4A5B-BA65-41A2-B588-9395C1602299}" type="datetimeFigureOut">
              <a:rPr lang="en-GB" smtClean="0"/>
              <a:pPr/>
              <a:t>10/02/2012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E8813C-0A93-409F-9CDB-6E07545F2E30}"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C60B8C9-177E-4EB0-A038-983E7652A1F1}" type="datetimeFigureOut">
              <a:rPr lang="en-GB" smtClean="0"/>
              <a:pPr/>
              <a:t>10/02/2012</a:t>
            </a:fld>
            <a:endParaRPr lang="en-GB"/>
          </a:p>
        </p:txBody>
      </p:sp>
      <p:sp>
        <p:nvSpPr>
          <p:cNvPr id="19" name="Footer Placeholder 18"/>
          <p:cNvSpPr>
            <a:spLocks noGrp="1"/>
          </p:cNvSpPr>
          <p:nvPr>
            <p:ph type="ftr" sz="quarter" idx="11"/>
          </p:nvPr>
        </p:nvSpPr>
        <p:spPr/>
        <p:txBody>
          <a:bodyPr/>
          <a:lstStyle/>
          <a:p>
            <a:endParaRPr lang="en-GB"/>
          </a:p>
        </p:txBody>
      </p:sp>
      <p:sp>
        <p:nvSpPr>
          <p:cNvPr id="27" name="Slide Number Placeholder 26"/>
          <p:cNvSpPr>
            <a:spLocks noGrp="1"/>
          </p:cNvSpPr>
          <p:nvPr>
            <p:ph type="sldNum" sz="quarter" idx="12"/>
          </p:nvPr>
        </p:nvSpPr>
        <p:spPr/>
        <p:txBody>
          <a:bodyPr/>
          <a:lstStyle/>
          <a:p>
            <a:fld id="{FD728A7B-8980-4B9C-A908-5C9F1F999BF7}"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C60B8C9-177E-4EB0-A038-983E7652A1F1}" type="datetimeFigureOut">
              <a:rPr lang="en-GB" smtClean="0"/>
              <a:pPr/>
              <a:t>10/02/2012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C60B8C9-177E-4EB0-A038-983E7652A1F1}" type="datetimeFigureOut">
              <a:rPr lang="en-GB" smtClean="0"/>
              <a:pPr/>
              <a:t>10/02/2012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838200"/>
            <a:ext cx="77724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85800" y="2133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lipArt Placeholder 3"/>
          <p:cNvSpPr>
            <a:spLocks noGrp="1"/>
          </p:cNvSpPr>
          <p:nvPr>
            <p:ph type="clipArt" sz="half" idx="2"/>
          </p:nvPr>
        </p:nvSpPr>
        <p:spPr>
          <a:xfrm>
            <a:off x="4648200" y="2133600"/>
            <a:ext cx="3810000" cy="4114800"/>
          </a:xfrm>
        </p:spPr>
        <p:txBody>
          <a:bodyPr/>
          <a:lstStyle/>
          <a:p>
            <a:pPr lvl="0"/>
            <a:endParaRPr lang="en-GB" noProof="0" smtClean="0"/>
          </a:p>
        </p:txBody>
      </p:sp>
      <p:sp>
        <p:nvSpPr>
          <p:cNvPr id="5" name="Rectangle 97"/>
          <p:cNvSpPr>
            <a:spLocks noGrp="1" noChangeArrowheads="1"/>
          </p:cNvSpPr>
          <p:nvPr>
            <p:ph type="dt" sz="half" idx="10"/>
          </p:nvPr>
        </p:nvSpPr>
        <p:spPr>
          <a:ln/>
        </p:spPr>
        <p:txBody>
          <a:bodyPr/>
          <a:lstStyle>
            <a:lvl1pPr>
              <a:defRPr/>
            </a:lvl1pPr>
          </a:lstStyle>
          <a:p>
            <a:pPr>
              <a:defRPr/>
            </a:pPr>
            <a:endParaRPr lang="en-US"/>
          </a:p>
        </p:txBody>
      </p:sp>
      <p:sp>
        <p:nvSpPr>
          <p:cNvPr id="6" name="Rectangle 98"/>
          <p:cNvSpPr>
            <a:spLocks noGrp="1" noChangeArrowheads="1"/>
          </p:cNvSpPr>
          <p:nvPr>
            <p:ph type="ftr" sz="quarter" idx="11"/>
          </p:nvPr>
        </p:nvSpPr>
        <p:spPr>
          <a:ln/>
        </p:spPr>
        <p:txBody>
          <a:bodyPr/>
          <a:lstStyle>
            <a:lvl1pPr>
              <a:defRPr/>
            </a:lvl1pPr>
          </a:lstStyle>
          <a:p>
            <a:pPr>
              <a:defRPr/>
            </a:pPr>
            <a:endParaRPr lang="en-US"/>
          </a:p>
        </p:txBody>
      </p:sp>
      <p:sp>
        <p:nvSpPr>
          <p:cNvPr id="7" name="Rectangle 99"/>
          <p:cNvSpPr>
            <a:spLocks noGrp="1" noChangeArrowheads="1"/>
          </p:cNvSpPr>
          <p:nvPr>
            <p:ph type="sldNum" sz="quarter" idx="12"/>
          </p:nvPr>
        </p:nvSpPr>
        <p:spPr>
          <a:ln/>
        </p:spPr>
        <p:txBody>
          <a:bodyPr/>
          <a:lstStyle>
            <a:lvl1pPr>
              <a:defRPr/>
            </a:lvl1pPr>
          </a:lstStyle>
          <a:p>
            <a:pPr>
              <a:defRPr/>
            </a:pPr>
            <a:fld id="{C7D64C54-67D5-4A76-A917-2D02A4CFAF20}" type="slidenum">
              <a:rPr lang="en-US"/>
              <a:pPr>
                <a:defRPr/>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C60B8C9-177E-4EB0-A038-983E7652A1F1}" type="datetimeFigureOut">
              <a:rPr lang="en-GB" smtClean="0"/>
              <a:pPr/>
              <a:t>10/02/2012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C60B8C9-177E-4EB0-A038-983E7652A1F1}" type="datetimeFigureOut">
              <a:rPr lang="en-GB" smtClean="0"/>
              <a:pPr/>
              <a:t>10/02/2012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D728A7B-8980-4B9C-A908-5C9F1F999BF7}"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C60B8C9-177E-4EB0-A038-983E7652A1F1}" type="datetimeFigureOut">
              <a:rPr lang="en-GB" smtClean="0"/>
              <a:pPr/>
              <a:t>10/02/2012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C60B8C9-177E-4EB0-A038-983E7652A1F1}" type="datetimeFigureOut">
              <a:rPr lang="en-GB" smtClean="0"/>
              <a:pPr/>
              <a:t>10/02/2012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C60B8C9-177E-4EB0-A038-983E7652A1F1}" type="datetimeFigureOut">
              <a:rPr lang="en-GB" smtClean="0"/>
              <a:pPr/>
              <a:t>10/02/2012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60B8C9-177E-4EB0-A038-983E7652A1F1}" type="datetimeFigureOut">
              <a:rPr lang="en-GB" smtClean="0"/>
              <a:pPr/>
              <a:t>10/02/2012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C60B8C9-177E-4EB0-A038-983E7652A1F1}" type="datetimeFigureOut">
              <a:rPr lang="en-GB" smtClean="0"/>
              <a:pPr/>
              <a:t>10/02/2012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C60B8C9-177E-4EB0-A038-983E7652A1F1}" type="datetimeFigureOut">
              <a:rPr lang="en-GB" smtClean="0"/>
              <a:pPr/>
              <a:t>10/02/2012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8077200" y="6356350"/>
            <a:ext cx="609600" cy="365125"/>
          </a:xfrm>
        </p:spPr>
        <p:txBody>
          <a:bodyPr/>
          <a:lstStyle/>
          <a:p>
            <a:fld id="{FD728A7B-8980-4B9C-A908-5C9F1F999BF7}" type="slidenum">
              <a:rPr lang="en-GB" smtClean="0"/>
              <a:pPr/>
              <a:t>‹#›</a:t>
            </a:fld>
            <a:endParaRPr lang="en-GB"/>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C60B8C9-177E-4EB0-A038-983E7652A1F1}" type="datetimeFigureOut">
              <a:rPr lang="en-GB" smtClean="0"/>
              <a:pPr/>
              <a:t>10/02/2012</a:t>
            </a:fld>
            <a:endParaRPr lang="en-GB"/>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GB"/>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D728A7B-8980-4B9C-A908-5C9F1F999BF7}" type="slidenum">
              <a:rPr lang="en-GB" smtClean="0"/>
              <a:pPr/>
              <a:t>‹#›</a:t>
            </a:fld>
            <a:endParaRPr lang="en-GB"/>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Lst>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4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6.xml"/><Relationship Id="rId4" Type="http://schemas.openxmlformats.org/officeDocument/2006/relationships/image" Target="../media/image64.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2348880"/>
            <a:ext cx="7851648" cy="1828800"/>
          </a:xfrm>
        </p:spPr>
        <p:txBody>
          <a:bodyPr>
            <a:normAutofit fontScale="90000"/>
          </a:bodyPr>
          <a:lstStyle/>
          <a:p>
            <a:pPr algn="ctr"/>
            <a:r>
              <a:rPr lang="en-GB" dirty="0" smtClean="0"/>
              <a:t/>
            </a:r>
            <a:br>
              <a:rPr lang="en-GB" dirty="0" smtClean="0"/>
            </a:br>
            <a:r>
              <a:rPr lang="en-GB" sz="7300" dirty="0" smtClean="0"/>
              <a:t> </a:t>
            </a:r>
            <a:r>
              <a:rPr lang="en-GB" sz="7200" dirty="0" smtClean="0"/>
              <a:t>BALANCE </a:t>
            </a:r>
            <a:endParaRPr lang="en-GB" dirty="0"/>
          </a:p>
        </p:txBody>
      </p:sp>
      <p:sp>
        <p:nvSpPr>
          <p:cNvPr id="3" name="Footer Placeholder 3"/>
          <p:cNvSpPr>
            <a:spLocks noGrp="1"/>
          </p:cNvSpPr>
          <p:nvPr/>
        </p:nvSpPr>
        <p:spPr>
          <a:xfrm>
            <a:off x="467544" y="6160219"/>
            <a:ext cx="3352800" cy="365125"/>
          </a:xfrm>
          <a:prstGeom prst="rect">
            <a:avLst/>
          </a:prstGeom>
        </p:spPr>
        <p:txBody>
          <a:bodyPr vert="horz" lIns="0" tIns="0" rIns="0" bIns="0" anchor="b"/>
          <a:lstStyle>
            <a:defPPr>
              <a:defRPr lang="en-US"/>
            </a:defPPr>
            <a:lvl1pPr marL="0" algn="l" defTabSz="914400" rtl="0" eaLnBrk="1" latinLnBrk="0" hangingPunct="1">
              <a:defRPr kumimoji="0" sz="1200" kern="1200">
                <a:solidFill>
                  <a:schemeClr val="tx2">
                    <a:shade val="9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t>Prepared by Dr. Ahmed Azmy</a:t>
            </a:r>
            <a:endParaRPr lang="en-GB" sz="160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C:\My Documents\Landscape Gardening\Summer 2000\Lecture\Design principles images\Symetrical.tif"/>
          <p:cNvPicPr>
            <a:picLocks noChangeAspect="1" noChangeArrowheads="1"/>
          </p:cNvPicPr>
          <p:nvPr/>
        </p:nvPicPr>
        <p:blipFill>
          <a:blip r:embed="rId2" cstate="print"/>
          <a:srcRect/>
          <a:stretch>
            <a:fillRect/>
          </a:stretch>
        </p:blipFill>
        <p:spPr bwMode="auto">
          <a:xfrm>
            <a:off x="1259632" y="1556792"/>
            <a:ext cx="7128792" cy="4463312"/>
          </a:xfrm>
          <a:prstGeom prst="rect">
            <a:avLst/>
          </a:prstGeom>
          <a:noFill/>
          <a:ln w="9525">
            <a:noFill/>
            <a:miter lim="800000"/>
            <a:headEnd/>
            <a:tailEnd/>
          </a:ln>
        </p:spPr>
      </p:pic>
      <p:sp>
        <p:nvSpPr>
          <p:cNvPr id="4" name="TextBox 3"/>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pic>
        <p:nvPicPr>
          <p:cNvPr id="9218" name="Picture 2"/>
          <p:cNvPicPr>
            <a:picLocks noChangeAspect="1" noChangeArrowheads="1"/>
          </p:cNvPicPr>
          <p:nvPr/>
        </p:nvPicPr>
        <p:blipFill>
          <a:blip r:embed="rId2" cstate="print"/>
          <a:srcRect/>
          <a:stretch>
            <a:fillRect/>
          </a:stretch>
        </p:blipFill>
        <p:spPr bwMode="auto">
          <a:xfrm>
            <a:off x="683568" y="1628800"/>
            <a:ext cx="7776864" cy="465086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pic>
        <p:nvPicPr>
          <p:cNvPr id="10242" name="Picture 2"/>
          <p:cNvPicPr>
            <a:picLocks noChangeAspect="1" noChangeArrowheads="1"/>
          </p:cNvPicPr>
          <p:nvPr/>
        </p:nvPicPr>
        <p:blipFill>
          <a:blip r:embed="rId2" cstate="print"/>
          <a:srcRect/>
          <a:stretch>
            <a:fillRect/>
          </a:stretch>
        </p:blipFill>
        <p:spPr bwMode="auto">
          <a:xfrm>
            <a:off x="2411760" y="1052736"/>
            <a:ext cx="4104456" cy="547260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pic>
        <p:nvPicPr>
          <p:cNvPr id="54275" name="Picture 3"/>
          <p:cNvPicPr>
            <a:picLocks noChangeAspect="1" noChangeArrowheads="1"/>
          </p:cNvPicPr>
          <p:nvPr/>
        </p:nvPicPr>
        <p:blipFill>
          <a:blip r:embed="rId2" cstate="print"/>
          <a:srcRect/>
          <a:stretch>
            <a:fillRect/>
          </a:stretch>
        </p:blipFill>
        <p:spPr bwMode="auto">
          <a:xfrm>
            <a:off x="2555776" y="1196752"/>
            <a:ext cx="3960440" cy="526738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pic>
        <p:nvPicPr>
          <p:cNvPr id="57346" name="Picture 2"/>
          <p:cNvPicPr>
            <a:picLocks noChangeAspect="1" noChangeArrowheads="1"/>
          </p:cNvPicPr>
          <p:nvPr/>
        </p:nvPicPr>
        <p:blipFill>
          <a:blip r:embed="rId2" cstate="print"/>
          <a:srcRect/>
          <a:stretch>
            <a:fillRect/>
          </a:stretch>
        </p:blipFill>
        <p:spPr bwMode="auto">
          <a:xfrm>
            <a:off x="2267744" y="1628800"/>
            <a:ext cx="4536504" cy="443340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pic>
        <p:nvPicPr>
          <p:cNvPr id="58370" name="Picture 2"/>
          <p:cNvPicPr>
            <a:picLocks noChangeAspect="1" noChangeArrowheads="1"/>
          </p:cNvPicPr>
          <p:nvPr/>
        </p:nvPicPr>
        <p:blipFill>
          <a:blip r:embed="rId2" cstate="print"/>
          <a:srcRect/>
          <a:stretch>
            <a:fillRect/>
          </a:stretch>
        </p:blipFill>
        <p:spPr bwMode="auto">
          <a:xfrm>
            <a:off x="2051720" y="1412776"/>
            <a:ext cx="4752528" cy="475252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http://www.brigantine.atlnet.org/GigapaletteGALLERY/websites/ARTiculationFinal/myimages/myimages/aaapoppies.gif"/>
          <p:cNvPicPr>
            <a:picLocks noChangeAspect="1" noChangeArrowheads="1"/>
          </p:cNvPicPr>
          <p:nvPr/>
        </p:nvPicPr>
        <p:blipFill>
          <a:blip r:embed="rId2" cstate="print"/>
          <a:srcRect/>
          <a:stretch>
            <a:fillRect/>
          </a:stretch>
        </p:blipFill>
        <p:spPr bwMode="auto">
          <a:xfrm>
            <a:off x="1619672" y="1844824"/>
            <a:ext cx="5715000" cy="4248150"/>
          </a:xfrm>
          <a:prstGeom prst="rect">
            <a:avLst/>
          </a:prstGeom>
          <a:noFill/>
          <a:ln w="9525">
            <a:noFill/>
            <a:miter lim="800000"/>
            <a:headEnd/>
            <a:tailEnd/>
          </a:ln>
        </p:spPr>
      </p:pic>
      <p:cxnSp>
        <p:nvCxnSpPr>
          <p:cNvPr id="4" name="AutoShape 4"/>
          <p:cNvCxnSpPr>
            <a:cxnSpLocks noChangeShapeType="1"/>
          </p:cNvCxnSpPr>
          <p:nvPr/>
        </p:nvCxnSpPr>
        <p:spPr bwMode="auto">
          <a:xfrm>
            <a:off x="4439072" y="1692424"/>
            <a:ext cx="0" cy="4648200"/>
          </a:xfrm>
          <a:prstGeom prst="straightConnector1">
            <a:avLst/>
          </a:prstGeom>
          <a:noFill/>
          <a:ln w="38100">
            <a:solidFill>
              <a:srgbClr val="000000"/>
            </a:solidFill>
            <a:round/>
            <a:headEnd/>
            <a:tailEnd/>
          </a:ln>
        </p:spPr>
      </p:cxnSp>
      <p:sp>
        <p:nvSpPr>
          <p:cNvPr id="5" name="TextBox 4"/>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762000" y="762000"/>
            <a:ext cx="7620000" cy="5334000"/>
          </a:xfrm>
          <a:prstGeom prst="rect">
            <a:avLst/>
          </a:prstGeom>
          <a:noFill/>
          <a:ln w="9525">
            <a:noFill/>
            <a:miter lim="800000"/>
            <a:headEnd/>
            <a:tailEnd/>
          </a:ln>
        </p:spPr>
      </p:pic>
      <p:sp>
        <p:nvSpPr>
          <p:cNvPr id="3" name="TextBox 2"/>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115616" y="1484784"/>
            <a:ext cx="7325062" cy="4116685"/>
          </a:xfrm>
          <a:prstGeom prst="rect">
            <a:avLst/>
          </a:prstGeom>
          <a:noFill/>
          <a:ln w="9525">
            <a:noFill/>
            <a:miter lim="800000"/>
            <a:headEnd/>
            <a:tailEnd/>
          </a:ln>
        </p:spPr>
      </p:pic>
      <p:sp>
        <p:nvSpPr>
          <p:cNvPr id="3" name="TextBox 2"/>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331640" y="1412776"/>
            <a:ext cx="6048672" cy="4536504"/>
          </a:xfrm>
          <a:prstGeom prst="rect">
            <a:avLst/>
          </a:prstGeom>
          <a:noFill/>
          <a:ln w="9525">
            <a:noFill/>
            <a:miter lim="800000"/>
            <a:headEnd/>
            <a:tailEnd/>
          </a:ln>
        </p:spPr>
      </p:pic>
      <p:sp>
        <p:nvSpPr>
          <p:cNvPr id="3" name="TextBox 2"/>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556792"/>
            <a:ext cx="8229600" cy="1008112"/>
          </a:xfrm>
        </p:spPr>
        <p:txBody>
          <a:bodyPr>
            <a:normAutofit/>
          </a:bodyPr>
          <a:lstStyle/>
          <a:p>
            <a:r>
              <a:rPr lang="en-US" sz="2000" dirty="0" smtClean="0">
                <a:solidFill>
                  <a:schemeClr val="tx1"/>
                </a:solidFill>
                <a:latin typeface="Arial" pitchFamily="34" charset="0"/>
              </a:rPr>
              <a:t>Balance in design is when a </a:t>
            </a:r>
            <a:r>
              <a:rPr lang="en-US" sz="2000" b="1" u="sng" dirty="0" smtClean="0">
                <a:solidFill>
                  <a:schemeClr val="tx1"/>
                </a:solidFill>
                <a:latin typeface="Arial" pitchFamily="34" charset="0"/>
              </a:rPr>
              <a:t>composition seems to be stable </a:t>
            </a:r>
            <a:r>
              <a:rPr lang="en-US" sz="2000" dirty="0" smtClean="0">
                <a:solidFill>
                  <a:schemeClr val="tx1"/>
                </a:solidFill>
                <a:latin typeface="Arial" pitchFamily="34" charset="0"/>
              </a:rPr>
              <a:t>not </a:t>
            </a:r>
            <a:r>
              <a:rPr lang="en-US" sz="2000" b="1" u="sng" dirty="0" smtClean="0">
                <a:solidFill>
                  <a:schemeClr val="tx1"/>
                </a:solidFill>
                <a:latin typeface="Arial" pitchFamily="34" charset="0"/>
              </a:rPr>
              <a:t>heavier</a:t>
            </a:r>
            <a:r>
              <a:rPr lang="en-US" sz="2000" dirty="0" smtClean="0">
                <a:solidFill>
                  <a:schemeClr val="tx1"/>
                </a:solidFill>
                <a:latin typeface="Arial" pitchFamily="34" charset="0"/>
              </a:rPr>
              <a:t> on </a:t>
            </a:r>
            <a:r>
              <a:rPr lang="en-US" sz="2000" b="1" u="sng" dirty="0" smtClean="0">
                <a:solidFill>
                  <a:schemeClr val="tx1"/>
                </a:solidFill>
                <a:latin typeface="Arial" pitchFamily="34" charset="0"/>
              </a:rPr>
              <a:t>one side or </a:t>
            </a:r>
            <a:r>
              <a:rPr lang="en-US" sz="2000" dirty="0" smtClean="0">
                <a:solidFill>
                  <a:schemeClr val="tx1"/>
                </a:solidFill>
                <a:latin typeface="Arial" pitchFamily="34" charset="0"/>
              </a:rPr>
              <a:t>the </a:t>
            </a:r>
            <a:r>
              <a:rPr lang="en-US" sz="2000" b="1" u="sng" dirty="0" smtClean="0">
                <a:solidFill>
                  <a:schemeClr val="tx1"/>
                </a:solidFill>
                <a:latin typeface="Arial" pitchFamily="34" charset="0"/>
              </a:rPr>
              <a:t>other</a:t>
            </a:r>
            <a:r>
              <a:rPr lang="en-US" sz="2000" dirty="0" smtClean="0">
                <a:solidFill>
                  <a:schemeClr val="tx1"/>
                </a:solidFill>
                <a:latin typeface="Arial" pitchFamily="34" charset="0"/>
              </a:rPr>
              <a:t>.</a:t>
            </a:r>
            <a:r>
              <a:rPr lang="en-US" sz="2000" b="1" dirty="0" smtClean="0">
                <a:solidFill>
                  <a:srgbClr val="FF00FF"/>
                </a:solidFill>
                <a:latin typeface="Rockwell Extra Bold" pitchFamily="18" charset="0"/>
              </a:rPr>
              <a:t/>
            </a:r>
            <a:br>
              <a:rPr lang="en-US" sz="2000" b="1" dirty="0" smtClean="0">
                <a:solidFill>
                  <a:srgbClr val="FF00FF"/>
                </a:solidFill>
                <a:latin typeface="Rockwell Extra Bold" pitchFamily="18" charset="0"/>
              </a:rPr>
            </a:br>
            <a:endParaRPr lang="en-US" sz="2000" dirty="0"/>
          </a:p>
        </p:txBody>
      </p:sp>
      <p:sp>
        <p:nvSpPr>
          <p:cNvPr id="6" name="TextBox 5"/>
          <p:cNvSpPr txBox="1"/>
          <p:nvPr/>
        </p:nvSpPr>
        <p:spPr>
          <a:xfrm>
            <a:off x="2411760" y="764704"/>
            <a:ext cx="3816424" cy="584775"/>
          </a:xfrm>
          <a:prstGeom prst="rect">
            <a:avLst/>
          </a:prstGeom>
          <a:noFill/>
        </p:spPr>
        <p:txBody>
          <a:bodyPr wrap="square" rtlCol="0">
            <a:spAutoFit/>
          </a:bodyPr>
          <a:lstStyle/>
          <a:p>
            <a:r>
              <a:rPr lang="en-US" sz="3200" dirty="0" smtClean="0">
                <a:solidFill>
                  <a:schemeClr val="tx2"/>
                </a:solidFill>
                <a:latin typeface="Arial" pitchFamily="34" charset="0"/>
                <a:ea typeface="+mj-ea"/>
                <a:cs typeface="Arial" pitchFamily="34" charset="0"/>
              </a:rPr>
              <a:t>Balance definition</a:t>
            </a:r>
            <a:endParaRPr lang="en-GB" sz="3200" dirty="0" smtClean="0">
              <a:solidFill>
                <a:schemeClr val="tx2"/>
              </a:solidFill>
              <a:latin typeface="Arial" pitchFamily="34" charset="0"/>
              <a:ea typeface="+mj-ea"/>
              <a:cs typeface="Arial" pitchFamily="34" charset="0"/>
            </a:endParaRPr>
          </a:p>
        </p:txBody>
      </p:sp>
      <p:pic>
        <p:nvPicPr>
          <p:cNvPr id="10" name="Picture 6" descr="Wassily Kandinsky. Several Circles."/>
          <p:cNvPicPr>
            <a:picLocks noGrp="1" noChangeAspect="1" noChangeArrowheads="1"/>
          </p:cNvPicPr>
          <p:nvPr>
            <p:ph idx="1"/>
          </p:nvPr>
        </p:nvPicPr>
        <p:blipFill>
          <a:blip r:embed="rId2" cstate="print"/>
          <a:srcRect/>
          <a:stretch>
            <a:fillRect/>
          </a:stretch>
        </p:blipFill>
        <p:spPr>
          <a:xfrm>
            <a:off x="611560" y="2852936"/>
            <a:ext cx="3384376" cy="3389527"/>
          </a:xfrm>
          <a:prstGeom prst="rect">
            <a:avLst/>
          </a:prstGeom>
          <a:noFill/>
        </p:spPr>
      </p:pic>
      <p:pic>
        <p:nvPicPr>
          <p:cNvPr id="44034" name="Picture 2"/>
          <p:cNvPicPr>
            <a:picLocks noChangeAspect="1" noChangeArrowheads="1"/>
          </p:cNvPicPr>
          <p:nvPr/>
        </p:nvPicPr>
        <p:blipFill>
          <a:blip r:embed="rId3" cstate="print"/>
          <a:srcRect/>
          <a:stretch>
            <a:fillRect/>
          </a:stretch>
        </p:blipFill>
        <p:spPr bwMode="auto">
          <a:xfrm>
            <a:off x="4427984" y="3140968"/>
            <a:ext cx="4473888" cy="296954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pic>
        <p:nvPicPr>
          <p:cNvPr id="31746" name="Picture 2"/>
          <p:cNvPicPr>
            <a:picLocks noChangeAspect="1" noChangeArrowheads="1"/>
          </p:cNvPicPr>
          <p:nvPr/>
        </p:nvPicPr>
        <p:blipFill>
          <a:blip r:embed="rId2" cstate="print"/>
          <a:srcRect/>
          <a:stretch>
            <a:fillRect/>
          </a:stretch>
        </p:blipFill>
        <p:spPr bwMode="auto">
          <a:xfrm>
            <a:off x="1259632" y="1772816"/>
            <a:ext cx="6271956" cy="452090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1619672" y="1412776"/>
            <a:ext cx="6192688" cy="4954150"/>
          </a:xfrm>
          <a:prstGeom prst="rect">
            <a:avLst/>
          </a:prstGeom>
          <a:noFill/>
          <a:ln w="9525">
            <a:noFill/>
            <a:miter lim="800000"/>
            <a:headEnd/>
            <a:tailEnd/>
          </a:ln>
        </p:spPr>
      </p:pic>
      <p:sp>
        <p:nvSpPr>
          <p:cNvPr id="3" name="TextBox 2"/>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pic>
        <p:nvPicPr>
          <p:cNvPr id="6146" name="Picture 2"/>
          <p:cNvPicPr>
            <a:picLocks noChangeAspect="1" noChangeArrowheads="1"/>
          </p:cNvPicPr>
          <p:nvPr/>
        </p:nvPicPr>
        <p:blipFill>
          <a:blip r:embed="rId2" cstate="print"/>
          <a:srcRect/>
          <a:stretch>
            <a:fillRect/>
          </a:stretch>
        </p:blipFill>
        <p:spPr bwMode="auto">
          <a:xfrm>
            <a:off x="1043608" y="1268760"/>
            <a:ext cx="7292723" cy="49449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pic>
        <p:nvPicPr>
          <p:cNvPr id="7170" name="Picture 2"/>
          <p:cNvPicPr>
            <a:picLocks noChangeAspect="1" noChangeArrowheads="1"/>
          </p:cNvPicPr>
          <p:nvPr/>
        </p:nvPicPr>
        <p:blipFill>
          <a:blip r:embed="rId2" cstate="print"/>
          <a:srcRect/>
          <a:stretch>
            <a:fillRect/>
          </a:stretch>
        </p:blipFill>
        <p:spPr bwMode="auto">
          <a:xfrm>
            <a:off x="1043608" y="1185998"/>
            <a:ext cx="6912768" cy="501559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pic>
        <p:nvPicPr>
          <p:cNvPr id="8194" name="Picture 2"/>
          <p:cNvPicPr>
            <a:picLocks noChangeAspect="1" noChangeArrowheads="1"/>
          </p:cNvPicPr>
          <p:nvPr/>
        </p:nvPicPr>
        <p:blipFill>
          <a:blip r:embed="rId2" cstate="print"/>
          <a:srcRect/>
          <a:stretch>
            <a:fillRect/>
          </a:stretch>
        </p:blipFill>
        <p:spPr bwMode="auto">
          <a:xfrm>
            <a:off x="899592" y="1484784"/>
            <a:ext cx="7308739" cy="490599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429072" y="5661248"/>
            <a:ext cx="8714928" cy="972344"/>
          </a:xfrm>
        </p:spPr>
        <p:txBody>
          <a:bodyPr>
            <a:normAutofit/>
          </a:bodyPr>
          <a:lstStyle/>
          <a:p>
            <a:r>
              <a:rPr lang="en-US" sz="2400" b="1" dirty="0" smtClean="0">
                <a:latin typeface="Abadi MT Condensed Extra Bold" pitchFamily="34" charset="0"/>
              </a:rPr>
              <a:t>Informal Balance or Asymmetrical (1+1=2)</a:t>
            </a:r>
            <a:br>
              <a:rPr lang="en-US" sz="2400" b="1" dirty="0" smtClean="0">
                <a:latin typeface="Abadi MT Condensed Extra Bold" pitchFamily="34" charset="0"/>
              </a:rPr>
            </a:br>
            <a:endParaRPr lang="en-US" sz="2400" b="1" dirty="0" smtClean="0">
              <a:latin typeface="Abadi MT Condensed Extra Bold" pitchFamily="34" charset="0"/>
            </a:endParaRPr>
          </a:p>
        </p:txBody>
      </p:sp>
      <p:sp>
        <p:nvSpPr>
          <p:cNvPr id="63491" name="AutoShape 3"/>
          <p:cNvSpPr>
            <a:spLocks noChangeArrowheads="1"/>
          </p:cNvSpPr>
          <p:nvPr/>
        </p:nvSpPr>
        <p:spPr bwMode="auto">
          <a:xfrm>
            <a:off x="3707904" y="4869160"/>
            <a:ext cx="1600200" cy="9906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GB"/>
          </a:p>
        </p:txBody>
      </p:sp>
      <p:grpSp>
        <p:nvGrpSpPr>
          <p:cNvPr id="4" name="Group 44"/>
          <p:cNvGrpSpPr>
            <a:grpSpLocks/>
          </p:cNvGrpSpPr>
          <p:nvPr/>
        </p:nvGrpSpPr>
        <p:grpSpPr bwMode="auto">
          <a:xfrm>
            <a:off x="1246212" y="1991072"/>
            <a:ext cx="6134100" cy="3886200"/>
            <a:chOff x="720" y="1104"/>
            <a:chExt cx="3864" cy="2448"/>
          </a:xfrm>
        </p:grpSpPr>
        <p:grpSp>
          <p:nvGrpSpPr>
            <p:cNvPr id="5" name="Group 41"/>
            <p:cNvGrpSpPr>
              <a:grpSpLocks/>
            </p:cNvGrpSpPr>
            <p:nvPr/>
          </p:nvGrpSpPr>
          <p:grpSpPr bwMode="auto">
            <a:xfrm>
              <a:off x="840" y="1104"/>
              <a:ext cx="3744" cy="1776"/>
              <a:chOff x="6912" y="2016"/>
              <a:chExt cx="3744" cy="1776"/>
            </a:xfrm>
          </p:grpSpPr>
          <p:sp>
            <p:nvSpPr>
              <p:cNvPr id="63504" name="Rectangle 17"/>
              <p:cNvSpPr>
                <a:spLocks noChangeArrowheads="1"/>
              </p:cNvSpPr>
              <p:nvPr/>
            </p:nvSpPr>
            <p:spPr bwMode="auto">
              <a:xfrm>
                <a:off x="6912" y="3600"/>
                <a:ext cx="3744" cy="192"/>
              </a:xfrm>
              <a:prstGeom prst="rect">
                <a:avLst/>
              </a:prstGeom>
              <a:solidFill>
                <a:schemeClr val="tx1"/>
              </a:solidFill>
              <a:ln w="9525">
                <a:solidFill>
                  <a:schemeClr val="tx1"/>
                </a:solidFill>
                <a:miter lim="800000"/>
                <a:headEnd/>
                <a:tailEnd/>
              </a:ln>
            </p:spPr>
            <p:txBody>
              <a:bodyPr wrap="none" anchor="ctr"/>
              <a:lstStyle/>
              <a:p>
                <a:endParaRPr lang="en-GB"/>
              </a:p>
            </p:txBody>
          </p:sp>
          <p:sp>
            <p:nvSpPr>
              <p:cNvPr id="63505" name="Rectangle 18"/>
              <p:cNvSpPr>
                <a:spLocks noChangeArrowheads="1"/>
              </p:cNvSpPr>
              <p:nvPr/>
            </p:nvSpPr>
            <p:spPr bwMode="auto">
              <a:xfrm rot="74058">
                <a:off x="9888" y="3072"/>
                <a:ext cx="528" cy="528"/>
              </a:xfrm>
              <a:prstGeom prst="rect">
                <a:avLst/>
              </a:prstGeom>
              <a:solidFill>
                <a:schemeClr val="tx1"/>
              </a:solidFill>
              <a:ln w="9525">
                <a:solidFill>
                  <a:schemeClr val="tx1"/>
                </a:solidFill>
                <a:miter lim="800000"/>
                <a:headEnd/>
                <a:tailEnd/>
              </a:ln>
            </p:spPr>
            <p:txBody>
              <a:bodyPr wrap="none" anchor="ctr"/>
              <a:lstStyle/>
              <a:p>
                <a:endParaRPr lang="en-GB"/>
              </a:p>
            </p:txBody>
          </p:sp>
          <p:sp>
            <p:nvSpPr>
              <p:cNvPr id="63506" name="Rectangle 19"/>
              <p:cNvSpPr>
                <a:spLocks noChangeArrowheads="1"/>
              </p:cNvSpPr>
              <p:nvPr/>
            </p:nvSpPr>
            <p:spPr bwMode="auto">
              <a:xfrm rot="74058">
                <a:off x="9168" y="3072"/>
                <a:ext cx="528" cy="528"/>
              </a:xfrm>
              <a:prstGeom prst="rect">
                <a:avLst/>
              </a:prstGeom>
              <a:solidFill>
                <a:schemeClr val="tx1"/>
              </a:solidFill>
              <a:ln w="9525">
                <a:solidFill>
                  <a:schemeClr val="tx1"/>
                </a:solidFill>
                <a:miter lim="800000"/>
                <a:headEnd/>
                <a:tailEnd/>
              </a:ln>
            </p:spPr>
            <p:txBody>
              <a:bodyPr wrap="none" anchor="ctr"/>
              <a:lstStyle/>
              <a:p>
                <a:endParaRPr lang="en-GB"/>
              </a:p>
            </p:txBody>
          </p:sp>
          <p:sp>
            <p:nvSpPr>
              <p:cNvPr id="63507" name="Rectangle 24"/>
              <p:cNvSpPr>
                <a:spLocks noChangeArrowheads="1"/>
              </p:cNvSpPr>
              <p:nvPr/>
            </p:nvSpPr>
            <p:spPr bwMode="auto">
              <a:xfrm>
                <a:off x="7248" y="2208"/>
                <a:ext cx="1392" cy="1392"/>
              </a:xfrm>
              <a:prstGeom prst="rect">
                <a:avLst/>
              </a:prstGeom>
              <a:solidFill>
                <a:schemeClr val="tx1"/>
              </a:solidFill>
              <a:ln w="9525">
                <a:solidFill>
                  <a:schemeClr val="tx1"/>
                </a:solidFill>
                <a:miter lim="800000"/>
                <a:headEnd/>
                <a:tailEnd/>
              </a:ln>
            </p:spPr>
            <p:txBody>
              <a:bodyPr wrap="none" anchor="ctr"/>
              <a:lstStyle/>
              <a:p>
                <a:endParaRPr lang="en-GB"/>
              </a:p>
            </p:txBody>
          </p:sp>
          <p:sp>
            <p:nvSpPr>
              <p:cNvPr id="63508" name="Rectangle 25"/>
              <p:cNvSpPr>
                <a:spLocks noChangeArrowheads="1"/>
              </p:cNvSpPr>
              <p:nvPr/>
            </p:nvSpPr>
            <p:spPr bwMode="auto">
              <a:xfrm rot="74058">
                <a:off x="9504" y="2544"/>
                <a:ext cx="528" cy="528"/>
              </a:xfrm>
              <a:prstGeom prst="rect">
                <a:avLst/>
              </a:prstGeom>
              <a:solidFill>
                <a:schemeClr val="tx1"/>
              </a:solidFill>
              <a:ln w="9525">
                <a:solidFill>
                  <a:schemeClr val="tx1"/>
                </a:solidFill>
                <a:miter lim="800000"/>
                <a:headEnd/>
                <a:tailEnd/>
              </a:ln>
            </p:spPr>
            <p:txBody>
              <a:bodyPr wrap="none" anchor="ctr"/>
              <a:lstStyle/>
              <a:p>
                <a:endParaRPr lang="en-GB"/>
              </a:p>
            </p:txBody>
          </p:sp>
          <p:sp>
            <p:nvSpPr>
              <p:cNvPr id="63509" name="Rectangle 26"/>
              <p:cNvSpPr>
                <a:spLocks noChangeArrowheads="1"/>
              </p:cNvSpPr>
              <p:nvPr/>
            </p:nvSpPr>
            <p:spPr bwMode="auto">
              <a:xfrm rot="74058">
                <a:off x="9648" y="2016"/>
                <a:ext cx="528" cy="528"/>
              </a:xfrm>
              <a:prstGeom prst="rect">
                <a:avLst/>
              </a:prstGeom>
              <a:solidFill>
                <a:schemeClr val="tx1"/>
              </a:solidFill>
              <a:ln w="9525">
                <a:solidFill>
                  <a:schemeClr val="tx1"/>
                </a:solidFill>
                <a:miter lim="800000"/>
                <a:headEnd/>
                <a:tailEnd/>
              </a:ln>
            </p:spPr>
            <p:txBody>
              <a:bodyPr wrap="none" anchor="ctr"/>
              <a:lstStyle/>
              <a:p>
                <a:endParaRPr lang="en-GB"/>
              </a:p>
            </p:txBody>
          </p:sp>
        </p:grpSp>
        <p:sp>
          <p:nvSpPr>
            <p:cNvPr id="63502" name="Freeform 43"/>
            <p:cNvSpPr>
              <a:spLocks/>
            </p:cNvSpPr>
            <p:nvPr/>
          </p:nvSpPr>
          <p:spPr bwMode="auto">
            <a:xfrm>
              <a:off x="720" y="2880"/>
              <a:ext cx="2088" cy="672"/>
            </a:xfrm>
            <a:custGeom>
              <a:avLst/>
              <a:gdLst>
                <a:gd name="T0" fmla="*/ 0 w 2088"/>
                <a:gd name="T1" fmla="*/ 0 h 672"/>
                <a:gd name="T2" fmla="*/ 2088 w 2088"/>
                <a:gd name="T3" fmla="*/ 6 h 672"/>
                <a:gd name="T4" fmla="*/ 96 w 2088"/>
                <a:gd name="T5" fmla="*/ 672 h 672"/>
                <a:gd name="T6" fmla="*/ 0 w 2088"/>
                <a:gd name="T7" fmla="*/ 0 h 672"/>
                <a:gd name="T8" fmla="*/ 0 60000 65536"/>
                <a:gd name="T9" fmla="*/ 0 60000 65536"/>
                <a:gd name="T10" fmla="*/ 0 60000 65536"/>
                <a:gd name="T11" fmla="*/ 0 60000 65536"/>
                <a:gd name="T12" fmla="*/ 0 w 2088"/>
                <a:gd name="T13" fmla="*/ 0 h 672"/>
                <a:gd name="T14" fmla="*/ 2088 w 2088"/>
                <a:gd name="T15" fmla="*/ 672 h 672"/>
              </a:gdLst>
              <a:ahLst/>
              <a:cxnLst>
                <a:cxn ang="T8">
                  <a:pos x="T0" y="T1"/>
                </a:cxn>
                <a:cxn ang="T9">
                  <a:pos x="T2" y="T3"/>
                </a:cxn>
                <a:cxn ang="T10">
                  <a:pos x="T4" y="T5"/>
                </a:cxn>
                <a:cxn ang="T11">
                  <a:pos x="T6" y="T7"/>
                </a:cxn>
              </a:cxnLst>
              <a:rect l="T12" t="T13" r="T14" b="T15"/>
              <a:pathLst>
                <a:path w="2088" h="672">
                  <a:moveTo>
                    <a:pt x="0" y="0"/>
                  </a:moveTo>
                  <a:lnTo>
                    <a:pt x="2088" y="6"/>
                  </a:lnTo>
                  <a:lnTo>
                    <a:pt x="96" y="672"/>
                  </a:lnTo>
                  <a:lnTo>
                    <a:pt x="0" y="0"/>
                  </a:lnTo>
                  <a:close/>
                </a:path>
              </a:pathLst>
            </a:custGeom>
            <a:solidFill>
              <a:schemeClr val="bg1"/>
            </a:solidFill>
            <a:ln w="9525">
              <a:solidFill>
                <a:schemeClr val="bg1"/>
              </a:solidFill>
              <a:round/>
              <a:headEnd/>
              <a:tailEnd/>
            </a:ln>
          </p:spPr>
          <p:txBody>
            <a:bodyPr wrap="none" anchor="ctr"/>
            <a:lstStyle/>
            <a:p>
              <a:endParaRPr lang="en-GB"/>
            </a:p>
          </p:txBody>
        </p:sp>
      </p:grpSp>
      <p:sp>
        <p:nvSpPr>
          <p:cNvPr id="26" name="Rectangle 25"/>
          <p:cNvSpPr/>
          <p:nvPr/>
        </p:nvSpPr>
        <p:spPr>
          <a:xfrm>
            <a:off x="611560" y="1117193"/>
            <a:ext cx="7920880" cy="1015663"/>
          </a:xfrm>
          <a:prstGeom prst="rect">
            <a:avLst/>
          </a:prstGeom>
        </p:spPr>
        <p:txBody>
          <a:bodyPr wrap="square">
            <a:spAutoFit/>
          </a:bodyPr>
          <a:lstStyle/>
          <a:p>
            <a:pPr algn="justLow"/>
            <a:r>
              <a:rPr lang="en-US" sz="2000" b="1" u="sng" dirty="0" smtClean="0">
                <a:latin typeface="Times New Roman" pitchFamily="18" charset="0"/>
              </a:rPr>
              <a:t>Asymmetrical or informal arrangements- equal visual weight </a:t>
            </a:r>
            <a:r>
              <a:rPr lang="en-US" sz="2000" dirty="0" smtClean="0">
                <a:latin typeface="Times New Roman" pitchFamily="18" charset="0"/>
              </a:rPr>
              <a:t>on </a:t>
            </a:r>
            <a:r>
              <a:rPr lang="en-US" sz="2000" b="1" u="sng" dirty="0" smtClean="0">
                <a:latin typeface="Times New Roman" pitchFamily="18" charset="0"/>
              </a:rPr>
              <a:t>both</a:t>
            </a:r>
            <a:r>
              <a:rPr lang="en-US" sz="2000" dirty="0" smtClean="0">
                <a:latin typeface="Times New Roman" pitchFamily="18" charset="0"/>
              </a:rPr>
              <a:t> </a:t>
            </a:r>
            <a:r>
              <a:rPr lang="en-US" sz="2000" b="1" u="sng" dirty="0" smtClean="0">
                <a:latin typeface="Times New Roman" pitchFamily="18" charset="0"/>
              </a:rPr>
              <a:t>sides</a:t>
            </a:r>
            <a:r>
              <a:rPr lang="en-US" sz="2000" dirty="0" smtClean="0">
                <a:latin typeface="Times New Roman" pitchFamily="18" charset="0"/>
              </a:rPr>
              <a:t> of the </a:t>
            </a:r>
            <a:r>
              <a:rPr lang="en-US" sz="2000" b="1" u="sng" dirty="0" smtClean="0">
                <a:latin typeface="Times New Roman" pitchFamily="18" charset="0"/>
              </a:rPr>
              <a:t>central axis, </a:t>
            </a:r>
            <a:r>
              <a:rPr lang="en-US" sz="2000" dirty="0" smtClean="0">
                <a:latin typeface="Times New Roman" pitchFamily="18" charset="0"/>
              </a:rPr>
              <a:t>but each </a:t>
            </a:r>
            <a:r>
              <a:rPr lang="en-US" sz="2000" b="1" u="sng" dirty="0" smtClean="0">
                <a:latin typeface="Times New Roman" pitchFamily="18" charset="0"/>
              </a:rPr>
              <a:t>side</a:t>
            </a:r>
            <a:r>
              <a:rPr lang="en-US" sz="2000" dirty="0" smtClean="0">
                <a:latin typeface="Times New Roman" pitchFamily="18" charset="0"/>
              </a:rPr>
              <a:t> is </a:t>
            </a:r>
            <a:r>
              <a:rPr lang="en-US" sz="2000" b="1" u="sng" dirty="0" smtClean="0">
                <a:latin typeface="Times New Roman" pitchFamily="18" charset="0"/>
              </a:rPr>
              <a:t>different in plant materials </a:t>
            </a:r>
            <a:r>
              <a:rPr lang="en-US" sz="2000" dirty="0" smtClean="0">
                <a:latin typeface="Times New Roman" pitchFamily="18" charset="0"/>
              </a:rPr>
              <a:t>and the </a:t>
            </a:r>
            <a:r>
              <a:rPr lang="en-US" sz="2000" b="1" u="sng" dirty="0" smtClean="0">
                <a:latin typeface="Times New Roman" pitchFamily="18" charset="0"/>
              </a:rPr>
              <a:t>arrangement</a:t>
            </a:r>
            <a:r>
              <a:rPr lang="en-US" sz="2000" dirty="0" smtClean="0">
                <a:latin typeface="Times New Roman" pitchFamily="18" charset="0"/>
              </a:rPr>
              <a:t>.</a:t>
            </a:r>
            <a:endParaRPr lang="en-GB" sz="2000" dirty="0"/>
          </a:p>
        </p:txBody>
      </p:sp>
      <p:sp>
        <p:nvSpPr>
          <p:cNvPr id="28" name="TextBox 27"/>
          <p:cNvSpPr txBox="1"/>
          <p:nvPr/>
        </p:nvSpPr>
        <p:spPr>
          <a:xfrm>
            <a:off x="323528" y="332656"/>
            <a:ext cx="8424936" cy="646331"/>
          </a:xfrm>
          <a:prstGeom prst="rect">
            <a:avLst/>
          </a:prstGeom>
          <a:noFill/>
        </p:spPr>
        <p:txBody>
          <a:bodyPr wrap="square" rtlCol="0">
            <a:spAutoFit/>
          </a:bodyPr>
          <a:lstStyle/>
          <a:p>
            <a:pPr algn="ctr"/>
            <a:r>
              <a:rPr lang="en-US" sz="3600" dirty="0" smtClean="0">
                <a:latin typeface="Arial" pitchFamily="34" charset="0"/>
                <a:ea typeface="+mj-ea"/>
                <a:cs typeface="Arial" pitchFamily="34" charset="0"/>
              </a:rPr>
              <a:t>Asymmetrical Balance</a:t>
            </a:r>
            <a:endParaRPr lang="en-GB" sz="36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429072" y="5661248"/>
            <a:ext cx="8714928" cy="972344"/>
          </a:xfrm>
        </p:spPr>
        <p:txBody>
          <a:bodyPr>
            <a:normAutofit/>
          </a:bodyPr>
          <a:lstStyle/>
          <a:p>
            <a:r>
              <a:rPr lang="en-US" sz="2400" b="1" dirty="0" smtClean="0">
                <a:latin typeface="Abadi MT Condensed Extra Bold" pitchFamily="34" charset="0"/>
              </a:rPr>
              <a:t>Informal Balance or Asymmetrical (1+1=2)</a:t>
            </a:r>
            <a:br>
              <a:rPr lang="en-US" sz="2400" b="1" dirty="0" smtClean="0">
                <a:latin typeface="Abadi MT Condensed Extra Bold" pitchFamily="34" charset="0"/>
              </a:rPr>
            </a:br>
            <a:endParaRPr lang="en-US" sz="2400" b="1" dirty="0" smtClean="0">
              <a:latin typeface="Abadi MT Condensed Extra Bold" pitchFamily="34" charset="0"/>
            </a:endParaRPr>
          </a:p>
        </p:txBody>
      </p:sp>
      <p:pic>
        <p:nvPicPr>
          <p:cNvPr id="13314" name="Picture 2"/>
          <p:cNvPicPr>
            <a:picLocks noChangeAspect="1" noChangeArrowheads="1"/>
          </p:cNvPicPr>
          <p:nvPr/>
        </p:nvPicPr>
        <p:blipFill>
          <a:blip r:embed="rId2" cstate="print"/>
          <a:srcRect/>
          <a:stretch>
            <a:fillRect/>
          </a:stretch>
        </p:blipFill>
        <p:spPr bwMode="auto">
          <a:xfrm>
            <a:off x="1115616" y="1844824"/>
            <a:ext cx="6768752" cy="3323940"/>
          </a:xfrm>
          <a:prstGeom prst="rect">
            <a:avLst/>
          </a:prstGeom>
          <a:noFill/>
          <a:ln w="9525">
            <a:noFill/>
            <a:miter lim="800000"/>
            <a:headEnd/>
            <a:tailEnd/>
          </a:ln>
        </p:spPr>
      </p:pic>
      <p:sp>
        <p:nvSpPr>
          <p:cNvPr id="16" name="TextBox 15"/>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7"/>
          <p:cNvGrpSpPr>
            <a:grpSpLocks/>
          </p:cNvGrpSpPr>
          <p:nvPr/>
        </p:nvGrpSpPr>
        <p:grpSpPr bwMode="auto">
          <a:xfrm>
            <a:off x="1485900" y="908720"/>
            <a:ext cx="5943600" cy="4781550"/>
            <a:chOff x="-4956" y="1032"/>
            <a:chExt cx="3744" cy="3012"/>
          </a:xfrm>
        </p:grpSpPr>
        <p:pic>
          <p:nvPicPr>
            <p:cNvPr id="69649" name="Picture 3" descr="X:\kaywagner\Power Point Presentations\The Studio, Braque.jpg"/>
            <p:cNvPicPr>
              <a:picLocks noChangeAspect="1" noChangeArrowheads="1"/>
            </p:cNvPicPr>
            <p:nvPr/>
          </p:nvPicPr>
          <p:blipFill>
            <a:blip r:embed="rId2" cstate="print"/>
            <a:srcRect/>
            <a:stretch>
              <a:fillRect/>
            </a:stretch>
          </p:blipFill>
          <p:spPr bwMode="auto">
            <a:xfrm>
              <a:off x="-4932" y="1032"/>
              <a:ext cx="3696" cy="2861"/>
            </a:xfrm>
            <a:prstGeom prst="rect">
              <a:avLst/>
            </a:prstGeom>
            <a:noFill/>
            <a:ln w="9525">
              <a:noFill/>
              <a:miter lim="800000"/>
              <a:headEnd/>
              <a:tailEnd/>
            </a:ln>
          </p:spPr>
        </p:pic>
        <p:sp>
          <p:nvSpPr>
            <p:cNvPr id="69650" name="Rectangle 10"/>
            <p:cNvSpPr>
              <a:spLocks noChangeArrowheads="1"/>
            </p:cNvSpPr>
            <p:nvPr/>
          </p:nvSpPr>
          <p:spPr bwMode="auto">
            <a:xfrm>
              <a:off x="-4956" y="3852"/>
              <a:ext cx="3744" cy="192"/>
            </a:xfrm>
            <a:prstGeom prst="rect">
              <a:avLst/>
            </a:prstGeom>
            <a:solidFill>
              <a:schemeClr val="tx1"/>
            </a:solidFill>
            <a:ln w="9525">
              <a:solidFill>
                <a:schemeClr val="tx1"/>
              </a:solidFill>
              <a:miter lim="800000"/>
              <a:headEnd/>
              <a:tailEnd/>
            </a:ln>
          </p:spPr>
          <p:txBody>
            <a:bodyPr wrap="none" anchor="ctr"/>
            <a:lstStyle/>
            <a:p>
              <a:endParaRPr lang="en-GB"/>
            </a:p>
          </p:txBody>
        </p:sp>
      </p:grpSp>
      <p:sp>
        <p:nvSpPr>
          <p:cNvPr id="69640" name="AutoShape 30"/>
          <p:cNvSpPr>
            <a:spLocks noChangeArrowheads="1"/>
          </p:cNvSpPr>
          <p:nvPr/>
        </p:nvSpPr>
        <p:spPr bwMode="auto">
          <a:xfrm>
            <a:off x="3657600" y="5690270"/>
            <a:ext cx="1600200" cy="9906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GB"/>
          </a:p>
        </p:txBody>
      </p:sp>
      <p:sp>
        <p:nvSpPr>
          <p:cNvPr id="21" name="TextBox 20"/>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0727" name="Picture 7" descr="X:\kaywagner\Power Point Presentations\The Studio, Braque.jpg"/>
          <p:cNvPicPr>
            <a:picLocks noChangeAspect="1" noChangeArrowheads="1"/>
          </p:cNvPicPr>
          <p:nvPr/>
        </p:nvPicPr>
        <p:blipFill>
          <a:blip r:embed="rId2" cstate="print"/>
          <a:srcRect/>
          <a:stretch>
            <a:fillRect/>
          </a:stretch>
        </p:blipFill>
        <p:spPr bwMode="auto">
          <a:xfrm>
            <a:off x="0" y="0"/>
            <a:ext cx="9144000" cy="7077076"/>
          </a:xfrm>
          <a:prstGeom prst="rect">
            <a:avLst/>
          </a:prstGeom>
          <a:noFill/>
          <a:ln w="9525">
            <a:noFill/>
            <a:miter lim="800000"/>
            <a:headEnd/>
            <a:tailEnd/>
          </a:ln>
        </p:spPr>
      </p:pic>
      <p:sp>
        <p:nvSpPr>
          <p:cNvPr id="30726" name="Text Box 6"/>
          <p:cNvSpPr txBox="1">
            <a:spLocks noChangeArrowheads="1"/>
          </p:cNvSpPr>
          <p:nvPr/>
        </p:nvSpPr>
        <p:spPr bwMode="auto">
          <a:xfrm>
            <a:off x="1619672" y="6165304"/>
            <a:ext cx="5763116" cy="923330"/>
          </a:xfrm>
          <a:prstGeom prst="rect">
            <a:avLst/>
          </a:prstGeom>
          <a:solidFill>
            <a:schemeClr val="bg1">
              <a:lumMod val="95000"/>
              <a:alpha val="27000"/>
            </a:schemeClr>
          </a:solidFill>
          <a:ln w="9525">
            <a:noFill/>
            <a:miter lim="800000"/>
            <a:headEnd/>
            <a:tailEnd/>
          </a:ln>
        </p:spPr>
        <p:txBody>
          <a:bodyPr wrap="none">
            <a:spAutoFit/>
          </a:bodyPr>
          <a:lstStyle/>
          <a:p>
            <a:r>
              <a:rPr lang="en-US" sz="5400" b="1" dirty="0">
                <a:latin typeface="Abadi MT Condensed Extra Bold" pitchFamily="34" charset="0"/>
              </a:rPr>
              <a:t>Informal Balance</a:t>
            </a:r>
          </a:p>
        </p:txBody>
      </p:sp>
      <p:sp>
        <p:nvSpPr>
          <p:cNvPr id="7" name="TextBox 6"/>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5" descr="C:\My Documents\Landscape Gardening\Summer 2000\Lecture\Design principles images\Asymmetrical.tif"/>
          <p:cNvPicPr>
            <a:picLocks noChangeAspect="1" noChangeArrowheads="1"/>
          </p:cNvPicPr>
          <p:nvPr/>
        </p:nvPicPr>
        <p:blipFill>
          <a:blip r:embed="rId2" cstate="print"/>
          <a:srcRect/>
          <a:stretch>
            <a:fillRect/>
          </a:stretch>
        </p:blipFill>
        <p:spPr bwMode="auto">
          <a:xfrm>
            <a:off x="1115616" y="1484784"/>
            <a:ext cx="7416824" cy="4466616"/>
          </a:xfrm>
          <a:prstGeom prst="rect">
            <a:avLst/>
          </a:prstGeom>
          <a:noFill/>
          <a:ln w="9525">
            <a:noFill/>
            <a:miter lim="800000"/>
            <a:headEnd/>
            <a:tailEnd/>
          </a:ln>
        </p:spPr>
      </p:pic>
      <p:sp>
        <p:nvSpPr>
          <p:cNvPr id="29" name="TextBox 28"/>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332656"/>
            <a:ext cx="3672408" cy="400110"/>
          </a:xfrm>
          <a:prstGeom prst="rect">
            <a:avLst/>
          </a:prstGeom>
          <a:noFill/>
        </p:spPr>
        <p:txBody>
          <a:bodyPr wrap="square" rtlCol="0">
            <a:spAutoFit/>
          </a:bodyPr>
          <a:lstStyle/>
          <a:p>
            <a:r>
              <a:rPr lang="en-US" sz="2000" dirty="0" smtClean="0">
                <a:solidFill>
                  <a:schemeClr val="tx2"/>
                </a:solidFill>
                <a:latin typeface="Arial" pitchFamily="34" charset="0"/>
                <a:ea typeface="+mj-ea"/>
                <a:cs typeface="Arial" pitchFamily="34" charset="0"/>
              </a:rPr>
              <a:t>Balance definition</a:t>
            </a:r>
            <a:endParaRPr lang="en-GB" sz="2000" dirty="0" smtClean="0">
              <a:solidFill>
                <a:schemeClr val="tx2"/>
              </a:solidFill>
              <a:latin typeface="Arial" pitchFamily="34" charset="0"/>
              <a:ea typeface="+mj-ea"/>
              <a:cs typeface="Arial" pitchFamily="34" charset="0"/>
            </a:endParaRPr>
          </a:p>
        </p:txBody>
      </p:sp>
      <p:sp>
        <p:nvSpPr>
          <p:cNvPr id="6" name="Rectangle 5"/>
          <p:cNvSpPr/>
          <p:nvPr/>
        </p:nvSpPr>
        <p:spPr>
          <a:xfrm>
            <a:off x="539552" y="908721"/>
            <a:ext cx="8136904" cy="2369880"/>
          </a:xfrm>
          <a:prstGeom prst="rect">
            <a:avLst/>
          </a:prstGeom>
        </p:spPr>
        <p:txBody>
          <a:bodyPr wrap="square">
            <a:spAutoFit/>
          </a:bodyPr>
          <a:lstStyle/>
          <a:p>
            <a:pPr algn="justLow"/>
            <a:r>
              <a:rPr lang="en-US" b="1" u="sng" dirty="0" smtClean="0">
                <a:latin typeface="Arial" pitchFamily="34" charset="0"/>
                <a:ea typeface="+mj-ea"/>
                <a:cs typeface="+mj-cs"/>
              </a:rPr>
              <a:t>Balance</a:t>
            </a:r>
            <a:r>
              <a:rPr lang="en-US" dirty="0" smtClean="0">
                <a:latin typeface="Times"/>
              </a:rPr>
              <a:t> refers to the way an arrangement </a:t>
            </a:r>
            <a:r>
              <a:rPr lang="en-US" b="1" u="sng" dirty="0" smtClean="0">
                <a:latin typeface="Arial" pitchFamily="34" charset="0"/>
                <a:ea typeface="+mj-ea"/>
                <a:cs typeface="+mj-cs"/>
              </a:rPr>
              <a:t>appears to the eye</a:t>
            </a:r>
            <a:r>
              <a:rPr lang="en-US" dirty="0" smtClean="0">
                <a:latin typeface="Times"/>
              </a:rPr>
              <a:t>. it is achieved by the proper use of </a:t>
            </a:r>
            <a:r>
              <a:rPr lang="en-US" b="1" u="sng" dirty="0" smtClean="0">
                <a:latin typeface="Arial" pitchFamily="34" charset="0"/>
                <a:ea typeface="+mj-ea"/>
                <a:cs typeface="+mj-cs"/>
              </a:rPr>
              <a:t>objects</a:t>
            </a:r>
            <a:r>
              <a:rPr lang="en-US" dirty="0" smtClean="0">
                <a:latin typeface="Times"/>
              </a:rPr>
              <a:t> </a:t>
            </a:r>
            <a:r>
              <a:rPr lang="en-US" b="1" u="sng" dirty="0" smtClean="0">
                <a:latin typeface="Arial" pitchFamily="34" charset="0"/>
                <a:ea typeface="+mj-ea"/>
                <a:cs typeface="+mj-cs"/>
              </a:rPr>
              <a:t>materials</a:t>
            </a:r>
            <a:r>
              <a:rPr lang="en-US" dirty="0" smtClean="0">
                <a:latin typeface="Times"/>
              </a:rPr>
              <a:t>, </a:t>
            </a:r>
            <a:r>
              <a:rPr lang="en-US" b="1" u="sng" dirty="0" smtClean="0">
                <a:latin typeface="Arial" pitchFamily="34" charset="0"/>
                <a:ea typeface="+mj-ea"/>
                <a:cs typeface="+mj-cs"/>
              </a:rPr>
              <a:t>colors</a:t>
            </a:r>
            <a:r>
              <a:rPr lang="en-US" dirty="0" smtClean="0">
                <a:latin typeface="Times"/>
              </a:rPr>
              <a:t>, </a:t>
            </a:r>
            <a:r>
              <a:rPr lang="en-US" b="1" u="sng" dirty="0" smtClean="0">
                <a:latin typeface="Arial" pitchFamily="34" charset="0"/>
                <a:ea typeface="+mj-ea"/>
                <a:cs typeface="+mj-cs"/>
              </a:rPr>
              <a:t>textures</a:t>
            </a:r>
            <a:r>
              <a:rPr lang="en-US" dirty="0" smtClean="0">
                <a:latin typeface="Times"/>
              </a:rPr>
              <a:t>, </a:t>
            </a:r>
            <a:r>
              <a:rPr lang="en-US" b="1" u="sng" dirty="0" smtClean="0">
                <a:latin typeface="Arial" pitchFamily="34" charset="0"/>
                <a:ea typeface="+mj-ea"/>
                <a:cs typeface="+mj-cs"/>
              </a:rPr>
              <a:t>size</a:t>
            </a:r>
            <a:r>
              <a:rPr lang="en-US" dirty="0" smtClean="0">
                <a:latin typeface="Times"/>
              </a:rPr>
              <a:t> sand </a:t>
            </a:r>
            <a:r>
              <a:rPr lang="en-US" b="1" u="sng" dirty="0" smtClean="0">
                <a:latin typeface="Arial" pitchFamily="34" charset="0"/>
                <a:ea typeface="+mj-ea"/>
                <a:cs typeface="+mj-cs"/>
              </a:rPr>
              <a:t>positions</a:t>
            </a:r>
            <a:r>
              <a:rPr lang="en-US" dirty="0" smtClean="0">
                <a:latin typeface="Times"/>
              </a:rPr>
              <a:t> according to </a:t>
            </a:r>
            <a:r>
              <a:rPr lang="en-US" b="1" u="sng" dirty="0" smtClean="0">
                <a:latin typeface="Arial" pitchFamily="34" charset="0"/>
                <a:ea typeface="+mj-ea"/>
                <a:cs typeface="+mj-cs"/>
              </a:rPr>
              <a:t>weight</a:t>
            </a:r>
            <a:r>
              <a:rPr lang="en-US" dirty="0" smtClean="0">
                <a:latin typeface="Times"/>
              </a:rPr>
              <a:t>.</a:t>
            </a:r>
          </a:p>
          <a:p>
            <a:pPr algn="justLow"/>
            <a:r>
              <a:rPr lang="en-US" b="1" u="sng" dirty="0" smtClean="0">
                <a:latin typeface="Arial" pitchFamily="34" charset="0"/>
                <a:ea typeface="+mj-ea"/>
                <a:cs typeface="+mj-cs"/>
              </a:rPr>
              <a:t>Visual weight </a:t>
            </a:r>
            <a:r>
              <a:rPr lang="en-US" dirty="0" smtClean="0">
                <a:latin typeface="Times"/>
              </a:rPr>
              <a:t>refers to how </a:t>
            </a:r>
            <a:r>
              <a:rPr lang="en-US" b="1" u="sng" dirty="0" smtClean="0">
                <a:latin typeface="Arial" pitchFamily="34" charset="0"/>
                <a:ea typeface="+mj-ea"/>
                <a:cs typeface="+mj-cs"/>
              </a:rPr>
              <a:t>heavy</a:t>
            </a:r>
            <a:r>
              <a:rPr lang="en-US" dirty="0" smtClean="0">
                <a:latin typeface="Times"/>
              </a:rPr>
              <a:t> </a:t>
            </a:r>
            <a:r>
              <a:rPr lang="en-US" b="1" u="sng" dirty="0" smtClean="0">
                <a:latin typeface="Arial" pitchFamily="34" charset="0"/>
                <a:ea typeface="+mj-ea"/>
                <a:cs typeface="+mj-cs"/>
              </a:rPr>
              <a:t>an</a:t>
            </a:r>
            <a:r>
              <a:rPr lang="en-US" dirty="0" smtClean="0">
                <a:latin typeface="Times"/>
              </a:rPr>
              <a:t> object appears in an arrangement.</a:t>
            </a:r>
          </a:p>
          <a:p>
            <a:pPr algn="justLow">
              <a:buFontTx/>
              <a:buChar char="-"/>
            </a:pPr>
            <a:r>
              <a:rPr lang="en-US" b="1" u="sng" dirty="0" smtClean="0">
                <a:latin typeface="Arial" pitchFamily="34" charset="0"/>
                <a:ea typeface="+mj-ea"/>
                <a:cs typeface="+mj-cs"/>
              </a:rPr>
              <a:t>Dark objects </a:t>
            </a:r>
            <a:r>
              <a:rPr lang="en-US" dirty="0" smtClean="0">
                <a:latin typeface="Times"/>
              </a:rPr>
              <a:t>appear heavier than light ones.</a:t>
            </a:r>
          </a:p>
          <a:p>
            <a:pPr algn="justLow">
              <a:buFontTx/>
              <a:buChar char="-"/>
            </a:pPr>
            <a:r>
              <a:rPr lang="en-US" dirty="0" smtClean="0">
                <a:latin typeface="Times"/>
              </a:rPr>
              <a:t>Objects of </a:t>
            </a:r>
            <a:r>
              <a:rPr lang="en-US" b="1" u="sng" dirty="0" smtClean="0">
                <a:latin typeface="Arial" pitchFamily="34" charset="0"/>
                <a:ea typeface="+mj-ea"/>
                <a:cs typeface="+mj-cs"/>
              </a:rPr>
              <a:t>coarse texture </a:t>
            </a:r>
            <a:r>
              <a:rPr lang="en-US" dirty="0" smtClean="0">
                <a:latin typeface="Times"/>
              </a:rPr>
              <a:t>appear </a:t>
            </a:r>
            <a:r>
              <a:rPr lang="en-US" b="1" u="sng" dirty="0" smtClean="0">
                <a:latin typeface="Arial" pitchFamily="34" charset="0"/>
                <a:ea typeface="+mj-ea"/>
                <a:cs typeface="+mj-cs"/>
              </a:rPr>
              <a:t>heavier</a:t>
            </a:r>
            <a:r>
              <a:rPr lang="en-US" dirty="0" smtClean="0">
                <a:latin typeface="Times"/>
              </a:rPr>
              <a:t> than those with a </a:t>
            </a:r>
            <a:r>
              <a:rPr lang="en-US" b="1" u="sng" dirty="0" smtClean="0">
                <a:latin typeface="Arial" pitchFamily="34" charset="0"/>
                <a:ea typeface="+mj-ea"/>
                <a:cs typeface="+mj-cs"/>
              </a:rPr>
              <a:t>smooth</a:t>
            </a:r>
            <a:r>
              <a:rPr lang="en-US" dirty="0" smtClean="0">
                <a:latin typeface="Times"/>
              </a:rPr>
              <a:t> </a:t>
            </a:r>
            <a:r>
              <a:rPr lang="en-US" b="1" u="sng" dirty="0" smtClean="0">
                <a:latin typeface="Arial" pitchFamily="34" charset="0"/>
                <a:ea typeface="+mj-ea"/>
                <a:cs typeface="+mj-cs"/>
              </a:rPr>
              <a:t>texture</a:t>
            </a:r>
            <a:r>
              <a:rPr lang="en-US" dirty="0" smtClean="0">
                <a:latin typeface="Times"/>
              </a:rPr>
              <a:t>.</a:t>
            </a:r>
          </a:p>
          <a:p>
            <a:pPr algn="justLow">
              <a:buFontTx/>
              <a:buChar char="-"/>
            </a:pPr>
            <a:r>
              <a:rPr lang="en-US" b="1" u="sng" dirty="0" smtClean="0">
                <a:latin typeface="Arial" pitchFamily="34" charset="0"/>
                <a:ea typeface="+mj-ea"/>
                <a:cs typeface="+mj-cs"/>
              </a:rPr>
              <a:t>Heavy</a:t>
            </a:r>
            <a:r>
              <a:rPr lang="en-US" dirty="0" smtClean="0">
                <a:latin typeface="Times"/>
              </a:rPr>
              <a:t> </a:t>
            </a:r>
            <a:r>
              <a:rPr lang="en-US" b="1" u="sng" dirty="0" smtClean="0">
                <a:latin typeface="Arial" pitchFamily="34" charset="0"/>
                <a:ea typeface="+mj-ea"/>
                <a:cs typeface="+mj-cs"/>
              </a:rPr>
              <a:t>objects</a:t>
            </a:r>
            <a:r>
              <a:rPr lang="en-US" dirty="0" smtClean="0">
                <a:latin typeface="Times"/>
              </a:rPr>
              <a:t> need to be </a:t>
            </a:r>
            <a:r>
              <a:rPr lang="en-US" b="1" u="sng" dirty="0" smtClean="0">
                <a:latin typeface="Arial" pitchFamily="34" charset="0"/>
                <a:ea typeface="+mj-ea"/>
                <a:cs typeface="+mj-cs"/>
              </a:rPr>
              <a:t>placed</a:t>
            </a:r>
            <a:r>
              <a:rPr lang="en-US" dirty="0" smtClean="0">
                <a:latin typeface="Times"/>
              </a:rPr>
              <a:t> </a:t>
            </a:r>
            <a:r>
              <a:rPr lang="en-US" b="1" u="sng" dirty="0" smtClean="0">
                <a:latin typeface="Arial" pitchFamily="34" charset="0"/>
                <a:ea typeface="+mj-ea"/>
                <a:cs typeface="+mj-cs"/>
              </a:rPr>
              <a:t>near</a:t>
            </a:r>
            <a:r>
              <a:rPr lang="en-US" dirty="0" smtClean="0">
                <a:latin typeface="Times"/>
              </a:rPr>
              <a:t> the </a:t>
            </a:r>
            <a:r>
              <a:rPr lang="en-US" b="1" u="sng" dirty="0" smtClean="0">
                <a:latin typeface="Arial" pitchFamily="34" charset="0"/>
                <a:ea typeface="+mj-ea"/>
                <a:cs typeface="+mj-cs"/>
              </a:rPr>
              <a:t>base</a:t>
            </a:r>
            <a:r>
              <a:rPr lang="en-US" dirty="0" smtClean="0">
                <a:latin typeface="Times"/>
              </a:rPr>
              <a:t> of </a:t>
            </a:r>
            <a:r>
              <a:rPr lang="en-US" b="1" u="sng" dirty="0" smtClean="0">
                <a:latin typeface="Arial" pitchFamily="34" charset="0"/>
                <a:ea typeface="+mj-ea"/>
                <a:cs typeface="+mj-cs"/>
              </a:rPr>
              <a:t>arrangements</a:t>
            </a:r>
            <a:r>
              <a:rPr lang="en-US" dirty="0" smtClean="0">
                <a:latin typeface="Times"/>
              </a:rPr>
              <a:t>.  </a:t>
            </a:r>
            <a:r>
              <a:rPr lang="en-US" sz="2000" b="1" u="sng" dirty="0" smtClean="0">
                <a:latin typeface="Arial" pitchFamily="34" charset="0"/>
                <a:ea typeface="+mj-ea"/>
                <a:cs typeface="+mj-cs"/>
              </a:rPr>
              <a:t>Lighter</a:t>
            </a:r>
            <a:r>
              <a:rPr lang="en-US" dirty="0" smtClean="0">
                <a:latin typeface="Times"/>
              </a:rPr>
              <a:t> ones are </a:t>
            </a:r>
            <a:r>
              <a:rPr lang="en-US" sz="2000" b="1" u="sng" dirty="0" smtClean="0">
                <a:latin typeface="Arial" pitchFamily="34" charset="0"/>
                <a:ea typeface="+mj-ea"/>
                <a:cs typeface="+mj-cs"/>
              </a:rPr>
              <a:t>placed</a:t>
            </a:r>
            <a:r>
              <a:rPr lang="en-US" dirty="0" smtClean="0">
                <a:latin typeface="Times"/>
              </a:rPr>
              <a:t> near the </a:t>
            </a:r>
            <a:r>
              <a:rPr lang="en-US" sz="2000" b="1" u="sng" dirty="0" smtClean="0">
                <a:latin typeface="Arial" pitchFamily="34" charset="0"/>
                <a:ea typeface="+mj-ea"/>
                <a:cs typeface="+mj-cs"/>
              </a:rPr>
              <a:t>edges</a:t>
            </a:r>
            <a:r>
              <a:rPr lang="en-US" dirty="0" smtClean="0">
                <a:latin typeface="Times"/>
              </a:rPr>
              <a:t> to give </a:t>
            </a:r>
            <a:r>
              <a:rPr lang="en-US" sz="2000" b="1" u="sng" dirty="0" smtClean="0">
                <a:latin typeface="Arial" pitchFamily="34" charset="0"/>
                <a:ea typeface="+mj-ea"/>
                <a:cs typeface="+mj-cs"/>
              </a:rPr>
              <a:t>visual</a:t>
            </a:r>
            <a:r>
              <a:rPr lang="en-US" dirty="0" smtClean="0">
                <a:latin typeface="Times"/>
              </a:rPr>
              <a:t> </a:t>
            </a:r>
            <a:r>
              <a:rPr lang="en-US" sz="2000" b="1" u="sng" dirty="0" smtClean="0">
                <a:latin typeface="Arial" pitchFamily="34" charset="0"/>
                <a:ea typeface="+mj-ea"/>
                <a:cs typeface="+mj-cs"/>
              </a:rPr>
              <a:t>balance</a:t>
            </a:r>
            <a:r>
              <a:rPr lang="en-US" dirty="0" smtClean="0">
                <a:latin typeface="Arial" pitchFamily="34" charset="0"/>
              </a:rPr>
              <a:t>.</a:t>
            </a:r>
            <a:endParaRPr lang="en-GB" dirty="0"/>
          </a:p>
        </p:txBody>
      </p:sp>
      <p:pic>
        <p:nvPicPr>
          <p:cNvPr id="10" name="Picture 5" descr="Van Gogh"/>
          <p:cNvPicPr>
            <a:picLocks noChangeAspect="1" noChangeArrowheads="1"/>
          </p:cNvPicPr>
          <p:nvPr/>
        </p:nvPicPr>
        <p:blipFill>
          <a:blip r:embed="rId2" cstate="print">
            <a:lum bright="12000" contrast="-6000"/>
          </a:blip>
          <a:srcRect/>
          <a:stretch>
            <a:fillRect/>
          </a:stretch>
        </p:blipFill>
        <p:spPr bwMode="auto">
          <a:xfrm>
            <a:off x="4644008" y="3501008"/>
            <a:ext cx="4328632" cy="3240360"/>
          </a:xfrm>
          <a:prstGeom prst="rect">
            <a:avLst/>
          </a:prstGeom>
          <a:noFill/>
          <a:ln w="9525">
            <a:noFill/>
            <a:miter lim="800000"/>
            <a:headEnd/>
            <a:tailEnd/>
          </a:ln>
        </p:spPr>
      </p:pic>
      <p:pic>
        <p:nvPicPr>
          <p:cNvPr id="11" name="Picture 6"/>
          <p:cNvPicPr>
            <a:picLocks noChangeAspect="1" noChangeArrowheads="1"/>
          </p:cNvPicPr>
          <p:nvPr/>
        </p:nvPicPr>
        <p:blipFill>
          <a:blip r:embed="rId3" cstate="print">
            <a:lum bright="18000"/>
          </a:blip>
          <a:srcRect/>
          <a:stretch>
            <a:fillRect/>
          </a:stretch>
        </p:blipFill>
        <p:spPr bwMode="auto">
          <a:xfrm>
            <a:off x="233451" y="3501007"/>
            <a:ext cx="4274693" cy="320067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http://www.brigantine.atlnet.org/GigapaletteGALLERY/websites/ARTiculationFinal/myimages/myimages/aaawhistlers.gif"/>
          <p:cNvPicPr>
            <a:picLocks noChangeAspect="1" noChangeArrowheads="1"/>
          </p:cNvPicPr>
          <p:nvPr/>
        </p:nvPicPr>
        <p:blipFill>
          <a:blip r:embed="rId2" cstate="print"/>
          <a:srcRect/>
          <a:stretch>
            <a:fillRect/>
          </a:stretch>
        </p:blipFill>
        <p:spPr bwMode="auto">
          <a:xfrm>
            <a:off x="2063080" y="1281336"/>
            <a:ext cx="5029200" cy="3735388"/>
          </a:xfrm>
          <a:prstGeom prst="rect">
            <a:avLst/>
          </a:prstGeom>
          <a:noFill/>
          <a:ln w="9525">
            <a:noFill/>
            <a:miter lim="800000"/>
            <a:headEnd/>
            <a:tailEnd/>
          </a:ln>
        </p:spPr>
      </p:pic>
      <p:cxnSp>
        <p:nvCxnSpPr>
          <p:cNvPr id="4" name="AutoShape 4"/>
          <p:cNvCxnSpPr>
            <a:cxnSpLocks noChangeShapeType="1"/>
          </p:cNvCxnSpPr>
          <p:nvPr/>
        </p:nvCxnSpPr>
        <p:spPr bwMode="auto">
          <a:xfrm>
            <a:off x="4577680" y="1052736"/>
            <a:ext cx="1588" cy="4114800"/>
          </a:xfrm>
          <a:prstGeom prst="straightConnector1">
            <a:avLst/>
          </a:prstGeom>
          <a:noFill/>
          <a:ln w="38100">
            <a:solidFill>
              <a:srgbClr val="000000"/>
            </a:solidFill>
            <a:round/>
            <a:headEnd/>
            <a:tailEnd/>
          </a:ln>
        </p:spPr>
      </p:cxnSp>
      <p:sp>
        <p:nvSpPr>
          <p:cNvPr id="5" name="Rectangle 4"/>
          <p:cNvSpPr/>
          <p:nvPr/>
        </p:nvSpPr>
        <p:spPr>
          <a:xfrm>
            <a:off x="1043608" y="5445224"/>
            <a:ext cx="7200800" cy="646331"/>
          </a:xfrm>
          <a:prstGeom prst="rect">
            <a:avLst/>
          </a:prstGeom>
        </p:spPr>
        <p:txBody>
          <a:bodyPr wrap="square">
            <a:spAutoFit/>
          </a:bodyPr>
          <a:lstStyle/>
          <a:p>
            <a:pPr algn="justLow"/>
            <a:r>
              <a:rPr lang="en-US" dirty="0" smtClean="0"/>
              <a:t>The large form of the woman is "visually equal" to the black curtain and white painting on the wall. This makes the painting appear </a:t>
            </a:r>
            <a:r>
              <a:rPr lang="en-US" b="1" dirty="0" smtClean="0"/>
              <a:t>balanced.</a:t>
            </a:r>
            <a:r>
              <a:rPr lang="en-US" dirty="0" smtClean="0">
                <a:latin typeface="Arial" pitchFamily="34" charset="0"/>
              </a:rPr>
              <a:t> </a:t>
            </a:r>
            <a:endParaRPr lang="en-GB" dirty="0"/>
          </a:p>
        </p:txBody>
      </p:sp>
      <p:sp>
        <p:nvSpPr>
          <p:cNvPr id="6" name="TextBox 5"/>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descr="http://www.brigantine.atlnet.org/GigapaletteGALLERY/websites/ARTiculationFinal/artworkimages/jatte%5B1%5D.jpg"/>
          <p:cNvPicPr>
            <a:picLocks noChangeAspect="1" noChangeArrowheads="1"/>
          </p:cNvPicPr>
          <p:nvPr/>
        </p:nvPicPr>
        <p:blipFill>
          <a:blip r:embed="rId2" cstate="print"/>
          <a:srcRect/>
          <a:stretch>
            <a:fillRect/>
          </a:stretch>
        </p:blipFill>
        <p:spPr bwMode="auto">
          <a:xfrm>
            <a:off x="1109092" y="1124744"/>
            <a:ext cx="6781800" cy="4313238"/>
          </a:xfrm>
          <a:prstGeom prst="rect">
            <a:avLst/>
          </a:prstGeom>
          <a:noFill/>
          <a:ln w="9525">
            <a:noFill/>
            <a:miter lim="800000"/>
            <a:headEnd/>
            <a:tailEnd/>
          </a:ln>
        </p:spPr>
      </p:pic>
      <p:cxnSp>
        <p:nvCxnSpPr>
          <p:cNvPr id="4" name="AutoShape 11"/>
          <p:cNvCxnSpPr>
            <a:cxnSpLocks noChangeShapeType="1"/>
          </p:cNvCxnSpPr>
          <p:nvPr/>
        </p:nvCxnSpPr>
        <p:spPr bwMode="auto">
          <a:xfrm>
            <a:off x="4499992" y="1124744"/>
            <a:ext cx="0" cy="4313238"/>
          </a:xfrm>
          <a:prstGeom prst="straightConnector1">
            <a:avLst/>
          </a:prstGeom>
          <a:noFill/>
          <a:ln w="38100">
            <a:solidFill>
              <a:srgbClr val="000000"/>
            </a:solidFill>
            <a:round/>
            <a:headEnd/>
            <a:tailEnd/>
          </a:ln>
        </p:spPr>
      </p:cxnSp>
      <p:sp>
        <p:nvSpPr>
          <p:cNvPr id="5" name="Text Box 9"/>
          <p:cNvSpPr txBox="1">
            <a:spLocks noChangeArrowheads="1"/>
          </p:cNvSpPr>
          <p:nvPr/>
        </p:nvSpPr>
        <p:spPr bwMode="auto">
          <a:xfrm>
            <a:off x="1219200" y="5638800"/>
            <a:ext cx="6400800" cy="915988"/>
          </a:xfrm>
          <a:prstGeom prst="rect">
            <a:avLst/>
          </a:prstGeom>
          <a:noFill/>
          <a:ln w="9525">
            <a:noFill/>
            <a:miter lim="800000"/>
            <a:headEnd/>
            <a:tailEnd/>
          </a:ln>
        </p:spPr>
        <p:txBody>
          <a:bodyPr>
            <a:spAutoFit/>
          </a:bodyPr>
          <a:lstStyle/>
          <a:p>
            <a:pPr>
              <a:spcBef>
                <a:spcPct val="50000"/>
              </a:spcBef>
            </a:pPr>
            <a:r>
              <a:rPr lang="en-US" sz="1800" dirty="0">
                <a:latin typeface="Arial" pitchFamily="34" charset="0"/>
              </a:rPr>
              <a:t>Here the larger figures to the right are balanced by the many smaller figures to the left. Also, Seurat added additional "light" to the left. How does this add balance to the painting?</a:t>
            </a:r>
          </a:p>
        </p:txBody>
      </p:sp>
      <p:sp>
        <p:nvSpPr>
          <p:cNvPr id="6" name="TextBox 5"/>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pic>
        <p:nvPicPr>
          <p:cNvPr id="55298" name="Picture 2"/>
          <p:cNvPicPr>
            <a:picLocks noChangeAspect="1" noChangeArrowheads="1"/>
          </p:cNvPicPr>
          <p:nvPr/>
        </p:nvPicPr>
        <p:blipFill>
          <a:blip r:embed="rId2" cstate="print"/>
          <a:srcRect/>
          <a:stretch>
            <a:fillRect/>
          </a:stretch>
        </p:blipFill>
        <p:spPr bwMode="auto">
          <a:xfrm>
            <a:off x="2627784" y="1196752"/>
            <a:ext cx="4040012" cy="537321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pic>
        <p:nvPicPr>
          <p:cNvPr id="60418" name="Picture 2"/>
          <p:cNvPicPr>
            <a:picLocks noChangeAspect="1" noChangeArrowheads="1"/>
          </p:cNvPicPr>
          <p:nvPr/>
        </p:nvPicPr>
        <p:blipFill>
          <a:blip r:embed="rId2" cstate="print"/>
          <a:srcRect/>
          <a:stretch>
            <a:fillRect/>
          </a:stretch>
        </p:blipFill>
        <p:spPr bwMode="auto">
          <a:xfrm>
            <a:off x="1907704" y="1340768"/>
            <a:ext cx="5334000" cy="47815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pic>
        <p:nvPicPr>
          <p:cNvPr id="56322" name="Picture 2"/>
          <p:cNvPicPr>
            <a:picLocks noChangeAspect="1" noChangeArrowheads="1"/>
          </p:cNvPicPr>
          <p:nvPr/>
        </p:nvPicPr>
        <p:blipFill>
          <a:blip r:embed="rId2" cstate="print"/>
          <a:srcRect/>
          <a:stretch>
            <a:fillRect/>
          </a:stretch>
        </p:blipFill>
        <p:spPr bwMode="auto">
          <a:xfrm>
            <a:off x="2267744" y="1340768"/>
            <a:ext cx="4752528" cy="476837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pic>
        <p:nvPicPr>
          <p:cNvPr id="59394" name="Picture 2"/>
          <p:cNvPicPr>
            <a:picLocks noChangeAspect="1" noChangeArrowheads="1"/>
          </p:cNvPicPr>
          <p:nvPr/>
        </p:nvPicPr>
        <p:blipFill>
          <a:blip r:embed="rId2" cstate="print"/>
          <a:srcRect/>
          <a:stretch>
            <a:fillRect/>
          </a:stretch>
        </p:blipFill>
        <p:spPr bwMode="auto">
          <a:xfrm>
            <a:off x="2051720" y="1268760"/>
            <a:ext cx="5112568" cy="511256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pic>
        <p:nvPicPr>
          <p:cNvPr id="14337" name="Picture 1"/>
          <p:cNvPicPr>
            <a:picLocks noChangeAspect="1" noChangeArrowheads="1"/>
          </p:cNvPicPr>
          <p:nvPr/>
        </p:nvPicPr>
        <p:blipFill>
          <a:blip r:embed="rId2" cstate="print"/>
          <a:srcRect/>
          <a:stretch>
            <a:fillRect/>
          </a:stretch>
        </p:blipFill>
        <p:spPr bwMode="auto">
          <a:xfrm>
            <a:off x="1619672" y="1844824"/>
            <a:ext cx="6048672" cy="403244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cstate="print"/>
          <a:srcRect/>
          <a:stretch>
            <a:fillRect/>
          </a:stretch>
        </p:blipFill>
        <p:spPr bwMode="auto">
          <a:xfrm>
            <a:off x="2627784" y="980728"/>
            <a:ext cx="3796150" cy="5501666"/>
          </a:xfrm>
          <a:prstGeom prst="rect">
            <a:avLst/>
          </a:prstGeom>
          <a:noFill/>
          <a:ln w="9525">
            <a:noFill/>
            <a:miter lim="800000"/>
            <a:headEnd/>
            <a:tailEnd/>
          </a:ln>
        </p:spPr>
      </p:pic>
      <p:sp>
        <p:nvSpPr>
          <p:cNvPr id="5" name="TextBox 4"/>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srcRect/>
          <a:stretch>
            <a:fillRect/>
          </a:stretch>
        </p:blipFill>
        <p:spPr bwMode="auto">
          <a:xfrm>
            <a:off x="755576" y="1412776"/>
            <a:ext cx="7473922" cy="4544144"/>
          </a:xfrm>
          <a:prstGeom prst="rect">
            <a:avLst/>
          </a:prstGeom>
          <a:noFill/>
          <a:ln w="9525">
            <a:noFill/>
            <a:miter lim="800000"/>
            <a:headEnd/>
            <a:tailEnd/>
          </a:ln>
        </p:spPr>
      </p:pic>
      <p:sp>
        <p:nvSpPr>
          <p:cNvPr id="4" name="TextBox 3"/>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a:blip r:embed="rId2" cstate="print"/>
          <a:srcRect/>
          <a:stretch>
            <a:fillRect/>
          </a:stretch>
        </p:blipFill>
        <p:spPr bwMode="auto">
          <a:xfrm>
            <a:off x="1143000" y="1285875"/>
            <a:ext cx="6858000" cy="4286250"/>
          </a:xfrm>
          <a:prstGeom prst="rect">
            <a:avLst/>
          </a:prstGeom>
          <a:noFill/>
          <a:ln w="9525">
            <a:noFill/>
            <a:miter lim="800000"/>
            <a:headEnd/>
            <a:tailEnd/>
          </a:ln>
        </p:spPr>
      </p:pic>
      <p:sp>
        <p:nvSpPr>
          <p:cNvPr id="5" name="TextBox 4"/>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1560" y="332656"/>
            <a:ext cx="6624736" cy="646331"/>
          </a:xfrm>
          <a:prstGeom prst="rect">
            <a:avLst/>
          </a:prstGeom>
          <a:noFill/>
        </p:spPr>
        <p:txBody>
          <a:bodyPr wrap="square" rtlCol="0">
            <a:spAutoFit/>
          </a:bodyPr>
          <a:lstStyle/>
          <a:p>
            <a:pPr algn="ctr"/>
            <a:r>
              <a:rPr lang="en-US" sz="3600" dirty="0" smtClean="0">
                <a:solidFill>
                  <a:schemeClr val="tx2"/>
                </a:solidFill>
                <a:latin typeface="Arial" pitchFamily="34" charset="0"/>
                <a:ea typeface="+mj-ea"/>
                <a:cs typeface="Arial" pitchFamily="34" charset="0"/>
              </a:rPr>
              <a:t>Types of Balance</a:t>
            </a:r>
            <a:endParaRPr lang="en-GB" sz="3600" dirty="0" smtClean="0">
              <a:solidFill>
                <a:schemeClr val="tx2"/>
              </a:solidFill>
              <a:latin typeface="Arial" pitchFamily="34" charset="0"/>
              <a:ea typeface="+mj-ea"/>
              <a:cs typeface="Arial" pitchFamily="34" charset="0"/>
            </a:endParaRPr>
          </a:p>
        </p:txBody>
      </p:sp>
      <p:sp>
        <p:nvSpPr>
          <p:cNvPr id="4" name="AutoShape 4"/>
          <p:cNvSpPr>
            <a:spLocks noChangeArrowheads="1"/>
          </p:cNvSpPr>
          <p:nvPr/>
        </p:nvSpPr>
        <p:spPr bwMode="auto">
          <a:xfrm>
            <a:off x="3657600" y="4572000"/>
            <a:ext cx="1600200" cy="9906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GB"/>
          </a:p>
        </p:txBody>
      </p:sp>
      <p:sp>
        <p:nvSpPr>
          <p:cNvPr id="6" name="Rectangle 16"/>
          <p:cNvSpPr>
            <a:spLocks noChangeArrowheads="1"/>
          </p:cNvSpPr>
          <p:nvPr/>
        </p:nvSpPr>
        <p:spPr bwMode="auto">
          <a:xfrm>
            <a:off x="685800" y="5638800"/>
            <a:ext cx="7772400" cy="1143000"/>
          </a:xfrm>
          <a:prstGeom prst="rect">
            <a:avLst/>
          </a:prstGeom>
          <a:noFill/>
          <a:ln w="9525">
            <a:noFill/>
            <a:miter lim="800000"/>
            <a:headEnd/>
            <a:tailEnd/>
          </a:ln>
        </p:spPr>
        <p:txBody>
          <a:bodyPr anchor="ctr"/>
          <a:lstStyle/>
          <a:p>
            <a:pPr algn="ctr"/>
            <a:r>
              <a:rPr lang="en-US" sz="2400" b="1" dirty="0" smtClean="0">
                <a:solidFill>
                  <a:schemeClr val="tx2"/>
                </a:solidFill>
                <a:latin typeface="Abadi MT Condensed Extra Bold" pitchFamily="34" charset="0"/>
                <a:ea typeface="+mj-ea"/>
                <a:cs typeface="+mj-cs"/>
              </a:rPr>
              <a:t>Not Balanced</a:t>
            </a:r>
          </a:p>
        </p:txBody>
      </p:sp>
      <p:grpSp>
        <p:nvGrpSpPr>
          <p:cNvPr id="7" name="Group 22"/>
          <p:cNvGrpSpPr>
            <a:grpSpLocks/>
          </p:cNvGrpSpPr>
          <p:nvPr/>
        </p:nvGrpSpPr>
        <p:grpSpPr bwMode="auto">
          <a:xfrm>
            <a:off x="1128464" y="2279377"/>
            <a:ext cx="7620000" cy="2517775"/>
            <a:chOff x="532" y="1486"/>
            <a:chExt cx="4800" cy="1586"/>
          </a:xfrm>
        </p:grpSpPr>
        <p:sp>
          <p:nvSpPr>
            <p:cNvPr id="8" name="Rectangle 21"/>
            <p:cNvSpPr>
              <a:spLocks noChangeArrowheads="1"/>
            </p:cNvSpPr>
            <p:nvPr/>
          </p:nvSpPr>
          <p:spPr bwMode="auto">
            <a:xfrm>
              <a:off x="532" y="1486"/>
              <a:ext cx="4800" cy="1392"/>
            </a:xfrm>
            <a:prstGeom prst="rect">
              <a:avLst/>
            </a:prstGeom>
            <a:solidFill>
              <a:schemeClr val="bg1"/>
            </a:solidFill>
            <a:ln w="9525">
              <a:solidFill>
                <a:schemeClr val="bg1"/>
              </a:solidFill>
              <a:miter lim="800000"/>
              <a:headEnd/>
              <a:tailEnd/>
            </a:ln>
          </p:spPr>
          <p:txBody>
            <a:bodyPr wrap="none" anchor="ctr"/>
            <a:lstStyle/>
            <a:p>
              <a:endParaRPr lang="en-GB"/>
            </a:p>
          </p:txBody>
        </p:sp>
        <p:grpSp>
          <p:nvGrpSpPr>
            <p:cNvPr id="9" name="Group 20"/>
            <p:cNvGrpSpPr>
              <a:grpSpLocks/>
            </p:cNvGrpSpPr>
            <p:nvPr/>
          </p:nvGrpSpPr>
          <p:grpSpPr bwMode="auto">
            <a:xfrm>
              <a:off x="756" y="1776"/>
              <a:ext cx="3744" cy="1296"/>
              <a:chOff x="-5040" y="1728"/>
              <a:chExt cx="3744" cy="1296"/>
            </a:xfrm>
          </p:grpSpPr>
          <p:sp>
            <p:nvSpPr>
              <p:cNvPr id="10" name="Rectangle 17"/>
              <p:cNvSpPr>
                <a:spLocks noChangeArrowheads="1"/>
              </p:cNvSpPr>
              <p:nvPr/>
            </p:nvSpPr>
            <p:spPr bwMode="auto">
              <a:xfrm rot="20611468">
                <a:off x="-5040" y="2688"/>
                <a:ext cx="3744" cy="192"/>
              </a:xfrm>
              <a:prstGeom prst="rect">
                <a:avLst/>
              </a:prstGeom>
              <a:solidFill>
                <a:schemeClr val="tx1"/>
              </a:solidFill>
              <a:ln w="9525">
                <a:solidFill>
                  <a:schemeClr val="tx1"/>
                </a:solidFill>
                <a:miter lim="800000"/>
                <a:headEnd/>
                <a:tailEnd/>
              </a:ln>
            </p:spPr>
            <p:txBody>
              <a:bodyPr wrap="none" anchor="ctr"/>
              <a:lstStyle/>
              <a:p>
                <a:endParaRPr lang="en-GB"/>
              </a:p>
            </p:txBody>
          </p:sp>
          <p:sp>
            <p:nvSpPr>
              <p:cNvPr id="11" name="Rectangle 18"/>
              <p:cNvSpPr>
                <a:spLocks noChangeArrowheads="1"/>
              </p:cNvSpPr>
              <p:nvPr/>
            </p:nvSpPr>
            <p:spPr bwMode="auto">
              <a:xfrm rot="-767967">
                <a:off x="-2064" y="1728"/>
                <a:ext cx="528" cy="528"/>
              </a:xfrm>
              <a:prstGeom prst="rect">
                <a:avLst/>
              </a:prstGeom>
              <a:solidFill>
                <a:schemeClr val="tx1"/>
              </a:solidFill>
              <a:ln w="9525">
                <a:solidFill>
                  <a:schemeClr val="tx1"/>
                </a:solidFill>
                <a:miter lim="800000"/>
                <a:headEnd/>
                <a:tailEnd/>
              </a:ln>
            </p:spPr>
            <p:txBody>
              <a:bodyPr wrap="none" anchor="ctr"/>
              <a:lstStyle/>
              <a:p>
                <a:endParaRPr lang="en-GB"/>
              </a:p>
            </p:txBody>
          </p:sp>
          <p:sp>
            <p:nvSpPr>
              <p:cNvPr id="12" name="Rectangle 19"/>
              <p:cNvSpPr>
                <a:spLocks noChangeArrowheads="1"/>
              </p:cNvSpPr>
              <p:nvPr/>
            </p:nvSpPr>
            <p:spPr bwMode="auto">
              <a:xfrm rot="-673711">
                <a:off x="-4800" y="1920"/>
                <a:ext cx="1104" cy="1104"/>
              </a:xfrm>
              <a:prstGeom prst="rect">
                <a:avLst/>
              </a:prstGeom>
              <a:solidFill>
                <a:schemeClr val="tx1"/>
              </a:solidFill>
              <a:ln w="9525">
                <a:solidFill>
                  <a:schemeClr val="tx1"/>
                </a:solidFill>
                <a:miter lim="800000"/>
                <a:headEnd/>
                <a:tailEnd/>
              </a:ln>
            </p:spPr>
            <p:txBody>
              <a:bodyPr wrap="none" anchor="ctr"/>
              <a:lstStyle/>
              <a:p>
                <a:endParaRPr lang="en-GB"/>
              </a:p>
            </p:txBody>
          </p:sp>
        </p:grpSp>
      </p:grpSp>
      <p:sp>
        <p:nvSpPr>
          <p:cNvPr id="2" name="Title 1"/>
          <p:cNvSpPr>
            <a:spLocks noGrp="1"/>
          </p:cNvSpPr>
          <p:nvPr>
            <p:ph type="title"/>
          </p:nvPr>
        </p:nvSpPr>
        <p:spPr>
          <a:xfrm>
            <a:off x="575048" y="1052736"/>
            <a:ext cx="8568952" cy="1728192"/>
          </a:xfrm>
        </p:spPr>
        <p:txBody>
          <a:bodyPr>
            <a:noAutofit/>
          </a:bodyPr>
          <a:lstStyle/>
          <a:p>
            <a:r>
              <a:rPr lang="en-US" sz="2000" dirty="0" smtClean="0">
                <a:solidFill>
                  <a:schemeClr val="tx1"/>
                </a:solidFill>
              </a:rPr>
              <a:t>In visual Design there are 3 types of balance:</a:t>
            </a:r>
            <a:br>
              <a:rPr lang="en-US" sz="2000" dirty="0" smtClean="0">
                <a:solidFill>
                  <a:schemeClr val="tx1"/>
                </a:solidFill>
              </a:rPr>
            </a:br>
            <a:r>
              <a:rPr lang="en-US" sz="2000" dirty="0" smtClean="0">
                <a:solidFill>
                  <a:schemeClr val="tx1"/>
                </a:solidFill>
              </a:rPr>
              <a:t> 1- symmetrical Balance. </a:t>
            </a:r>
            <a:br>
              <a:rPr lang="en-US" sz="2000" dirty="0" smtClean="0">
                <a:solidFill>
                  <a:schemeClr val="tx1"/>
                </a:solidFill>
              </a:rPr>
            </a:br>
            <a:r>
              <a:rPr lang="en-US" sz="2000" dirty="0" smtClean="0">
                <a:solidFill>
                  <a:schemeClr val="tx1"/>
                </a:solidFill>
              </a:rPr>
              <a:t>2- asymmetrical Balance. </a:t>
            </a:r>
            <a:br>
              <a:rPr lang="en-US" sz="2000" dirty="0" smtClean="0">
                <a:solidFill>
                  <a:schemeClr val="tx1"/>
                </a:solidFill>
              </a:rPr>
            </a:br>
            <a:r>
              <a:rPr lang="en-US" sz="2000" dirty="0" smtClean="0">
                <a:solidFill>
                  <a:schemeClr val="tx1"/>
                </a:solidFill>
              </a:rPr>
              <a:t>3- Radial Balance. </a:t>
            </a:r>
            <a:br>
              <a:rPr lang="en-US" sz="2000" dirty="0" smtClean="0">
                <a:solidFill>
                  <a:schemeClr val="tx1"/>
                </a:solidFill>
              </a:rPr>
            </a:br>
            <a:endParaRPr lang="en-GB" sz="2000" dirty="0">
              <a:solidFill>
                <a:schemeClr val="tx1"/>
              </a:solidFill>
              <a:latin typeface="Arial" pitchFamily="34" charset="0"/>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pic>
        <p:nvPicPr>
          <p:cNvPr id="16387" name="Picture 3"/>
          <p:cNvPicPr>
            <a:picLocks noChangeAspect="1" noChangeArrowheads="1"/>
          </p:cNvPicPr>
          <p:nvPr/>
        </p:nvPicPr>
        <p:blipFill>
          <a:blip r:embed="rId2" cstate="print"/>
          <a:srcRect/>
          <a:stretch>
            <a:fillRect/>
          </a:stretch>
        </p:blipFill>
        <p:spPr bwMode="auto">
          <a:xfrm>
            <a:off x="1115616" y="1484784"/>
            <a:ext cx="6858000" cy="44672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1115616" y="1700808"/>
            <a:ext cx="6552728" cy="4377222"/>
          </a:xfrm>
          <a:prstGeom prst="rect">
            <a:avLst/>
          </a:prstGeom>
          <a:noFill/>
          <a:ln w="9525">
            <a:noFill/>
            <a:miter lim="800000"/>
            <a:headEnd/>
            <a:tailEnd/>
          </a:ln>
        </p:spPr>
      </p:pic>
      <p:sp>
        <p:nvSpPr>
          <p:cNvPr id="4" name="TextBox 3"/>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srcRect/>
          <a:stretch>
            <a:fillRect/>
          </a:stretch>
        </p:blipFill>
        <p:spPr bwMode="auto">
          <a:xfrm>
            <a:off x="1043608" y="1484064"/>
            <a:ext cx="6696744" cy="4486818"/>
          </a:xfrm>
          <a:prstGeom prst="rect">
            <a:avLst/>
          </a:prstGeom>
          <a:noFill/>
          <a:ln w="9525">
            <a:noFill/>
            <a:miter lim="800000"/>
            <a:headEnd/>
            <a:tailEnd/>
          </a:ln>
        </p:spPr>
      </p:pic>
      <p:sp>
        <p:nvSpPr>
          <p:cNvPr id="4" name="TextBox 3"/>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srcRect/>
          <a:stretch>
            <a:fillRect/>
          </a:stretch>
        </p:blipFill>
        <p:spPr bwMode="auto">
          <a:xfrm>
            <a:off x="1187624" y="1340768"/>
            <a:ext cx="6696744" cy="5022558"/>
          </a:xfrm>
          <a:prstGeom prst="rect">
            <a:avLst/>
          </a:prstGeom>
          <a:noFill/>
          <a:ln w="9525">
            <a:noFill/>
            <a:miter lim="800000"/>
            <a:headEnd/>
            <a:tailEnd/>
          </a:ln>
        </p:spPr>
      </p:pic>
      <p:sp>
        <p:nvSpPr>
          <p:cNvPr id="4" name="TextBox 3"/>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683568" y="1268760"/>
            <a:ext cx="7620000" cy="5038725"/>
          </a:xfrm>
          <a:prstGeom prst="rect">
            <a:avLst/>
          </a:prstGeom>
          <a:noFill/>
          <a:ln w="9525">
            <a:noFill/>
            <a:miter lim="800000"/>
            <a:headEnd/>
            <a:tailEnd/>
          </a:ln>
        </p:spPr>
      </p:pic>
      <p:sp>
        <p:nvSpPr>
          <p:cNvPr id="4" name="TextBox 3"/>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cstate="print"/>
          <a:srcRect/>
          <a:stretch>
            <a:fillRect/>
          </a:stretch>
        </p:blipFill>
        <p:spPr bwMode="auto">
          <a:xfrm>
            <a:off x="1475656" y="1412776"/>
            <a:ext cx="6408712" cy="4486098"/>
          </a:xfrm>
          <a:prstGeom prst="rect">
            <a:avLst/>
          </a:prstGeom>
          <a:noFill/>
          <a:ln w="9525">
            <a:noFill/>
            <a:miter lim="800000"/>
            <a:headEnd/>
            <a:tailEnd/>
          </a:ln>
        </p:spPr>
      </p:pic>
      <p:sp>
        <p:nvSpPr>
          <p:cNvPr id="5" name="TextBox 4"/>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Asymmetrical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475928" y="485056"/>
            <a:ext cx="3672408" cy="400110"/>
          </a:xfrm>
          <a:prstGeom prst="rect">
            <a:avLst/>
          </a:prstGeom>
          <a:noFill/>
        </p:spPr>
        <p:txBody>
          <a:bodyPr wrap="square" rtlCol="0">
            <a:spAutoFit/>
          </a:bodyPr>
          <a:lstStyle/>
          <a:p>
            <a:r>
              <a:rPr lang="en-US" sz="2000" dirty="0" smtClean="0">
                <a:solidFill>
                  <a:schemeClr val="tx2"/>
                </a:solidFill>
                <a:latin typeface="Arial" pitchFamily="34" charset="0"/>
                <a:ea typeface="+mj-ea"/>
                <a:cs typeface="Arial" pitchFamily="34" charset="0"/>
              </a:rPr>
              <a:t>What type of Balance?</a:t>
            </a:r>
            <a:endParaRPr lang="en-GB" sz="2000" dirty="0" smtClean="0">
              <a:solidFill>
                <a:schemeClr val="tx2"/>
              </a:solidFill>
              <a:latin typeface="Arial" pitchFamily="34" charset="0"/>
              <a:ea typeface="+mj-ea"/>
              <a:cs typeface="Arial" pitchFamily="34" charset="0"/>
            </a:endParaRPr>
          </a:p>
        </p:txBody>
      </p:sp>
      <p:grpSp>
        <p:nvGrpSpPr>
          <p:cNvPr id="9" name="Group 8"/>
          <p:cNvGrpSpPr/>
          <p:nvPr/>
        </p:nvGrpSpPr>
        <p:grpSpPr>
          <a:xfrm>
            <a:off x="5148064" y="980728"/>
            <a:ext cx="3240360" cy="4829944"/>
            <a:chOff x="4139952" y="1048544"/>
            <a:chExt cx="4070350" cy="5410200"/>
          </a:xfrm>
        </p:grpSpPr>
        <p:pic>
          <p:nvPicPr>
            <p:cNvPr id="3" name="Picture 4" descr="http://www.brigantine.atlnet.org/GigapaletteGALLERY/websites/ARTiculationFinal/artworkimages/kahlo_self40%5B1%5D.jpg"/>
            <p:cNvPicPr>
              <a:picLocks noChangeAspect="1" noChangeArrowheads="1"/>
            </p:cNvPicPr>
            <p:nvPr/>
          </p:nvPicPr>
          <p:blipFill>
            <a:blip r:embed="rId2" cstate="print"/>
            <a:srcRect/>
            <a:stretch>
              <a:fillRect/>
            </a:stretch>
          </p:blipFill>
          <p:spPr bwMode="auto">
            <a:xfrm>
              <a:off x="4139952" y="1124744"/>
              <a:ext cx="4070350" cy="5305425"/>
            </a:xfrm>
            <a:prstGeom prst="rect">
              <a:avLst/>
            </a:prstGeom>
            <a:noFill/>
            <a:ln w="9525">
              <a:noFill/>
              <a:miter lim="800000"/>
              <a:headEnd/>
              <a:tailEnd/>
            </a:ln>
          </p:spPr>
        </p:pic>
        <p:cxnSp>
          <p:nvCxnSpPr>
            <p:cNvPr id="4" name="AutoShape 8"/>
            <p:cNvCxnSpPr>
              <a:cxnSpLocks noChangeShapeType="1"/>
            </p:cNvCxnSpPr>
            <p:nvPr/>
          </p:nvCxnSpPr>
          <p:spPr bwMode="auto">
            <a:xfrm flipH="1">
              <a:off x="6044952" y="1048544"/>
              <a:ext cx="53975" cy="5410200"/>
            </a:xfrm>
            <a:prstGeom prst="straightConnector1">
              <a:avLst/>
            </a:prstGeom>
            <a:noFill/>
            <a:ln w="38100">
              <a:solidFill>
                <a:srgbClr val="000000"/>
              </a:solidFill>
              <a:round/>
              <a:headEnd/>
              <a:tailEnd/>
            </a:ln>
          </p:spPr>
        </p:cxnSp>
      </p:grpSp>
      <p:sp>
        <p:nvSpPr>
          <p:cNvPr id="6" name="Rectangle 5"/>
          <p:cNvSpPr/>
          <p:nvPr/>
        </p:nvSpPr>
        <p:spPr>
          <a:xfrm>
            <a:off x="611560" y="5949280"/>
            <a:ext cx="8064896" cy="646331"/>
          </a:xfrm>
          <a:prstGeom prst="rect">
            <a:avLst/>
          </a:prstGeom>
        </p:spPr>
        <p:txBody>
          <a:bodyPr wrap="square">
            <a:spAutoFit/>
          </a:bodyPr>
          <a:lstStyle/>
          <a:p>
            <a:r>
              <a:rPr lang="en-US" dirty="0" smtClean="0">
                <a:latin typeface="Arial" pitchFamily="34" charset="0"/>
              </a:rPr>
              <a:t>Even though the objects are different, the images on both sides of the artwork balance each other perfectly.</a:t>
            </a:r>
            <a:endParaRPr lang="en-US" dirty="0" smtClean="0"/>
          </a:p>
        </p:txBody>
      </p:sp>
      <p:pic>
        <p:nvPicPr>
          <p:cNvPr id="10" name="Picture 6" descr="imgdramraj"/>
          <p:cNvPicPr>
            <a:picLocks noGrp="1" noChangeAspect="1" noChangeArrowheads="1"/>
          </p:cNvPicPr>
          <p:nvPr>
            <p:ph sz="half" idx="1"/>
          </p:nvPr>
        </p:nvPicPr>
        <p:blipFill>
          <a:blip r:embed="rId3" cstate="print"/>
          <a:srcRect/>
          <a:stretch>
            <a:fillRect/>
          </a:stretch>
        </p:blipFill>
        <p:spPr>
          <a:xfrm>
            <a:off x="611560" y="1012496"/>
            <a:ext cx="3672408" cy="4560794"/>
          </a:xfrm>
          <a:noFill/>
        </p:spPr>
      </p:pic>
      <p:cxnSp>
        <p:nvCxnSpPr>
          <p:cNvPr id="8" name="AutoShape 8"/>
          <p:cNvCxnSpPr>
            <a:cxnSpLocks noChangeShapeType="1"/>
            <a:stCxn id="10" idx="0"/>
            <a:endCxn id="10" idx="2"/>
          </p:cNvCxnSpPr>
          <p:nvPr/>
        </p:nvCxnSpPr>
        <p:spPr bwMode="auto">
          <a:xfrm rot="16200000" flipH="1">
            <a:off x="167367" y="3292893"/>
            <a:ext cx="4560794" cy="1588"/>
          </a:xfrm>
          <a:prstGeom prst="straightConnector1">
            <a:avLst/>
          </a:prstGeom>
          <a:noFill/>
          <a:ln w="38100">
            <a:solidFill>
              <a:srgbClr val="000000"/>
            </a:solidFill>
            <a:round/>
            <a:headEnd/>
            <a:tailEnd/>
          </a:ln>
        </p:spPr>
      </p:cxn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395536" y="1268760"/>
            <a:ext cx="8280920" cy="923330"/>
          </a:xfrm>
          <a:prstGeom prst="rect">
            <a:avLst/>
          </a:prstGeom>
        </p:spPr>
        <p:txBody>
          <a:bodyPr wrap="square">
            <a:spAutoFit/>
          </a:bodyPr>
          <a:lstStyle/>
          <a:p>
            <a:pPr algn="justLow"/>
            <a:r>
              <a:rPr lang="en-US" dirty="0" smtClean="0"/>
              <a:t>Radial Balance involves having furnishings or patterns arranged in a </a:t>
            </a:r>
            <a:r>
              <a:rPr lang="en-US" sz="3600" i="1" u="sng" dirty="0" smtClean="0"/>
              <a:t>circular</a:t>
            </a:r>
            <a:r>
              <a:rPr lang="en-US" dirty="0" smtClean="0"/>
              <a:t> manner.</a:t>
            </a:r>
          </a:p>
        </p:txBody>
      </p:sp>
      <p:graphicFrame>
        <p:nvGraphicFramePr>
          <p:cNvPr id="1026" name="Object 6"/>
          <p:cNvGraphicFramePr>
            <a:graphicFrameLocks noChangeAspect="1"/>
          </p:cNvGraphicFramePr>
          <p:nvPr/>
        </p:nvGraphicFramePr>
        <p:xfrm>
          <a:off x="251520" y="2492896"/>
          <a:ext cx="4320480" cy="3804422"/>
        </p:xfrm>
        <a:graphic>
          <a:graphicData uri="http://schemas.openxmlformats.org/presentationml/2006/ole">
            <p:oleObj spid="_x0000_s1026" name="Drawing" r:id="rId3" imgW="3772512" imgH="2400633" progId="">
              <p:embed/>
            </p:oleObj>
          </a:graphicData>
        </a:graphic>
      </p:graphicFrame>
      <p:graphicFrame>
        <p:nvGraphicFramePr>
          <p:cNvPr id="1027" name="Object 7"/>
          <p:cNvGraphicFramePr>
            <a:graphicFrameLocks noChangeAspect="1"/>
          </p:cNvGraphicFramePr>
          <p:nvPr/>
        </p:nvGraphicFramePr>
        <p:xfrm>
          <a:off x="4860032" y="2492896"/>
          <a:ext cx="4114800" cy="3752850"/>
        </p:xfrm>
        <a:graphic>
          <a:graphicData uri="http://schemas.openxmlformats.org/presentationml/2006/ole">
            <p:oleObj spid="_x0000_s1027" name="Drawing" r:id="rId4" imgW="3505013" imgH="2457565" progId="">
              <p:embed/>
            </p:oleObj>
          </a:graphicData>
        </a:graphic>
      </p:graphicFrame>
      <p:sp>
        <p:nvSpPr>
          <p:cNvPr id="29" name="TextBox 28"/>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Radial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2339752" y="1412776"/>
            <a:ext cx="5001344" cy="4988841"/>
          </a:xfrm>
          <a:prstGeom prst="rect">
            <a:avLst/>
          </a:prstGeom>
          <a:noFill/>
          <a:ln w="9525">
            <a:noFill/>
            <a:miter lim="800000"/>
            <a:headEnd/>
            <a:tailEnd/>
          </a:ln>
        </p:spPr>
      </p:pic>
      <p:sp>
        <p:nvSpPr>
          <p:cNvPr id="3" name="TextBox 2"/>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Radial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descr="star079"/>
          <p:cNvPicPr>
            <a:picLocks noChangeAspect="1" noChangeArrowheads="1"/>
          </p:cNvPicPr>
          <p:nvPr/>
        </p:nvPicPr>
        <p:blipFill>
          <a:blip r:embed="rId2" cstate="print">
            <a:lum bright="6000" contrast="12000"/>
          </a:blip>
          <a:srcRect/>
          <a:stretch>
            <a:fillRect/>
          </a:stretch>
        </p:blipFill>
        <p:spPr bwMode="auto">
          <a:xfrm>
            <a:off x="2051720" y="1340768"/>
            <a:ext cx="5181600" cy="5103813"/>
          </a:xfrm>
          <a:prstGeom prst="rect">
            <a:avLst/>
          </a:prstGeom>
          <a:noFill/>
          <a:ln w="9525">
            <a:noFill/>
            <a:miter lim="800000"/>
            <a:headEnd/>
            <a:tailEnd/>
          </a:ln>
        </p:spPr>
      </p:pic>
      <p:sp>
        <p:nvSpPr>
          <p:cNvPr id="4" name="TextBox 3"/>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Radial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C:\My Documents\Landscape Gardening\Summer 2000\Lecture\Design principles images\Unbalanced plan.tif"/>
          <p:cNvPicPr>
            <a:picLocks noChangeAspect="1" noChangeArrowheads="1"/>
          </p:cNvPicPr>
          <p:nvPr/>
        </p:nvPicPr>
        <p:blipFill>
          <a:blip r:embed="rId2" cstate="print"/>
          <a:srcRect l="2248"/>
          <a:stretch>
            <a:fillRect/>
          </a:stretch>
        </p:blipFill>
        <p:spPr bwMode="auto">
          <a:xfrm>
            <a:off x="5076056" y="1196752"/>
            <a:ext cx="3675027" cy="5277458"/>
          </a:xfrm>
          <a:prstGeom prst="rect">
            <a:avLst/>
          </a:prstGeom>
          <a:noFill/>
          <a:ln w="9525">
            <a:noFill/>
            <a:miter lim="800000"/>
            <a:headEnd/>
            <a:tailEnd/>
          </a:ln>
        </p:spPr>
      </p:pic>
      <p:pic>
        <p:nvPicPr>
          <p:cNvPr id="3" name="Picture 5" descr="C:\My Documents\Landscape Gardening\Summer 2000\Lecture\Design principles images\Balanced plan.tif"/>
          <p:cNvPicPr>
            <a:picLocks noChangeAspect="1" noChangeArrowheads="1"/>
          </p:cNvPicPr>
          <p:nvPr/>
        </p:nvPicPr>
        <p:blipFill>
          <a:blip r:embed="rId3" cstate="print"/>
          <a:srcRect/>
          <a:stretch>
            <a:fillRect/>
          </a:stretch>
        </p:blipFill>
        <p:spPr bwMode="auto">
          <a:xfrm>
            <a:off x="539552" y="1196752"/>
            <a:ext cx="4104456" cy="5331904"/>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2195736" y="1556792"/>
            <a:ext cx="4713312" cy="4713312"/>
          </a:xfrm>
          <a:prstGeom prst="rect">
            <a:avLst/>
          </a:prstGeom>
          <a:noFill/>
          <a:ln w="9525">
            <a:noFill/>
            <a:miter lim="800000"/>
            <a:headEnd/>
            <a:tailEnd/>
          </a:ln>
        </p:spPr>
      </p:pic>
      <p:sp>
        <p:nvSpPr>
          <p:cNvPr id="3" name="TextBox 2"/>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Radial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a:stretch>
            <a:fillRect/>
          </a:stretch>
        </p:blipFill>
        <p:spPr bwMode="auto">
          <a:xfrm>
            <a:off x="1187624" y="1556792"/>
            <a:ext cx="7151384" cy="4391397"/>
          </a:xfrm>
          <a:prstGeom prst="rect">
            <a:avLst/>
          </a:prstGeom>
          <a:noFill/>
          <a:ln w="9525">
            <a:noFill/>
            <a:miter lim="800000"/>
            <a:headEnd/>
            <a:tailEnd/>
          </a:ln>
        </p:spPr>
      </p:pic>
      <p:sp>
        <p:nvSpPr>
          <p:cNvPr id="3" name="TextBox 2"/>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Radial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cstate="print"/>
          <a:srcRect/>
          <a:stretch>
            <a:fillRect/>
          </a:stretch>
        </p:blipFill>
        <p:spPr bwMode="auto">
          <a:xfrm>
            <a:off x="2123728" y="1484784"/>
            <a:ext cx="5400600" cy="4914546"/>
          </a:xfrm>
          <a:prstGeom prst="rect">
            <a:avLst/>
          </a:prstGeom>
          <a:noFill/>
          <a:ln w="9525">
            <a:noFill/>
            <a:miter lim="800000"/>
            <a:headEnd/>
            <a:tailEnd/>
          </a:ln>
        </p:spPr>
      </p:pic>
      <p:sp>
        <p:nvSpPr>
          <p:cNvPr id="3" name="TextBox 2"/>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Radial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http://www.brigantine.atlnet.org/GigapaletteGALLERY/websites/ARTiculationFinal/artworkimages/rosewindow.jpg"/>
          <p:cNvPicPr>
            <a:picLocks noChangeAspect="1" noChangeArrowheads="1"/>
          </p:cNvPicPr>
          <p:nvPr/>
        </p:nvPicPr>
        <p:blipFill>
          <a:blip r:embed="rId2" cstate="print"/>
          <a:srcRect/>
          <a:stretch>
            <a:fillRect/>
          </a:stretch>
        </p:blipFill>
        <p:spPr bwMode="auto">
          <a:xfrm>
            <a:off x="2051720" y="1268760"/>
            <a:ext cx="5184576" cy="5067645"/>
          </a:xfrm>
          <a:prstGeom prst="rect">
            <a:avLst/>
          </a:prstGeom>
          <a:noFill/>
          <a:ln w="9525">
            <a:noFill/>
            <a:miter lim="800000"/>
            <a:headEnd/>
            <a:tailEnd/>
          </a:ln>
        </p:spPr>
      </p:pic>
      <p:sp>
        <p:nvSpPr>
          <p:cNvPr id="3" name="TextBox 2"/>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Radial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3"/>
          <p:cNvPicPr>
            <a:picLocks noChangeAspect="1" noChangeArrowheads="1"/>
          </p:cNvPicPr>
          <p:nvPr/>
        </p:nvPicPr>
        <p:blipFill>
          <a:blip r:embed="rId2" cstate="print"/>
          <a:srcRect/>
          <a:stretch>
            <a:fillRect/>
          </a:stretch>
        </p:blipFill>
        <p:spPr bwMode="auto">
          <a:xfrm>
            <a:off x="1187624" y="1196752"/>
            <a:ext cx="6878393" cy="4581897"/>
          </a:xfrm>
          <a:prstGeom prst="rect">
            <a:avLst/>
          </a:prstGeom>
          <a:noFill/>
          <a:ln w="9525">
            <a:noFill/>
            <a:miter lim="800000"/>
            <a:headEnd/>
            <a:tailEnd/>
          </a:ln>
        </p:spPr>
      </p:pic>
      <p:sp>
        <p:nvSpPr>
          <p:cNvPr id="4" name="TextBox 3"/>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Radial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3"/>
          <p:cNvPicPr>
            <a:picLocks noChangeAspect="1" noChangeArrowheads="1"/>
          </p:cNvPicPr>
          <p:nvPr/>
        </p:nvPicPr>
        <p:blipFill>
          <a:blip r:embed="rId2" cstate="print"/>
          <a:srcRect/>
          <a:stretch>
            <a:fillRect/>
          </a:stretch>
        </p:blipFill>
        <p:spPr bwMode="auto">
          <a:xfrm>
            <a:off x="1259632" y="1340768"/>
            <a:ext cx="7073286" cy="4719811"/>
          </a:xfrm>
          <a:prstGeom prst="rect">
            <a:avLst/>
          </a:prstGeom>
          <a:noFill/>
          <a:ln w="9525">
            <a:noFill/>
            <a:miter lim="800000"/>
            <a:headEnd/>
            <a:tailEnd/>
          </a:ln>
        </p:spPr>
      </p:pic>
      <p:sp>
        <p:nvSpPr>
          <p:cNvPr id="4" name="TextBox 3"/>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Radial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cstate="print"/>
          <a:srcRect/>
          <a:stretch>
            <a:fillRect/>
          </a:stretch>
        </p:blipFill>
        <p:spPr bwMode="auto">
          <a:xfrm>
            <a:off x="2771800" y="1412776"/>
            <a:ext cx="3869160" cy="5158880"/>
          </a:xfrm>
          <a:prstGeom prst="rect">
            <a:avLst/>
          </a:prstGeom>
          <a:noFill/>
          <a:ln w="9525">
            <a:noFill/>
            <a:miter lim="800000"/>
            <a:headEnd/>
            <a:tailEnd/>
          </a:ln>
        </p:spPr>
      </p:pic>
      <p:sp>
        <p:nvSpPr>
          <p:cNvPr id="3" name="TextBox 2"/>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Radial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srcRect/>
          <a:stretch>
            <a:fillRect/>
          </a:stretch>
        </p:blipFill>
        <p:spPr bwMode="auto">
          <a:xfrm>
            <a:off x="1475656" y="1484784"/>
            <a:ext cx="6408712" cy="4806534"/>
          </a:xfrm>
          <a:prstGeom prst="rect">
            <a:avLst/>
          </a:prstGeom>
          <a:noFill/>
          <a:ln w="9525">
            <a:noFill/>
            <a:miter lim="800000"/>
            <a:headEnd/>
            <a:tailEnd/>
          </a:ln>
        </p:spPr>
      </p:pic>
      <p:sp>
        <p:nvSpPr>
          <p:cNvPr id="4" name="TextBox 3"/>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Radial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srcRect/>
          <a:stretch>
            <a:fillRect/>
          </a:stretch>
        </p:blipFill>
        <p:spPr bwMode="auto">
          <a:xfrm>
            <a:off x="1115616" y="1268760"/>
            <a:ext cx="6984776" cy="5238582"/>
          </a:xfrm>
          <a:prstGeom prst="rect">
            <a:avLst/>
          </a:prstGeom>
          <a:noFill/>
          <a:ln w="9525">
            <a:noFill/>
            <a:miter lim="800000"/>
            <a:headEnd/>
            <a:tailEnd/>
          </a:ln>
        </p:spPr>
      </p:pic>
      <p:sp>
        <p:nvSpPr>
          <p:cNvPr id="3" name="TextBox 2"/>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Radial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Radial Balance</a:t>
            </a:r>
            <a:endParaRPr lang="en-GB" sz="2000" dirty="0" smtClean="0">
              <a:latin typeface="Arial" pitchFamily="34" charset="0"/>
              <a:ea typeface="+mj-ea"/>
              <a:cs typeface="Arial" pitchFamily="34" charset="0"/>
            </a:endParaRPr>
          </a:p>
        </p:txBody>
      </p:sp>
      <p:pic>
        <p:nvPicPr>
          <p:cNvPr id="29698" name="Picture 2"/>
          <p:cNvPicPr>
            <a:picLocks noChangeAspect="1" noChangeArrowheads="1"/>
          </p:cNvPicPr>
          <p:nvPr/>
        </p:nvPicPr>
        <p:blipFill>
          <a:blip r:embed="rId2" cstate="print"/>
          <a:srcRect/>
          <a:stretch>
            <a:fillRect/>
          </a:stretch>
        </p:blipFill>
        <p:spPr bwMode="auto">
          <a:xfrm>
            <a:off x="1691680" y="1268760"/>
            <a:ext cx="6120680" cy="482309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609600" y="5638800"/>
            <a:ext cx="7772400" cy="1066800"/>
          </a:xfrm>
        </p:spPr>
        <p:txBody>
          <a:bodyPr>
            <a:noAutofit/>
          </a:bodyPr>
          <a:lstStyle/>
          <a:p>
            <a:r>
              <a:rPr lang="en-US" sz="2000" b="1" dirty="0" smtClean="0">
                <a:latin typeface="Abadi MT Condensed Extra Bold" pitchFamily="34" charset="0"/>
              </a:rPr>
              <a:t>Formal Balance or Symmetrical (2=2)</a:t>
            </a:r>
            <a:r>
              <a:rPr lang="en-US" sz="2000" b="1" dirty="0" smtClean="0">
                <a:solidFill>
                  <a:srgbClr val="6600FF"/>
                </a:solidFill>
                <a:latin typeface="Rockwell Extra Bold" pitchFamily="18" charset="0"/>
              </a:rPr>
              <a:t/>
            </a:r>
            <a:br>
              <a:rPr lang="en-US" sz="2000" b="1" dirty="0" smtClean="0">
                <a:solidFill>
                  <a:srgbClr val="6600FF"/>
                </a:solidFill>
                <a:latin typeface="Rockwell Extra Bold" pitchFamily="18" charset="0"/>
              </a:rPr>
            </a:br>
            <a:endParaRPr lang="en-US" sz="2000" b="1" dirty="0" smtClean="0">
              <a:latin typeface="Abadi MT Condensed Extra Bold" pitchFamily="34" charset="0"/>
            </a:endParaRPr>
          </a:p>
        </p:txBody>
      </p:sp>
      <p:sp>
        <p:nvSpPr>
          <p:cNvPr id="62467" name="AutoShape 3"/>
          <p:cNvSpPr>
            <a:spLocks noChangeArrowheads="1"/>
          </p:cNvSpPr>
          <p:nvPr/>
        </p:nvSpPr>
        <p:spPr bwMode="auto">
          <a:xfrm>
            <a:off x="3657600" y="4100314"/>
            <a:ext cx="1600200" cy="9906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GB" sz="2000"/>
          </a:p>
        </p:txBody>
      </p:sp>
      <p:grpSp>
        <p:nvGrpSpPr>
          <p:cNvPr id="5" name="Group 23"/>
          <p:cNvGrpSpPr>
            <a:grpSpLocks/>
          </p:cNvGrpSpPr>
          <p:nvPr/>
        </p:nvGrpSpPr>
        <p:grpSpPr bwMode="auto">
          <a:xfrm>
            <a:off x="1606352" y="2924944"/>
            <a:ext cx="5943600" cy="1143000"/>
            <a:chOff x="6912" y="3072"/>
            <a:chExt cx="3744" cy="720"/>
          </a:xfrm>
        </p:grpSpPr>
        <p:sp>
          <p:nvSpPr>
            <p:cNvPr id="62473" name="Rectangle 7"/>
            <p:cNvSpPr>
              <a:spLocks noChangeArrowheads="1"/>
            </p:cNvSpPr>
            <p:nvPr/>
          </p:nvSpPr>
          <p:spPr bwMode="auto">
            <a:xfrm>
              <a:off x="6912" y="3600"/>
              <a:ext cx="3744" cy="192"/>
            </a:xfrm>
            <a:prstGeom prst="rect">
              <a:avLst/>
            </a:prstGeom>
            <a:solidFill>
              <a:schemeClr val="tx1"/>
            </a:solidFill>
            <a:ln w="9525">
              <a:noFill/>
              <a:miter lim="800000"/>
              <a:headEnd/>
              <a:tailEnd/>
            </a:ln>
          </p:spPr>
          <p:txBody>
            <a:bodyPr wrap="none" anchor="ctr"/>
            <a:lstStyle/>
            <a:p>
              <a:endParaRPr lang="en-GB" sz="2000"/>
            </a:p>
          </p:txBody>
        </p:sp>
        <p:sp>
          <p:nvSpPr>
            <p:cNvPr id="62474" name="Rectangle 21"/>
            <p:cNvSpPr>
              <a:spLocks noChangeArrowheads="1"/>
            </p:cNvSpPr>
            <p:nvPr/>
          </p:nvSpPr>
          <p:spPr bwMode="auto">
            <a:xfrm rot="74058">
              <a:off x="9888" y="3072"/>
              <a:ext cx="528" cy="528"/>
            </a:xfrm>
            <a:prstGeom prst="rect">
              <a:avLst/>
            </a:prstGeom>
            <a:solidFill>
              <a:schemeClr val="tx1"/>
            </a:solidFill>
            <a:ln w="9525">
              <a:noFill/>
              <a:miter lim="800000"/>
              <a:headEnd/>
              <a:tailEnd/>
            </a:ln>
          </p:spPr>
          <p:txBody>
            <a:bodyPr wrap="none" anchor="ctr"/>
            <a:lstStyle/>
            <a:p>
              <a:endParaRPr lang="en-GB" sz="2000"/>
            </a:p>
          </p:txBody>
        </p:sp>
        <p:sp>
          <p:nvSpPr>
            <p:cNvPr id="62475" name="Rectangle 22"/>
            <p:cNvSpPr>
              <a:spLocks noChangeArrowheads="1"/>
            </p:cNvSpPr>
            <p:nvPr/>
          </p:nvSpPr>
          <p:spPr bwMode="auto">
            <a:xfrm rot="74058">
              <a:off x="7104" y="3072"/>
              <a:ext cx="528" cy="528"/>
            </a:xfrm>
            <a:prstGeom prst="rect">
              <a:avLst/>
            </a:prstGeom>
            <a:solidFill>
              <a:schemeClr val="tx1"/>
            </a:solidFill>
            <a:ln w="9525">
              <a:noFill/>
              <a:miter lim="800000"/>
              <a:headEnd/>
              <a:tailEnd/>
            </a:ln>
          </p:spPr>
          <p:txBody>
            <a:bodyPr wrap="none" anchor="ctr"/>
            <a:lstStyle/>
            <a:p>
              <a:endParaRPr lang="en-GB" sz="2000"/>
            </a:p>
          </p:txBody>
        </p:sp>
      </p:grpSp>
      <p:sp>
        <p:nvSpPr>
          <p:cNvPr id="17" name="Rectangle 16"/>
          <p:cNvSpPr/>
          <p:nvPr/>
        </p:nvSpPr>
        <p:spPr>
          <a:xfrm>
            <a:off x="539552" y="1196752"/>
            <a:ext cx="8208912" cy="1323439"/>
          </a:xfrm>
          <a:prstGeom prst="rect">
            <a:avLst/>
          </a:prstGeom>
        </p:spPr>
        <p:txBody>
          <a:bodyPr wrap="square">
            <a:spAutoFit/>
          </a:bodyPr>
          <a:lstStyle/>
          <a:p>
            <a:pPr algn="justLow"/>
            <a:r>
              <a:rPr lang="en-US" sz="2000" b="1" u="sng" dirty="0" smtClean="0">
                <a:latin typeface="Arial" pitchFamily="34" charset="0"/>
                <a:ea typeface="+mj-ea"/>
                <a:cs typeface="+mj-cs"/>
              </a:rPr>
              <a:t>Symmetrical or formal- </a:t>
            </a:r>
            <a:r>
              <a:rPr lang="en-US" sz="2000" dirty="0" smtClean="0">
                <a:latin typeface="Times New Roman" pitchFamily="18" charset="0"/>
              </a:rPr>
              <a:t>equal visual </a:t>
            </a:r>
            <a:r>
              <a:rPr lang="en-US" sz="2000" b="1" u="sng" dirty="0" smtClean="0">
                <a:latin typeface="Arial" pitchFamily="34" charset="0"/>
                <a:ea typeface="+mj-ea"/>
                <a:cs typeface="+mj-cs"/>
              </a:rPr>
              <a:t>weight</a:t>
            </a:r>
            <a:r>
              <a:rPr lang="en-US" sz="2000" dirty="0" smtClean="0">
                <a:latin typeface="Times New Roman" pitchFamily="18" charset="0"/>
              </a:rPr>
              <a:t> on each </a:t>
            </a:r>
            <a:r>
              <a:rPr lang="en-US" sz="2000" b="1" u="sng" dirty="0" smtClean="0">
                <a:latin typeface="Arial" pitchFamily="34" charset="0"/>
                <a:ea typeface="+mj-ea"/>
                <a:cs typeface="+mj-cs"/>
              </a:rPr>
              <a:t>side</a:t>
            </a:r>
            <a:r>
              <a:rPr lang="en-US" sz="2000" dirty="0" smtClean="0">
                <a:latin typeface="Times New Roman" pitchFamily="18" charset="0"/>
              </a:rPr>
              <a:t> of an </a:t>
            </a:r>
            <a:r>
              <a:rPr lang="en-US" sz="2000" b="1" u="sng" dirty="0" smtClean="0">
                <a:latin typeface="Arial" pitchFamily="34" charset="0"/>
                <a:ea typeface="+mj-ea"/>
                <a:cs typeface="+mj-cs"/>
              </a:rPr>
              <a:t>imaginary</a:t>
            </a:r>
            <a:r>
              <a:rPr lang="en-US" sz="2000" dirty="0" smtClean="0">
                <a:latin typeface="Times New Roman" pitchFamily="18" charset="0"/>
              </a:rPr>
              <a:t>, </a:t>
            </a:r>
            <a:r>
              <a:rPr lang="en-US" sz="2000" b="1" u="sng" dirty="0" smtClean="0">
                <a:latin typeface="Arial" pitchFamily="34" charset="0"/>
                <a:ea typeface="+mj-ea"/>
                <a:cs typeface="+mj-cs"/>
              </a:rPr>
              <a:t>central</a:t>
            </a:r>
            <a:r>
              <a:rPr lang="en-US" sz="2000" dirty="0" smtClean="0">
                <a:latin typeface="Times New Roman" pitchFamily="18" charset="0"/>
              </a:rPr>
              <a:t>, </a:t>
            </a:r>
            <a:r>
              <a:rPr lang="en-US" sz="2000" b="1" u="sng" dirty="0" smtClean="0">
                <a:latin typeface="Arial" pitchFamily="34" charset="0"/>
                <a:ea typeface="+mj-ea"/>
                <a:cs typeface="+mj-cs"/>
              </a:rPr>
              <a:t>vertical</a:t>
            </a:r>
            <a:r>
              <a:rPr lang="en-US" sz="2000" dirty="0" smtClean="0">
                <a:latin typeface="Times New Roman" pitchFamily="18" charset="0"/>
              </a:rPr>
              <a:t> </a:t>
            </a:r>
            <a:r>
              <a:rPr lang="en-US" sz="2000" b="1" u="sng" dirty="0" smtClean="0">
                <a:latin typeface="Arial" pitchFamily="34" charset="0"/>
                <a:ea typeface="+mj-ea"/>
                <a:cs typeface="+mj-cs"/>
              </a:rPr>
              <a:t>line</a:t>
            </a:r>
            <a:r>
              <a:rPr lang="en-US" sz="2000" dirty="0" smtClean="0">
                <a:latin typeface="Times New Roman" pitchFamily="18" charset="0"/>
              </a:rPr>
              <a:t>. traditional types of arrangements are based on this type of balance.</a:t>
            </a:r>
            <a:r>
              <a:rPr lang="en-US" sz="2000" dirty="0" smtClean="0"/>
              <a:t/>
            </a:r>
            <a:br>
              <a:rPr lang="en-US" sz="2000" dirty="0" smtClean="0"/>
            </a:br>
            <a:endParaRPr lang="en-GB" sz="2000" dirty="0"/>
          </a:p>
        </p:txBody>
      </p:sp>
      <p:sp>
        <p:nvSpPr>
          <p:cNvPr id="19" name="TextBox 18"/>
          <p:cNvSpPr txBox="1"/>
          <p:nvPr/>
        </p:nvSpPr>
        <p:spPr>
          <a:xfrm>
            <a:off x="683568" y="332656"/>
            <a:ext cx="7560840" cy="646331"/>
          </a:xfrm>
          <a:prstGeom prst="rect">
            <a:avLst/>
          </a:prstGeom>
          <a:noFill/>
        </p:spPr>
        <p:txBody>
          <a:bodyPr wrap="square" rtlCol="0">
            <a:spAutoFit/>
          </a:bodyPr>
          <a:lstStyle/>
          <a:p>
            <a:pPr algn="ctr"/>
            <a:r>
              <a:rPr lang="en-US" sz="3600" dirty="0" smtClean="0">
                <a:latin typeface="Arial" pitchFamily="34" charset="0"/>
                <a:ea typeface="+mj-ea"/>
                <a:cs typeface="Arial" pitchFamily="34" charset="0"/>
              </a:rPr>
              <a:t>Symmetrical Balance</a:t>
            </a:r>
            <a:endParaRPr lang="en-GB" sz="36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Radial Balance</a:t>
            </a:r>
            <a:endParaRPr lang="en-GB" sz="2000" dirty="0" smtClean="0">
              <a:latin typeface="Arial" pitchFamily="34" charset="0"/>
              <a:ea typeface="+mj-ea"/>
              <a:cs typeface="Arial" pitchFamily="34" charset="0"/>
            </a:endParaRPr>
          </a:p>
        </p:txBody>
      </p:sp>
      <p:pic>
        <p:nvPicPr>
          <p:cNvPr id="30722" name="Picture 2"/>
          <p:cNvPicPr>
            <a:picLocks noChangeAspect="1" noChangeArrowheads="1"/>
          </p:cNvPicPr>
          <p:nvPr/>
        </p:nvPicPr>
        <p:blipFill>
          <a:blip r:embed="rId2" cstate="print"/>
          <a:srcRect/>
          <a:stretch>
            <a:fillRect/>
          </a:stretch>
        </p:blipFill>
        <p:spPr bwMode="auto">
          <a:xfrm>
            <a:off x="1691680" y="1556792"/>
            <a:ext cx="6461448" cy="430763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Radial Balance</a:t>
            </a:r>
            <a:endParaRPr lang="en-GB" sz="2000" dirty="0" smtClean="0">
              <a:latin typeface="Arial" pitchFamily="34" charset="0"/>
              <a:ea typeface="+mj-ea"/>
              <a:cs typeface="Arial" pitchFamily="34" charset="0"/>
            </a:endParaRPr>
          </a:p>
        </p:txBody>
      </p:sp>
      <p:pic>
        <p:nvPicPr>
          <p:cNvPr id="32770" name="Picture 2"/>
          <p:cNvPicPr>
            <a:picLocks noChangeAspect="1" noChangeArrowheads="1"/>
          </p:cNvPicPr>
          <p:nvPr/>
        </p:nvPicPr>
        <p:blipFill>
          <a:blip r:embed="rId2" cstate="print"/>
          <a:srcRect/>
          <a:stretch>
            <a:fillRect/>
          </a:stretch>
        </p:blipFill>
        <p:spPr bwMode="auto">
          <a:xfrm>
            <a:off x="1331640" y="1340768"/>
            <a:ext cx="6480720" cy="432912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8" name="Text Box 48"/>
          <p:cNvSpPr txBox="1">
            <a:spLocks noChangeArrowheads="1"/>
          </p:cNvSpPr>
          <p:nvPr/>
        </p:nvSpPr>
        <p:spPr bwMode="auto">
          <a:xfrm>
            <a:off x="6705600" y="3717032"/>
            <a:ext cx="1741488" cy="579438"/>
          </a:xfrm>
          <a:prstGeom prst="rect">
            <a:avLst/>
          </a:prstGeom>
          <a:solidFill>
            <a:srgbClr val="FFFFFF">
              <a:alpha val="50195"/>
            </a:srgbClr>
          </a:solidFill>
          <a:ln w="9525">
            <a:noFill/>
            <a:miter lim="800000"/>
            <a:headEnd/>
            <a:tailEnd/>
          </a:ln>
        </p:spPr>
        <p:txBody>
          <a:bodyPr wrap="none">
            <a:spAutoFit/>
          </a:bodyPr>
          <a:lstStyle/>
          <a:p>
            <a:r>
              <a:rPr lang="en-US" sz="3200" b="1" dirty="0"/>
              <a:t>Informal</a:t>
            </a:r>
            <a:endParaRPr lang="en-US" dirty="0"/>
          </a:p>
        </p:txBody>
      </p:sp>
      <p:sp>
        <p:nvSpPr>
          <p:cNvPr id="65538" name="Rectangle 2" descr="Stationery"/>
          <p:cNvSpPr>
            <a:spLocks noChangeArrowheads="1"/>
          </p:cNvSpPr>
          <p:nvPr/>
        </p:nvSpPr>
        <p:spPr bwMode="auto">
          <a:xfrm>
            <a:off x="6369050" y="1828477"/>
            <a:ext cx="2393950" cy="1933575"/>
          </a:xfrm>
          <a:prstGeom prst="rect">
            <a:avLst/>
          </a:prstGeom>
          <a:blipFill dpi="0" rotWithShape="0">
            <a:blip r:embed="rId2" cstate="print"/>
            <a:srcRect/>
            <a:tile tx="0" ty="0" sx="100000" sy="100000" flip="none" algn="tl"/>
          </a:blipFill>
          <a:ln w="9525">
            <a:solidFill>
              <a:schemeClr val="tx1"/>
            </a:solidFill>
            <a:miter lim="800000"/>
            <a:headEnd/>
            <a:tailEnd/>
          </a:ln>
        </p:spPr>
        <p:txBody>
          <a:bodyPr wrap="none" anchor="ctr"/>
          <a:lstStyle/>
          <a:p>
            <a:endParaRPr lang="en-GB"/>
          </a:p>
        </p:txBody>
      </p:sp>
      <p:sp>
        <p:nvSpPr>
          <p:cNvPr id="65539" name="Oval 3"/>
          <p:cNvSpPr>
            <a:spLocks noChangeArrowheads="1"/>
          </p:cNvSpPr>
          <p:nvPr/>
        </p:nvSpPr>
        <p:spPr bwMode="auto">
          <a:xfrm>
            <a:off x="4343400" y="4116288"/>
            <a:ext cx="914400" cy="914400"/>
          </a:xfrm>
          <a:prstGeom prst="ellipse">
            <a:avLst/>
          </a:prstGeom>
          <a:solidFill>
            <a:srgbClr val="FFFF00"/>
          </a:solidFill>
          <a:ln w="9525">
            <a:noFill/>
            <a:round/>
            <a:headEnd/>
            <a:tailEnd/>
          </a:ln>
        </p:spPr>
        <p:txBody>
          <a:bodyPr wrap="none" anchor="ctr"/>
          <a:lstStyle/>
          <a:p>
            <a:endParaRPr lang="en-GB"/>
          </a:p>
        </p:txBody>
      </p:sp>
      <p:sp>
        <p:nvSpPr>
          <p:cNvPr id="65540" name="Oval 4"/>
          <p:cNvSpPr>
            <a:spLocks noChangeArrowheads="1"/>
          </p:cNvSpPr>
          <p:nvPr/>
        </p:nvSpPr>
        <p:spPr bwMode="auto">
          <a:xfrm>
            <a:off x="4724400" y="4573488"/>
            <a:ext cx="914400" cy="914400"/>
          </a:xfrm>
          <a:prstGeom prst="ellipse">
            <a:avLst/>
          </a:prstGeom>
          <a:solidFill>
            <a:schemeClr val="accent2"/>
          </a:solidFill>
          <a:ln w="9525">
            <a:noFill/>
            <a:round/>
            <a:headEnd/>
            <a:tailEnd/>
          </a:ln>
        </p:spPr>
        <p:txBody>
          <a:bodyPr wrap="none" anchor="ctr"/>
          <a:lstStyle/>
          <a:p>
            <a:endParaRPr lang="en-GB"/>
          </a:p>
        </p:txBody>
      </p:sp>
      <p:sp>
        <p:nvSpPr>
          <p:cNvPr id="65541" name="Oval 5"/>
          <p:cNvSpPr>
            <a:spLocks noChangeArrowheads="1"/>
          </p:cNvSpPr>
          <p:nvPr/>
        </p:nvSpPr>
        <p:spPr bwMode="auto">
          <a:xfrm>
            <a:off x="4343400" y="4725888"/>
            <a:ext cx="1371600" cy="1219200"/>
          </a:xfrm>
          <a:prstGeom prst="ellipse">
            <a:avLst/>
          </a:prstGeom>
          <a:solidFill>
            <a:srgbClr val="FFFF00"/>
          </a:solidFill>
          <a:ln w="9525">
            <a:noFill/>
            <a:round/>
            <a:headEnd/>
            <a:tailEnd/>
          </a:ln>
        </p:spPr>
        <p:txBody>
          <a:bodyPr wrap="none" anchor="ctr"/>
          <a:lstStyle/>
          <a:p>
            <a:endParaRPr lang="en-GB"/>
          </a:p>
        </p:txBody>
      </p:sp>
      <p:sp>
        <p:nvSpPr>
          <p:cNvPr id="65543" name="Freeform 7"/>
          <p:cNvSpPr>
            <a:spLocks/>
          </p:cNvSpPr>
          <p:nvPr/>
        </p:nvSpPr>
        <p:spPr bwMode="auto">
          <a:xfrm rot="-2377783">
            <a:off x="228600" y="2666262"/>
            <a:ext cx="1828800" cy="609600"/>
          </a:xfrm>
          <a:custGeom>
            <a:avLst/>
            <a:gdLst>
              <a:gd name="T0" fmla="*/ 0 w 1152"/>
              <a:gd name="T1" fmla="*/ 240 h 384"/>
              <a:gd name="T2" fmla="*/ 240 w 1152"/>
              <a:gd name="T3" fmla="*/ 96 h 384"/>
              <a:gd name="T4" fmla="*/ 432 w 1152"/>
              <a:gd name="T5" fmla="*/ 240 h 384"/>
              <a:gd name="T6" fmla="*/ 672 w 1152"/>
              <a:gd name="T7" fmla="*/ 0 h 384"/>
              <a:gd name="T8" fmla="*/ 768 w 1152"/>
              <a:gd name="T9" fmla="*/ 384 h 384"/>
              <a:gd name="T10" fmla="*/ 960 w 1152"/>
              <a:gd name="T11" fmla="*/ 96 h 384"/>
              <a:gd name="T12" fmla="*/ 1152 w 1152"/>
              <a:gd name="T13" fmla="*/ 384 h 384"/>
              <a:gd name="T14" fmla="*/ 0 60000 65536"/>
              <a:gd name="T15" fmla="*/ 0 60000 65536"/>
              <a:gd name="T16" fmla="*/ 0 60000 65536"/>
              <a:gd name="T17" fmla="*/ 0 60000 65536"/>
              <a:gd name="T18" fmla="*/ 0 60000 65536"/>
              <a:gd name="T19" fmla="*/ 0 60000 65536"/>
              <a:gd name="T20" fmla="*/ 0 60000 65536"/>
              <a:gd name="T21" fmla="*/ 0 w 1152"/>
              <a:gd name="T22" fmla="*/ 0 h 384"/>
              <a:gd name="T23" fmla="*/ 1152 w 1152"/>
              <a:gd name="T24" fmla="*/ 384 h 3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52" h="384">
                <a:moveTo>
                  <a:pt x="0" y="240"/>
                </a:moveTo>
                <a:lnTo>
                  <a:pt x="240" y="96"/>
                </a:lnTo>
                <a:lnTo>
                  <a:pt x="432" y="240"/>
                </a:lnTo>
                <a:lnTo>
                  <a:pt x="672" y="0"/>
                </a:lnTo>
                <a:lnTo>
                  <a:pt x="768" y="384"/>
                </a:lnTo>
                <a:lnTo>
                  <a:pt x="960" y="96"/>
                </a:lnTo>
                <a:lnTo>
                  <a:pt x="1152" y="384"/>
                </a:lnTo>
              </a:path>
            </a:pathLst>
          </a:custGeom>
          <a:noFill/>
          <a:ln w="76200" cmpd="sng">
            <a:solidFill>
              <a:schemeClr val="tx1"/>
            </a:solidFill>
            <a:round/>
            <a:headEnd/>
            <a:tailEnd/>
          </a:ln>
        </p:spPr>
        <p:txBody>
          <a:bodyPr wrap="none" anchor="ctr"/>
          <a:lstStyle/>
          <a:p>
            <a:endParaRPr lang="en-GB"/>
          </a:p>
        </p:txBody>
      </p:sp>
      <p:sp>
        <p:nvSpPr>
          <p:cNvPr id="65544" name="Line 8"/>
          <p:cNvSpPr>
            <a:spLocks noChangeShapeType="1"/>
          </p:cNvSpPr>
          <p:nvPr/>
        </p:nvSpPr>
        <p:spPr bwMode="auto">
          <a:xfrm rot="-3643022">
            <a:off x="1067594" y="2894068"/>
            <a:ext cx="1371600" cy="1588"/>
          </a:xfrm>
          <a:prstGeom prst="line">
            <a:avLst/>
          </a:prstGeom>
          <a:noFill/>
          <a:ln w="76200">
            <a:solidFill>
              <a:schemeClr val="tx1"/>
            </a:solidFill>
            <a:round/>
            <a:headEnd/>
            <a:tailEnd/>
          </a:ln>
        </p:spPr>
        <p:txBody>
          <a:bodyPr wrap="none" anchor="ctr"/>
          <a:lstStyle/>
          <a:p>
            <a:endParaRPr lang="en-GB"/>
          </a:p>
        </p:txBody>
      </p:sp>
      <p:sp>
        <p:nvSpPr>
          <p:cNvPr id="65545" name="Oval 9"/>
          <p:cNvSpPr>
            <a:spLocks noChangeArrowheads="1"/>
          </p:cNvSpPr>
          <p:nvPr/>
        </p:nvSpPr>
        <p:spPr bwMode="auto">
          <a:xfrm>
            <a:off x="4114800" y="2720752"/>
            <a:ext cx="914400" cy="914400"/>
          </a:xfrm>
          <a:prstGeom prst="ellipse">
            <a:avLst/>
          </a:prstGeom>
          <a:noFill/>
          <a:ln w="9525">
            <a:solidFill>
              <a:schemeClr val="tx1"/>
            </a:solidFill>
            <a:round/>
            <a:headEnd/>
            <a:tailEnd/>
          </a:ln>
        </p:spPr>
        <p:txBody>
          <a:bodyPr wrap="none" anchor="ctr"/>
          <a:lstStyle/>
          <a:p>
            <a:endParaRPr lang="en-GB"/>
          </a:p>
        </p:txBody>
      </p:sp>
      <p:sp>
        <p:nvSpPr>
          <p:cNvPr id="65546" name="AutoShape 10"/>
          <p:cNvSpPr>
            <a:spLocks noChangeArrowheads="1"/>
          </p:cNvSpPr>
          <p:nvPr/>
        </p:nvSpPr>
        <p:spPr bwMode="auto">
          <a:xfrm>
            <a:off x="3581400" y="2263552"/>
            <a:ext cx="1981200" cy="1447800"/>
          </a:xfrm>
          <a:prstGeom prst="triangle">
            <a:avLst>
              <a:gd name="adj" fmla="val 50000"/>
            </a:avLst>
          </a:prstGeom>
          <a:noFill/>
          <a:ln w="9525">
            <a:solidFill>
              <a:schemeClr val="tx1"/>
            </a:solidFill>
            <a:miter lim="800000"/>
            <a:headEnd/>
            <a:tailEnd/>
          </a:ln>
        </p:spPr>
        <p:txBody>
          <a:bodyPr wrap="none" anchor="ctr"/>
          <a:lstStyle/>
          <a:p>
            <a:endParaRPr lang="en-GB"/>
          </a:p>
        </p:txBody>
      </p:sp>
      <p:sp>
        <p:nvSpPr>
          <p:cNvPr id="65547" name="Freeform 11"/>
          <p:cNvSpPr>
            <a:spLocks/>
          </p:cNvSpPr>
          <p:nvPr/>
        </p:nvSpPr>
        <p:spPr bwMode="auto">
          <a:xfrm rot="-2554285">
            <a:off x="0" y="2137798"/>
            <a:ext cx="1957388" cy="687388"/>
          </a:xfrm>
          <a:custGeom>
            <a:avLst/>
            <a:gdLst>
              <a:gd name="T0" fmla="*/ 0 w 1233"/>
              <a:gd name="T1" fmla="*/ 328 h 433"/>
              <a:gd name="T2" fmla="*/ 130 w 1233"/>
              <a:gd name="T3" fmla="*/ 295 h 433"/>
              <a:gd name="T4" fmla="*/ 195 w 1233"/>
              <a:gd name="T5" fmla="*/ 214 h 433"/>
              <a:gd name="T6" fmla="*/ 292 w 1233"/>
              <a:gd name="T7" fmla="*/ 133 h 433"/>
              <a:gd name="T8" fmla="*/ 454 w 1233"/>
              <a:gd name="T9" fmla="*/ 3 h 433"/>
              <a:gd name="T10" fmla="*/ 714 w 1233"/>
              <a:gd name="T11" fmla="*/ 36 h 433"/>
              <a:gd name="T12" fmla="*/ 811 w 1233"/>
              <a:gd name="T13" fmla="*/ 101 h 433"/>
              <a:gd name="T14" fmla="*/ 941 w 1233"/>
              <a:gd name="T15" fmla="*/ 263 h 433"/>
              <a:gd name="T16" fmla="*/ 1022 w 1233"/>
              <a:gd name="T17" fmla="*/ 344 h 433"/>
              <a:gd name="T18" fmla="*/ 1233 w 1233"/>
              <a:gd name="T19" fmla="*/ 376 h 4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33"/>
              <a:gd name="T31" fmla="*/ 0 h 433"/>
              <a:gd name="T32" fmla="*/ 1233 w 1233"/>
              <a:gd name="T33" fmla="*/ 433 h 4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33" h="433">
                <a:moveTo>
                  <a:pt x="0" y="328"/>
                </a:moveTo>
                <a:cubicBezTo>
                  <a:pt x="15" y="325"/>
                  <a:pt x="107" y="309"/>
                  <a:pt x="130" y="295"/>
                </a:cubicBezTo>
                <a:cubicBezTo>
                  <a:pt x="164" y="275"/>
                  <a:pt x="171" y="243"/>
                  <a:pt x="195" y="214"/>
                </a:cubicBezTo>
                <a:cubicBezTo>
                  <a:pt x="233" y="168"/>
                  <a:pt x="245" y="164"/>
                  <a:pt x="292" y="133"/>
                </a:cubicBezTo>
                <a:cubicBezTo>
                  <a:pt x="332" y="74"/>
                  <a:pt x="386" y="26"/>
                  <a:pt x="454" y="3"/>
                </a:cubicBezTo>
                <a:cubicBezTo>
                  <a:pt x="474" y="4"/>
                  <a:pt x="649" y="0"/>
                  <a:pt x="714" y="36"/>
                </a:cubicBezTo>
                <a:cubicBezTo>
                  <a:pt x="748" y="55"/>
                  <a:pt x="811" y="101"/>
                  <a:pt x="811" y="101"/>
                </a:cubicBezTo>
                <a:cubicBezTo>
                  <a:pt x="850" y="158"/>
                  <a:pt x="904" y="206"/>
                  <a:pt x="941" y="263"/>
                </a:cubicBezTo>
                <a:cubicBezTo>
                  <a:pt x="997" y="349"/>
                  <a:pt x="938" y="317"/>
                  <a:pt x="1022" y="344"/>
                </a:cubicBezTo>
                <a:cubicBezTo>
                  <a:pt x="1098" y="418"/>
                  <a:pt x="1126" y="433"/>
                  <a:pt x="1233" y="376"/>
                </a:cubicBezTo>
              </a:path>
            </a:pathLst>
          </a:custGeom>
          <a:noFill/>
          <a:ln w="76200" cmpd="sng">
            <a:solidFill>
              <a:schemeClr val="tx1"/>
            </a:solidFill>
            <a:round/>
            <a:headEnd/>
            <a:tailEnd/>
          </a:ln>
        </p:spPr>
        <p:txBody>
          <a:bodyPr wrap="none" anchor="ctr"/>
          <a:lstStyle/>
          <a:p>
            <a:endParaRPr lang="en-GB"/>
          </a:p>
        </p:txBody>
      </p:sp>
      <p:sp>
        <p:nvSpPr>
          <p:cNvPr id="65548" name="Oval 12"/>
          <p:cNvSpPr>
            <a:spLocks noChangeArrowheads="1"/>
          </p:cNvSpPr>
          <p:nvPr/>
        </p:nvSpPr>
        <p:spPr bwMode="auto">
          <a:xfrm>
            <a:off x="3810000" y="4649688"/>
            <a:ext cx="914400" cy="914400"/>
          </a:xfrm>
          <a:prstGeom prst="ellipse">
            <a:avLst/>
          </a:prstGeom>
          <a:solidFill>
            <a:schemeClr val="accent2"/>
          </a:solidFill>
          <a:ln w="9525">
            <a:noFill/>
            <a:round/>
            <a:headEnd/>
            <a:tailEnd/>
          </a:ln>
        </p:spPr>
        <p:txBody>
          <a:bodyPr wrap="none" anchor="ctr"/>
          <a:lstStyle/>
          <a:p>
            <a:endParaRPr lang="en-GB"/>
          </a:p>
        </p:txBody>
      </p:sp>
      <p:sp>
        <p:nvSpPr>
          <p:cNvPr id="65549" name="Oval 13"/>
          <p:cNvSpPr>
            <a:spLocks noChangeArrowheads="1"/>
          </p:cNvSpPr>
          <p:nvPr/>
        </p:nvSpPr>
        <p:spPr bwMode="auto">
          <a:xfrm>
            <a:off x="1066800" y="4077072"/>
            <a:ext cx="1600200" cy="1600200"/>
          </a:xfrm>
          <a:prstGeom prst="ellipse">
            <a:avLst/>
          </a:prstGeom>
          <a:noFill/>
          <a:ln w="9525">
            <a:solidFill>
              <a:schemeClr val="tx1"/>
            </a:solidFill>
            <a:round/>
            <a:headEnd/>
            <a:tailEnd/>
          </a:ln>
        </p:spPr>
        <p:txBody>
          <a:bodyPr wrap="none" anchor="ctr"/>
          <a:lstStyle/>
          <a:p>
            <a:endParaRPr lang="en-GB"/>
          </a:p>
        </p:txBody>
      </p:sp>
      <p:sp>
        <p:nvSpPr>
          <p:cNvPr id="65550" name="Oval 14"/>
          <p:cNvSpPr>
            <a:spLocks noChangeArrowheads="1"/>
          </p:cNvSpPr>
          <p:nvPr/>
        </p:nvSpPr>
        <p:spPr bwMode="auto">
          <a:xfrm>
            <a:off x="381000" y="4762872"/>
            <a:ext cx="1066800" cy="1066800"/>
          </a:xfrm>
          <a:prstGeom prst="ellipse">
            <a:avLst/>
          </a:prstGeom>
          <a:solidFill>
            <a:schemeClr val="bg1"/>
          </a:solidFill>
          <a:ln w="9525">
            <a:solidFill>
              <a:schemeClr val="tx1"/>
            </a:solidFill>
            <a:round/>
            <a:headEnd/>
            <a:tailEnd/>
          </a:ln>
        </p:spPr>
        <p:txBody>
          <a:bodyPr wrap="none" anchor="ctr"/>
          <a:lstStyle/>
          <a:p>
            <a:endParaRPr lang="en-GB"/>
          </a:p>
        </p:txBody>
      </p:sp>
      <p:sp>
        <p:nvSpPr>
          <p:cNvPr id="65551" name="Oval 15"/>
          <p:cNvSpPr>
            <a:spLocks noChangeArrowheads="1"/>
          </p:cNvSpPr>
          <p:nvPr/>
        </p:nvSpPr>
        <p:spPr bwMode="auto">
          <a:xfrm>
            <a:off x="3505200" y="4192488"/>
            <a:ext cx="914400" cy="914400"/>
          </a:xfrm>
          <a:prstGeom prst="ellipse">
            <a:avLst/>
          </a:prstGeom>
          <a:solidFill>
            <a:srgbClr val="FF0000"/>
          </a:solidFill>
          <a:ln w="9525">
            <a:noFill/>
            <a:round/>
            <a:headEnd/>
            <a:tailEnd/>
          </a:ln>
        </p:spPr>
        <p:txBody>
          <a:bodyPr wrap="none" anchor="ctr"/>
          <a:lstStyle/>
          <a:p>
            <a:endParaRPr lang="en-GB"/>
          </a:p>
        </p:txBody>
      </p:sp>
      <p:sp>
        <p:nvSpPr>
          <p:cNvPr id="65552" name="Rectangle 16"/>
          <p:cNvSpPr>
            <a:spLocks noChangeArrowheads="1"/>
          </p:cNvSpPr>
          <p:nvPr/>
        </p:nvSpPr>
        <p:spPr bwMode="auto">
          <a:xfrm>
            <a:off x="6400800" y="4188296"/>
            <a:ext cx="2362200" cy="1905000"/>
          </a:xfrm>
          <a:prstGeom prst="rect">
            <a:avLst/>
          </a:prstGeom>
          <a:gradFill rotWithShape="0">
            <a:gsLst>
              <a:gs pos="0">
                <a:srgbClr val="3399FF"/>
              </a:gs>
              <a:gs pos="100000">
                <a:srgbClr val="184776"/>
              </a:gs>
            </a:gsLst>
            <a:path path="shape">
              <a:fillToRect l="50000" t="50000" r="50000" b="50000"/>
            </a:path>
          </a:gradFill>
          <a:ln w="9525">
            <a:noFill/>
            <a:miter lim="800000"/>
            <a:headEnd/>
            <a:tailEnd/>
          </a:ln>
        </p:spPr>
        <p:txBody>
          <a:bodyPr wrap="none" anchor="ctr"/>
          <a:lstStyle/>
          <a:p>
            <a:endParaRPr lang="en-GB"/>
          </a:p>
        </p:txBody>
      </p:sp>
      <p:sp>
        <p:nvSpPr>
          <p:cNvPr id="65553" name="Text Box 17"/>
          <p:cNvSpPr txBox="1">
            <a:spLocks noChangeArrowheads="1"/>
          </p:cNvSpPr>
          <p:nvPr/>
        </p:nvSpPr>
        <p:spPr bwMode="auto">
          <a:xfrm>
            <a:off x="795338" y="1223398"/>
            <a:ext cx="1058862" cy="728663"/>
          </a:xfrm>
          <a:prstGeom prst="rect">
            <a:avLst/>
          </a:prstGeom>
          <a:noFill/>
          <a:ln w="9525">
            <a:noFill/>
            <a:miter lim="800000"/>
            <a:headEnd/>
            <a:tailEnd/>
          </a:ln>
        </p:spPr>
        <p:txBody>
          <a:bodyPr wrap="none">
            <a:spAutoFit/>
          </a:bodyPr>
          <a:lstStyle/>
          <a:p>
            <a:r>
              <a:rPr lang="en-US" sz="3600" b="1" dirty="0">
                <a:latin typeface="Comic Sans MS" pitchFamily="66" charset="0"/>
              </a:rPr>
              <a:t>Line</a:t>
            </a:r>
          </a:p>
        </p:txBody>
      </p:sp>
      <p:sp>
        <p:nvSpPr>
          <p:cNvPr id="65554" name="Text Box 18"/>
          <p:cNvSpPr txBox="1">
            <a:spLocks noChangeArrowheads="1"/>
          </p:cNvSpPr>
          <p:nvPr/>
        </p:nvSpPr>
        <p:spPr bwMode="auto">
          <a:xfrm>
            <a:off x="3814763" y="1196752"/>
            <a:ext cx="1519237" cy="728663"/>
          </a:xfrm>
          <a:prstGeom prst="rect">
            <a:avLst/>
          </a:prstGeom>
          <a:noFill/>
          <a:ln w="9525">
            <a:noFill/>
            <a:miter lim="800000"/>
            <a:headEnd/>
            <a:tailEnd/>
          </a:ln>
        </p:spPr>
        <p:txBody>
          <a:bodyPr wrap="none">
            <a:spAutoFit/>
          </a:bodyPr>
          <a:lstStyle/>
          <a:p>
            <a:r>
              <a:rPr lang="en-US" sz="3600" b="1">
                <a:latin typeface="Comic Sans MS" pitchFamily="66" charset="0"/>
              </a:rPr>
              <a:t>Shape</a:t>
            </a:r>
          </a:p>
        </p:txBody>
      </p:sp>
      <p:sp>
        <p:nvSpPr>
          <p:cNvPr id="65558" name="Rectangle 22"/>
          <p:cNvSpPr>
            <a:spLocks noChangeArrowheads="1"/>
          </p:cNvSpPr>
          <p:nvPr/>
        </p:nvSpPr>
        <p:spPr bwMode="auto">
          <a:xfrm>
            <a:off x="3581400" y="1958752"/>
            <a:ext cx="685800" cy="636588"/>
          </a:xfrm>
          <a:prstGeom prst="rect">
            <a:avLst/>
          </a:prstGeom>
          <a:solidFill>
            <a:schemeClr val="bg1"/>
          </a:solidFill>
          <a:ln w="9525">
            <a:solidFill>
              <a:schemeClr val="tx1"/>
            </a:solidFill>
            <a:miter lim="800000"/>
            <a:headEnd/>
            <a:tailEnd/>
          </a:ln>
        </p:spPr>
        <p:txBody>
          <a:bodyPr wrap="none" anchor="ctr"/>
          <a:lstStyle/>
          <a:p>
            <a:endParaRPr lang="en-GB"/>
          </a:p>
        </p:txBody>
      </p:sp>
      <p:sp>
        <p:nvSpPr>
          <p:cNvPr id="65559" name="Text Box 23"/>
          <p:cNvSpPr txBox="1">
            <a:spLocks noChangeArrowheads="1"/>
          </p:cNvSpPr>
          <p:nvPr/>
        </p:nvSpPr>
        <p:spPr bwMode="auto">
          <a:xfrm>
            <a:off x="6705600" y="1247452"/>
            <a:ext cx="1955800" cy="728663"/>
          </a:xfrm>
          <a:prstGeom prst="rect">
            <a:avLst/>
          </a:prstGeom>
          <a:noFill/>
          <a:ln w="9525">
            <a:noFill/>
            <a:miter lim="800000"/>
            <a:headEnd/>
            <a:tailEnd/>
          </a:ln>
        </p:spPr>
        <p:txBody>
          <a:bodyPr wrap="none">
            <a:spAutoFit/>
          </a:bodyPr>
          <a:lstStyle/>
          <a:p>
            <a:r>
              <a:rPr lang="en-US" sz="3600" b="1">
                <a:latin typeface="Comic Sans MS" pitchFamily="66" charset="0"/>
              </a:rPr>
              <a:t>Texture</a:t>
            </a:r>
          </a:p>
        </p:txBody>
      </p:sp>
      <p:sp>
        <p:nvSpPr>
          <p:cNvPr id="65560" name="Rectangle 24" descr="Oak"/>
          <p:cNvSpPr>
            <a:spLocks noChangeArrowheads="1"/>
          </p:cNvSpPr>
          <p:nvPr/>
        </p:nvSpPr>
        <p:spPr bwMode="auto">
          <a:xfrm>
            <a:off x="6400800" y="3152452"/>
            <a:ext cx="685800" cy="636588"/>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endParaRPr lang="en-GB"/>
          </a:p>
        </p:txBody>
      </p:sp>
      <p:sp>
        <p:nvSpPr>
          <p:cNvPr id="65561" name="Rectangle 25" descr="Woven mat"/>
          <p:cNvSpPr>
            <a:spLocks noChangeArrowheads="1"/>
          </p:cNvSpPr>
          <p:nvPr/>
        </p:nvSpPr>
        <p:spPr bwMode="auto">
          <a:xfrm>
            <a:off x="6400800" y="2501577"/>
            <a:ext cx="685800" cy="636588"/>
          </a:xfrm>
          <a:prstGeom prst="rect">
            <a:avLst/>
          </a:prstGeom>
          <a:blipFill dpi="0" rotWithShape="0">
            <a:blip r:embed="rId4" cstate="print"/>
            <a:srcRect/>
            <a:tile tx="0" ty="0" sx="100000" sy="100000" flip="none" algn="tl"/>
          </a:blipFill>
          <a:ln w="9525">
            <a:noFill/>
            <a:miter lim="800000"/>
            <a:headEnd/>
            <a:tailEnd/>
          </a:ln>
        </p:spPr>
        <p:txBody>
          <a:bodyPr wrap="none" anchor="ctr"/>
          <a:lstStyle/>
          <a:p>
            <a:endParaRPr lang="en-GB"/>
          </a:p>
        </p:txBody>
      </p:sp>
      <p:sp>
        <p:nvSpPr>
          <p:cNvPr id="65562" name="Rectangle 26" descr="Woven mat"/>
          <p:cNvSpPr>
            <a:spLocks noChangeArrowheads="1"/>
          </p:cNvSpPr>
          <p:nvPr/>
        </p:nvSpPr>
        <p:spPr bwMode="auto">
          <a:xfrm>
            <a:off x="7239000" y="2085652"/>
            <a:ext cx="685800" cy="636588"/>
          </a:xfrm>
          <a:prstGeom prst="rect">
            <a:avLst/>
          </a:prstGeom>
          <a:blipFill dpi="0" rotWithShape="0">
            <a:blip r:embed="rId4" cstate="print"/>
            <a:srcRect/>
            <a:tile tx="0" ty="0" sx="100000" sy="100000" flip="none" algn="tl"/>
          </a:blipFill>
          <a:ln w="9525">
            <a:noFill/>
            <a:miter lim="800000"/>
            <a:headEnd/>
            <a:tailEnd/>
          </a:ln>
        </p:spPr>
        <p:txBody>
          <a:bodyPr wrap="none" anchor="ctr"/>
          <a:lstStyle/>
          <a:p>
            <a:endParaRPr lang="en-GB"/>
          </a:p>
        </p:txBody>
      </p:sp>
      <p:sp>
        <p:nvSpPr>
          <p:cNvPr id="65563" name="Rectangle 27" descr="Oak"/>
          <p:cNvSpPr>
            <a:spLocks noChangeArrowheads="1"/>
          </p:cNvSpPr>
          <p:nvPr/>
        </p:nvSpPr>
        <p:spPr bwMode="auto">
          <a:xfrm>
            <a:off x="8077200" y="1857052"/>
            <a:ext cx="685800" cy="636588"/>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endParaRPr lang="en-GB"/>
          </a:p>
        </p:txBody>
      </p:sp>
      <p:sp>
        <p:nvSpPr>
          <p:cNvPr id="65564" name="Line 28"/>
          <p:cNvSpPr>
            <a:spLocks noChangeShapeType="1"/>
          </p:cNvSpPr>
          <p:nvPr/>
        </p:nvSpPr>
        <p:spPr bwMode="auto">
          <a:xfrm rot="-5400000">
            <a:off x="1486694" y="2703568"/>
            <a:ext cx="1905000" cy="1588"/>
          </a:xfrm>
          <a:prstGeom prst="line">
            <a:avLst/>
          </a:prstGeom>
          <a:noFill/>
          <a:ln w="76200">
            <a:solidFill>
              <a:schemeClr val="tx1"/>
            </a:solidFill>
            <a:round/>
            <a:headEnd/>
            <a:tailEnd/>
          </a:ln>
        </p:spPr>
        <p:txBody>
          <a:bodyPr wrap="none" anchor="ctr"/>
          <a:lstStyle/>
          <a:p>
            <a:endParaRPr lang="en-GB"/>
          </a:p>
        </p:txBody>
      </p:sp>
      <p:sp>
        <p:nvSpPr>
          <p:cNvPr id="65565" name="Line 29"/>
          <p:cNvSpPr>
            <a:spLocks noChangeShapeType="1"/>
          </p:cNvSpPr>
          <p:nvPr/>
        </p:nvSpPr>
        <p:spPr bwMode="auto">
          <a:xfrm rot="-5400000">
            <a:off x="2020094" y="2474968"/>
            <a:ext cx="1143000" cy="1588"/>
          </a:xfrm>
          <a:prstGeom prst="line">
            <a:avLst/>
          </a:prstGeom>
          <a:noFill/>
          <a:ln w="76200">
            <a:solidFill>
              <a:schemeClr val="tx1"/>
            </a:solidFill>
            <a:round/>
            <a:headEnd/>
            <a:tailEnd/>
          </a:ln>
        </p:spPr>
        <p:txBody>
          <a:bodyPr wrap="none" anchor="ctr"/>
          <a:lstStyle/>
          <a:p>
            <a:endParaRPr lang="en-GB"/>
          </a:p>
        </p:txBody>
      </p:sp>
      <p:sp>
        <p:nvSpPr>
          <p:cNvPr id="65566" name="Rectangle 30"/>
          <p:cNvSpPr>
            <a:spLocks noChangeArrowheads="1"/>
          </p:cNvSpPr>
          <p:nvPr/>
        </p:nvSpPr>
        <p:spPr bwMode="auto">
          <a:xfrm>
            <a:off x="304800" y="1751862"/>
            <a:ext cx="2362200" cy="1905000"/>
          </a:xfrm>
          <a:prstGeom prst="rect">
            <a:avLst/>
          </a:prstGeom>
          <a:noFill/>
          <a:ln w="9525">
            <a:solidFill>
              <a:schemeClr val="tx1"/>
            </a:solidFill>
            <a:miter lim="800000"/>
            <a:headEnd/>
            <a:tailEnd/>
          </a:ln>
        </p:spPr>
        <p:txBody>
          <a:bodyPr wrap="none" anchor="ctr"/>
          <a:lstStyle/>
          <a:p>
            <a:endParaRPr lang="en-GB"/>
          </a:p>
        </p:txBody>
      </p:sp>
      <p:sp>
        <p:nvSpPr>
          <p:cNvPr id="65567" name="Rectangle 31"/>
          <p:cNvSpPr>
            <a:spLocks noChangeArrowheads="1"/>
          </p:cNvSpPr>
          <p:nvPr/>
        </p:nvSpPr>
        <p:spPr bwMode="auto">
          <a:xfrm>
            <a:off x="3429000" y="1806352"/>
            <a:ext cx="2362200" cy="1905000"/>
          </a:xfrm>
          <a:prstGeom prst="rect">
            <a:avLst/>
          </a:prstGeom>
          <a:noFill/>
          <a:ln w="9525">
            <a:solidFill>
              <a:schemeClr val="tx1"/>
            </a:solidFill>
            <a:miter lim="800000"/>
            <a:headEnd/>
            <a:tailEnd/>
          </a:ln>
        </p:spPr>
        <p:txBody>
          <a:bodyPr wrap="none" anchor="ctr"/>
          <a:lstStyle/>
          <a:p>
            <a:endParaRPr lang="en-GB"/>
          </a:p>
        </p:txBody>
      </p:sp>
      <p:sp>
        <p:nvSpPr>
          <p:cNvPr id="65568" name="Rectangle 32"/>
          <p:cNvSpPr>
            <a:spLocks noChangeArrowheads="1"/>
          </p:cNvSpPr>
          <p:nvPr/>
        </p:nvSpPr>
        <p:spPr bwMode="auto">
          <a:xfrm>
            <a:off x="4953000" y="1958752"/>
            <a:ext cx="685800" cy="636588"/>
          </a:xfrm>
          <a:prstGeom prst="rect">
            <a:avLst/>
          </a:prstGeom>
          <a:solidFill>
            <a:schemeClr val="bg1"/>
          </a:solidFill>
          <a:ln w="9525">
            <a:solidFill>
              <a:schemeClr val="tx1"/>
            </a:solidFill>
            <a:miter lim="800000"/>
            <a:headEnd/>
            <a:tailEnd/>
          </a:ln>
        </p:spPr>
        <p:txBody>
          <a:bodyPr wrap="none" anchor="ctr"/>
          <a:lstStyle/>
          <a:p>
            <a:endParaRPr lang="en-GB"/>
          </a:p>
        </p:txBody>
      </p:sp>
      <p:sp>
        <p:nvSpPr>
          <p:cNvPr id="65569" name="Rectangle 33" descr="Oak"/>
          <p:cNvSpPr>
            <a:spLocks noChangeArrowheads="1"/>
          </p:cNvSpPr>
          <p:nvPr/>
        </p:nvSpPr>
        <p:spPr bwMode="auto">
          <a:xfrm>
            <a:off x="6400800" y="1857052"/>
            <a:ext cx="685800" cy="636588"/>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endParaRPr lang="en-GB"/>
          </a:p>
        </p:txBody>
      </p:sp>
      <p:sp>
        <p:nvSpPr>
          <p:cNvPr id="65570" name="Rectangle 34" descr="Oak"/>
          <p:cNvSpPr>
            <a:spLocks noChangeArrowheads="1"/>
          </p:cNvSpPr>
          <p:nvPr/>
        </p:nvSpPr>
        <p:spPr bwMode="auto">
          <a:xfrm>
            <a:off x="7620000" y="2515865"/>
            <a:ext cx="685800" cy="636587"/>
          </a:xfrm>
          <a:prstGeom prst="rect">
            <a:avLst/>
          </a:prstGeom>
          <a:blipFill dpi="0" rotWithShape="0">
            <a:blip r:embed="rId3" cstate="print"/>
            <a:srcRect/>
            <a:tile tx="0" ty="0" sx="100000" sy="100000" flip="none" algn="tl"/>
          </a:blipFill>
          <a:ln w="9525">
            <a:noFill/>
            <a:miter lim="800000"/>
            <a:headEnd/>
            <a:tailEnd/>
          </a:ln>
        </p:spPr>
        <p:txBody>
          <a:bodyPr wrap="none" anchor="ctr"/>
          <a:lstStyle/>
          <a:p>
            <a:endParaRPr lang="en-GB"/>
          </a:p>
        </p:txBody>
      </p:sp>
      <p:sp>
        <p:nvSpPr>
          <p:cNvPr id="65571" name="Rectangle 35" descr="Woven mat"/>
          <p:cNvSpPr>
            <a:spLocks noChangeArrowheads="1"/>
          </p:cNvSpPr>
          <p:nvPr/>
        </p:nvSpPr>
        <p:spPr bwMode="auto">
          <a:xfrm>
            <a:off x="7620000" y="3125465"/>
            <a:ext cx="685800" cy="636587"/>
          </a:xfrm>
          <a:prstGeom prst="rect">
            <a:avLst/>
          </a:prstGeom>
          <a:blipFill dpi="0" rotWithShape="0">
            <a:blip r:embed="rId4" cstate="print"/>
            <a:srcRect/>
            <a:tile tx="0" ty="0" sx="100000" sy="100000" flip="none" algn="tl"/>
          </a:blipFill>
          <a:ln w="9525">
            <a:noFill/>
            <a:miter lim="800000"/>
            <a:headEnd/>
            <a:tailEnd/>
          </a:ln>
        </p:spPr>
        <p:txBody>
          <a:bodyPr wrap="none" anchor="ctr"/>
          <a:lstStyle/>
          <a:p>
            <a:endParaRPr lang="en-GB"/>
          </a:p>
        </p:txBody>
      </p:sp>
      <p:sp>
        <p:nvSpPr>
          <p:cNvPr id="65572" name="Rectangle 36"/>
          <p:cNvSpPr>
            <a:spLocks noChangeArrowheads="1"/>
          </p:cNvSpPr>
          <p:nvPr/>
        </p:nvSpPr>
        <p:spPr bwMode="auto">
          <a:xfrm>
            <a:off x="304800" y="4077072"/>
            <a:ext cx="2362200" cy="1905000"/>
          </a:xfrm>
          <a:prstGeom prst="rect">
            <a:avLst/>
          </a:prstGeom>
          <a:noFill/>
          <a:ln w="9525">
            <a:solidFill>
              <a:schemeClr val="tx1"/>
            </a:solidFill>
            <a:miter lim="800000"/>
            <a:headEnd/>
            <a:tailEnd/>
          </a:ln>
        </p:spPr>
        <p:txBody>
          <a:bodyPr wrap="none" anchor="ctr"/>
          <a:lstStyle/>
          <a:p>
            <a:endParaRPr lang="en-GB"/>
          </a:p>
        </p:txBody>
      </p:sp>
      <p:sp>
        <p:nvSpPr>
          <p:cNvPr id="65573" name="Oval 37"/>
          <p:cNvSpPr>
            <a:spLocks noChangeArrowheads="1"/>
          </p:cNvSpPr>
          <p:nvPr/>
        </p:nvSpPr>
        <p:spPr bwMode="auto">
          <a:xfrm>
            <a:off x="1219200" y="5296272"/>
            <a:ext cx="533400" cy="533400"/>
          </a:xfrm>
          <a:prstGeom prst="ellipse">
            <a:avLst/>
          </a:prstGeom>
          <a:solidFill>
            <a:schemeClr val="bg1"/>
          </a:solidFill>
          <a:ln w="9525">
            <a:solidFill>
              <a:schemeClr val="tx1"/>
            </a:solidFill>
            <a:round/>
            <a:headEnd/>
            <a:tailEnd/>
          </a:ln>
        </p:spPr>
        <p:txBody>
          <a:bodyPr wrap="none" anchor="ctr"/>
          <a:lstStyle/>
          <a:p>
            <a:endParaRPr lang="en-GB"/>
          </a:p>
        </p:txBody>
      </p:sp>
      <p:sp>
        <p:nvSpPr>
          <p:cNvPr id="65574" name="Rectangle 38"/>
          <p:cNvSpPr>
            <a:spLocks noChangeArrowheads="1"/>
          </p:cNvSpPr>
          <p:nvPr/>
        </p:nvSpPr>
        <p:spPr bwMode="auto">
          <a:xfrm>
            <a:off x="3429000" y="4116288"/>
            <a:ext cx="2362200" cy="1905000"/>
          </a:xfrm>
          <a:prstGeom prst="rect">
            <a:avLst/>
          </a:prstGeom>
          <a:noFill/>
          <a:ln w="9525">
            <a:solidFill>
              <a:schemeClr val="tx1"/>
            </a:solidFill>
            <a:miter lim="800000"/>
            <a:headEnd/>
            <a:tailEnd/>
          </a:ln>
        </p:spPr>
        <p:txBody>
          <a:bodyPr wrap="none" anchor="ctr"/>
          <a:lstStyle/>
          <a:p>
            <a:endParaRPr lang="en-GB"/>
          </a:p>
        </p:txBody>
      </p:sp>
      <p:sp>
        <p:nvSpPr>
          <p:cNvPr id="65575" name="Rectangle 39"/>
          <p:cNvSpPr>
            <a:spLocks noChangeArrowheads="1"/>
          </p:cNvSpPr>
          <p:nvPr/>
        </p:nvSpPr>
        <p:spPr bwMode="auto">
          <a:xfrm>
            <a:off x="6400800" y="4188296"/>
            <a:ext cx="2362200" cy="1905000"/>
          </a:xfrm>
          <a:prstGeom prst="rect">
            <a:avLst/>
          </a:prstGeom>
          <a:noFill/>
          <a:ln w="9525">
            <a:solidFill>
              <a:schemeClr val="tx1"/>
            </a:solidFill>
            <a:miter lim="800000"/>
            <a:headEnd/>
            <a:tailEnd/>
          </a:ln>
        </p:spPr>
        <p:txBody>
          <a:bodyPr wrap="none" anchor="ctr"/>
          <a:lstStyle/>
          <a:p>
            <a:endParaRPr lang="en-GB"/>
          </a:p>
        </p:txBody>
      </p:sp>
      <p:sp>
        <p:nvSpPr>
          <p:cNvPr id="65576" name="Oval 40"/>
          <p:cNvSpPr>
            <a:spLocks noChangeArrowheads="1"/>
          </p:cNvSpPr>
          <p:nvPr/>
        </p:nvSpPr>
        <p:spPr bwMode="auto">
          <a:xfrm>
            <a:off x="3886200" y="5335488"/>
            <a:ext cx="457200" cy="457200"/>
          </a:xfrm>
          <a:prstGeom prst="ellipse">
            <a:avLst/>
          </a:prstGeom>
          <a:solidFill>
            <a:srgbClr val="FF0000"/>
          </a:solidFill>
          <a:ln w="9525">
            <a:noFill/>
            <a:round/>
            <a:headEnd/>
            <a:tailEnd/>
          </a:ln>
        </p:spPr>
        <p:txBody>
          <a:bodyPr wrap="none" anchor="ctr"/>
          <a:lstStyle/>
          <a:p>
            <a:endParaRPr lang="en-GB"/>
          </a:p>
        </p:txBody>
      </p:sp>
      <p:sp>
        <p:nvSpPr>
          <p:cNvPr id="65577" name="Oval 41"/>
          <p:cNvSpPr>
            <a:spLocks noChangeArrowheads="1"/>
          </p:cNvSpPr>
          <p:nvPr/>
        </p:nvSpPr>
        <p:spPr bwMode="auto">
          <a:xfrm>
            <a:off x="5334000" y="4421088"/>
            <a:ext cx="304800" cy="304800"/>
          </a:xfrm>
          <a:prstGeom prst="ellipse">
            <a:avLst/>
          </a:prstGeom>
          <a:solidFill>
            <a:srgbClr val="FF0000"/>
          </a:solidFill>
          <a:ln w="9525">
            <a:noFill/>
            <a:round/>
            <a:headEnd/>
            <a:tailEnd/>
          </a:ln>
        </p:spPr>
        <p:txBody>
          <a:bodyPr wrap="none" anchor="ctr"/>
          <a:lstStyle/>
          <a:p>
            <a:endParaRPr lang="en-GB"/>
          </a:p>
        </p:txBody>
      </p:sp>
      <p:sp>
        <p:nvSpPr>
          <p:cNvPr id="65578" name="Oval 42"/>
          <p:cNvSpPr>
            <a:spLocks noChangeArrowheads="1"/>
          </p:cNvSpPr>
          <p:nvPr/>
        </p:nvSpPr>
        <p:spPr bwMode="auto">
          <a:xfrm>
            <a:off x="4953000" y="5640288"/>
            <a:ext cx="304800" cy="304800"/>
          </a:xfrm>
          <a:prstGeom prst="ellipse">
            <a:avLst/>
          </a:prstGeom>
          <a:solidFill>
            <a:srgbClr val="FF0000"/>
          </a:solidFill>
          <a:ln w="9525">
            <a:noFill/>
            <a:round/>
            <a:headEnd/>
            <a:tailEnd/>
          </a:ln>
        </p:spPr>
        <p:txBody>
          <a:bodyPr wrap="none" anchor="ctr"/>
          <a:lstStyle/>
          <a:p>
            <a:endParaRPr lang="en-GB"/>
          </a:p>
        </p:txBody>
      </p:sp>
      <p:sp>
        <p:nvSpPr>
          <p:cNvPr id="65579" name="Oval 43"/>
          <p:cNvSpPr>
            <a:spLocks noChangeArrowheads="1"/>
          </p:cNvSpPr>
          <p:nvPr/>
        </p:nvSpPr>
        <p:spPr bwMode="auto">
          <a:xfrm>
            <a:off x="5257800" y="5259288"/>
            <a:ext cx="457200" cy="457200"/>
          </a:xfrm>
          <a:prstGeom prst="ellipse">
            <a:avLst/>
          </a:prstGeom>
          <a:solidFill>
            <a:srgbClr val="FF0000"/>
          </a:solidFill>
          <a:ln w="9525">
            <a:noFill/>
            <a:round/>
            <a:headEnd/>
            <a:tailEnd/>
          </a:ln>
        </p:spPr>
        <p:txBody>
          <a:bodyPr wrap="none" anchor="ctr"/>
          <a:lstStyle/>
          <a:p>
            <a:endParaRPr lang="en-GB"/>
          </a:p>
        </p:txBody>
      </p:sp>
      <p:sp>
        <p:nvSpPr>
          <p:cNvPr id="41004" name="Text Box 44"/>
          <p:cNvSpPr txBox="1">
            <a:spLocks noChangeArrowheads="1"/>
          </p:cNvSpPr>
          <p:nvPr/>
        </p:nvSpPr>
        <p:spPr bwMode="auto">
          <a:xfrm>
            <a:off x="3886200" y="3645024"/>
            <a:ext cx="1470025" cy="579438"/>
          </a:xfrm>
          <a:prstGeom prst="rect">
            <a:avLst/>
          </a:prstGeom>
          <a:solidFill>
            <a:srgbClr val="FFFFFF">
              <a:alpha val="50195"/>
            </a:srgbClr>
          </a:solidFill>
          <a:ln w="9525">
            <a:noFill/>
            <a:miter lim="800000"/>
            <a:headEnd/>
            <a:tailEnd/>
          </a:ln>
        </p:spPr>
        <p:txBody>
          <a:bodyPr wrap="none">
            <a:spAutoFit/>
          </a:bodyPr>
          <a:lstStyle/>
          <a:p>
            <a:r>
              <a:rPr lang="en-US" sz="3200" b="1" dirty="0"/>
              <a:t>Formal</a:t>
            </a:r>
            <a:endParaRPr lang="en-US" dirty="0"/>
          </a:p>
        </p:txBody>
      </p:sp>
      <p:sp>
        <p:nvSpPr>
          <p:cNvPr id="41005" name="Text Box 45"/>
          <p:cNvSpPr txBox="1">
            <a:spLocks noChangeArrowheads="1"/>
          </p:cNvSpPr>
          <p:nvPr/>
        </p:nvSpPr>
        <p:spPr bwMode="auto">
          <a:xfrm>
            <a:off x="6858000" y="5873898"/>
            <a:ext cx="1470025" cy="579438"/>
          </a:xfrm>
          <a:prstGeom prst="rect">
            <a:avLst/>
          </a:prstGeom>
          <a:solidFill>
            <a:srgbClr val="FFFFFF">
              <a:alpha val="50195"/>
            </a:srgbClr>
          </a:solidFill>
          <a:ln w="9525">
            <a:noFill/>
            <a:miter lim="800000"/>
            <a:headEnd/>
            <a:tailEnd/>
          </a:ln>
        </p:spPr>
        <p:txBody>
          <a:bodyPr wrap="none">
            <a:spAutoFit/>
          </a:bodyPr>
          <a:lstStyle/>
          <a:p>
            <a:r>
              <a:rPr lang="en-US" sz="3200" b="1" dirty="0"/>
              <a:t>Formal</a:t>
            </a:r>
            <a:endParaRPr lang="en-US" dirty="0"/>
          </a:p>
        </p:txBody>
      </p:sp>
      <p:sp>
        <p:nvSpPr>
          <p:cNvPr id="41006" name="Text Box 46"/>
          <p:cNvSpPr txBox="1">
            <a:spLocks noChangeArrowheads="1"/>
          </p:cNvSpPr>
          <p:nvPr/>
        </p:nvSpPr>
        <p:spPr bwMode="auto">
          <a:xfrm>
            <a:off x="609600" y="5873898"/>
            <a:ext cx="1741488" cy="579438"/>
          </a:xfrm>
          <a:prstGeom prst="rect">
            <a:avLst/>
          </a:prstGeom>
          <a:solidFill>
            <a:srgbClr val="FFFFFF">
              <a:alpha val="50195"/>
            </a:srgbClr>
          </a:solidFill>
          <a:ln w="9525">
            <a:noFill/>
            <a:miter lim="800000"/>
            <a:headEnd/>
            <a:tailEnd/>
          </a:ln>
        </p:spPr>
        <p:txBody>
          <a:bodyPr wrap="none">
            <a:spAutoFit/>
          </a:bodyPr>
          <a:lstStyle/>
          <a:p>
            <a:r>
              <a:rPr lang="en-US" sz="3200" b="1" dirty="0"/>
              <a:t>Informal</a:t>
            </a:r>
            <a:endParaRPr lang="en-US" dirty="0"/>
          </a:p>
        </p:txBody>
      </p:sp>
      <p:sp>
        <p:nvSpPr>
          <p:cNvPr id="41007" name="Text Box 47"/>
          <p:cNvSpPr txBox="1">
            <a:spLocks noChangeArrowheads="1"/>
          </p:cNvSpPr>
          <p:nvPr/>
        </p:nvSpPr>
        <p:spPr bwMode="auto">
          <a:xfrm>
            <a:off x="533400" y="3569642"/>
            <a:ext cx="1741488" cy="579438"/>
          </a:xfrm>
          <a:prstGeom prst="rect">
            <a:avLst/>
          </a:prstGeom>
          <a:solidFill>
            <a:srgbClr val="FFFFFF">
              <a:alpha val="50195"/>
            </a:srgbClr>
          </a:solidFill>
          <a:ln w="9525">
            <a:noFill/>
            <a:miter lim="800000"/>
            <a:headEnd/>
            <a:tailEnd/>
          </a:ln>
        </p:spPr>
        <p:txBody>
          <a:bodyPr wrap="none">
            <a:spAutoFit/>
          </a:bodyPr>
          <a:lstStyle/>
          <a:p>
            <a:r>
              <a:rPr lang="en-US" sz="3200" b="1" dirty="0" smtClean="0"/>
              <a:t>Informal</a:t>
            </a:r>
            <a:endParaRPr lang="en-US" dirty="0"/>
          </a:p>
        </p:txBody>
      </p:sp>
      <p:sp>
        <p:nvSpPr>
          <p:cNvPr id="41009" name="Text Box 49"/>
          <p:cNvSpPr txBox="1">
            <a:spLocks noChangeArrowheads="1"/>
          </p:cNvSpPr>
          <p:nvPr/>
        </p:nvSpPr>
        <p:spPr bwMode="auto">
          <a:xfrm>
            <a:off x="3733800" y="5873898"/>
            <a:ext cx="1741488" cy="579438"/>
          </a:xfrm>
          <a:prstGeom prst="rect">
            <a:avLst/>
          </a:prstGeom>
          <a:solidFill>
            <a:srgbClr val="FFFFFF">
              <a:alpha val="50195"/>
            </a:srgbClr>
          </a:solidFill>
          <a:ln w="9525">
            <a:noFill/>
            <a:miter lim="800000"/>
            <a:headEnd/>
            <a:tailEnd/>
          </a:ln>
        </p:spPr>
        <p:txBody>
          <a:bodyPr wrap="none">
            <a:spAutoFit/>
          </a:bodyPr>
          <a:lstStyle/>
          <a:p>
            <a:r>
              <a:rPr lang="en-US" sz="3200" b="1" dirty="0"/>
              <a:t>Informal</a:t>
            </a:r>
            <a:endParaRPr lang="en-US" dirty="0"/>
          </a:p>
        </p:txBody>
      </p:sp>
      <p:sp>
        <p:nvSpPr>
          <p:cNvPr id="51" name="Rectangle 3"/>
          <p:cNvSpPr>
            <a:spLocks noGrp="1" noChangeArrowheads="1"/>
          </p:cNvSpPr>
          <p:nvPr>
            <p:ph type="title"/>
          </p:nvPr>
        </p:nvSpPr>
        <p:spPr>
          <a:xfrm>
            <a:off x="323528" y="692696"/>
            <a:ext cx="6768752" cy="339824"/>
          </a:xfrm>
        </p:spPr>
        <p:txBody>
          <a:bodyPr>
            <a:noAutofit/>
          </a:bodyPr>
          <a:lstStyle/>
          <a:p>
            <a:pPr>
              <a:lnSpc>
                <a:spcPct val="80000"/>
              </a:lnSpc>
            </a:pPr>
            <a:r>
              <a:rPr lang="en-US" sz="2000" b="1" dirty="0" smtClean="0">
                <a:latin typeface="Abadi MT Condensed Extra Bold" pitchFamily="34" charset="0"/>
              </a:rPr>
              <a:t>Balance in the Elements of Design</a:t>
            </a:r>
            <a:endParaRPr lang="en-US" sz="2000" dirty="0" smtClean="0"/>
          </a:p>
        </p:txBody>
      </p:sp>
      <p:sp>
        <p:nvSpPr>
          <p:cNvPr id="65555" name="Text Box 19"/>
          <p:cNvSpPr txBox="1">
            <a:spLocks noChangeArrowheads="1"/>
          </p:cNvSpPr>
          <p:nvPr/>
        </p:nvSpPr>
        <p:spPr bwMode="auto">
          <a:xfrm>
            <a:off x="609600" y="6216650"/>
            <a:ext cx="1490663" cy="728663"/>
          </a:xfrm>
          <a:prstGeom prst="rect">
            <a:avLst/>
          </a:prstGeom>
          <a:noFill/>
          <a:ln w="9525">
            <a:noFill/>
            <a:miter lim="800000"/>
            <a:headEnd/>
            <a:tailEnd/>
          </a:ln>
        </p:spPr>
        <p:txBody>
          <a:bodyPr wrap="none">
            <a:spAutoFit/>
          </a:bodyPr>
          <a:lstStyle/>
          <a:p>
            <a:r>
              <a:rPr lang="en-US" sz="3600" b="1">
                <a:latin typeface="Comic Sans MS" pitchFamily="66" charset="0"/>
              </a:rPr>
              <a:t>Space</a:t>
            </a:r>
          </a:p>
        </p:txBody>
      </p:sp>
      <p:sp>
        <p:nvSpPr>
          <p:cNvPr id="65556" name="Text Box 20"/>
          <p:cNvSpPr txBox="1">
            <a:spLocks noChangeArrowheads="1"/>
          </p:cNvSpPr>
          <p:nvPr/>
        </p:nvSpPr>
        <p:spPr bwMode="auto">
          <a:xfrm>
            <a:off x="3811588" y="6216650"/>
            <a:ext cx="1292225" cy="728663"/>
          </a:xfrm>
          <a:prstGeom prst="rect">
            <a:avLst/>
          </a:prstGeom>
          <a:noFill/>
          <a:ln w="9525">
            <a:noFill/>
            <a:miter lim="800000"/>
            <a:headEnd/>
            <a:tailEnd/>
          </a:ln>
        </p:spPr>
        <p:txBody>
          <a:bodyPr wrap="none">
            <a:spAutoFit/>
          </a:bodyPr>
          <a:lstStyle/>
          <a:p>
            <a:r>
              <a:rPr lang="en-US" sz="3600" b="1">
                <a:latin typeface="Comic Sans MS" pitchFamily="66" charset="0"/>
              </a:rPr>
              <a:t>Color</a:t>
            </a:r>
          </a:p>
        </p:txBody>
      </p:sp>
      <p:sp>
        <p:nvSpPr>
          <p:cNvPr id="65557" name="Text Box 21"/>
          <p:cNvSpPr txBox="1">
            <a:spLocks noChangeArrowheads="1"/>
          </p:cNvSpPr>
          <p:nvPr/>
        </p:nvSpPr>
        <p:spPr bwMode="auto">
          <a:xfrm>
            <a:off x="6629400" y="6216650"/>
            <a:ext cx="1365250" cy="728663"/>
          </a:xfrm>
          <a:prstGeom prst="rect">
            <a:avLst/>
          </a:prstGeom>
          <a:noFill/>
          <a:ln w="9525">
            <a:noFill/>
            <a:miter lim="800000"/>
            <a:headEnd/>
            <a:tailEnd/>
          </a:ln>
        </p:spPr>
        <p:txBody>
          <a:bodyPr wrap="none">
            <a:spAutoFit/>
          </a:bodyPr>
          <a:lstStyle/>
          <a:p>
            <a:r>
              <a:rPr lang="en-US" sz="3600" b="1" dirty="0">
                <a:latin typeface="Comic Sans MS" pitchFamily="66" charset="0"/>
              </a:rPr>
              <a:t>Value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007">
                                            <p:bg/>
                                          </p:spTgt>
                                        </p:tgtEl>
                                        <p:attrNameLst>
                                          <p:attrName>style.visibility</p:attrName>
                                        </p:attrNameLst>
                                      </p:cBhvr>
                                      <p:to>
                                        <p:strVal val="visible"/>
                                      </p:to>
                                    </p:set>
                                    <p:anim calcmode="lin" valueType="num">
                                      <p:cBhvr additive="base">
                                        <p:cTn id="7" dur="500" fill="hold"/>
                                        <p:tgtEl>
                                          <p:spTgt spid="4100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1007">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1007">
                                            <p:txEl>
                                              <p:pRg st="0" end="0"/>
                                            </p:txEl>
                                          </p:spTgt>
                                        </p:tgtEl>
                                        <p:attrNameLst>
                                          <p:attrName>style.visibility</p:attrName>
                                        </p:attrNameLst>
                                      </p:cBhvr>
                                      <p:to>
                                        <p:strVal val="visible"/>
                                      </p:to>
                                    </p:set>
                                    <p:anim calcmode="lin" valueType="num">
                                      <p:cBhvr additive="base">
                                        <p:cTn id="11" dur="500" fill="hold"/>
                                        <p:tgtEl>
                                          <p:spTgt spid="4100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100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1004">
                                            <p:bg/>
                                          </p:spTgt>
                                        </p:tgtEl>
                                        <p:attrNameLst>
                                          <p:attrName>style.visibility</p:attrName>
                                        </p:attrNameLst>
                                      </p:cBhvr>
                                      <p:to>
                                        <p:strVal val="visible"/>
                                      </p:to>
                                    </p:set>
                                    <p:anim calcmode="lin" valueType="num">
                                      <p:cBhvr additive="base">
                                        <p:cTn id="17" dur="500" fill="hold"/>
                                        <p:tgtEl>
                                          <p:spTgt spid="41004">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41004">
                                            <p:bg/>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1004">
                                            <p:txEl>
                                              <p:pRg st="0" end="0"/>
                                            </p:txEl>
                                          </p:spTgt>
                                        </p:tgtEl>
                                        <p:attrNameLst>
                                          <p:attrName>style.visibility</p:attrName>
                                        </p:attrNameLst>
                                      </p:cBhvr>
                                      <p:to>
                                        <p:strVal val="visible"/>
                                      </p:to>
                                    </p:set>
                                    <p:anim calcmode="lin" valueType="num">
                                      <p:cBhvr additive="base">
                                        <p:cTn id="21" dur="500" fill="hold"/>
                                        <p:tgtEl>
                                          <p:spTgt spid="4100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100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1008">
                                            <p:bg/>
                                          </p:spTgt>
                                        </p:tgtEl>
                                        <p:attrNameLst>
                                          <p:attrName>style.visibility</p:attrName>
                                        </p:attrNameLst>
                                      </p:cBhvr>
                                      <p:to>
                                        <p:strVal val="visible"/>
                                      </p:to>
                                    </p:set>
                                    <p:anim calcmode="lin" valueType="num">
                                      <p:cBhvr additive="base">
                                        <p:cTn id="27" dur="500" fill="hold"/>
                                        <p:tgtEl>
                                          <p:spTgt spid="41008">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41008">
                                            <p:bg/>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1008">
                                            <p:txEl>
                                              <p:pRg st="0" end="0"/>
                                            </p:txEl>
                                          </p:spTgt>
                                        </p:tgtEl>
                                        <p:attrNameLst>
                                          <p:attrName>style.visibility</p:attrName>
                                        </p:attrNameLst>
                                      </p:cBhvr>
                                      <p:to>
                                        <p:strVal val="visible"/>
                                      </p:to>
                                    </p:set>
                                    <p:anim calcmode="lin" valueType="num">
                                      <p:cBhvr additive="base">
                                        <p:cTn id="31" dur="500" fill="hold"/>
                                        <p:tgtEl>
                                          <p:spTgt spid="4100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100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1006">
                                            <p:bg/>
                                          </p:spTgt>
                                        </p:tgtEl>
                                        <p:attrNameLst>
                                          <p:attrName>style.visibility</p:attrName>
                                        </p:attrNameLst>
                                      </p:cBhvr>
                                      <p:to>
                                        <p:strVal val="visible"/>
                                      </p:to>
                                    </p:set>
                                    <p:anim calcmode="lin" valueType="num">
                                      <p:cBhvr additive="base">
                                        <p:cTn id="37" dur="500" fill="hold"/>
                                        <p:tgtEl>
                                          <p:spTgt spid="41006">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41006">
                                            <p:bg/>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1006">
                                            <p:txEl>
                                              <p:pRg st="0" end="0"/>
                                            </p:txEl>
                                          </p:spTgt>
                                        </p:tgtEl>
                                        <p:attrNameLst>
                                          <p:attrName>style.visibility</p:attrName>
                                        </p:attrNameLst>
                                      </p:cBhvr>
                                      <p:to>
                                        <p:strVal val="visible"/>
                                      </p:to>
                                    </p:set>
                                    <p:anim calcmode="lin" valueType="num">
                                      <p:cBhvr additive="base">
                                        <p:cTn id="41" dur="500" fill="hold"/>
                                        <p:tgtEl>
                                          <p:spTgt spid="41006">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10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41009">
                                            <p:bg/>
                                          </p:spTgt>
                                        </p:tgtEl>
                                        <p:attrNameLst>
                                          <p:attrName>style.visibility</p:attrName>
                                        </p:attrNameLst>
                                      </p:cBhvr>
                                      <p:to>
                                        <p:strVal val="visible"/>
                                      </p:to>
                                    </p:set>
                                    <p:anim calcmode="lin" valueType="num">
                                      <p:cBhvr additive="base">
                                        <p:cTn id="47" dur="500" fill="hold"/>
                                        <p:tgtEl>
                                          <p:spTgt spid="41009">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41009">
                                            <p:bg/>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1009">
                                            <p:txEl>
                                              <p:pRg st="0" end="0"/>
                                            </p:txEl>
                                          </p:spTgt>
                                        </p:tgtEl>
                                        <p:attrNameLst>
                                          <p:attrName>style.visibility</p:attrName>
                                        </p:attrNameLst>
                                      </p:cBhvr>
                                      <p:to>
                                        <p:strVal val="visible"/>
                                      </p:to>
                                    </p:set>
                                    <p:anim calcmode="lin" valueType="num">
                                      <p:cBhvr additive="base">
                                        <p:cTn id="51" dur="500" fill="hold"/>
                                        <p:tgtEl>
                                          <p:spTgt spid="41009">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4100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41005">
                                            <p:bg/>
                                          </p:spTgt>
                                        </p:tgtEl>
                                        <p:attrNameLst>
                                          <p:attrName>style.visibility</p:attrName>
                                        </p:attrNameLst>
                                      </p:cBhvr>
                                      <p:to>
                                        <p:strVal val="visible"/>
                                      </p:to>
                                    </p:set>
                                    <p:anim calcmode="lin" valueType="num">
                                      <p:cBhvr additive="base">
                                        <p:cTn id="57" dur="500" fill="hold"/>
                                        <p:tgtEl>
                                          <p:spTgt spid="41005">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41005">
                                            <p:bg/>
                                          </p:spTgt>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1005">
                                            <p:txEl>
                                              <p:pRg st="0" end="0"/>
                                            </p:txEl>
                                          </p:spTgt>
                                        </p:tgtEl>
                                        <p:attrNameLst>
                                          <p:attrName>style.visibility</p:attrName>
                                        </p:attrNameLst>
                                      </p:cBhvr>
                                      <p:to>
                                        <p:strVal val="visible"/>
                                      </p:to>
                                    </p:set>
                                    <p:anim calcmode="lin" valueType="num">
                                      <p:cBhvr additive="base">
                                        <p:cTn id="61" dur="500" fill="hold"/>
                                        <p:tgtEl>
                                          <p:spTgt spid="41005">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100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8" grpId="0" build="allAtOnce" animBg="1"/>
      <p:bldP spid="41004" grpId="0" build="allAtOnce" animBg="1"/>
      <p:bldP spid="41005" grpId="0" build="allAtOnce" animBg="1"/>
      <p:bldP spid="41006" grpId="0" build="allAtOnce" animBg="1"/>
      <p:bldP spid="41007" grpId="0" build="allAtOnce" animBg="1"/>
      <p:bldP spid="41009" grpId="0" build="allAtOnce"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780928"/>
            <a:ext cx="8352928" cy="1215008"/>
          </a:xfrm>
        </p:spPr>
        <p:txBody>
          <a:bodyPr>
            <a:normAutofit/>
          </a:bodyPr>
          <a:lstStyle/>
          <a:p>
            <a:pPr algn="ctr"/>
            <a:r>
              <a:rPr lang="en-GB" sz="6000" dirty="0" smtClean="0"/>
              <a:t>End </a:t>
            </a:r>
            <a:r>
              <a:rPr lang="en-GB" sz="6000" smtClean="0"/>
              <a:t>of lecture</a:t>
            </a:r>
            <a:endParaRPr lang="en-GB" sz="6000"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6"/>
          <p:cNvGrpSpPr>
            <a:grpSpLocks/>
          </p:cNvGrpSpPr>
          <p:nvPr/>
        </p:nvGrpSpPr>
        <p:grpSpPr bwMode="auto">
          <a:xfrm>
            <a:off x="0" y="0"/>
            <a:ext cx="9753600" cy="6858000"/>
            <a:chOff x="0" y="0"/>
            <a:chExt cx="6144" cy="4320"/>
          </a:xfrm>
        </p:grpSpPr>
        <p:sp>
          <p:nvSpPr>
            <p:cNvPr id="66567" name="Rectangle 4"/>
            <p:cNvSpPr>
              <a:spLocks noChangeArrowheads="1"/>
            </p:cNvSpPr>
            <p:nvPr/>
          </p:nvSpPr>
          <p:spPr bwMode="auto">
            <a:xfrm>
              <a:off x="0" y="0"/>
              <a:ext cx="6144" cy="4320"/>
            </a:xfrm>
            <a:prstGeom prst="rect">
              <a:avLst/>
            </a:prstGeom>
            <a:gradFill rotWithShape="0">
              <a:gsLst>
                <a:gs pos="0">
                  <a:srgbClr val="6A696A"/>
                </a:gs>
                <a:gs pos="50000">
                  <a:srgbClr val="DAD8D9"/>
                </a:gs>
                <a:gs pos="100000">
                  <a:srgbClr val="6A696A"/>
                </a:gs>
              </a:gsLst>
              <a:lin ang="5400000" scaled="1"/>
            </a:gradFill>
            <a:ln w="9525">
              <a:solidFill>
                <a:schemeClr val="tx1"/>
              </a:solidFill>
              <a:miter lim="800000"/>
              <a:headEnd/>
              <a:tailEnd/>
            </a:ln>
          </p:spPr>
          <p:txBody>
            <a:bodyPr wrap="none" anchor="ctr"/>
            <a:lstStyle/>
            <a:p>
              <a:pPr algn="ctr"/>
              <a:endParaRPr lang="en-US"/>
            </a:p>
          </p:txBody>
        </p:sp>
        <p:pic>
          <p:nvPicPr>
            <p:cNvPr id="66568" name="Picture 3" descr="X:\kaywagner\Power Point Presentations\Room divider, Sottsass.jpg"/>
            <p:cNvPicPr>
              <a:picLocks noChangeAspect="1" noChangeArrowheads="1"/>
            </p:cNvPicPr>
            <p:nvPr/>
          </p:nvPicPr>
          <p:blipFill>
            <a:blip r:embed="rId2" cstate="print"/>
            <a:srcRect/>
            <a:stretch>
              <a:fillRect/>
            </a:stretch>
          </p:blipFill>
          <p:spPr bwMode="auto">
            <a:xfrm>
              <a:off x="720" y="0"/>
              <a:ext cx="4656" cy="4320"/>
            </a:xfrm>
            <a:prstGeom prst="rect">
              <a:avLst/>
            </a:prstGeom>
            <a:noFill/>
            <a:ln w="9525">
              <a:noFill/>
              <a:miter lim="800000"/>
              <a:headEnd/>
              <a:tailEnd/>
            </a:ln>
          </p:spPr>
        </p:pic>
      </p:grpSp>
      <p:sp>
        <p:nvSpPr>
          <p:cNvPr id="28680" name="Freeform 8"/>
          <p:cNvSpPr>
            <a:spLocks/>
          </p:cNvSpPr>
          <p:nvPr/>
        </p:nvSpPr>
        <p:spPr bwMode="auto">
          <a:xfrm>
            <a:off x="1295400" y="158750"/>
            <a:ext cx="3581400" cy="6013450"/>
          </a:xfrm>
          <a:custGeom>
            <a:avLst/>
            <a:gdLst>
              <a:gd name="T0" fmla="*/ 2202 w 2256"/>
              <a:gd name="T1" fmla="*/ 18 h 3788"/>
              <a:gd name="T2" fmla="*/ 1856 w 2256"/>
              <a:gd name="T3" fmla="*/ 0 h 3788"/>
              <a:gd name="T4" fmla="*/ 1856 w 2256"/>
              <a:gd name="T5" fmla="*/ 518 h 3788"/>
              <a:gd name="T6" fmla="*/ 2166 w 2256"/>
              <a:gd name="T7" fmla="*/ 518 h 3788"/>
              <a:gd name="T8" fmla="*/ 2166 w 2256"/>
              <a:gd name="T9" fmla="*/ 936 h 3788"/>
              <a:gd name="T10" fmla="*/ 1538 w 2256"/>
              <a:gd name="T11" fmla="*/ 946 h 3788"/>
              <a:gd name="T12" fmla="*/ 1536 w 2256"/>
              <a:gd name="T13" fmla="*/ 620 h 3788"/>
              <a:gd name="T14" fmla="*/ 1392 w 2256"/>
              <a:gd name="T15" fmla="*/ 620 h 3788"/>
              <a:gd name="T16" fmla="*/ 1392 w 2256"/>
              <a:gd name="T17" fmla="*/ 1100 h 3788"/>
              <a:gd name="T18" fmla="*/ 2208 w 2256"/>
              <a:gd name="T19" fmla="*/ 1100 h 3788"/>
              <a:gd name="T20" fmla="*/ 1536 w 2256"/>
              <a:gd name="T21" fmla="*/ 1820 h 3788"/>
              <a:gd name="T22" fmla="*/ 1152 w 2256"/>
              <a:gd name="T23" fmla="*/ 1820 h 3788"/>
              <a:gd name="T24" fmla="*/ 624 w 2256"/>
              <a:gd name="T25" fmla="*/ 1052 h 3788"/>
              <a:gd name="T26" fmla="*/ 336 w 2256"/>
              <a:gd name="T27" fmla="*/ 1052 h 3788"/>
              <a:gd name="T28" fmla="*/ 768 w 2256"/>
              <a:gd name="T29" fmla="*/ 1676 h 3788"/>
              <a:gd name="T30" fmla="*/ 624 w 2256"/>
              <a:gd name="T31" fmla="*/ 1868 h 3788"/>
              <a:gd name="T32" fmla="*/ 336 w 2256"/>
              <a:gd name="T33" fmla="*/ 1868 h 3788"/>
              <a:gd name="T34" fmla="*/ 336 w 2256"/>
              <a:gd name="T35" fmla="*/ 1676 h 3788"/>
              <a:gd name="T36" fmla="*/ 240 w 2256"/>
              <a:gd name="T37" fmla="*/ 1676 h 3788"/>
              <a:gd name="T38" fmla="*/ 0 w 2256"/>
              <a:gd name="T39" fmla="*/ 1820 h 3788"/>
              <a:gd name="T40" fmla="*/ 0 w 2256"/>
              <a:gd name="T41" fmla="*/ 2012 h 3788"/>
              <a:gd name="T42" fmla="*/ 672 w 2256"/>
              <a:gd name="T43" fmla="*/ 2012 h 3788"/>
              <a:gd name="T44" fmla="*/ 1056 w 2256"/>
              <a:gd name="T45" fmla="*/ 2540 h 3788"/>
              <a:gd name="T46" fmla="*/ 672 w 2256"/>
              <a:gd name="T47" fmla="*/ 2732 h 3788"/>
              <a:gd name="T48" fmla="*/ 384 w 2256"/>
              <a:gd name="T49" fmla="*/ 2348 h 3788"/>
              <a:gd name="T50" fmla="*/ 144 w 2256"/>
              <a:gd name="T51" fmla="*/ 2540 h 3788"/>
              <a:gd name="T52" fmla="*/ 432 w 2256"/>
              <a:gd name="T53" fmla="*/ 3020 h 3788"/>
              <a:gd name="T54" fmla="*/ 672 w 2256"/>
              <a:gd name="T55" fmla="*/ 2924 h 3788"/>
              <a:gd name="T56" fmla="*/ 1056 w 2256"/>
              <a:gd name="T57" fmla="*/ 3500 h 3788"/>
              <a:gd name="T58" fmla="*/ 1056 w 2256"/>
              <a:gd name="T59" fmla="*/ 3788 h 3788"/>
              <a:gd name="T60" fmla="*/ 2256 w 2256"/>
              <a:gd name="T61" fmla="*/ 3788 h 3788"/>
              <a:gd name="T62" fmla="*/ 2247 w 2256"/>
              <a:gd name="T63" fmla="*/ 3291 h 3788"/>
              <a:gd name="T64" fmla="*/ 1275 w 2256"/>
              <a:gd name="T65" fmla="*/ 3282 h 3788"/>
              <a:gd name="T66" fmla="*/ 911 w 2256"/>
              <a:gd name="T67" fmla="*/ 2827 h 3788"/>
              <a:gd name="T68" fmla="*/ 1247 w 2256"/>
              <a:gd name="T69" fmla="*/ 2655 h 3788"/>
              <a:gd name="T70" fmla="*/ 2238 w 2256"/>
              <a:gd name="T71" fmla="*/ 2655 h 3788"/>
              <a:gd name="T72" fmla="*/ 2238 w 2256"/>
              <a:gd name="T73" fmla="*/ 2446 h 3788"/>
              <a:gd name="T74" fmla="*/ 1275 w 2256"/>
              <a:gd name="T75" fmla="*/ 2455 h 3788"/>
              <a:gd name="T76" fmla="*/ 957 w 2256"/>
              <a:gd name="T77" fmla="*/ 2000 h 3788"/>
              <a:gd name="T78" fmla="*/ 2220 w 2256"/>
              <a:gd name="T79" fmla="*/ 1982 h 3788"/>
              <a:gd name="T80" fmla="*/ 2220 w 2256"/>
              <a:gd name="T81" fmla="*/ 1836 h 3788"/>
              <a:gd name="T82" fmla="*/ 1720 w 2256"/>
              <a:gd name="T83" fmla="*/ 1827 h 3788"/>
              <a:gd name="T84" fmla="*/ 2247 w 2256"/>
              <a:gd name="T85" fmla="*/ 1209 h 3788"/>
              <a:gd name="T86" fmla="*/ 2238 w 2256"/>
              <a:gd name="T87" fmla="*/ 482 h 3788"/>
              <a:gd name="T88" fmla="*/ 1929 w 2256"/>
              <a:gd name="T89" fmla="*/ 464 h 3788"/>
              <a:gd name="T90" fmla="*/ 1929 w 2256"/>
              <a:gd name="T91" fmla="*/ 73 h 3788"/>
              <a:gd name="T92" fmla="*/ 2193 w 2256"/>
              <a:gd name="T93" fmla="*/ 73 h 3788"/>
              <a:gd name="T94" fmla="*/ 2202 w 2256"/>
              <a:gd name="T95" fmla="*/ 18 h 37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56"/>
              <a:gd name="T145" fmla="*/ 0 h 3788"/>
              <a:gd name="T146" fmla="*/ 2256 w 2256"/>
              <a:gd name="T147" fmla="*/ 3788 h 37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56" h="3788">
                <a:moveTo>
                  <a:pt x="2202" y="18"/>
                </a:moveTo>
                <a:lnTo>
                  <a:pt x="1856" y="0"/>
                </a:lnTo>
                <a:lnTo>
                  <a:pt x="1856" y="518"/>
                </a:lnTo>
                <a:lnTo>
                  <a:pt x="2166" y="518"/>
                </a:lnTo>
                <a:lnTo>
                  <a:pt x="2166" y="936"/>
                </a:lnTo>
                <a:lnTo>
                  <a:pt x="1538" y="946"/>
                </a:lnTo>
                <a:lnTo>
                  <a:pt x="1536" y="620"/>
                </a:lnTo>
                <a:lnTo>
                  <a:pt x="1392" y="620"/>
                </a:lnTo>
                <a:lnTo>
                  <a:pt x="1392" y="1100"/>
                </a:lnTo>
                <a:lnTo>
                  <a:pt x="2208" y="1100"/>
                </a:lnTo>
                <a:lnTo>
                  <a:pt x="1536" y="1820"/>
                </a:lnTo>
                <a:lnTo>
                  <a:pt x="1152" y="1820"/>
                </a:lnTo>
                <a:lnTo>
                  <a:pt x="624" y="1052"/>
                </a:lnTo>
                <a:lnTo>
                  <a:pt x="336" y="1052"/>
                </a:lnTo>
                <a:lnTo>
                  <a:pt x="768" y="1676"/>
                </a:lnTo>
                <a:lnTo>
                  <a:pt x="624" y="1868"/>
                </a:lnTo>
                <a:lnTo>
                  <a:pt x="336" y="1868"/>
                </a:lnTo>
                <a:lnTo>
                  <a:pt x="336" y="1676"/>
                </a:lnTo>
                <a:lnTo>
                  <a:pt x="240" y="1676"/>
                </a:lnTo>
                <a:lnTo>
                  <a:pt x="0" y="1820"/>
                </a:lnTo>
                <a:lnTo>
                  <a:pt x="0" y="2012"/>
                </a:lnTo>
                <a:lnTo>
                  <a:pt x="672" y="2012"/>
                </a:lnTo>
                <a:lnTo>
                  <a:pt x="1056" y="2540"/>
                </a:lnTo>
                <a:lnTo>
                  <a:pt x="672" y="2732"/>
                </a:lnTo>
                <a:lnTo>
                  <a:pt x="384" y="2348"/>
                </a:lnTo>
                <a:lnTo>
                  <a:pt x="144" y="2540"/>
                </a:lnTo>
                <a:lnTo>
                  <a:pt x="432" y="3020"/>
                </a:lnTo>
                <a:lnTo>
                  <a:pt x="672" y="2924"/>
                </a:lnTo>
                <a:lnTo>
                  <a:pt x="1056" y="3500"/>
                </a:lnTo>
                <a:lnTo>
                  <a:pt x="1056" y="3788"/>
                </a:lnTo>
                <a:lnTo>
                  <a:pt x="2256" y="3788"/>
                </a:lnTo>
                <a:lnTo>
                  <a:pt x="2247" y="3291"/>
                </a:lnTo>
                <a:lnTo>
                  <a:pt x="1275" y="3282"/>
                </a:lnTo>
                <a:lnTo>
                  <a:pt x="911" y="2827"/>
                </a:lnTo>
                <a:lnTo>
                  <a:pt x="1247" y="2655"/>
                </a:lnTo>
                <a:lnTo>
                  <a:pt x="2238" y="2655"/>
                </a:lnTo>
                <a:lnTo>
                  <a:pt x="2238" y="2446"/>
                </a:lnTo>
                <a:lnTo>
                  <a:pt x="1275" y="2455"/>
                </a:lnTo>
                <a:lnTo>
                  <a:pt x="957" y="2000"/>
                </a:lnTo>
                <a:lnTo>
                  <a:pt x="2220" y="1982"/>
                </a:lnTo>
                <a:lnTo>
                  <a:pt x="2220" y="1836"/>
                </a:lnTo>
                <a:lnTo>
                  <a:pt x="1720" y="1827"/>
                </a:lnTo>
                <a:lnTo>
                  <a:pt x="2247" y="1209"/>
                </a:lnTo>
                <a:lnTo>
                  <a:pt x="2238" y="482"/>
                </a:lnTo>
                <a:lnTo>
                  <a:pt x="1929" y="464"/>
                </a:lnTo>
                <a:lnTo>
                  <a:pt x="1929" y="73"/>
                </a:lnTo>
                <a:lnTo>
                  <a:pt x="2193" y="73"/>
                </a:lnTo>
                <a:lnTo>
                  <a:pt x="2202" y="18"/>
                </a:lnTo>
                <a:close/>
              </a:path>
            </a:pathLst>
          </a:custGeom>
          <a:solidFill>
            <a:schemeClr val="bg1">
              <a:alpha val="50195"/>
            </a:schemeClr>
          </a:solidFill>
          <a:ln w="38100" cmpd="sng">
            <a:solidFill>
              <a:srgbClr val="8F8EA2"/>
            </a:solidFill>
            <a:round/>
            <a:headEnd/>
            <a:tailEnd/>
          </a:ln>
        </p:spPr>
        <p:txBody>
          <a:bodyPr wrap="none" anchor="ctr"/>
          <a:lstStyle/>
          <a:p>
            <a:endParaRPr lang="en-GB"/>
          </a:p>
        </p:txBody>
      </p:sp>
      <p:sp>
        <p:nvSpPr>
          <p:cNvPr id="28681" name="Freeform 9"/>
          <p:cNvSpPr>
            <a:spLocks/>
          </p:cNvSpPr>
          <p:nvPr/>
        </p:nvSpPr>
        <p:spPr bwMode="auto">
          <a:xfrm>
            <a:off x="4814888" y="152400"/>
            <a:ext cx="3567112" cy="6013450"/>
          </a:xfrm>
          <a:custGeom>
            <a:avLst/>
            <a:gdLst>
              <a:gd name="T0" fmla="*/ 45 w 2247"/>
              <a:gd name="T1" fmla="*/ 18 h 3788"/>
              <a:gd name="T2" fmla="*/ 391 w 2247"/>
              <a:gd name="T3" fmla="*/ 0 h 3788"/>
              <a:gd name="T4" fmla="*/ 391 w 2247"/>
              <a:gd name="T5" fmla="*/ 518 h 3788"/>
              <a:gd name="T6" fmla="*/ 81 w 2247"/>
              <a:gd name="T7" fmla="*/ 518 h 3788"/>
              <a:gd name="T8" fmla="*/ 81 w 2247"/>
              <a:gd name="T9" fmla="*/ 936 h 3788"/>
              <a:gd name="T10" fmla="*/ 709 w 2247"/>
              <a:gd name="T11" fmla="*/ 946 h 3788"/>
              <a:gd name="T12" fmla="*/ 711 w 2247"/>
              <a:gd name="T13" fmla="*/ 620 h 3788"/>
              <a:gd name="T14" fmla="*/ 855 w 2247"/>
              <a:gd name="T15" fmla="*/ 620 h 3788"/>
              <a:gd name="T16" fmla="*/ 855 w 2247"/>
              <a:gd name="T17" fmla="*/ 1100 h 3788"/>
              <a:gd name="T18" fmla="*/ 39 w 2247"/>
              <a:gd name="T19" fmla="*/ 1100 h 3788"/>
              <a:gd name="T20" fmla="*/ 711 w 2247"/>
              <a:gd name="T21" fmla="*/ 1820 h 3788"/>
              <a:gd name="T22" fmla="*/ 1095 w 2247"/>
              <a:gd name="T23" fmla="*/ 1820 h 3788"/>
              <a:gd name="T24" fmla="*/ 1623 w 2247"/>
              <a:gd name="T25" fmla="*/ 1052 h 3788"/>
              <a:gd name="T26" fmla="*/ 1911 w 2247"/>
              <a:gd name="T27" fmla="*/ 1052 h 3788"/>
              <a:gd name="T28" fmla="*/ 1479 w 2247"/>
              <a:gd name="T29" fmla="*/ 1676 h 3788"/>
              <a:gd name="T30" fmla="*/ 1623 w 2247"/>
              <a:gd name="T31" fmla="*/ 1868 h 3788"/>
              <a:gd name="T32" fmla="*/ 1911 w 2247"/>
              <a:gd name="T33" fmla="*/ 1868 h 3788"/>
              <a:gd name="T34" fmla="*/ 1911 w 2247"/>
              <a:gd name="T35" fmla="*/ 1676 h 3788"/>
              <a:gd name="T36" fmla="*/ 2007 w 2247"/>
              <a:gd name="T37" fmla="*/ 1676 h 3788"/>
              <a:gd name="T38" fmla="*/ 2247 w 2247"/>
              <a:gd name="T39" fmla="*/ 1820 h 3788"/>
              <a:gd name="T40" fmla="*/ 2247 w 2247"/>
              <a:gd name="T41" fmla="*/ 2012 h 3788"/>
              <a:gd name="T42" fmla="*/ 1575 w 2247"/>
              <a:gd name="T43" fmla="*/ 2012 h 3788"/>
              <a:gd name="T44" fmla="*/ 1191 w 2247"/>
              <a:gd name="T45" fmla="*/ 2540 h 3788"/>
              <a:gd name="T46" fmla="*/ 1575 w 2247"/>
              <a:gd name="T47" fmla="*/ 2732 h 3788"/>
              <a:gd name="T48" fmla="*/ 1863 w 2247"/>
              <a:gd name="T49" fmla="*/ 2348 h 3788"/>
              <a:gd name="T50" fmla="*/ 2103 w 2247"/>
              <a:gd name="T51" fmla="*/ 2540 h 3788"/>
              <a:gd name="T52" fmla="*/ 1815 w 2247"/>
              <a:gd name="T53" fmla="*/ 3020 h 3788"/>
              <a:gd name="T54" fmla="*/ 1575 w 2247"/>
              <a:gd name="T55" fmla="*/ 2924 h 3788"/>
              <a:gd name="T56" fmla="*/ 1191 w 2247"/>
              <a:gd name="T57" fmla="*/ 3500 h 3788"/>
              <a:gd name="T58" fmla="*/ 1191 w 2247"/>
              <a:gd name="T59" fmla="*/ 3788 h 3788"/>
              <a:gd name="T60" fmla="*/ 3 w 2247"/>
              <a:gd name="T61" fmla="*/ 3786 h 3788"/>
              <a:gd name="T62" fmla="*/ 0 w 2247"/>
              <a:gd name="T63" fmla="*/ 3291 h 3788"/>
              <a:gd name="T64" fmla="*/ 972 w 2247"/>
              <a:gd name="T65" fmla="*/ 3282 h 3788"/>
              <a:gd name="T66" fmla="*/ 1336 w 2247"/>
              <a:gd name="T67" fmla="*/ 2827 h 3788"/>
              <a:gd name="T68" fmla="*/ 1000 w 2247"/>
              <a:gd name="T69" fmla="*/ 2655 h 3788"/>
              <a:gd name="T70" fmla="*/ 9 w 2247"/>
              <a:gd name="T71" fmla="*/ 2655 h 3788"/>
              <a:gd name="T72" fmla="*/ 9 w 2247"/>
              <a:gd name="T73" fmla="*/ 2446 h 3788"/>
              <a:gd name="T74" fmla="*/ 972 w 2247"/>
              <a:gd name="T75" fmla="*/ 2455 h 3788"/>
              <a:gd name="T76" fmla="*/ 1290 w 2247"/>
              <a:gd name="T77" fmla="*/ 2000 h 3788"/>
              <a:gd name="T78" fmla="*/ 27 w 2247"/>
              <a:gd name="T79" fmla="*/ 1982 h 3788"/>
              <a:gd name="T80" fmla="*/ 27 w 2247"/>
              <a:gd name="T81" fmla="*/ 1836 h 3788"/>
              <a:gd name="T82" fmla="*/ 527 w 2247"/>
              <a:gd name="T83" fmla="*/ 1827 h 3788"/>
              <a:gd name="T84" fmla="*/ 0 w 2247"/>
              <a:gd name="T85" fmla="*/ 1209 h 3788"/>
              <a:gd name="T86" fmla="*/ 9 w 2247"/>
              <a:gd name="T87" fmla="*/ 482 h 3788"/>
              <a:gd name="T88" fmla="*/ 318 w 2247"/>
              <a:gd name="T89" fmla="*/ 464 h 3788"/>
              <a:gd name="T90" fmla="*/ 318 w 2247"/>
              <a:gd name="T91" fmla="*/ 73 h 3788"/>
              <a:gd name="T92" fmla="*/ 54 w 2247"/>
              <a:gd name="T93" fmla="*/ 73 h 3788"/>
              <a:gd name="T94" fmla="*/ 45 w 2247"/>
              <a:gd name="T95" fmla="*/ 18 h 37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47"/>
              <a:gd name="T145" fmla="*/ 0 h 3788"/>
              <a:gd name="T146" fmla="*/ 2247 w 2247"/>
              <a:gd name="T147" fmla="*/ 3788 h 37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47" h="3788">
                <a:moveTo>
                  <a:pt x="45" y="18"/>
                </a:moveTo>
                <a:lnTo>
                  <a:pt x="391" y="0"/>
                </a:lnTo>
                <a:lnTo>
                  <a:pt x="391" y="518"/>
                </a:lnTo>
                <a:lnTo>
                  <a:pt x="81" y="518"/>
                </a:lnTo>
                <a:lnTo>
                  <a:pt x="81" y="936"/>
                </a:lnTo>
                <a:lnTo>
                  <a:pt x="709" y="946"/>
                </a:lnTo>
                <a:lnTo>
                  <a:pt x="711" y="620"/>
                </a:lnTo>
                <a:lnTo>
                  <a:pt x="855" y="620"/>
                </a:lnTo>
                <a:lnTo>
                  <a:pt x="855" y="1100"/>
                </a:lnTo>
                <a:lnTo>
                  <a:pt x="39" y="1100"/>
                </a:lnTo>
                <a:lnTo>
                  <a:pt x="711" y="1820"/>
                </a:lnTo>
                <a:lnTo>
                  <a:pt x="1095" y="1820"/>
                </a:lnTo>
                <a:lnTo>
                  <a:pt x="1623" y="1052"/>
                </a:lnTo>
                <a:lnTo>
                  <a:pt x="1911" y="1052"/>
                </a:lnTo>
                <a:lnTo>
                  <a:pt x="1479" y="1676"/>
                </a:lnTo>
                <a:lnTo>
                  <a:pt x="1623" y="1868"/>
                </a:lnTo>
                <a:lnTo>
                  <a:pt x="1911" y="1868"/>
                </a:lnTo>
                <a:lnTo>
                  <a:pt x="1911" y="1676"/>
                </a:lnTo>
                <a:lnTo>
                  <a:pt x="2007" y="1676"/>
                </a:lnTo>
                <a:lnTo>
                  <a:pt x="2247" y="1820"/>
                </a:lnTo>
                <a:lnTo>
                  <a:pt x="2247" y="2012"/>
                </a:lnTo>
                <a:lnTo>
                  <a:pt x="1575" y="2012"/>
                </a:lnTo>
                <a:lnTo>
                  <a:pt x="1191" y="2540"/>
                </a:lnTo>
                <a:lnTo>
                  <a:pt x="1575" y="2732"/>
                </a:lnTo>
                <a:lnTo>
                  <a:pt x="1863" y="2348"/>
                </a:lnTo>
                <a:lnTo>
                  <a:pt x="2103" y="2540"/>
                </a:lnTo>
                <a:lnTo>
                  <a:pt x="1815" y="3020"/>
                </a:lnTo>
                <a:lnTo>
                  <a:pt x="1575" y="2924"/>
                </a:lnTo>
                <a:lnTo>
                  <a:pt x="1191" y="3500"/>
                </a:lnTo>
                <a:lnTo>
                  <a:pt x="1191" y="3788"/>
                </a:lnTo>
                <a:lnTo>
                  <a:pt x="3" y="3786"/>
                </a:lnTo>
                <a:lnTo>
                  <a:pt x="0" y="3291"/>
                </a:lnTo>
                <a:lnTo>
                  <a:pt x="972" y="3282"/>
                </a:lnTo>
                <a:lnTo>
                  <a:pt x="1336" y="2827"/>
                </a:lnTo>
                <a:lnTo>
                  <a:pt x="1000" y="2655"/>
                </a:lnTo>
                <a:lnTo>
                  <a:pt x="9" y="2655"/>
                </a:lnTo>
                <a:lnTo>
                  <a:pt x="9" y="2446"/>
                </a:lnTo>
                <a:lnTo>
                  <a:pt x="972" y="2455"/>
                </a:lnTo>
                <a:lnTo>
                  <a:pt x="1290" y="2000"/>
                </a:lnTo>
                <a:lnTo>
                  <a:pt x="27" y="1982"/>
                </a:lnTo>
                <a:lnTo>
                  <a:pt x="27" y="1836"/>
                </a:lnTo>
                <a:lnTo>
                  <a:pt x="527" y="1827"/>
                </a:lnTo>
                <a:lnTo>
                  <a:pt x="0" y="1209"/>
                </a:lnTo>
                <a:lnTo>
                  <a:pt x="9" y="482"/>
                </a:lnTo>
                <a:lnTo>
                  <a:pt x="318" y="464"/>
                </a:lnTo>
                <a:lnTo>
                  <a:pt x="318" y="73"/>
                </a:lnTo>
                <a:lnTo>
                  <a:pt x="54" y="73"/>
                </a:lnTo>
                <a:lnTo>
                  <a:pt x="45" y="18"/>
                </a:lnTo>
                <a:close/>
              </a:path>
            </a:pathLst>
          </a:custGeom>
          <a:solidFill>
            <a:schemeClr val="bg1">
              <a:alpha val="50195"/>
            </a:schemeClr>
          </a:solidFill>
          <a:ln w="38100" cmpd="sng">
            <a:solidFill>
              <a:srgbClr val="8F8EA2"/>
            </a:solidFill>
            <a:round/>
            <a:headEnd/>
            <a:tailEnd/>
          </a:ln>
        </p:spPr>
        <p:txBody>
          <a:bodyPr wrap="none" anchor="ctr"/>
          <a:lstStyle/>
          <a:p>
            <a:endParaRPr lang="en-GB"/>
          </a:p>
        </p:txBody>
      </p:sp>
      <p:sp>
        <p:nvSpPr>
          <p:cNvPr id="11" name="TextBox 10"/>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81"/>
                                        </p:tgtEl>
                                        <p:attrNameLst>
                                          <p:attrName>style.visibility</p:attrName>
                                        </p:attrNameLst>
                                      </p:cBhvr>
                                      <p:to>
                                        <p:strVal val="visible"/>
                                      </p:to>
                                    </p:set>
                                    <p:anim calcmode="lin" valueType="num">
                                      <p:cBhvr additive="base">
                                        <p:cTn id="7" dur="500" fill="hold"/>
                                        <p:tgtEl>
                                          <p:spTgt spid="28681"/>
                                        </p:tgtEl>
                                        <p:attrNameLst>
                                          <p:attrName>ppt_x</p:attrName>
                                        </p:attrNameLst>
                                      </p:cBhvr>
                                      <p:tavLst>
                                        <p:tav tm="0">
                                          <p:val>
                                            <p:strVal val="#ppt_x"/>
                                          </p:val>
                                        </p:tav>
                                        <p:tav tm="100000">
                                          <p:val>
                                            <p:strVal val="#ppt_x"/>
                                          </p:val>
                                        </p:tav>
                                      </p:tavLst>
                                    </p:anim>
                                    <p:anim calcmode="lin" valueType="num">
                                      <p:cBhvr additive="base">
                                        <p:cTn id="8" dur="500" fill="hold"/>
                                        <p:tgtEl>
                                          <p:spTgt spid="2868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80"/>
                                        </p:tgtEl>
                                        <p:attrNameLst>
                                          <p:attrName>style.visibility</p:attrName>
                                        </p:attrNameLst>
                                      </p:cBhvr>
                                      <p:to>
                                        <p:strVal val="visible"/>
                                      </p:to>
                                    </p:set>
                                    <p:anim calcmode="lin" valueType="num">
                                      <p:cBhvr additive="base">
                                        <p:cTn id="13" dur="500" fill="hold"/>
                                        <p:tgtEl>
                                          <p:spTgt spid="28680"/>
                                        </p:tgtEl>
                                        <p:attrNameLst>
                                          <p:attrName>ppt_x</p:attrName>
                                        </p:attrNameLst>
                                      </p:cBhvr>
                                      <p:tavLst>
                                        <p:tav tm="0">
                                          <p:val>
                                            <p:strVal val="#ppt_x"/>
                                          </p:val>
                                        </p:tav>
                                        <p:tav tm="100000">
                                          <p:val>
                                            <p:strVal val="#ppt_x"/>
                                          </p:val>
                                        </p:tav>
                                      </p:tavLst>
                                    </p:anim>
                                    <p:anim calcmode="lin" valueType="num">
                                      <p:cBhvr additive="base">
                                        <p:cTn id="14" dur="500" fill="hold"/>
                                        <p:tgtEl>
                                          <p:spTgt spid="286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0" grpId="0" animBg="1"/>
      <p:bldP spid="28681"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3"/>
          <p:cNvGrpSpPr>
            <a:grpSpLocks/>
          </p:cNvGrpSpPr>
          <p:nvPr/>
        </p:nvGrpSpPr>
        <p:grpSpPr bwMode="auto">
          <a:xfrm>
            <a:off x="0" y="0"/>
            <a:ext cx="9753600" cy="6858000"/>
            <a:chOff x="0" y="0"/>
            <a:chExt cx="6144" cy="4320"/>
          </a:xfrm>
        </p:grpSpPr>
        <p:sp>
          <p:nvSpPr>
            <p:cNvPr id="67588" name="Rectangle 4"/>
            <p:cNvSpPr>
              <a:spLocks noChangeArrowheads="1"/>
            </p:cNvSpPr>
            <p:nvPr/>
          </p:nvSpPr>
          <p:spPr bwMode="auto">
            <a:xfrm>
              <a:off x="0" y="0"/>
              <a:ext cx="6144" cy="4320"/>
            </a:xfrm>
            <a:prstGeom prst="rect">
              <a:avLst/>
            </a:prstGeom>
            <a:gradFill rotWithShape="0">
              <a:gsLst>
                <a:gs pos="0">
                  <a:srgbClr val="6A696A"/>
                </a:gs>
                <a:gs pos="50000">
                  <a:srgbClr val="DAD8D9"/>
                </a:gs>
                <a:gs pos="100000">
                  <a:srgbClr val="6A696A"/>
                </a:gs>
              </a:gsLst>
              <a:lin ang="5400000" scaled="1"/>
            </a:gradFill>
            <a:ln w="9525">
              <a:solidFill>
                <a:schemeClr val="tx1"/>
              </a:solidFill>
              <a:miter lim="800000"/>
              <a:headEnd/>
              <a:tailEnd/>
            </a:ln>
          </p:spPr>
          <p:txBody>
            <a:bodyPr wrap="none" anchor="ctr"/>
            <a:lstStyle/>
            <a:p>
              <a:pPr algn="ctr"/>
              <a:endParaRPr lang="en-US"/>
            </a:p>
          </p:txBody>
        </p:sp>
        <p:pic>
          <p:nvPicPr>
            <p:cNvPr id="67589" name="Picture 5" descr="X:\kaywagner\Power Point Presentations\Room divider, Sottsass.jpg"/>
            <p:cNvPicPr>
              <a:picLocks noChangeAspect="1" noChangeArrowheads="1"/>
            </p:cNvPicPr>
            <p:nvPr/>
          </p:nvPicPr>
          <p:blipFill>
            <a:blip r:embed="rId2" cstate="print"/>
            <a:srcRect/>
            <a:stretch>
              <a:fillRect/>
            </a:stretch>
          </p:blipFill>
          <p:spPr bwMode="auto">
            <a:xfrm>
              <a:off x="720" y="0"/>
              <a:ext cx="4656" cy="4320"/>
            </a:xfrm>
            <a:prstGeom prst="rect">
              <a:avLst/>
            </a:prstGeom>
            <a:noFill/>
            <a:ln w="9525">
              <a:noFill/>
              <a:miter lim="800000"/>
              <a:headEnd/>
              <a:tailEnd/>
            </a:ln>
          </p:spPr>
        </p:pic>
      </p:grpSp>
      <p:sp>
        <p:nvSpPr>
          <p:cNvPr id="80905" name="Rectangle 9"/>
          <p:cNvSpPr>
            <a:spLocks noGrp="1" noChangeArrowheads="1"/>
          </p:cNvSpPr>
          <p:nvPr>
            <p:ph type="title"/>
          </p:nvPr>
        </p:nvSpPr>
        <p:spPr>
          <a:xfrm>
            <a:off x="467544" y="6093296"/>
            <a:ext cx="8676456" cy="838200"/>
          </a:xfrm>
        </p:spPr>
        <p:txBody>
          <a:bodyPr>
            <a:noAutofit/>
          </a:bodyPr>
          <a:lstStyle/>
          <a:p>
            <a:pPr algn="ctr"/>
            <a:r>
              <a:rPr lang="en-US" sz="5400" b="1" dirty="0" smtClean="0">
                <a:solidFill>
                  <a:schemeClr val="tx1"/>
                </a:solidFill>
                <a:latin typeface="Abadi MT Condensed Extra Bold" pitchFamily="34" charset="0"/>
              </a:rPr>
              <a:t>Formal Balance</a:t>
            </a:r>
          </a:p>
        </p:txBody>
      </p:sp>
      <p:sp>
        <p:nvSpPr>
          <p:cNvPr id="6" name="TextBox 5"/>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23528" y="332656"/>
            <a:ext cx="3672408" cy="400110"/>
          </a:xfrm>
          <a:prstGeom prst="rect">
            <a:avLst/>
          </a:prstGeom>
          <a:noFill/>
        </p:spPr>
        <p:txBody>
          <a:bodyPr wrap="square" rtlCol="0">
            <a:spAutoFit/>
          </a:bodyPr>
          <a:lstStyle/>
          <a:p>
            <a:r>
              <a:rPr lang="en-US" sz="2000" dirty="0" smtClean="0">
                <a:latin typeface="Arial" pitchFamily="34" charset="0"/>
                <a:ea typeface="+mj-ea"/>
                <a:cs typeface="Arial" pitchFamily="34" charset="0"/>
              </a:rPr>
              <a:t>Symmetrical Balance</a:t>
            </a:r>
            <a:endParaRPr lang="en-GB" sz="2000" dirty="0" smtClean="0">
              <a:latin typeface="Arial" pitchFamily="34" charset="0"/>
              <a:ea typeface="+mj-ea"/>
              <a:cs typeface="Arial" pitchFamily="34" charset="0"/>
            </a:endParaRPr>
          </a:p>
        </p:txBody>
      </p:sp>
      <p:pic>
        <p:nvPicPr>
          <p:cNvPr id="5" name="Picture 1"/>
          <p:cNvPicPr>
            <a:picLocks noChangeAspect="1" noChangeArrowheads="1"/>
          </p:cNvPicPr>
          <p:nvPr/>
        </p:nvPicPr>
        <p:blipFill>
          <a:blip r:embed="rId2" cstate="print"/>
          <a:srcRect/>
          <a:stretch>
            <a:fillRect/>
          </a:stretch>
        </p:blipFill>
        <p:spPr bwMode="auto">
          <a:xfrm>
            <a:off x="2051720" y="1556792"/>
            <a:ext cx="5400600" cy="429756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1414</TotalTime>
  <Words>456</Words>
  <Application>Microsoft Office PowerPoint</Application>
  <PresentationFormat>On-screen Show (4:3)</PresentationFormat>
  <Paragraphs>94</Paragraphs>
  <Slides>63</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63</vt:i4>
      </vt:variant>
    </vt:vector>
  </HeadingPairs>
  <TitlesOfParts>
    <vt:vector size="65" baseType="lpstr">
      <vt:lpstr>Flow</vt:lpstr>
      <vt:lpstr>Drawing</vt:lpstr>
      <vt:lpstr>  BALANCE </vt:lpstr>
      <vt:lpstr>Balance in design is when a composition seems to be stable not heavier on one side or the other. </vt:lpstr>
      <vt:lpstr>Slide 3</vt:lpstr>
      <vt:lpstr>In visual Design there are 3 types of balance:  1- symmetrical Balance.  2- asymmetrical Balance.  3- Radial Balance.  </vt:lpstr>
      <vt:lpstr>Slide 5</vt:lpstr>
      <vt:lpstr>Formal Balance or Symmetrical (2=2) </vt:lpstr>
      <vt:lpstr>Slide 7</vt:lpstr>
      <vt:lpstr>Formal Balance</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Informal Balance or Asymmetrical (1+1=2) </vt:lpstr>
      <vt:lpstr>Informal Balance or Asymmetrical (1+1=2) </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Balance in the Elements of Design</vt:lpstr>
      <vt:lpstr>End of lecture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Elements of Design</dc:title>
  <dc:creator>User</dc:creator>
  <cp:lastModifiedBy>Home</cp:lastModifiedBy>
  <cp:revision>161</cp:revision>
  <dcterms:created xsi:type="dcterms:W3CDTF">2010-10-17T19:06:26Z</dcterms:created>
  <dcterms:modified xsi:type="dcterms:W3CDTF">2012-02-10T20:48:32Z</dcterms:modified>
</cp:coreProperties>
</file>