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50"/>
  </p:notesMasterIdLst>
  <p:sldIdLst>
    <p:sldId id="256" r:id="rId2"/>
    <p:sldId id="364" r:id="rId3"/>
    <p:sldId id="365" r:id="rId4"/>
    <p:sldId id="412" r:id="rId5"/>
    <p:sldId id="366" r:id="rId6"/>
    <p:sldId id="367" r:id="rId7"/>
    <p:sldId id="368" r:id="rId8"/>
    <p:sldId id="369" r:id="rId9"/>
    <p:sldId id="371" r:id="rId10"/>
    <p:sldId id="372" r:id="rId11"/>
    <p:sldId id="373" r:id="rId12"/>
    <p:sldId id="374" r:id="rId13"/>
    <p:sldId id="375" r:id="rId14"/>
    <p:sldId id="377" r:id="rId15"/>
    <p:sldId id="380" r:id="rId16"/>
    <p:sldId id="382" r:id="rId17"/>
    <p:sldId id="384" r:id="rId18"/>
    <p:sldId id="385" r:id="rId19"/>
    <p:sldId id="386" r:id="rId20"/>
    <p:sldId id="381" r:id="rId21"/>
    <p:sldId id="394" r:id="rId22"/>
    <p:sldId id="387" r:id="rId23"/>
    <p:sldId id="395" r:id="rId24"/>
    <p:sldId id="388" r:id="rId25"/>
    <p:sldId id="389" r:id="rId26"/>
    <p:sldId id="393" r:id="rId27"/>
    <p:sldId id="398" r:id="rId28"/>
    <p:sldId id="410" r:id="rId29"/>
    <p:sldId id="411" r:id="rId30"/>
    <p:sldId id="399" r:id="rId31"/>
    <p:sldId id="400" r:id="rId32"/>
    <p:sldId id="401" r:id="rId33"/>
    <p:sldId id="403" r:id="rId34"/>
    <p:sldId id="404" r:id="rId35"/>
    <p:sldId id="405" r:id="rId36"/>
    <p:sldId id="415" r:id="rId37"/>
    <p:sldId id="416" r:id="rId38"/>
    <p:sldId id="417" r:id="rId39"/>
    <p:sldId id="418" r:id="rId40"/>
    <p:sldId id="406" r:id="rId41"/>
    <p:sldId id="407" r:id="rId42"/>
    <p:sldId id="408" r:id="rId43"/>
    <p:sldId id="413" r:id="rId44"/>
    <p:sldId id="414" r:id="rId45"/>
    <p:sldId id="419" r:id="rId46"/>
    <p:sldId id="420" r:id="rId47"/>
    <p:sldId id="421" r:id="rId48"/>
    <p:sldId id="42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B955C-A540-4863-BAFA-9C622F340E4E}" type="datetimeFigureOut">
              <a:rPr lang="en-US" smtClean="0"/>
              <a:pPr/>
              <a:t>11/19/2019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4845A-B707-4A3F-A092-B4665D80AA2A}" type="slidenum">
              <a:rPr lang="en-US" smtClean="0"/>
              <a:pPr/>
              <a:t>‹#›</a:t>
            </a:fld>
            <a:endParaRPr lang="en-US"/>
          </a:p>
        </p:txBody>
      </p:sp>
    </p:spTree>
    <p:extLst>
      <p:ext uri="{BB962C8B-B14F-4D97-AF65-F5344CB8AC3E}">
        <p14:creationId xmlns:p14="http://schemas.microsoft.com/office/powerpoint/2010/main" val="142060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D742C4-3A34-4D21-ABCF-C3D31C7FFAF3}" type="datetime1">
              <a:rPr lang="en-US" smtClean="0"/>
              <a:pPr/>
              <a:t>11/19/2019</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smtClean="0"/>
              <a:t>Dr. Mohamed Saad Daoud</a:t>
            </a: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17201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2BE0B4-C0B0-4B37-9349-1F1E080B501D}" type="datetime1">
              <a:rPr lang="en-US" smtClean="0"/>
              <a:pPr/>
              <a:t>11/19/2019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99406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E300D-ED5D-4EDB-B7B7-16782294268B}" type="datetime1">
              <a:rPr lang="en-US" smtClean="0"/>
              <a:pPr/>
              <a:t>11/19/2019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52788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5EFCA-3996-4DAB-911A-24681EABDBA1}" type="datetime1">
              <a:rPr lang="en-US" smtClean="0"/>
              <a:pPr/>
              <a:t>11/19/2019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37126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78F9179F-03F2-42E6-B49E-ECF62F591C02}" type="datetime1">
              <a:rPr lang="en-US" smtClean="0"/>
              <a:pPr/>
              <a:t>11/19/2019</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smtClean="0"/>
              <a:t>Dr. Mohamed Saad Daoud</a:t>
            </a: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43708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71C2A-AD2D-4B88-933F-B2BD4F01FB12}" type="datetime1">
              <a:rPr lang="en-US" smtClean="0"/>
              <a:pPr/>
              <a:t>11/19/2019</a:t>
            </a:fld>
            <a:endParaRPr lang="en-US"/>
          </a:p>
        </p:txBody>
      </p:sp>
      <p:sp>
        <p:nvSpPr>
          <p:cNvPr id="6" name="Footer Placeholder 5"/>
          <p:cNvSpPr>
            <a:spLocks noGrp="1"/>
          </p:cNvSpPr>
          <p:nvPr>
            <p:ph type="ftr" sz="quarter" idx="11"/>
          </p:nvPr>
        </p:nvSpPr>
        <p:spPr/>
        <p:txBody>
          <a:bodyPr/>
          <a:lstStyle/>
          <a:p>
            <a:r>
              <a:rPr lang="en-US" smtClean="0"/>
              <a:t>Dr. Mohamed Saad Daoud</a:t>
            </a:r>
            <a:endParaRPr lang="en-US"/>
          </a:p>
        </p:txBody>
      </p:sp>
      <p:sp>
        <p:nvSpPr>
          <p:cNvPr id="7" name="Slide Number Placeholder 6"/>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54937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F9AC7-8CD0-4F98-B7D0-E100219275BC}" type="datetime1">
              <a:rPr lang="en-US" smtClean="0"/>
              <a:pPr/>
              <a:t>11/19/2019</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2980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4EF7B6D0-A3F5-4CAA-B1EC-0782B8FC54E5}" type="datetime1">
              <a:rPr lang="en-US" smtClean="0"/>
              <a:pPr/>
              <a:t>11/19/2019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11917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09C96-AAB8-42BA-B9D5-4FAD1394A69B}" type="datetime1">
              <a:rPr lang="en-US" smtClean="0"/>
              <a:pPr/>
              <a:t>11/19/2019</a:t>
            </a:fld>
            <a:endParaRPr lang="en-US"/>
          </a:p>
        </p:txBody>
      </p:sp>
      <p:sp>
        <p:nvSpPr>
          <p:cNvPr id="3" name="Footer Placeholder 2"/>
          <p:cNvSpPr>
            <a:spLocks noGrp="1"/>
          </p:cNvSpPr>
          <p:nvPr>
            <p:ph type="ftr" sz="quarter" idx="11"/>
          </p:nvPr>
        </p:nvSpPr>
        <p:spPr/>
        <p:txBody>
          <a:bodyPr/>
          <a:lstStyle/>
          <a:p>
            <a:r>
              <a:rPr lang="en-US" smtClean="0"/>
              <a:t>Dr. Mohamed Saad Daoud</a:t>
            </a:r>
            <a:endParaRPr lang="en-US"/>
          </a:p>
        </p:txBody>
      </p:sp>
      <p:sp>
        <p:nvSpPr>
          <p:cNvPr id="4" name="Slide Number Placeholder 3"/>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94444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73EEAA95-5B86-4C71-AC44-4D692ADAC773}" type="datetime1">
              <a:rPr lang="en-US" smtClean="0"/>
              <a:pPr/>
              <a:t>11/19/2019</a:t>
            </a:fld>
            <a:endParaRPr lang="en-US"/>
          </a:p>
        </p:txBody>
      </p:sp>
      <p:sp>
        <p:nvSpPr>
          <p:cNvPr id="10" name="Footer Placeholder 9"/>
          <p:cNvSpPr>
            <a:spLocks noGrp="1"/>
          </p:cNvSpPr>
          <p:nvPr>
            <p:ph type="ftr" sz="quarter" idx="11"/>
          </p:nvPr>
        </p:nvSpPr>
        <p:spPr/>
        <p:txBody>
          <a:bodyPr/>
          <a:lstStyle/>
          <a:p>
            <a:r>
              <a:rPr lang="en-US" smtClean="0"/>
              <a:t>Dr. Mohamed Saad Daoud</a:t>
            </a:r>
            <a:endParaRPr lang="en-US"/>
          </a:p>
        </p:txBody>
      </p:sp>
      <p:sp>
        <p:nvSpPr>
          <p:cNvPr id="11" name="Slide Number Placeholder 10"/>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66398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7EA84BA-F35E-4986-97DA-376233FCBDB2}" type="datetime1">
              <a:rPr lang="en-US" smtClean="0"/>
              <a:pPr/>
              <a:t>11/19/2019</a:t>
            </a:fld>
            <a:endParaRPr lang="en-US"/>
          </a:p>
        </p:txBody>
      </p:sp>
      <p:sp>
        <p:nvSpPr>
          <p:cNvPr id="10" name="Slide Number Placeholder 9"/>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98254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63BCB24-F74B-4F6F-871D-3F6062A38C7B}" type="datetime1">
              <a:rPr lang="en-US" smtClean="0"/>
              <a:pPr/>
              <a:t>11/19/2019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Dr. Mohamed Saad Daoud</a:t>
            </a: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77753452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b="1" dirty="0" smtClean="0">
                <a:latin typeface="Times New Roman" panose="02020603050405020304" pitchFamily="18" charset="0"/>
                <a:cs typeface="Times New Roman" panose="02020603050405020304" pitchFamily="18" charset="0"/>
              </a:rPr>
              <a:t>Blood Biochemistry</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BCH 577</a:t>
            </a: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By</a:t>
            </a:r>
          </a:p>
          <a:p>
            <a:pPr algn="ctr"/>
            <a:r>
              <a:rPr lang="en-US" sz="2400" b="1" dirty="0" smtClean="0">
                <a:latin typeface="Times New Roman" panose="02020603050405020304" pitchFamily="18" charset="0"/>
                <a:cs typeface="Times New Roman" panose="02020603050405020304" pitchFamily="18" charset="0"/>
              </a:rPr>
              <a:t>Dr. Mohamed </a:t>
            </a:r>
            <a:r>
              <a:rPr lang="en-US" sz="2400" b="1" dirty="0" err="1" smtClean="0">
                <a:latin typeface="Times New Roman" panose="02020603050405020304" pitchFamily="18" charset="0"/>
                <a:cs typeface="Times New Roman" panose="02020603050405020304" pitchFamily="18" charset="0"/>
              </a:rPr>
              <a:t>Saad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Daoud</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6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256584"/>
          </a:xfrm>
        </p:spPr>
        <p:txBody>
          <a:bodyPr>
            <a:noAutofit/>
          </a:bodyPr>
          <a:lstStyle/>
          <a:p>
            <a:pPr marL="0" indent="0" algn="just">
              <a:lnSpc>
                <a:spcPct val="150000"/>
              </a:lnSpc>
              <a:buNone/>
            </a:pPr>
            <a:r>
              <a:rPr lang="en-US" sz="2200" b="1" dirty="0">
                <a:solidFill>
                  <a:srgbClr val="FF0000"/>
                </a:solidFill>
                <a:latin typeface="Times New Roman" panose="02020603050405020304" pitchFamily="18" charset="0"/>
                <a:cs typeface="Times New Roman" panose="02020603050405020304" pitchFamily="18" charset="0"/>
              </a:rPr>
              <a:t>Mechanism of the Platelet Plug</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Platelet repair of vascular openings is based on </a:t>
            </a:r>
            <a:r>
              <a:rPr lang="en-US" sz="2200" b="1" dirty="0" smtClean="0">
                <a:solidFill>
                  <a:srgbClr val="0070C0"/>
                </a:solidFill>
                <a:latin typeface="Times New Roman" panose="02020603050405020304" pitchFamily="18" charset="0"/>
                <a:cs typeface="Times New Roman" panose="02020603050405020304" pitchFamily="18" charset="0"/>
              </a:rPr>
              <a:t>several important </a:t>
            </a:r>
            <a:r>
              <a:rPr lang="en-US" sz="2200" b="1" dirty="0">
                <a:solidFill>
                  <a:srgbClr val="0070C0"/>
                </a:solidFill>
                <a:latin typeface="Times New Roman" panose="02020603050405020304" pitchFamily="18" charset="0"/>
                <a:cs typeface="Times New Roman" panose="02020603050405020304" pitchFamily="18" charset="0"/>
              </a:rPr>
              <a:t>functions of the platelet itself.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Activation </a:t>
            </a:r>
            <a:r>
              <a:rPr lang="en-US" sz="2200" b="1" dirty="0">
                <a:solidFill>
                  <a:srgbClr val="0070C0"/>
                </a:solidFill>
                <a:latin typeface="Times New Roman" panose="02020603050405020304" pitchFamily="18" charset="0"/>
                <a:cs typeface="Times New Roman" panose="02020603050405020304" pitchFamily="18" charset="0"/>
              </a:rPr>
              <a:t>of platelets causes a number of changes resulting in </a:t>
            </a:r>
            <a:r>
              <a:rPr lang="en-US" sz="2200" b="1" dirty="0" smtClean="0">
                <a:solidFill>
                  <a:srgbClr val="0070C0"/>
                </a:solidFill>
                <a:latin typeface="Times New Roman" panose="02020603050405020304" pitchFamily="18" charset="0"/>
                <a:cs typeface="Times New Roman" panose="02020603050405020304" pitchFamily="18" charset="0"/>
              </a:rPr>
              <a:t>promotion of </a:t>
            </a:r>
            <a:r>
              <a:rPr lang="en-US" sz="2200" b="1" dirty="0">
                <a:solidFill>
                  <a:srgbClr val="0070C0"/>
                </a:solidFill>
                <a:latin typeface="Times New Roman" panose="02020603050405020304" pitchFamily="18" charset="0"/>
                <a:cs typeface="Times New Roman" panose="02020603050405020304" pitchFamily="18" charset="0"/>
              </a:rPr>
              <a:t>hemostasis by two major mechanisms:</a:t>
            </a:r>
          </a:p>
          <a:p>
            <a:pPr marL="457200" indent="-284163" algn="just">
              <a:lnSpc>
                <a:spcPct val="100000"/>
              </a:lnSpc>
              <a:buNone/>
            </a:pPr>
            <a:r>
              <a:rPr lang="en-US" sz="2200" b="1" dirty="0">
                <a:solidFill>
                  <a:srgbClr val="0070C0"/>
                </a:solidFill>
                <a:latin typeface="Times New Roman" panose="02020603050405020304" pitchFamily="18" charset="0"/>
                <a:cs typeface="Times New Roman" panose="02020603050405020304" pitchFamily="18" charset="0"/>
              </a:rPr>
              <a:t>1. Formation of the hemostatic plug at the site of injury (primary hemostasis).</a:t>
            </a:r>
          </a:p>
          <a:p>
            <a:pPr marL="457200" indent="-284163" algn="just">
              <a:lnSpc>
                <a:spcPct val="100000"/>
              </a:lnSpc>
              <a:buNone/>
            </a:pPr>
            <a:r>
              <a:rPr lang="en-US" sz="2200" b="1" dirty="0">
                <a:solidFill>
                  <a:srgbClr val="0070C0"/>
                </a:solidFill>
                <a:latin typeface="Times New Roman" panose="02020603050405020304" pitchFamily="18" charset="0"/>
                <a:cs typeface="Times New Roman" panose="02020603050405020304" pitchFamily="18" charset="0"/>
              </a:rPr>
              <a:t>2. Provision of phospholipids as a </a:t>
            </a:r>
            <a:r>
              <a:rPr lang="en-US" sz="2200" b="1" dirty="0" err="1">
                <a:solidFill>
                  <a:srgbClr val="0070C0"/>
                </a:solidFill>
                <a:latin typeface="Times New Roman" panose="02020603050405020304" pitchFamily="18" charset="0"/>
                <a:cs typeface="Times New Roman" panose="02020603050405020304" pitchFamily="18" charset="0"/>
              </a:rPr>
              <a:t>procoagulant</a:t>
            </a:r>
            <a:r>
              <a:rPr lang="en-US" sz="2200" b="1" dirty="0">
                <a:solidFill>
                  <a:srgbClr val="0070C0"/>
                </a:solidFill>
                <a:latin typeface="Times New Roman" panose="02020603050405020304" pitchFamily="18" charset="0"/>
                <a:cs typeface="Times New Roman" panose="02020603050405020304" pitchFamily="18" charset="0"/>
              </a:rPr>
              <a:t> surface for plasmatic coagulation.</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lnSpcReduction="10000"/>
          </a:bodyPr>
          <a:lstStyle/>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The formation of the initial platelet plug can be divided into separate </a:t>
            </a:r>
            <a:r>
              <a:rPr lang="en-US" sz="2200" b="1" dirty="0" smtClean="0">
                <a:solidFill>
                  <a:srgbClr val="0070C0"/>
                </a:solidFill>
                <a:latin typeface="Times New Roman" panose="02020603050405020304" pitchFamily="18" charset="0"/>
                <a:cs typeface="Times New Roman" panose="02020603050405020304" pitchFamily="18" charset="0"/>
              </a:rPr>
              <a:t>steps, which </a:t>
            </a:r>
            <a:r>
              <a:rPr lang="en-US" sz="2200" b="1" dirty="0">
                <a:solidFill>
                  <a:srgbClr val="0070C0"/>
                </a:solidFill>
                <a:latin typeface="Times New Roman" panose="02020603050405020304" pitchFamily="18" charset="0"/>
                <a:cs typeface="Times New Roman" panose="02020603050405020304" pitchFamily="18" charset="0"/>
              </a:rPr>
              <a:t>are very closely interrelated in vivo: </a:t>
            </a:r>
            <a:r>
              <a:rPr lang="en-US" sz="2200" b="1" dirty="0">
                <a:solidFill>
                  <a:srgbClr val="FF0000"/>
                </a:solidFill>
                <a:latin typeface="Times New Roman" panose="02020603050405020304" pitchFamily="18" charset="0"/>
                <a:cs typeface="Times New Roman" panose="02020603050405020304" pitchFamily="18" charset="0"/>
              </a:rPr>
              <a:t>platelet adhesion, shape change, </a:t>
            </a:r>
            <a:r>
              <a:rPr lang="en-US" sz="2200" b="1" dirty="0" smtClean="0">
                <a:solidFill>
                  <a:srgbClr val="FF0000"/>
                </a:solidFill>
                <a:latin typeface="Times New Roman" panose="02020603050405020304" pitchFamily="18" charset="0"/>
                <a:cs typeface="Times New Roman" panose="02020603050405020304" pitchFamily="18" charset="0"/>
              </a:rPr>
              <a:t>the release </a:t>
            </a:r>
            <a:r>
              <a:rPr lang="en-US" sz="2200" b="1" dirty="0">
                <a:solidFill>
                  <a:srgbClr val="FF0000"/>
                </a:solidFill>
                <a:latin typeface="Times New Roman" panose="02020603050405020304" pitchFamily="18" charset="0"/>
                <a:cs typeface="Times New Roman" panose="02020603050405020304" pitchFamily="18" charset="0"/>
              </a:rPr>
              <a:t>reaction, and platelet </a:t>
            </a:r>
            <a:r>
              <a:rPr lang="en-US" sz="2200" b="1" dirty="0" smtClean="0">
                <a:solidFill>
                  <a:srgbClr val="FF0000"/>
                </a:solidFill>
                <a:latin typeface="Times New Roman" panose="02020603050405020304" pitchFamily="18" charset="0"/>
                <a:cs typeface="Times New Roman" panose="02020603050405020304" pitchFamily="18" charset="0"/>
              </a:rPr>
              <a:t>aggregation. </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Within seconds </a:t>
            </a:r>
            <a:r>
              <a:rPr lang="en-US" sz="2200" b="1" dirty="0" smtClean="0">
                <a:solidFill>
                  <a:srgbClr val="0070C0"/>
                </a:solidFill>
                <a:latin typeface="Times New Roman" panose="02020603050405020304" pitchFamily="18" charset="0"/>
                <a:cs typeface="Times New Roman" panose="02020603050405020304" pitchFamily="18" charset="0"/>
              </a:rPr>
              <a:t>after endothelial </a:t>
            </a:r>
            <a:r>
              <a:rPr lang="en-US" sz="2200" b="1" dirty="0">
                <a:solidFill>
                  <a:srgbClr val="0070C0"/>
                </a:solidFill>
                <a:latin typeface="Times New Roman" panose="02020603050405020304" pitchFamily="18" charset="0"/>
                <a:cs typeface="Times New Roman" panose="02020603050405020304" pitchFamily="18" charset="0"/>
              </a:rPr>
              <a:t>injury, platelets attach to adhesive proteins, such as collagen, </a:t>
            </a:r>
            <a:r>
              <a:rPr lang="en-US" sz="2200" b="1" dirty="0" smtClean="0">
                <a:solidFill>
                  <a:srgbClr val="0070C0"/>
                </a:solidFill>
                <a:latin typeface="Times New Roman" panose="02020603050405020304" pitchFamily="18" charset="0"/>
                <a:cs typeface="Times New Roman" panose="02020603050405020304" pitchFamily="18" charset="0"/>
              </a:rPr>
              <a:t>via specific </a:t>
            </a:r>
            <a:r>
              <a:rPr lang="en-US" sz="2200" b="1" dirty="0">
                <a:solidFill>
                  <a:srgbClr val="0070C0"/>
                </a:solidFill>
                <a:latin typeface="Times New Roman" panose="02020603050405020304" pitchFamily="18" charset="0"/>
                <a:cs typeface="Times New Roman" panose="02020603050405020304" pitchFamily="18" charset="0"/>
              </a:rPr>
              <a:t>glycoprotein surface receptors (platelet adhesion).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In </a:t>
            </a:r>
            <a:r>
              <a:rPr lang="en-US" sz="2200" b="1" dirty="0">
                <a:solidFill>
                  <a:srgbClr val="0070C0"/>
                </a:solidFill>
                <a:latin typeface="Times New Roman" panose="02020603050405020304" pitchFamily="18" charset="0"/>
                <a:cs typeface="Times New Roman" panose="02020603050405020304" pitchFamily="18" charset="0"/>
              </a:rPr>
              <a:t>this context, </a:t>
            </a:r>
            <a:r>
              <a:rPr lang="en-US" sz="2200" b="1" dirty="0" err="1">
                <a:solidFill>
                  <a:srgbClr val="FF0000"/>
                </a:solidFill>
                <a:latin typeface="Times New Roman" panose="02020603050405020304" pitchFamily="18" charset="0"/>
                <a:cs typeface="Times New Roman" panose="02020603050405020304" pitchFamily="18" charset="0"/>
              </a:rPr>
              <a:t>v</a:t>
            </a:r>
            <a:r>
              <a:rPr lang="en-US" sz="2200" b="1" dirty="0" err="1" smtClean="0">
                <a:solidFill>
                  <a:srgbClr val="FF0000"/>
                </a:solidFill>
                <a:latin typeface="Times New Roman" panose="02020603050405020304" pitchFamily="18" charset="0"/>
                <a:cs typeface="Times New Roman" panose="02020603050405020304" pitchFamily="18" charset="0"/>
              </a:rPr>
              <a:t>WF</a:t>
            </a:r>
            <a:r>
              <a:rPr lang="en-US" sz="2200" b="1" dirty="0" smtClean="0">
                <a:solidFill>
                  <a:srgbClr val="0070C0"/>
                </a:solidFill>
                <a:latin typeface="Times New Roman" panose="02020603050405020304" pitchFamily="18" charset="0"/>
                <a:cs typeface="Times New Roman" panose="02020603050405020304" pitchFamily="18" charset="0"/>
              </a:rPr>
              <a:t> serves </a:t>
            </a:r>
            <a:r>
              <a:rPr lang="en-US" sz="2200" b="1" dirty="0">
                <a:solidFill>
                  <a:srgbClr val="0070C0"/>
                </a:solidFill>
                <a:latin typeface="Times New Roman" panose="02020603050405020304" pitchFamily="18" charset="0"/>
                <a:cs typeface="Times New Roman" panose="02020603050405020304" pitchFamily="18" charset="0"/>
              </a:rPr>
              <a:t>as a bridge that first adheres to collagen fibers and then changes its confirmation. This is followed by the binding of platelets to </a:t>
            </a:r>
            <a:r>
              <a:rPr lang="en-US" sz="2200" b="1" dirty="0" err="1" smtClean="0">
                <a:solidFill>
                  <a:srgbClr val="0070C0"/>
                </a:solidFill>
                <a:latin typeface="Times New Roman" panose="02020603050405020304" pitchFamily="18" charset="0"/>
                <a:cs typeface="Times New Roman" panose="02020603050405020304" pitchFamily="18" charset="0"/>
              </a:rPr>
              <a:t>vWF</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a:solidFill>
                  <a:srgbClr val="0070C0"/>
                </a:solidFill>
                <a:latin typeface="Times New Roman" panose="02020603050405020304" pitchFamily="18" charset="0"/>
                <a:cs typeface="Times New Roman" panose="02020603050405020304" pitchFamily="18" charset="0"/>
              </a:rPr>
              <a:t>via the </a:t>
            </a:r>
            <a:r>
              <a:rPr lang="en-US" sz="2200" b="1" dirty="0" smtClean="0">
                <a:solidFill>
                  <a:srgbClr val="0070C0"/>
                </a:solidFill>
                <a:latin typeface="Times New Roman" panose="02020603050405020304" pitchFamily="18" charset="0"/>
                <a:cs typeface="Times New Roman" panose="02020603050405020304" pitchFamily="18" charset="0"/>
              </a:rPr>
              <a:t>platelet membrane </a:t>
            </a:r>
            <a:r>
              <a:rPr lang="en-US" sz="2200" b="1" dirty="0">
                <a:solidFill>
                  <a:srgbClr val="0070C0"/>
                </a:solidFill>
                <a:latin typeface="Times New Roman" panose="02020603050405020304" pitchFamily="18" charset="0"/>
                <a:cs typeface="Times New Roman" panose="02020603050405020304" pitchFamily="18" charset="0"/>
              </a:rPr>
              <a:t>glycoproteins </a:t>
            </a:r>
            <a:r>
              <a:rPr lang="en-US" sz="2200" b="1" dirty="0">
                <a:solidFill>
                  <a:srgbClr val="FF0000"/>
                </a:solidFill>
                <a:latin typeface="Times New Roman" panose="02020603050405020304" pitchFamily="18" charset="0"/>
                <a:cs typeface="Times New Roman" panose="02020603050405020304" pitchFamily="18" charset="0"/>
              </a:rPr>
              <a:t>(GP) </a:t>
            </a:r>
            <a:r>
              <a:rPr lang="en-US" sz="2200" b="1" dirty="0" err="1">
                <a:solidFill>
                  <a:srgbClr val="FF0000"/>
                </a:solidFill>
                <a:latin typeface="Times New Roman" panose="02020603050405020304" pitchFamily="18" charset="0"/>
                <a:cs typeface="Times New Roman" panose="02020603050405020304" pitchFamily="18" charset="0"/>
              </a:rPr>
              <a:t>Ib</a:t>
            </a:r>
            <a:r>
              <a:rPr lang="en-US" sz="2200" b="1" dirty="0">
                <a:solidFill>
                  <a:srgbClr val="FF0000"/>
                </a:solidFill>
                <a:latin typeface="Times New Roman" panose="02020603050405020304" pitchFamily="18" charset="0"/>
                <a:cs typeface="Times New Roman" panose="02020603050405020304" pitchFamily="18" charset="0"/>
              </a:rPr>
              <a:t> and IX</a:t>
            </a:r>
            <a:endParaRPr lang="ar-SA" sz="2200" b="1" dirty="0">
              <a:solidFill>
                <a:srgbClr val="FF000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12</a:t>
            </a:fld>
            <a:endParaRPr lang="en-US"/>
          </a:p>
        </p:txBody>
      </p:sp>
      <p:pic>
        <p:nvPicPr>
          <p:cNvPr id="2" name="Picture 1"/>
          <p:cNvPicPr>
            <a:picLocks noChangeAspect="1"/>
          </p:cNvPicPr>
          <p:nvPr/>
        </p:nvPicPr>
        <p:blipFill>
          <a:blip r:embed="rId2"/>
          <a:stretch>
            <a:fillRect/>
          </a:stretch>
        </p:blipFill>
        <p:spPr>
          <a:xfrm>
            <a:off x="395536" y="404664"/>
            <a:ext cx="8208912" cy="57606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92500"/>
          </a:bodyPr>
          <a:lstStyle/>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Following adhesion</a:t>
            </a:r>
            <a:r>
              <a:rPr lang="en-US" sz="2200" b="1" dirty="0">
                <a:solidFill>
                  <a:srgbClr val="0070C0"/>
                </a:solidFill>
                <a:latin typeface="Times New Roman" panose="02020603050405020304" pitchFamily="18" charset="0"/>
                <a:cs typeface="Times New Roman" panose="02020603050405020304" pitchFamily="18" charset="0"/>
              </a:rPr>
              <a:t>, platelets undergo a shape change from a disc shape to a </a:t>
            </a:r>
            <a:r>
              <a:rPr lang="en-US" sz="2200" b="1" dirty="0" smtClean="0">
                <a:solidFill>
                  <a:srgbClr val="0070C0"/>
                </a:solidFill>
                <a:latin typeface="Times New Roman" panose="02020603050405020304" pitchFamily="18" charset="0"/>
                <a:cs typeface="Times New Roman" panose="02020603050405020304" pitchFamily="18" charset="0"/>
              </a:rPr>
              <a:t>spherical shape </a:t>
            </a:r>
            <a:r>
              <a:rPr lang="en-US" sz="2200" b="1" dirty="0">
                <a:solidFill>
                  <a:srgbClr val="0070C0"/>
                </a:solidFill>
                <a:latin typeface="Times New Roman" panose="02020603050405020304" pitchFamily="18" charset="0"/>
                <a:cs typeface="Times New Roman" panose="02020603050405020304" pitchFamily="18" charset="0"/>
              </a:rPr>
              <a:t>and extend pseudopods. Almost simultaneously the release reaction </a:t>
            </a:r>
            <a:r>
              <a:rPr lang="en-US" sz="2200" b="1" dirty="0" smtClean="0">
                <a:solidFill>
                  <a:srgbClr val="0070C0"/>
                </a:solidFill>
                <a:latin typeface="Times New Roman" panose="02020603050405020304" pitchFamily="18" charset="0"/>
                <a:cs typeface="Times New Roman" panose="02020603050405020304" pitchFamily="18" charset="0"/>
              </a:rPr>
              <a:t>occurs by </a:t>
            </a:r>
            <a:r>
              <a:rPr lang="en-US" sz="2200" b="1" dirty="0">
                <a:solidFill>
                  <a:srgbClr val="0070C0"/>
                </a:solidFill>
                <a:latin typeface="Times New Roman" panose="02020603050405020304" pitchFamily="18" charset="0"/>
                <a:cs typeface="Times New Roman" panose="02020603050405020304" pitchFamily="18" charset="0"/>
              </a:rPr>
              <a:t>which a number of biologically active compounds stored in the </a:t>
            </a:r>
            <a:r>
              <a:rPr lang="en-US" sz="2200" b="1" dirty="0" smtClean="0">
                <a:solidFill>
                  <a:srgbClr val="0070C0"/>
                </a:solidFill>
                <a:latin typeface="Times New Roman" panose="02020603050405020304" pitchFamily="18" charset="0"/>
                <a:cs typeface="Times New Roman" panose="02020603050405020304" pitchFamily="18" charset="0"/>
              </a:rPr>
              <a:t>platelet granules </a:t>
            </a:r>
            <a:r>
              <a:rPr lang="en-US" sz="2200" b="1" dirty="0">
                <a:solidFill>
                  <a:srgbClr val="0070C0"/>
                </a:solidFill>
                <a:latin typeface="Times New Roman" panose="02020603050405020304" pitchFamily="18" charset="0"/>
                <a:cs typeface="Times New Roman" panose="02020603050405020304" pitchFamily="18" charset="0"/>
              </a:rPr>
              <a:t>are secreted to the outside.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These </a:t>
            </a:r>
            <a:r>
              <a:rPr lang="en-US" sz="2200" b="1" dirty="0">
                <a:solidFill>
                  <a:srgbClr val="0070C0"/>
                </a:solidFill>
                <a:latin typeface="Times New Roman" panose="02020603050405020304" pitchFamily="18" charset="0"/>
                <a:cs typeface="Times New Roman" panose="02020603050405020304" pitchFamily="18" charset="0"/>
              </a:rPr>
              <a:t>released substances, which </a:t>
            </a:r>
            <a:r>
              <a:rPr lang="en-US" sz="2200" b="1" dirty="0" smtClean="0">
                <a:solidFill>
                  <a:srgbClr val="0070C0"/>
                </a:solidFill>
                <a:latin typeface="Times New Roman" panose="02020603050405020304" pitchFamily="18" charset="0"/>
                <a:cs typeface="Times New Roman" panose="02020603050405020304" pitchFamily="18" charset="0"/>
              </a:rPr>
              <a:t>include </a:t>
            </a:r>
            <a:r>
              <a:rPr lang="en-US" sz="2200" b="1" dirty="0" smtClean="0">
                <a:solidFill>
                  <a:srgbClr val="FF0000"/>
                </a:solidFill>
                <a:latin typeface="Times New Roman" panose="02020603050405020304" pitchFamily="18" charset="0"/>
                <a:cs typeface="Times New Roman" panose="02020603050405020304" pitchFamily="18" charset="0"/>
              </a:rPr>
              <a:t>ADP</a:t>
            </a:r>
            <a:r>
              <a:rPr lang="en-US" sz="2200" b="1" dirty="0">
                <a:solidFill>
                  <a:srgbClr val="FF0000"/>
                </a:solidFill>
                <a:latin typeface="Times New Roman" panose="02020603050405020304" pitchFamily="18" charset="0"/>
                <a:cs typeface="Times New Roman" panose="02020603050405020304" pitchFamily="18" charset="0"/>
              </a:rPr>
              <a:t>, serotonin, Thromboxane A2 (TxA2), βTG, PF4, and von </a:t>
            </a:r>
            <a:r>
              <a:rPr lang="en-US" sz="2200" b="1" dirty="0" err="1" smtClean="0">
                <a:solidFill>
                  <a:srgbClr val="FF0000"/>
                </a:solidFill>
                <a:latin typeface="Times New Roman" panose="02020603050405020304" pitchFamily="18" charset="0"/>
                <a:cs typeface="Times New Roman" panose="02020603050405020304" pitchFamily="18" charset="0"/>
              </a:rPr>
              <a:t>Willebrand</a:t>
            </a:r>
            <a:r>
              <a:rPr lang="en-US" sz="2200" b="1" dirty="0" smtClean="0">
                <a:solidFill>
                  <a:srgbClr val="FF0000"/>
                </a:solidFill>
                <a:latin typeface="Times New Roman" panose="02020603050405020304" pitchFamily="18" charset="0"/>
                <a:cs typeface="Times New Roman" panose="02020603050405020304" pitchFamily="18" charset="0"/>
              </a:rPr>
              <a:t> factor (</a:t>
            </a:r>
            <a:r>
              <a:rPr lang="en-US" sz="2200" b="1" dirty="0" err="1" smtClean="0">
                <a:solidFill>
                  <a:srgbClr val="FF0000"/>
                </a:solidFill>
                <a:latin typeface="Times New Roman" panose="02020603050405020304" pitchFamily="18" charset="0"/>
                <a:cs typeface="Times New Roman" panose="02020603050405020304" pitchFamily="18" charset="0"/>
              </a:rPr>
              <a:t>vWF</a:t>
            </a:r>
            <a:r>
              <a:rPr lang="en-US" sz="2200" b="1" dirty="0" smtClean="0">
                <a:solidFill>
                  <a:srgbClr val="FF0000"/>
                </a:solidFill>
                <a:latin typeface="Times New Roman" panose="02020603050405020304" pitchFamily="18" charset="0"/>
                <a:cs typeface="Times New Roman" panose="02020603050405020304" pitchFamily="18" charset="0"/>
              </a:rPr>
              <a:t>),</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a:solidFill>
                  <a:srgbClr val="0070C0"/>
                </a:solidFill>
                <a:latin typeface="Times New Roman" panose="02020603050405020304" pitchFamily="18" charset="0"/>
                <a:cs typeface="Times New Roman" panose="02020603050405020304" pitchFamily="18" charset="0"/>
              </a:rPr>
              <a:t>accelerate </a:t>
            </a:r>
            <a:r>
              <a:rPr lang="en-US" sz="2200" b="1" dirty="0" smtClean="0">
                <a:solidFill>
                  <a:srgbClr val="0070C0"/>
                </a:solidFill>
                <a:latin typeface="Times New Roman" panose="02020603050405020304" pitchFamily="18" charset="0"/>
                <a:cs typeface="Times New Roman" panose="02020603050405020304" pitchFamily="18" charset="0"/>
              </a:rPr>
              <a:t>the reaction </a:t>
            </a:r>
            <a:r>
              <a:rPr lang="en-US" sz="2200" b="1" dirty="0">
                <a:solidFill>
                  <a:srgbClr val="0070C0"/>
                </a:solidFill>
                <a:latin typeface="Times New Roman" panose="02020603050405020304" pitchFamily="18" charset="0"/>
                <a:cs typeface="Times New Roman" panose="02020603050405020304" pitchFamily="18" charset="0"/>
              </a:rPr>
              <a:t>of plug formation and also initiate platelet aggregation, i.e., the </a:t>
            </a:r>
            <a:r>
              <a:rPr lang="en-US" sz="2200" b="1" dirty="0" smtClean="0">
                <a:solidFill>
                  <a:srgbClr val="0070C0"/>
                </a:solidFill>
                <a:latin typeface="Times New Roman" panose="02020603050405020304" pitchFamily="18" charset="0"/>
                <a:cs typeface="Times New Roman" panose="02020603050405020304" pitchFamily="18" charset="0"/>
              </a:rPr>
              <a:t>adhesion of </a:t>
            </a:r>
            <a:r>
              <a:rPr lang="en-US" sz="2200" b="1" dirty="0">
                <a:solidFill>
                  <a:srgbClr val="0070C0"/>
                </a:solidFill>
                <a:latin typeface="Times New Roman" panose="02020603050405020304" pitchFamily="18" charset="0"/>
                <a:cs typeface="Times New Roman" panose="02020603050405020304" pitchFamily="18" charset="0"/>
              </a:rPr>
              <a:t>platelets to each other</a:t>
            </a:r>
            <a:r>
              <a:rPr lang="en-US" sz="2200"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As a result of platelet aggregation, the platelet </a:t>
            </a:r>
            <a:r>
              <a:rPr lang="en-US" sz="2200" b="1" dirty="0" smtClean="0">
                <a:solidFill>
                  <a:srgbClr val="0070C0"/>
                </a:solidFill>
                <a:latin typeface="Times New Roman" panose="02020603050405020304" pitchFamily="18" charset="0"/>
                <a:cs typeface="Times New Roman" panose="02020603050405020304" pitchFamily="18" charset="0"/>
              </a:rPr>
              <a:t>plug increases </a:t>
            </a:r>
            <a:r>
              <a:rPr lang="en-US" sz="2200" b="1" dirty="0">
                <a:solidFill>
                  <a:srgbClr val="0070C0"/>
                </a:solidFill>
                <a:latin typeface="Times New Roman" panose="02020603050405020304" pitchFamily="18" charset="0"/>
                <a:cs typeface="Times New Roman" panose="02020603050405020304" pitchFamily="18" charset="0"/>
              </a:rPr>
              <a:t>in size and a further release of granular contents is initiated in order </a:t>
            </a:r>
            <a:r>
              <a:rPr lang="en-US" sz="2200" b="1" dirty="0" smtClean="0">
                <a:solidFill>
                  <a:srgbClr val="0070C0"/>
                </a:solidFill>
                <a:latin typeface="Times New Roman" panose="02020603050405020304" pitchFamily="18" charset="0"/>
                <a:cs typeface="Times New Roman" panose="02020603050405020304" pitchFamily="18" charset="0"/>
              </a:rPr>
              <a:t>to induce </a:t>
            </a:r>
            <a:r>
              <a:rPr lang="en-US" sz="2200" b="1" dirty="0">
                <a:solidFill>
                  <a:srgbClr val="0070C0"/>
                </a:solidFill>
                <a:latin typeface="Times New Roman" panose="02020603050405020304" pitchFamily="18" charset="0"/>
                <a:cs typeface="Times New Roman" panose="02020603050405020304" pitchFamily="18" charset="0"/>
              </a:rPr>
              <a:t>more platelets to aggregate.</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lnSpcReduction="10000"/>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prostaglandins play an additional role </a:t>
            </a:r>
            <a:r>
              <a:rPr lang="en-US" b="1" dirty="0" smtClean="0">
                <a:solidFill>
                  <a:srgbClr val="0070C0"/>
                </a:solidFill>
                <a:latin typeface="Times New Roman" panose="02020603050405020304" pitchFamily="18" charset="0"/>
                <a:cs typeface="Times New Roman" panose="02020603050405020304" pitchFamily="18" charset="0"/>
              </a:rPr>
              <a:t>in mediating </a:t>
            </a:r>
            <a:r>
              <a:rPr lang="en-US" b="1" dirty="0">
                <a:solidFill>
                  <a:srgbClr val="0070C0"/>
                </a:solidFill>
                <a:latin typeface="Times New Roman" panose="02020603050405020304" pitchFamily="18" charset="0"/>
                <a:cs typeface="Times New Roman" panose="02020603050405020304" pitchFamily="18" charset="0"/>
              </a:rPr>
              <a:t>the platelet-release reaction and aggregation.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Thromboxane </a:t>
            </a:r>
            <a:r>
              <a:rPr lang="en-US" b="1" dirty="0">
                <a:solidFill>
                  <a:srgbClr val="0070C0"/>
                </a:solidFill>
                <a:latin typeface="Times New Roman" panose="02020603050405020304" pitchFamily="18" charset="0"/>
                <a:cs typeface="Times New Roman" panose="02020603050405020304" pitchFamily="18" charset="0"/>
              </a:rPr>
              <a:t>A2 is </a:t>
            </a:r>
            <a:r>
              <a:rPr lang="en-US" b="1" dirty="0" smtClean="0">
                <a:solidFill>
                  <a:srgbClr val="0070C0"/>
                </a:solidFill>
                <a:latin typeface="Times New Roman" panose="02020603050405020304" pitchFamily="18" charset="0"/>
                <a:cs typeface="Times New Roman" panose="02020603050405020304" pitchFamily="18" charset="0"/>
              </a:rPr>
              <a:t>a very </a:t>
            </a:r>
            <a:r>
              <a:rPr lang="en-US" b="1" dirty="0">
                <a:solidFill>
                  <a:srgbClr val="0070C0"/>
                </a:solidFill>
                <a:latin typeface="Times New Roman" panose="02020603050405020304" pitchFamily="18" charset="0"/>
                <a:cs typeface="Times New Roman" panose="02020603050405020304" pitchFamily="18" charset="0"/>
              </a:rPr>
              <a:t>potent inducer of platelet secretion and aggregation. It is formed </a:t>
            </a:r>
            <a:r>
              <a:rPr lang="en-US" b="1" dirty="0" smtClean="0">
                <a:solidFill>
                  <a:srgbClr val="0070C0"/>
                </a:solidFill>
                <a:latin typeface="Times New Roman" panose="02020603050405020304" pitchFamily="18" charset="0"/>
                <a:cs typeface="Times New Roman" panose="02020603050405020304" pitchFamily="18" charset="0"/>
              </a:rPr>
              <a:t>from arachidonic </a:t>
            </a:r>
            <a:r>
              <a:rPr lang="en-US" b="1" dirty="0">
                <a:solidFill>
                  <a:srgbClr val="0070C0"/>
                </a:solidFill>
                <a:latin typeface="Times New Roman" panose="02020603050405020304" pitchFamily="18" charset="0"/>
                <a:cs typeface="Times New Roman" panose="02020603050405020304" pitchFamily="18" charset="0"/>
              </a:rPr>
              <a:t>acid by the enzyme cyclooxygenase.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Arachidonic </a:t>
            </a:r>
            <a:r>
              <a:rPr lang="en-US" b="1" dirty="0">
                <a:solidFill>
                  <a:srgbClr val="0070C0"/>
                </a:solidFill>
                <a:latin typeface="Times New Roman" panose="02020603050405020304" pitchFamily="18" charset="0"/>
                <a:cs typeface="Times New Roman" panose="02020603050405020304" pitchFamily="18" charset="0"/>
              </a:rPr>
              <a:t>acid is </a:t>
            </a:r>
            <a:r>
              <a:rPr lang="en-US" b="1" dirty="0" smtClean="0">
                <a:solidFill>
                  <a:srgbClr val="0070C0"/>
                </a:solidFill>
                <a:latin typeface="Times New Roman" panose="02020603050405020304" pitchFamily="18" charset="0"/>
                <a:cs typeface="Times New Roman" panose="02020603050405020304" pitchFamily="18" charset="0"/>
              </a:rPr>
              <a:t>liberated from </a:t>
            </a:r>
            <a:r>
              <a:rPr lang="en-US" b="1" dirty="0">
                <a:solidFill>
                  <a:srgbClr val="0070C0"/>
                </a:solidFill>
                <a:latin typeface="Times New Roman" panose="02020603050405020304" pitchFamily="18" charset="0"/>
                <a:cs typeface="Times New Roman" panose="02020603050405020304" pitchFamily="18" charset="0"/>
              </a:rPr>
              <a:t>the platelet membrane by phospholipases following activation of the </a:t>
            </a:r>
            <a:r>
              <a:rPr lang="en-US" b="1" dirty="0" smtClean="0">
                <a:solidFill>
                  <a:srgbClr val="0070C0"/>
                </a:solidFill>
                <a:latin typeface="Times New Roman" panose="02020603050405020304" pitchFamily="18" charset="0"/>
                <a:cs typeface="Times New Roman" panose="02020603050405020304" pitchFamily="18" charset="0"/>
              </a:rPr>
              <a:t>platelets by </a:t>
            </a:r>
            <a:r>
              <a:rPr lang="en-US" b="1" dirty="0">
                <a:solidFill>
                  <a:srgbClr val="0070C0"/>
                </a:solidFill>
                <a:latin typeface="Times New Roman" panose="02020603050405020304" pitchFamily="18" charset="0"/>
                <a:cs typeface="Times New Roman" panose="02020603050405020304" pitchFamily="18" charset="0"/>
              </a:rPr>
              <a:t>collagen and epinephrine</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At the end of the aggregation process, </a:t>
            </a:r>
            <a:r>
              <a:rPr lang="en-US" b="1" dirty="0" smtClean="0">
                <a:solidFill>
                  <a:srgbClr val="0070C0"/>
                </a:solidFill>
                <a:latin typeface="Times New Roman" panose="02020603050405020304" pitchFamily="18" charset="0"/>
                <a:cs typeface="Times New Roman" panose="02020603050405020304" pitchFamily="18" charset="0"/>
              </a:rPr>
              <a:t>the hemostatic </a:t>
            </a:r>
            <a:r>
              <a:rPr lang="en-US" b="1" dirty="0">
                <a:solidFill>
                  <a:srgbClr val="0070C0"/>
                </a:solidFill>
                <a:latin typeface="Times New Roman" panose="02020603050405020304" pitchFamily="18" charset="0"/>
                <a:cs typeface="Times New Roman" panose="02020603050405020304" pitchFamily="18" charset="0"/>
              </a:rPr>
              <a:t>plug consists of closely packed </a:t>
            </a:r>
            <a:r>
              <a:rPr lang="en-US" b="1" dirty="0" err="1">
                <a:solidFill>
                  <a:srgbClr val="0070C0"/>
                </a:solidFill>
                <a:latin typeface="Times New Roman" panose="02020603050405020304" pitchFamily="18" charset="0"/>
                <a:cs typeface="Times New Roman" panose="02020603050405020304" pitchFamily="18" charset="0"/>
              </a:rPr>
              <a:t>degranulated</a:t>
            </a:r>
            <a:r>
              <a:rPr lang="en-US" b="1" dirty="0">
                <a:solidFill>
                  <a:srgbClr val="0070C0"/>
                </a:solidFill>
                <a:latin typeface="Times New Roman" panose="02020603050405020304" pitchFamily="18" charset="0"/>
                <a:cs typeface="Times New Roman" panose="02020603050405020304" pitchFamily="18" charset="0"/>
              </a:rPr>
              <a:t> platelets</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Fibrinogen </a:t>
            </a:r>
            <a:r>
              <a:rPr lang="en-US" b="1" dirty="0" smtClean="0">
                <a:solidFill>
                  <a:srgbClr val="0070C0"/>
                </a:solidFill>
                <a:latin typeface="Times New Roman" panose="02020603050405020304" pitchFamily="18" charset="0"/>
                <a:cs typeface="Times New Roman" panose="02020603050405020304" pitchFamily="18" charset="0"/>
              </a:rPr>
              <a:t>is required </a:t>
            </a:r>
            <a:r>
              <a:rPr lang="en-US" b="1" dirty="0">
                <a:solidFill>
                  <a:srgbClr val="0070C0"/>
                </a:solidFill>
                <a:latin typeface="Times New Roman" panose="02020603050405020304" pitchFamily="18" charset="0"/>
                <a:cs typeface="Times New Roman" panose="02020603050405020304" pitchFamily="18" charset="0"/>
              </a:rPr>
              <a:t>for platelet aggregation binding to specific glycoprotein receptors (</a:t>
            </a:r>
            <a:r>
              <a:rPr lang="en-US" b="1" dirty="0" smtClean="0">
                <a:solidFill>
                  <a:srgbClr val="0070C0"/>
                </a:solidFill>
                <a:latin typeface="Times New Roman" panose="02020603050405020304" pitchFamily="18" charset="0"/>
                <a:cs typeface="Times New Roman" panose="02020603050405020304" pitchFamily="18" charset="0"/>
              </a:rPr>
              <a:t>GP </a:t>
            </a:r>
            <a:r>
              <a:rPr lang="en-US" b="1" dirty="0" err="1" smtClean="0">
                <a:solidFill>
                  <a:srgbClr val="0070C0"/>
                </a:solidFill>
                <a:latin typeface="Times New Roman" panose="02020603050405020304" pitchFamily="18" charset="0"/>
                <a:cs typeface="Times New Roman" panose="02020603050405020304" pitchFamily="18" charset="0"/>
              </a:rPr>
              <a:t>IIb</a:t>
            </a:r>
            <a:r>
              <a:rPr lang="en-US" b="1" dirty="0" smtClean="0">
                <a:solidFill>
                  <a:srgbClr val="0070C0"/>
                </a:solidFill>
                <a:latin typeface="Times New Roman" panose="02020603050405020304" pitchFamily="18" charset="0"/>
                <a:cs typeface="Times New Roman" panose="02020603050405020304" pitchFamily="18" charset="0"/>
              </a:rPr>
              <a:t>/</a:t>
            </a:r>
            <a:r>
              <a:rPr lang="en-US" b="1" dirty="0" err="1" smtClean="0">
                <a:solidFill>
                  <a:srgbClr val="0070C0"/>
                </a:solidFill>
                <a:latin typeface="Times New Roman" panose="02020603050405020304" pitchFamily="18" charset="0"/>
                <a:cs typeface="Times New Roman" panose="02020603050405020304" pitchFamily="18" charset="0"/>
              </a:rPr>
              <a:t>IIIa</a:t>
            </a:r>
            <a:r>
              <a:rPr lang="en-US" b="1" dirty="0">
                <a:solidFill>
                  <a:srgbClr val="0070C0"/>
                </a:solidFill>
                <a:latin typeface="Times New Roman" panose="02020603050405020304" pitchFamily="18" charset="0"/>
                <a:cs typeface="Times New Roman" panose="02020603050405020304" pitchFamily="18" charset="0"/>
              </a:rPr>
              <a: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lgn="ctr">
              <a:lnSpc>
                <a:spcPct val="150000"/>
              </a:lnSpc>
              <a:buNone/>
            </a:pPr>
            <a:r>
              <a:rPr lang="en-US" sz="2200" b="1" dirty="0">
                <a:solidFill>
                  <a:srgbClr val="C00000"/>
                </a:solidFill>
                <a:latin typeface="Times New Roman" panose="02020603050405020304" pitchFamily="18" charset="0"/>
                <a:cs typeface="Times New Roman" panose="02020603050405020304" pitchFamily="18" charset="0"/>
              </a:rPr>
              <a:t>Blood </a:t>
            </a:r>
            <a:r>
              <a:rPr lang="en-US" sz="2200" b="1" dirty="0" smtClean="0">
                <a:solidFill>
                  <a:srgbClr val="C00000"/>
                </a:solidFill>
                <a:latin typeface="Times New Roman" panose="02020603050405020304" pitchFamily="18" charset="0"/>
                <a:cs typeface="Times New Roman" panose="02020603050405020304" pitchFamily="18" charset="0"/>
              </a:rPr>
              <a:t>Coagulation </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The third mechanism for hemostasis is formation </a:t>
            </a:r>
            <a:r>
              <a:rPr lang="en-US" sz="2200" b="1" dirty="0" smtClean="0">
                <a:solidFill>
                  <a:srgbClr val="0070C0"/>
                </a:solidFill>
                <a:latin typeface="Times New Roman" panose="02020603050405020304" pitchFamily="18" charset="0"/>
                <a:cs typeface="Times New Roman" panose="02020603050405020304" pitchFamily="18" charset="0"/>
              </a:rPr>
              <a:t>of the </a:t>
            </a:r>
            <a:r>
              <a:rPr lang="en-US" sz="2200" b="1" dirty="0">
                <a:solidFill>
                  <a:srgbClr val="0070C0"/>
                </a:solidFill>
                <a:latin typeface="Times New Roman" panose="02020603050405020304" pitchFamily="18" charset="0"/>
                <a:cs typeface="Times New Roman" panose="02020603050405020304" pitchFamily="18" charset="0"/>
              </a:rPr>
              <a:t>blood clot</a:t>
            </a:r>
            <a:r>
              <a:rPr lang="en-US" sz="2200"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The clot begins to develop in 15 to </a:t>
            </a:r>
            <a:r>
              <a:rPr lang="en-US" sz="2200" b="1" dirty="0" smtClean="0">
                <a:solidFill>
                  <a:srgbClr val="0070C0"/>
                </a:solidFill>
                <a:latin typeface="Times New Roman" panose="02020603050405020304" pitchFamily="18" charset="0"/>
                <a:cs typeface="Times New Roman" panose="02020603050405020304" pitchFamily="18" charset="0"/>
              </a:rPr>
              <a:t>20 seconds </a:t>
            </a:r>
            <a:r>
              <a:rPr lang="en-US" sz="2200" b="1" dirty="0">
                <a:solidFill>
                  <a:srgbClr val="0070C0"/>
                </a:solidFill>
                <a:latin typeface="Times New Roman" panose="02020603050405020304" pitchFamily="18" charset="0"/>
                <a:cs typeface="Times New Roman" panose="02020603050405020304" pitchFamily="18" charset="0"/>
              </a:rPr>
              <a:t>if the trauma to the vascular wall has </a:t>
            </a:r>
            <a:r>
              <a:rPr lang="en-US" sz="2200" b="1" dirty="0" smtClean="0">
                <a:solidFill>
                  <a:srgbClr val="0070C0"/>
                </a:solidFill>
                <a:latin typeface="Times New Roman" panose="02020603050405020304" pitchFamily="18" charset="0"/>
                <a:cs typeface="Times New Roman" panose="02020603050405020304" pitchFamily="18" charset="0"/>
              </a:rPr>
              <a:t>been severe</a:t>
            </a:r>
            <a:r>
              <a:rPr lang="en-US" sz="2200" b="1" dirty="0">
                <a:solidFill>
                  <a:srgbClr val="0070C0"/>
                </a:solidFill>
                <a:latin typeface="Times New Roman" panose="02020603050405020304" pitchFamily="18" charset="0"/>
                <a:cs typeface="Times New Roman" panose="02020603050405020304" pitchFamily="18" charset="0"/>
              </a:rPr>
              <a:t>, and in 1 to 2 minutes if the trauma has </a:t>
            </a:r>
            <a:r>
              <a:rPr lang="en-US" sz="2200" b="1" dirty="0" smtClean="0">
                <a:solidFill>
                  <a:srgbClr val="0070C0"/>
                </a:solidFill>
                <a:latin typeface="Times New Roman" panose="02020603050405020304" pitchFamily="18" charset="0"/>
                <a:cs typeface="Times New Roman" panose="02020603050405020304" pitchFamily="18" charset="0"/>
              </a:rPr>
              <a:t>been minor.</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Activator substances from the traumatized </a:t>
            </a:r>
            <a:r>
              <a:rPr lang="en-US" sz="2200" b="1" dirty="0" smtClean="0">
                <a:solidFill>
                  <a:srgbClr val="0070C0"/>
                </a:solidFill>
                <a:latin typeface="Times New Roman" panose="02020603050405020304" pitchFamily="18" charset="0"/>
                <a:cs typeface="Times New Roman" panose="02020603050405020304" pitchFamily="18" charset="0"/>
              </a:rPr>
              <a:t>vascular wall</a:t>
            </a:r>
            <a:r>
              <a:rPr lang="en-US" sz="2200" b="1" dirty="0">
                <a:solidFill>
                  <a:srgbClr val="0070C0"/>
                </a:solidFill>
                <a:latin typeface="Times New Roman" panose="02020603050405020304" pitchFamily="18" charset="0"/>
                <a:cs typeface="Times New Roman" panose="02020603050405020304" pitchFamily="18" charset="0"/>
              </a:rPr>
              <a:t>, from platelets, and from blood </a:t>
            </a:r>
            <a:r>
              <a:rPr lang="en-US" sz="2200" b="1" dirty="0" smtClean="0">
                <a:solidFill>
                  <a:srgbClr val="0070C0"/>
                </a:solidFill>
                <a:latin typeface="Times New Roman" panose="02020603050405020304" pitchFamily="18" charset="0"/>
                <a:cs typeface="Times New Roman" panose="02020603050405020304" pitchFamily="18" charset="0"/>
              </a:rPr>
              <a:t>proteins adhering </a:t>
            </a:r>
            <a:r>
              <a:rPr lang="en-US" sz="2200" b="1" dirty="0">
                <a:solidFill>
                  <a:srgbClr val="0070C0"/>
                </a:solidFill>
                <a:latin typeface="Times New Roman" panose="02020603050405020304" pitchFamily="18" charset="0"/>
                <a:cs typeface="Times New Roman" panose="02020603050405020304" pitchFamily="18" charset="0"/>
              </a:rPr>
              <a:t>to the traumatized vascular wall initiate </a:t>
            </a:r>
            <a:r>
              <a:rPr lang="en-US" sz="2200" b="1" dirty="0" smtClean="0">
                <a:solidFill>
                  <a:srgbClr val="0070C0"/>
                </a:solidFill>
                <a:latin typeface="Times New Roman" panose="02020603050405020304" pitchFamily="18" charset="0"/>
                <a:cs typeface="Times New Roman" panose="02020603050405020304" pitchFamily="18" charset="0"/>
              </a:rPr>
              <a:t>the clotting </a:t>
            </a:r>
            <a:r>
              <a:rPr lang="en-US" sz="2200" b="1" dirty="0">
                <a:solidFill>
                  <a:srgbClr val="0070C0"/>
                </a:solidFill>
                <a:latin typeface="Times New Roman" panose="02020603050405020304" pitchFamily="18" charset="0"/>
                <a:cs typeface="Times New Roman" panose="02020603050405020304" pitchFamily="18" charset="0"/>
              </a:rPr>
              <a:t>process.</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76" y="548680"/>
            <a:ext cx="8229600" cy="5415880"/>
          </a:xfrm>
        </p:spPr>
        <p:txBody>
          <a:bodyPr>
            <a:normAutofit/>
          </a:bodyPr>
          <a:lstStyle/>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Within 3 to 6 minutes after rupture of a vessel, if </a:t>
            </a:r>
            <a:r>
              <a:rPr lang="en-US" sz="2200" b="1" dirty="0" smtClean="0">
                <a:solidFill>
                  <a:srgbClr val="0070C0"/>
                </a:solidFill>
                <a:latin typeface="Times New Roman" panose="02020603050405020304" pitchFamily="18" charset="0"/>
                <a:cs typeface="Times New Roman" panose="02020603050405020304" pitchFamily="18" charset="0"/>
              </a:rPr>
              <a:t>the vessel </a:t>
            </a:r>
            <a:r>
              <a:rPr lang="en-US" sz="2200" b="1" dirty="0">
                <a:solidFill>
                  <a:srgbClr val="0070C0"/>
                </a:solidFill>
                <a:latin typeface="Times New Roman" panose="02020603050405020304" pitchFamily="18" charset="0"/>
                <a:cs typeface="Times New Roman" panose="02020603050405020304" pitchFamily="18" charset="0"/>
              </a:rPr>
              <a:t>opening is not too large, the entire opening </a:t>
            </a:r>
            <a:r>
              <a:rPr lang="en-US" sz="2200" b="1" dirty="0" smtClean="0">
                <a:solidFill>
                  <a:srgbClr val="0070C0"/>
                </a:solidFill>
                <a:latin typeface="Times New Roman" panose="02020603050405020304" pitchFamily="18" charset="0"/>
                <a:cs typeface="Times New Roman" panose="02020603050405020304" pitchFamily="18" charset="0"/>
              </a:rPr>
              <a:t>or broken </a:t>
            </a:r>
            <a:r>
              <a:rPr lang="en-US" sz="2200" b="1" dirty="0">
                <a:solidFill>
                  <a:srgbClr val="0070C0"/>
                </a:solidFill>
                <a:latin typeface="Times New Roman" panose="02020603050405020304" pitchFamily="18" charset="0"/>
                <a:cs typeface="Times New Roman" panose="02020603050405020304" pitchFamily="18" charset="0"/>
              </a:rPr>
              <a:t>end of the vessel is filled with clot</a:t>
            </a:r>
            <a:r>
              <a:rPr lang="en-US" sz="2200"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After </a:t>
            </a:r>
            <a:r>
              <a:rPr lang="en-US" sz="2200" b="1" dirty="0" smtClean="0">
                <a:solidFill>
                  <a:srgbClr val="0070C0"/>
                </a:solidFill>
                <a:latin typeface="Times New Roman" panose="02020603050405020304" pitchFamily="18" charset="0"/>
                <a:cs typeface="Times New Roman" panose="02020603050405020304" pitchFamily="18" charset="0"/>
              </a:rPr>
              <a:t>20 minutes </a:t>
            </a:r>
            <a:r>
              <a:rPr lang="en-US" sz="2200" b="1" dirty="0">
                <a:solidFill>
                  <a:srgbClr val="0070C0"/>
                </a:solidFill>
                <a:latin typeface="Times New Roman" panose="02020603050405020304" pitchFamily="18" charset="0"/>
                <a:cs typeface="Times New Roman" panose="02020603050405020304" pitchFamily="18" charset="0"/>
              </a:rPr>
              <a:t>to an hour, the clot </a:t>
            </a:r>
            <a:r>
              <a:rPr lang="en-US" sz="2200" b="1" dirty="0" smtClean="0">
                <a:solidFill>
                  <a:srgbClr val="0070C0"/>
                </a:solidFill>
                <a:latin typeface="Times New Roman" panose="02020603050405020304" pitchFamily="18" charset="0"/>
                <a:cs typeface="Times New Roman" panose="02020603050405020304" pitchFamily="18" charset="0"/>
              </a:rPr>
              <a:t>retracts. </a:t>
            </a:r>
            <a:r>
              <a:rPr lang="en-US" sz="2200" b="1" dirty="0">
                <a:solidFill>
                  <a:srgbClr val="0070C0"/>
                </a:solidFill>
                <a:latin typeface="Times New Roman" panose="02020603050405020304" pitchFamily="18" charset="0"/>
                <a:cs typeface="Times New Roman" panose="02020603050405020304" pitchFamily="18" charset="0"/>
              </a:rPr>
              <a:t>Platelets also play an important </a:t>
            </a:r>
            <a:r>
              <a:rPr lang="en-US" sz="2200" b="1" dirty="0" smtClean="0">
                <a:solidFill>
                  <a:srgbClr val="0070C0"/>
                </a:solidFill>
                <a:latin typeface="Times New Roman" panose="02020603050405020304" pitchFamily="18" charset="0"/>
                <a:cs typeface="Times New Roman" panose="02020603050405020304" pitchFamily="18" charset="0"/>
              </a:rPr>
              <a:t>role in </a:t>
            </a:r>
            <a:r>
              <a:rPr lang="en-US" sz="2200" b="1" dirty="0">
                <a:solidFill>
                  <a:srgbClr val="0070C0"/>
                </a:solidFill>
                <a:latin typeface="Times New Roman" panose="02020603050405020304" pitchFamily="18" charset="0"/>
                <a:cs typeface="Times New Roman" panose="02020603050405020304" pitchFamily="18" charset="0"/>
              </a:rPr>
              <a:t>this clot retraction</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marL="0" indent="0" algn="just">
              <a:lnSpc>
                <a:spcPct val="150000"/>
              </a:lnSpc>
              <a:buNone/>
            </a:pPr>
            <a:r>
              <a:rPr lang="en-US" b="1" dirty="0">
                <a:solidFill>
                  <a:srgbClr val="C00000"/>
                </a:solidFill>
                <a:latin typeface="Times New Roman" panose="02020603050405020304" pitchFamily="18" charset="0"/>
                <a:cs typeface="Times New Roman" panose="02020603050405020304" pitchFamily="18" charset="0"/>
              </a:rPr>
              <a:t>Clotting process in a traumatized blood vessel. </a:t>
            </a:r>
            <a:r>
              <a:rPr lang="en-US" sz="1600" b="1" dirty="0">
                <a:solidFill>
                  <a:srgbClr val="0070C0"/>
                </a:solidFill>
                <a:latin typeface="Times New Roman" panose="02020603050405020304" pitchFamily="18" charset="0"/>
                <a:cs typeface="Times New Roman" panose="02020603050405020304" pitchFamily="18" charset="0"/>
              </a:rPr>
              <a:t>(Modified </a:t>
            </a:r>
            <a:r>
              <a:rPr lang="en-US" sz="1600" b="1" dirty="0" smtClean="0">
                <a:solidFill>
                  <a:srgbClr val="0070C0"/>
                </a:solidFill>
                <a:latin typeface="Times New Roman" panose="02020603050405020304" pitchFamily="18" charset="0"/>
                <a:cs typeface="Times New Roman" panose="02020603050405020304" pitchFamily="18" charset="0"/>
              </a:rPr>
              <a:t>from </a:t>
            </a:r>
            <a:r>
              <a:rPr lang="en-US" sz="1600" b="1" dirty="0" err="1" smtClean="0">
                <a:solidFill>
                  <a:srgbClr val="0070C0"/>
                </a:solidFill>
                <a:latin typeface="Times New Roman" panose="02020603050405020304" pitchFamily="18" charset="0"/>
                <a:cs typeface="Times New Roman" panose="02020603050405020304" pitchFamily="18" charset="0"/>
              </a:rPr>
              <a:t>Seegers</a:t>
            </a:r>
            <a:r>
              <a:rPr lang="en-US" sz="1600" b="1" dirty="0" smtClean="0">
                <a:solidFill>
                  <a:srgbClr val="0070C0"/>
                </a:solidFill>
                <a:latin typeface="Times New Roman" panose="02020603050405020304" pitchFamily="18" charset="0"/>
                <a:cs typeface="Times New Roman" panose="02020603050405020304" pitchFamily="18" charset="0"/>
              </a:rPr>
              <a:t> </a:t>
            </a:r>
            <a:r>
              <a:rPr lang="en-US" sz="1600" b="1" dirty="0">
                <a:solidFill>
                  <a:srgbClr val="0070C0"/>
                </a:solidFill>
                <a:latin typeface="Times New Roman" panose="02020603050405020304" pitchFamily="18" charset="0"/>
                <a:cs typeface="Times New Roman" panose="02020603050405020304" pitchFamily="18" charset="0"/>
              </a:rPr>
              <a:t>WH: Hemostatic Agents, 1948. Courtesy of </a:t>
            </a:r>
            <a:r>
              <a:rPr lang="en-US" sz="1600" b="1" dirty="0" smtClean="0">
                <a:solidFill>
                  <a:srgbClr val="0070C0"/>
                </a:solidFill>
                <a:latin typeface="Times New Roman" panose="02020603050405020304" pitchFamily="18" charset="0"/>
                <a:cs typeface="Times New Roman" panose="02020603050405020304" pitchFamily="18" charset="0"/>
              </a:rPr>
              <a:t>Charles C Thomas</a:t>
            </a:r>
            <a:r>
              <a:rPr lang="en-US" sz="1600" b="1" dirty="0">
                <a:solidFill>
                  <a:srgbClr val="0070C0"/>
                </a:solidFill>
                <a:latin typeface="Times New Roman" panose="02020603050405020304" pitchFamily="18" charset="0"/>
                <a:cs typeface="Times New Roman" panose="02020603050405020304" pitchFamily="18" charset="0"/>
              </a:rPr>
              <a:t>, Publisher, Ltd., Springfield, IL</a:t>
            </a:r>
            <a:r>
              <a:rPr lang="en-US" sz="1600" b="1" dirty="0" smtClean="0">
                <a:solidFill>
                  <a:srgbClr val="0070C0"/>
                </a:solidFill>
                <a:latin typeface="Times New Roman" panose="02020603050405020304" pitchFamily="18" charset="0"/>
                <a:cs typeface="Times New Roman" panose="02020603050405020304" pitchFamily="18" charset="0"/>
              </a:rPr>
              <a:t>.) </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17</a:t>
            </a:fld>
            <a:endParaRPr lang="en-US"/>
          </a:p>
        </p:txBody>
      </p:sp>
      <p:pic>
        <p:nvPicPr>
          <p:cNvPr id="2" name="Picture 1"/>
          <p:cNvPicPr>
            <a:picLocks noChangeAspect="1"/>
          </p:cNvPicPr>
          <p:nvPr/>
        </p:nvPicPr>
        <p:blipFill>
          <a:blip r:embed="rId2"/>
          <a:stretch>
            <a:fillRect/>
          </a:stretch>
        </p:blipFill>
        <p:spPr>
          <a:xfrm>
            <a:off x="1356786" y="1887880"/>
            <a:ext cx="7126560" cy="407159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marL="0" indent="0" algn="just">
              <a:lnSpc>
                <a:spcPct val="150000"/>
              </a:lnSpc>
              <a:buNone/>
            </a:pPr>
            <a:r>
              <a:rPr lang="en-US" sz="2200" b="1" dirty="0">
                <a:solidFill>
                  <a:srgbClr val="C00000"/>
                </a:solidFill>
                <a:latin typeface="Times New Roman" panose="02020603050405020304" pitchFamily="18" charset="0"/>
                <a:cs typeface="Times New Roman" panose="02020603050405020304" pitchFamily="18" charset="0"/>
              </a:rPr>
              <a:t>Fibrous Organization or </a:t>
            </a:r>
            <a:r>
              <a:rPr lang="en-US" sz="2200" b="1" dirty="0" smtClean="0">
                <a:solidFill>
                  <a:srgbClr val="C00000"/>
                </a:solidFill>
                <a:latin typeface="Times New Roman" panose="02020603050405020304" pitchFamily="18" charset="0"/>
                <a:cs typeface="Times New Roman" panose="02020603050405020304" pitchFamily="18" charset="0"/>
              </a:rPr>
              <a:t>Dissolution of </a:t>
            </a:r>
            <a:r>
              <a:rPr lang="en-US" sz="2200" b="1" dirty="0">
                <a:solidFill>
                  <a:srgbClr val="C00000"/>
                </a:solidFill>
                <a:latin typeface="Times New Roman" panose="02020603050405020304" pitchFamily="18" charset="0"/>
                <a:cs typeface="Times New Roman" panose="02020603050405020304" pitchFamily="18" charset="0"/>
              </a:rPr>
              <a:t>the Blood Clot</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Once </a:t>
            </a:r>
            <a:r>
              <a:rPr lang="en-US" sz="2200" b="1" dirty="0">
                <a:solidFill>
                  <a:srgbClr val="0070C0"/>
                </a:solidFill>
                <a:latin typeface="Times New Roman" panose="02020603050405020304" pitchFamily="18" charset="0"/>
                <a:cs typeface="Times New Roman" panose="02020603050405020304" pitchFamily="18" charset="0"/>
              </a:rPr>
              <a:t>a blood clot has formed, it can follow one of two courses:</a:t>
            </a:r>
          </a:p>
          <a:p>
            <a:pPr marL="630238" indent="-457200"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It </a:t>
            </a:r>
            <a:r>
              <a:rPr lang="en-US" sz="2200" b="1" dirty="0">
                <a:solidFill>
                  <a:srgbClr val="0070C0"/>
                </a:solidFill>
                <a:latin typeface="Times New Roman" panose="02020603050405020304" pitchFamily="18" charset="0"/>
                <a:cs typeface="Times New Roman" panose="02020603050405020304" pitchFamily="18" charset="0"/>
              </a:rPr>
              <a:t>can become invaded by </a:t>
            </a:r>
            <a:r>
              <a:rPr lang="en-US" sz="2200" b="1" dirty="0" smtClean="0">
                <a:solidFill>
                  <a:srgbClr val="0070C0"/>
                </a:solidFill>
                <a:latin typeface="Times New Roman" panose="02020603050405020304" pitchFamily="18" charset="0"/>
                <a:cs typeface="Times New Roman" panose="02020603050405020304" pitchFamily="18" charset="0"/>
              </a:rPr>
              <a:t>fibroblasts, </a:t>
            </a:r>
            <a:r>
              <a:rPr lang="en-US" sz="2200" b="1" dirty="0">
                <a:solidFill>
                  <a:srgbClr val="0070C0"/>
                </a:solidFill>
                <a:latin typeface="Times New Roman" panose="02020603050405020304" pitchFamily="18" charset="0"/>
                <a:cs typeface="Times New Roman" panose="02020603050405020304" pitchFamily="18" charset="0"/>
              </a:rPr>
              <a:t>which subsequently form connective tissue all </a:t>
            </a:r>
            <a:r>
              <a:rPr lang="en-US" sz="2200" b="1" dirty="0" smtClean="0">
                <a:solidFill>
                  <a:srgbClr val="0070C0"/>
                </a:solidFill>
                <a:latin typeface="Times New Roman" panose="02020603050405020304" pitchFamily="18" charset="0"/>
                <a:cs typeface="Times New Roman" panose="02020603050405020304" pitchFamily="18" charset="0"/>
              </a:rPr>
              <a:t>through the clot.</a:t>
            </a:r>
          </a:p>
          <a:p>
            <a:pPr marL="630238" indent="-457200"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It </a:t>
            </a:r>
            <a:r>
              <a:rPr lang="en-US" sz="2200" b="1" dirty="0">
                <a:solidFill>
                  <a:srgbClr val="0070C0"/>
                </a:solidFill>
                <a:latin typeface="Times New Roman" panose="02020603050405020304" pitchFamily="18" charset="0"/>
                <a:cs typeface="Times New Roman" panose="02020603050405020304" pitchFamily="18" charset="0"/>
              </a:rPr>
              <a:t>can dissolve</a:t>
            </a:r>
            <a:r>
              <a:rPr lang="en-US" sz="2200" b="1" dirty="0" smtClean="0">
                <a:solidFill>
                  <a:srgbClr val="0070C0"/>
                </a:solidFill>
                <a:latin typeface="Times New Roman" panose="02020603050405020304" pitchFamily="18" charset="0"/>
                <a:cs typeface="Times New Roman" panose="02020603050405020304" pitchFamily="18" charset="0"/>
              </a:rPr>
              <a:t>.</a:t>
            </a:r>
          </a:p>
          <a:p>
            <a:pPr marL="173038" indent="0" algn="just">
              <a:lnSpc>
                <a:spcPct val="150000"/>
              </a:lnSpc>
              <a:buNone/>
            </a:pP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136904" cy="6261328"/>
          </a:xfrm>
        </p:spPr>
        <p:txBody>
          <a:bodyPr>
            <a:normAutofit lnSpcReduction="10000"/>
          </a:bodyPr>
          <a:lstStyle/>
          <a:p>
            <a:pPr algn="just">
              <a:lnSpc>
                <a:spcPct val="200000"/>
              </a:lnSpc>
            </a:pPr>
            <a:r>
              <a:rPr lang="en-US" b="1" dirty="0">
                <a:solidFill>
                  <a:srgbClr val="0070C0"/>
                </a:solidFill>
                <a:latin typeface="Times New Roman" panose="02020603050405020304" pitchFamily="18" charset="0"/>
                <a:cs typeface="Times New Roman" panose="02020603050405020304" pitchFamily="18" charset="0"/>
              </a:rPr>
              <a:t>The usual course for </a:t>
            </a:r>
            <a:r>
              <a:rPr lang="en-US" b="1" dirty="0" smtClean="0">
                <a:solidFill>
                  <a:srgbClr val="0070C0"/>
                </a:solidFill>
                <a:latin typeface="Times New Roman" panose="02020603050405020304" pitchFamily="18" charset="0"/>
                <a:cs typeface="Times New Roman" panose="02020603050405020304" pitchFamily="18" charset="0"/>
              </a:rPr>
              <a:t>a clot </a:t>
            </a:r>
            <a:r>
              <a:rPr lang="en-US" b="1" dirty="0">
                <a:solidFill>
                  <a:srgbClr val="0070C0"/>
                </a:solidFill>
                <a:latin typeface="Times New Roman" panose="02020603050405020304" pitchFamily="18" charset="0"/>
                <a:cs typeface="Times New Roman" panose="02020603050405020304" pitchFamily="18" charset="0"/>
              </a:rPr>
              <a:t>that forms in a small hole of a vessel wall is </a:t>
            </a:r>
            <a:r>
              <a:rPr lang="en-US" b="1" dirty="0" smtClean="0">
                <a:solidFill>
                  <a:srgbClr val="0070C0"/>
                </a:solidFill>
                <a:latin typeface="Times New Roman" panose="02020603050405020304" pitchFamily="18" charset="0"/>
                <a:cs typeface="Times New Roman" panose="02020603050405020304" pitchFamily="18" charset="0"/>
              </a:rPr>
              <a:t>invasion by </a:t>
            </a:r>
            <a:r>
              <a:rPr lang="en-US" b="1" dirty="0">
                <a:solidFill>
                  <a:srgbClr val="0070C0"/>
                </a:solidFill>
                <a:latin typeface="Times New Roman" panose="02020603050405020304" pitchFamily="18" charset="0"/>
                <a:cs typeface="Times New Roman" panose="02020603050405020304" pitchFamily="18" charset="0"/>
              </a:rPr>
              <a:t>fibroblasts, beginning within a few hours </a:t>
            </a:r>
            <a:r>
              <a:rPr lang="en-US" b="1" dirty="0" smtClean="0">
                <a:solidFill>
                  <a:srgbClr val="0070C0"/>
                </a:solidFill>
                <a:latin typeface="Times New Roman" panose="02020603050405020304" pitchFamily="18" charset="0"/>
                <a:cs typeface="Times New Roman" panose="02020603050405020304" pitchFamily="18" charset="0"/>
              </a:rPr>
              <a:t>after the </a:t>
            </a:r>
            <a:r>
              <a:rPr lang="en-US" b="1" dirty="0">
                <a:solidFill>
                  <a:srgbClr val="0070C0"/>
                </a:solidFill>
                <a:latin typeface="Times New Roman" panose="02020603050405020304" pitchFamily="18" charset="0"/>
                <a:cs typeface="Times New Roman" panose="02020603050405020304" pitchFamily="18" charset="0"/>
              </a:rPr>
              <a:t>clot is formed (which is promoted at least </a:t>
            </a:r>
            <a:r>
              <a:rPr lang="en-US" b="1" dirty="0" smtClean="0">
                <a:solidFill>
                  <a:srgbClr val="0070C0"/>
                </a:solidFill>
                <a:latin typeface="Times New Roman" panose="02020603050405020304" pitchFamily="18" charset="0"/>
                <a:cs typeface="Times New Roman" panose="02020603050405020304" pitchFamily="18" charset="0"/>
              </a:rPr>
              <a:t>partially by </a:t>
            </a:r>
            <a:r>
              <a:rPr lang="en-US" b="1" dirty="0">
                <a:solidFill>
                  <a:srgbClr val="0070C0"/>
                </a:solidFill>
                <a:latin typeface="Times New Roman" panose="02020603050405020304" pitchFamily="18" charset="0"/>
                <a:cs typeface="Times New Roman" panose="02020603050405020304" pitchFamily="18" charset="0"/>
              </a:rPr>
              <a:t>growth factor secreted by platelets).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200000"/>
              </a:lnSpc>
            </a:pPr>
            <a:r>
              <a:rPr lang="en-US" b="1" dirty="0" smtClean="0">
                <a:solidFill>
                  <a:srgbClr val="0070C0"/>
                </a:solidFill>
                <a:latin typeface="Times New Roman" panose="02020603050405020304" pitchFamily="18" charset="0"/>
                <a:cs typeface="Times New Roman" panose="02020603050405020304" pitchFamily="18" charset="0"/>
              </a:rPr>
              <a:t>This continues to </a:t>
            </a:r>
            <a:r>
              <a:rPr lang="en-US" b="1" dirty="0">
                <a:solidFill>
                  <a:srgbClr val="0070C0"/>
                </a:solidFill>
                <a:latin typeface="Times New Roman" panose="02020603050405020304" pitchFamily="18" charset="0"/>
                <a:cs typeface="Times New Roman" panose="02020603050405020304" pitchFamily="18" charset="0"/>
              </a:rPr>
              <a:t>complete organization of the clot into fibrous </a:t>
            </a:r>
            <a:r>
              <a:rPr lang="en-US" b="1" dirty="0" smtClean="0">
                <a:solidFill>
                  <a:srgbClr val="0070C0"/>
                </a:solidFill>
                <a:latin typeface="Times New Roman" panose="02020603050405020304" pitchFamily="18" charset="0"/>
                <a:cs typeface="Times New Roman" panose="02020603050405020304" pitchFamily="18" charset="0"/>
              </a:rPr>
              <a:t>tissue within </a:t>
            </a:r>
            <a:r>
              <a:rPr lang="en-US" b="1" dirty="0">
                <a:solidFill>
                  <a:srgbClr val="0070C0"/>
                </a:solidFill>
                <a:latin typeface="Times New Roman" panose="02020603050405020304" pitchFamily="18" charset="0"/>
                <a:cs typeface="Times New Roman" panose="02020603050405020304" pitchFamily="18" charset="0"/>
              </a:rPr>
              <a:t>about 1 to 2 </a:t>
            </a:r>
            <a:r>
              <a:rPr lang="en-US" b="1" dirty="0" smtClean="0">
                <a:solidFill>
                  <a:srgbClr val="0070C0"/>
                </a:solidFill>
                <a:latin typeface="Times New Roman" panose="02020603050405020304" pitchFamily="18" charset="0"/>
                <a:cs typeface="Times New Roman" panose="02020603050405020304" pitchFamily="18" charset="0"/>
              </a:rPr>
              <a:t>weeks. </a:t>
            </a:r>
          </a:p>
          <a:p>
            <a:pPr algn="just">
              <a:lnSpc>
                <a:spcPct val="200000"/>
              </a:lnSpc>
            </a:pPr>
            <a:r>
              <a:rPr lang="en-US" b="1" dirty="0" smtClean="0">
                <a:solidFill>
                  <a:srgbClr val="0070C0"/>
                </a:solidFill>
                <a:latin typeface="Times New Roman" panose="02020603050405020304" pitchFamily="18" charset="0"/>
                <a:cs typeface="Times New Roman" panose="02020603050405020304" pitchFamily="18" charset="0"/>
              </a:rPr>
              <a:t>Conversely</a:t>
            </a:r>
            <a:r>
              <a:rPr lang="en-US" b="1" dirty="0">
                <a:solidFill>
                  <a:srgbClr val="0070C0"/>
                </a:solidFill>
                <a:latin typeface="Times New Roman" panose="02020603050405020304" pitchFamily="18" charset="0"/>
                <a:cs typeface="Times New Roman" panose="02020603050405020304" pitchFamily="18" charset="0"/>
              </a:rPr>
              <a:t>, when excess blood has leaked into </a:t>
            </a:r>
            <a:r>
              <a:rPr lang="en-US" b="1" dirty="0" smtClean="0">
                <a:solidFill>
                  <a:srgbClr val="0070C0"/>
                </a:solidFill>
                <a:latin typeface="Times New Roman" panose="02020603050405020304" pitchFamily="18" charset="0"/>
                <a:cs typeface="Times New Roman" panose="02020603050405020304" pitchFamily="18" charset="0"/>
              </a:rPr>
              <a:t>the tissues </a:t>
            </a:r>
            <a:r>
              <a:rPr lang="en-US" b="1" dirty="0">
                <a:solidFill>
                  <a:srgbClr val="0070C0"/>
                </a:solidFill>
                <a:latin typeface="Times New Roman" panose="02020603050405020304" pitchFamily="18" charset="0"/>
                <a:cs typeface="Times New Roman" panose="02020603050405020304" pitchFamily="18" charset="0"/>
              </a:rPr>
              <a:t>and tissue clots have occurred where they </a:t>
            </a:r>
            <a:r>
              <a:rPr lang="en-US" b="1" dirty="0" smtClean="0">
                <a:solidFill>
                  <a:srgbClr val="0070C0"/>
                </a:solidFill>
                <a:latin typeface="Times New Roman" panose="02020603050405020304" pitchFamily="18" charset="0"/>
                <a:cs typeface="Times New Roman" panose="02020603050405020304" pitchFamily="18" charset="0"/>
              </a:rPr>
              <a:t>are not </a:t>
            </a:r>
            <a:r>
              <a:rPr lang="en-US" b="1" dirty="0">
                <a:solidFill>
                  <a:srgbClr val="0070C0"/>
                </a:solidFill>
                <a:latin typeface="Times New Roman" panose="02020603050405020304" pitchFamily="18" charset="0"/>
                <a:cs typeface="Times New Roman" panose="02020603050405020304" pitchFamily="18" charset="0"/>
              </a:rPr>
              <a:t>needed, special substances within the clot </a:t>
            </a:r>
            <a:r>
              <a:rPr lang="en-US" b="1" dirty="0" smtClean="0">
                <a:solidFill>
                  <a:srgbClr val="0070C0"/>
                </a:solidFill>
                <a:latin typeface="Times New Roman" panose="02020603050405020304" pitchFamily="18" charset="0"/>
                <a:cs typeface="Times New Roman" panose="02020603050405020304" pitchFamily="18" charset="0"/>
              </a:rPr>
              <a:t>itself usually </a:t>
            </a:r>
            <a:r>
              <a:rPr lang="en-US" b="1" dirty="0">
                <a:solidFill>
                  <a:srgbClr val="0070C0"/>
                </a:solidFill>
                <a:latin typeface="Times New Roman" panose="02020603050405020304" pitchFamily="18" charset="0"/>
                <a:cs typeface="Times New Roman" panose="02020603050405020304" pitchFamily="18" charset="0"/>
              </a:rPr>
              <a:t>become activated. These function as </a:t>
            </a:r>
            <a:r>
              <a:rPr lang="en-US" b="1" dirty="0" smtClean="0">
                <a:solidFill>
                  <a:srgbClr val="0070C0"/>
                </a:solidFill>
                <a:latin typeface="Times New Roman" panose="02020603050405020304" pitchFamily="18" charset="0"/>
                <a:cs typeface="Times New Roman" panose="02020603050405020304" pitchFamily="18" charset="0"/>
              </a:rPr>
              <a:t>enzymes to </a:t>
            </a:r>
            <a:r>
              <a:rPr lang="en-US" b="1" dirty="0">
                <a:solidFill>
                  <a:srgbClr val="0070C0"/>
                </a:solidFill>
                <a:latin typeface="Times New Roman" panose="02020603050405020304" pitchFamily="18" charset="0"/>
                <a:cs typeface="Times New Roman" panose="02020603050405020304" pitchFamily="18" charset="0"/>
              </a:rPr>
              <a:t>dissolve the </a:t>
            </a:r>
            <a:r>
              <a:rPr lang="en-US" b="1" dirty="0" smtClean="0">
                <a:solidFill>
                  <a:srgbClr val="0070C0"/>
                </a:solidFill>
                <a:latin typeface="Times New Roman" panose="02020603050405020304" pitchFamily="18" charset="0"/>
                <a:cs typeface="Times New Roman" panose="02020603050405020304" pitchFamily="18" charset="0"/>
              </a:rPr>
              <a:t>clot.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511" y="404664"/>
            <a:ext cx="8229600" cy="5487888"/>
          </a:xfrm>
        </p:spPr>
        <p:txBody>
          <a:bodyPr>
            <a:noAutofit/>
          </a:bodyPr>
          <a:lstStyle/>
          <a:p>
            <a:pPr marL="0" indent="0" algn="ctr">
              <a:lnSpc>
                <a:spcPct val="150000"/>
              </a:lnSpc>
              <a:buNone/>
            </a:pPr>
            <a:r>
              <a:rPr lang="en-US" sz="2400" b="1" dirty="0">
                <a:solidFill>
                  <a:srgbClr val="FF0000"/>
                </a:solidFill>
                <a:latin typeface="Times New Roman" panose="02020603050405020304" pitchFamily="18" charset="0"/>
                <a:cs typeface="Times New Roman" panose="02020603050405020304" pitchFamily="18" charset="0"/>
              </a:rPr>
              <a:t>Hemostasis and Blood </a:t>
            </a:r>
            <a:r>
              <a:rPr lang="en-US" sz="2400" b="1" dirty="0" smtClean="0">
                <a:solidFill>
                  <a:srgbClr val="FF0000"/>
                </a:solidFill>
                <a:latin typeface="Times New Roman" panose="02020603050405020304" pitchFamily="18" charset="0"/>
                <a:cs typeface="Times New Roman" panose="02020603050405020304" pitchFamily="18" charset="0"/>
              </a:rPr>
              <a:t>Coagulation</a:t>
            </a:r>
          </a:p>
          <a:p>
            <a:pPr marL="0" indent="0" algn="just">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Hemostasis </a:t>
            </a:r>
            <a:r>
              <a:rPr lang="en-US" b="1" dirty="0">
                <a:solidFill>
                  <a:srgbClr val="0070C0"/>
                </a:solidFill>
                <a:latin typeface="Times New Roman" panose="02020603050405020304" pitchFamily="18" charset="0"/>
                <a:cs typeface="Times New Roman" panose="02020603050405020304" pitchFamily="18" charset="0"/>
              </a:rPr>
              <a:t>is a complex </a:t>
            </a:r>
            <a:r>
              <a:rPr lang="en-US" b="1" dirty="0" smtClean="0">
                <a:solidFill>
                  <a:srgbClr val="0070C0"/>
                </a:solidFill>
                <a:latin typeface="Times New Roman" panose="02020603050405020304" pitchFamily="18" charset="0"/>
                <a:cs typeface="Times New Roman" panose="02020603050405020304" pitchFamily="18" charset="0"/>
              </a:rPr>
              <a:t>process means </a:t>
            </a:r>
            <a:r>
              <a:rPr lang="en-US" b="1" dirty="0">
                <a:solidFill>
                  <a:srgbClr val="0070C0"/>
                </a:solidFill>
                <a:latin typeface="Times New Roman" panose="02020603050405020304" pitchFamily="18" charset="0"/>
                <a:cs typeface="Times New Roman" panose="02020603050405020304" pitchFamily="18" charset="0"/>
              </a:rPr>
              <a:t>prevention of blood loss depending on interactions between </a:t>
            </a:r>
            <a:r>
              <a:rPr lang="en-US" b="1" dirty="0" smtClean="0">
                <a:solidFill>
                  <a:srgbClr val="0070C0"/>
                </a:solidFill>
                <a:latin typeface="Times New Roman" panose="02020603050405020304" pitchFamily="18" charset="0"/>
                <a:cs typeface="Times New Roman" panose="02020603050405020304" pitchFamily="18" charset="0"/>
              </a:rPr>
              <a:t>the vessels </a:t>
            </a:r>
            <a:r>
              <a:rPr lang="en-US" b="1" dirty="0">
                <a:solidFill>
                  <a:srgbClr val="0070C0"/>
                </a:solidFill>
                <a:latin typeface="Times New Roman" panose="02020603050405020304" pitchFamily="18" charset="0"/>
                <a:cs typeface="Times New Roman" panose="02020603050405020304" pitchFamily="18" charset="0"/>
              </a:rPr>
              <a:t>wall, platelets, coagulation factors and fibrinolytic </a:t>
            </a:r>
            <a:r>
              <a:rPr lang="en-US" b="1" dirty="0" smtClean="0">
                <a:solidFill>
                  <a:srgbClr val="0070C0"/>
                </a:solidFill>
                <a:latin typeface="Times New Roman" panose="02020603050405020304" pitchFamily="18" charset="0"/>
                <a:cs typeface="Times New Roman" panose="02020603050405020304" pitchFamily="18" charset="0"/>
              </a:rPr>
              <a:t>system.</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If a </a:t>
            </a:r>
            <a:r>
              <a:rPr lang="en-US" b="1" dirty="0" smtClean="0">
                <a:solidFill>
                  <a:srgbClr val="0070C0"/>
                </a:solidFill>
                <a:latin typeface="Times New Roman" panose="02020603050405020304" pitchFamily="18" charset="0"/>
                <a:cs typeface="Times New Roman" panose="02020603050405020304" pitchFamily="18" charset="0"/>
              </a:rPr>
              <a:t>blood vessel </a:t>
            </a:r>
            <a:r>
              <a:rPr lang="en-US" b="1" dirty="0">
                <a:solidFill>
                  <a:srgbClr val="0070C0"/>
                </a:solidFill>
                <a:latin typeface="Times New Roman" panose="02020603050405020304" pitchFamily="18" charset="0"/>
                <a:cs typeface="Times New Roman" panose="02020603050405020304" pitchFamily="18" charset="0"/>
              </a:rPr>
              <a:t>endothelium is injured, 4 events take place at the same time</a:t>
            </a:r>
            <a:r>
              <a:rPr lang="en-US" b="1" dirty="0" smtClean="0">
                <a:solidFill>
                  <a:srgbClr val="0070C0"/>
                </a:solidFill>
                <a:latin typeface="Times New Roman" panose="02020603050405020304" pitchFamily="18" charset="0"/>
                <a:cs typeface="Times New Roman" panose="02020603050405020304" pitchFamily="18" charset="0"/>
              </a:rPr>
              <a:t>.</a:t>
            </a:r>
          </a:p>
          <a:p>
            <a:pPr marL="284163" indent="0" algn="just">
              <a:lnSpc>
                <a:spcPct val="10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 vascular constriction</a:t>
            </a:r>
          </a:p>
          <a:p>
            <a:pPr marL="284163" indent="0" algn="just">
              <a:lnSpc>
                <a:spcPct val="10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 formation </a:t>
            </a:r>
            <a:r>
              <a:rPr lang="en-US" b="1" dirty="0">
                <a:solidFill>
                  <a:srgbClr val="0070C0"/>
                </a:solidFill>
                <a:latin typeface="Times New Roman" panose="02020603050405020304" pitchFamily="18" charset="0"/>
                <a:cs typeface="Times New Roman" panose="02020603050405020304" pitchFamily="18" charset="0"/>
              </a:rPr>
              <a:t>of a </a:t>
            </a:r>
            <a:r>
              <a:rPr lang="en-US" b="1" dirty="0" smtClean="0">
                <a:solidFill>
                  <a:srgbClr val="0070C0"/>
                </a:solidFill>
                <a:latin typeface="Times New Roman" panose="02020603050405020304" pitchFamily="18" charset="0"/>
                <a:cs typeface="Times New Roman" panose="02020603050405020304" pitchFamily="18" charset="0"/>
              </a:rPr>
              <a:t>platelet plug</a:t>
            </a:r>
          </a:p>
          <a:p>
            <a:pPr marL="284163" indent="0" algn="just">
              <a:lnSpc>
                <a:spcPct val="10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 formation </a:t>
            </a:r>
            <a:r>
              <a:rPr lang="en-US" b="1" dirty="0">
                <a:solidFill>
                  <a:srgbClr val="0070C0"/>
                </a:solidFill>
                <a:latin typeface="Times New Roman" panose="02020603050405020304" pitchFamily="18" charset="0"/>
                <a:cs typeface="Times New Roman" panose="02020603050405020304" pitchFamily="18" charset="0"/>
              </a:rPr>
              <a:t>of a blood clot as a result </a:t>
            </a:r>
            <a:r>
              <a:rPr lang="en-US" b="1" dirty="0" smtClean="0">
                <a:solidFill>
                  <a:srgbClr val="0070C0"/>
                </a:solidFill>
                <a:latin typeface="Times New Roman" panose="02020603050405020304" pitchFamily="18" charset="0"/>
                <a:cs typeface="Times New Roman" panose="02020603050405020304" pitchFamily="18" charset="0"/>
              </a:rPr>
              <a:t>of blood coagulation</a:t>
            </a:r>
          </a:p>
          <a:p>
            <a:pPr marL="568325" indent="-284163" algn="just">
              <a:lnSpc>
                <a:spcPct val="10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eventual </a:t>
            </a:r>
            <a:r>
              <a:rPr lang="en-US" b="1" dirty="0">
                <a:solidFill>
                  <a:srgbClr val="0070C0"/>
                </a:solidFill>
                <a:latin typeface="Times New Roman" panose="02020603050405020304" pitchFamily="18" charset="0"/>
                <a:cs typeface="Times New Roman" panose="02020603050405020304" pitchFamily="18" charset="0"/>
              </a:rPr>
              <a:t>growth </a:t>
            </a:r>
            <a:r>
              <a:rPr lang="en-US" b="1" dirty="0" smtClean="0">
                <a:solidFill>
                  <a:srgbClr val="0070C0"/>
                </a:solidFill>
                <a:latin typeface="Times New Roman" panose="02020603050405020304" pitchFamily="18" charset="0"/>
                <a:cs typeface="Times New Roman" panose="02020603050405020304" pitchFamily="18" charset="0"/>
              </a:rPr>
              <a:t>of fibrous </a:t>
            </a:r>
            <a:r>
              <a:rPr lang="en-US" b="1" dirty="0">
                <a:solidFill>
                  <a:srgbClr val="0070C0"/>
                </a:solidFill>
                <a:latin typeface="Times New Roman" panose="02020603050405020304" pitchFamily="18" charset="0"/>
                <a:cs typeface="Times New Roman" panose="02020603050405020304" pitchFamily="18" charset="0"/>
              </a:rPr>
              <a:t>tissue into the blood clot to close the hole in the vessel permanently.</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Dr. Mohamed Saad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547664" y="404664"/>
            <a:ext cx="6120680" cy="5760640"/>
          </a:xfrm>
          <a:prstGeom prst="rect">
            <a:avLst/>
          </a:prstGeom>
        </p:spPr>
      </p:pic>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21</a:t>
            </a:fld>
            <a:endParaRPr lang="en-US"/>
          </a:p>
        </p:txBody>
      </p:sp>
      <p:pic>
        <p:nvPicPr>
          <p:cNvPr id="2" name="Picture 1"/>
          <p:cNvPicPr>
            <a:picLocks noChangeAspect="1"/>
          </p:cNvPicPr>
          <p:nvPr/>
        </p:nvPicPr>
        <p:blipFill>
          <a:blip r:embed="rId2"/>
          <a:stretch>
            <a:fillRect/>
          </a:stretch>
        </p:blipFill>
        <p:spPr>
          <a:xfrm>
            <a:off x="1691680" y="692696"/>
            <a:ext cx="6192688" cy="558008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63952"/>
          </a:xfrm>
        </p:spPr>
        <p:txBody>
          <a:bodyPr>
            <a:noAutofit/>
          </a:bodyPr>
          <a:lstStyle/>
          <a:p>
            <a:pPr marL="0" indent="0" algn="just">
              <a:lnSpc>
                <a:spcPct val="150000"/>
              </a:lnSpc>
              <a:buNone/>
            </a:pPr>
            <a:r>
              <a:rPr lang="en-US" b="1" dirty="0">
                <a:solidFill>
                  <a:srgbClr val="FF0000"/>
                </a:solidFill>
                <a:latin typeface="Times New Roman" panose="02020603050405020304" pitchFamily="18" charset="0"/>
                <a:cs typeface="Times New Roman" panose="02020603050405020304" pitchFamily="18" charset="0"/>
              </a:rPr>
              <a:t>Mechanism of </a:t>
            </a:r>
            <a:r>
              <a:rPr lang="en-US" b="1" dirty="0" smtClean="0">
                <a:solidFill>
                  <a:srgbClr val="FF0000"/>
                </a:solidFill>
                <a:latin typeface="Times New Roman" panose="02020603050405020304" pitchFamily="18" charset="0"/>
                <a:cs typeface="Times New Roman" panose="02020603050405020304" pitchFamily="18" charset="0"/>
              </a:rPr>
              <a:t>Blood Coagulation</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More than 50 important substances </a:t>
            </a:r>
            <a:r>
              <a:rPr lang="en-US" b="1" dirty="0" smtClean="0">
                <a:solidFill>
                  <a:srgbClr val="0070C0"/>
                </a:solidFill>
                <a:latin typeface="Times New Roman" panose="02020603050405020304" pitchFamily="18" charset="0"/>
                <a:cs typeface="Times New Roman" panose="02020603050405020304" pitchFamily="18" charset="0"/>
              </a:rPr>
              <a:t>that cause </a:t>
            </a:r>
            <a:r>
              <a:rPr lang="en-US" b="1" dirty="0">
                <a:solidFill>
                  <a:srgbClr val="0070C0"/>
                </a:solidFill>
                <a:latin typeface="Times New Roman" panose="02020603050405020304" pitchFamily="18" charset="0"/>
                <a:cs typeface="Times New Roman" panose="02020603050405020304" pitchFamily="18" charset="0"/>
              </a:rPr>
              <a:t>or affect </a:t>
            </a:r>
            <a:r>
              <a:rPr lang="en-US" b="1" dirty="0">
                <a:solidFill>
                  <a:srgbClr val="7030A0"/>
                </a:solidFill>
                <a:latin typeface="Times New Roman" panose="02020603050405020304" pitchFamily="18" charset="0"/>
                <a:cs typeface="Times New Roman" panose="02020603050405020304" pitchFamily="18" charset="0"/>
              </a:rPr>
              <a:t>blood coagulation </a:t>
            </a:r>
            <a:r>
              <a:rPr lang="en-US" b="1" dirty="0">
                <a:solidFill>
                  <a:srgbClr val="0070C0"/>
                </a:solidFill>
                <a:latin typeface="Times New Roman" panose="02020603050405020304" pitchFamily="18" charset="0"/>
                <a:cs typeface="Times New Roman" panose="02020603050405020304" pitchFamily="18" charset="0"/>
              </a:rPr>
              <a:t>have been found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blood and in the </a:t>
            </a:r>
            <a:r>
              <a:rPr lang="en-US" b="1" dirty="0" smtClean="0">
                <a:solidFill>
                  <a:srgbClr val="0070C0"/>
                </a:solidFill>
                <a:latin typeface="Times New Roman" panose="02020603050405020304" pitchFamily="18" charset="0"/>
                <a:cs typeface="Times New Roman" panose="02020603050405020304" pitchFamily="18" charset="0"/>
              </a:rPr>
              <a:t>tissues, some </a:t>
            </a:r>
            <a:r>
              <a:rPr lang="en-US" b="1" dirty="0">
                <a:solidFill>
                  <a:srgbClr val="0070C0"/>
                </a:solidFill>
                <a:latin typeface="Times New Roman" panose="02020603050405020304" pitchFamily="18" charset="0"/>
                <a:cs typeface="Times New Roman" panose="02020603050405020304" pitchFamily="18" charset="0"/>
              </a:rPr>
              <a:t>that promote </a:t>
            </a:r>
            <a:r>
              <a:rPr lang="en-US" b="1" dirty="0" smtClean="0">
                <a:solidFill>
                  <a:srgbClr val="0070C0"/>
                </a:solidFill>
                <a:latin typeface="Times New Roman" panose="02020603050405020304" pitchFamily="18" charset="0"/>
                <a:cs typeface="Times New Roman" panose="02020603050405020304" pitchFamily="18" charset="0"/>
              </a:rPr>
              <a:t>coagulation, called </a:t>
            </a:r>
            <a:r>
              <a:rPr lang="en-US" b="1" dirty="0">
                <a:solidFill>
                  <a:srgbClr val="7030A0"/>
                </a:solidFill>
                <a:latin typeface="Times New Roman" panose="02020603050405020304" pitchFamily="18" charset="0"/>
                <a:cs typeface="Times New Roman" panose="02020603050405020304" pitchFamily="18" charset="0"/>
              </a:rPr>
              <a:t>procoagulants</a:t>
            </a:r>
            <a:r>
              <a:rPr lang="en-US" b="1" dirty="0">
                <a:solidFill>
                  <a:srgbClr val="0070C0"/>
                </a:solidFill>
                <a:latin typeface="Times New Roman" panose="02020603050405020304" pitchFamily="18" charset="0"/>
                <a:cs typeface="Times New Roman" panose="02020603050405020304" pitchFamily="18" charset="0"/>
              </a:rPr>
              <a:t>, and others that </a:t>
            </a:r>
            <a:r>
              <a:rPr lang="en-US" b="1" dirty="0" smtClean="0">
                <a:solidFill>
                  <a:srgbClr val="0070C0"/>
                </a:solidFill>
                <a:latin typeface="Times New Roman" panose="02020603050405020304" pitchFamily="18" charset="0"/>
                <a:cs typeface="Times New Roman" panose="02020603050405020304" pitchFamily="18" charset="0"/>
              </a:rPr>
              <a:t>inhibit coagulation</a:t>
            </a:r>
            <a:r>
              <a:rPr lang="en-US" b="1" dirty="0">
                <a:solidFill>
                  <a:srgbClr val="0070C0"/>
                </a:solidFill>
                <a:latin typeface="Times New Roman" panose="02020603050405020304" pitchFamily="18" charset="0"/>
                <a:cs typeface="Times New Roman" panose="02020603050405020304" pitchFamily="18" charset="0"/>
              </a:rPr>
              <a:t>, </a:t>
            </a:r>
            <a:r>
              <a:rPr lang="en-US" b="1" dirty="0">
                <a:solidFill>
                  <a:srgbClr val="7030A0"/>
                </a:solidFill>
                <a:latin typeface="Times New Roman" panose="02020603050405020304" pitchFamily="18" charset="0"/>
                <a:cs typeface="Times New Roman" panose="02020603050405020304" pitchFamily="18" charset="0"/>
              </a:rPr>
              <a:t>called anticoagulants</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Whether </a:t>
            </a:r>
            <a:r>
              <a:rPr lang="en-US" b="1" dirty="0">
                <a:solidFill>
                  <a:srgbClr val="0070C0"/>
                </a:solidFill>
                <a:latin typeface="Times New Roman" panose="02020603050405020304" pitchFamily="18" charset="0"/>
                <a:cs typeface="Times New Roman" panose="02020603050405020304" pitchFamily="18" charset="0"/>
              </a:rPr>
              <a:t>blood </a:t>
            </a:r>
            <a:r>
              <a:rPr lang="en-US" b="1" dirty="0" smtClean="0">
                <a:solidFill>
                  <a:srgbClr val="0070C0"/>
                </a:solidFill>
                <a:latin typeface="Times New Roman" panose="02020603050405020304" pitchFamily="18" charset="0"/>
                <a:cs typeface="Times New Roman" panose="02020603050405020304" pitchFamily="18" charset="0"/>
              </a:rPr>
              <a:t>will coagulate </a:t>
            </a:r>
            <a:r>
              <a:rPr lang="en-US" b="1" dirty="0">
                <a:solidFill>
                  <a:srgbClr val="0070C0"/>
                </a:solidFill>
                <a:latin typeface="Times New Roman" panose="02020603050405020304" pitchFamily="18" charset="0"/>
                <a:cs typeface="Times New Roman" panose="02020603050405020304" pitchFamily="18" charset="0"/>
              </a:rPr>
              <a:t>depends on the balance between these </a:t>
            </a:r>
            <a:r>
              <a:rPr lang="en-US" b="1" dirty="0" smtClean="0">
                <a:solidFill>
                  <a:srgbClr val="0070C0"/>
                </a:solidFill>
                <a:latin typeface="Times New Roman" panose="02020603050405020304" pitchFamily="18" charset="0"/>
                <a:cs typeface="Times New Roman" panose="02020603050405020304" pitchFamily="18" charset="0"/>
              </a:rPr>
              <a:t>two groups </a:t>
            </a:r>
            <a:r>
              <a:rPr lang="en-US" b="1" dirty="0">
                <a:solidFill>
                  <a:srgbClr val="0070C0"/>
                </a:solidFill>
                <a:latin typeface="Times New Roman" panose="02020603050405020304" pitchFamily="18" charset="0"/>
                <a:cs typeface="Times New Roman" panose="02020603050405020304" pitchFamily="18" charset="0"/>
              </a:rPr>
              <a:t>of substances. In the blood stream, the </a:t>
            </a:r>
            <a:r>
              <a:rPr lang="en-US" b="1" dirty="0" smtClean="0">
                <a:solidFill>
                  <a:srgbClr val="0070C0"/>
                </a:solidFill>
                <a:latin typeface="Times New Roman" panose="02020603050405020304" pitchFamily="18" charset="0"/>
                <a:cs typeface="Times New Roman" panose="02020603050405020304" pitchFamily="18" charset="0"/>
              </a:rPr>
              <a:t>anticoagulants normally </a:t>
            </a:r>
            <a:r>
              <a:rPr lang="en-US" b="1" dirty="0">
                <a:solidFill>
                  <a:srgbClr val="0070C0"/>
                </a:solidFill>
                <a:latin typeface="Times New Roman" panose="02020603050405020304" pitchFamily="18" charset="0"/>
                <a:cs typeface="Times New Roman" panose="02020603050405020304" pitchFamily="18" charset="0"/>
              </a:rPr>
              <a:t>predominate, so that the </a:t>
            </a:r>
            <a:r>
              <a:rPr lang="en-US" b="1" dirty="0" smtClean="0">
                <a:solidFill>
                  <a:srgbClr val="0070C0"/>
                </a:solidFill>
                <a:latin typeface="Times New Roman" panose="02020603050405020304" pitchFamily="18" charset="0"/>
                <a:cs typeface="Times New Roman" panose="02020603050405020304" pitchFamily="18" charset="0"/>
              </a:rPr>
              <a:t>blood does </a:t>
            </a:r>
            <a:r>
              <a:rPr lang="en-US" b="1" dirty="0">
                <a:solidFill>
                  <a:srgbClr val="0070C0"/>
                </a:solidFill>
                <a:latin typeface="Times New Roman" panose="02020603050405020304" pitchFamily="18" charset="0"/>
                <a:cs typeface="Times New Roman" panose="02020603050405020304" pitchFamily="18" charset="0"/>
              </a:rPr>
              <a:t>not coagulate while it is circulating in the </a:t>
            </a:r>
            <a:r>
              <a:rPr lang="en-US" b="1" dirty="0" smtClean="0">
                <a:solidFill>
                  <a:srgbClr val="0070C0"/>
                </a:solidFill>
                <a:latin typeface="Times New Roman" panose="02020603050405020304" pitchFamily="18" charset="0"/>
                <a:cs typeface="Times New Roman" panose="02020603050405020304" pitchFamily="18" charset="0"/>
              </a:rPr>
              <a:t>blood vessels.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W</a:t>
            </a:r>
            <a:r>
              <a:rPr lang="en-US" b="1" dirty="0" smtClean="0">
                <a:solidFill>
                  <a:srgbClr val="0070C0"/>
                </a:solidFill>
                <a:latin typeface="Times New Roman" panose="02020603050405020304" pitchFamily="18" charset="0"/>
                <a:cs typeface="Times New Roman" panose="02020603050405020304" pitchFamily="18" charset="0"/>
              </a:rPr>
              <a:t>hen </a:t>
            </a:r>
            <a:r>
              <a:rPr lang="en-US" b="1" dirty="0">
                <a:solidFill>
                  <a:srgbClr val="0070C0"/>
                </a:solidFill>
                <a:latin typeface="Times New Roman" panose="02020603050405020304" pitchFamily="18" charset="0"/>
                <a:cs typeface="Times New Roman" panose="02020603050405020304" pitchFamily="18" charset="0"/>
              </a:rPr>
              <a:t>a vessel is ruptured, </a:t>
            </a:r>
            <a:r>
              <a:rPr lang="en-US" b="1" dirty="0" smtClean="0">
                <a:solidFill>
                  <a:srgbClr val="0070C0"/>
                </a:solidFill>
                <a:latin typeface="Times New Roman" panose="02020603050405020304" pitchFamily="18" charset="0"/>
                <a:cs typeface="Times New Roman" panose="02020603050405020304" pitchFamily="18" charset="0"/>
              </a:rPr>
              <a:t>procoagulants from </a:t>
            </a:r>
            <a:r>
              <a:rPr lang="en-US" b="1" dirty="0">
                <a:solidFill>
                  <a:srgbClr val="0070C0"/>
                </a:solidFill>
                <a:latin typeface="Times New Roman" panose="02020603050405020304" pitchFamily="18" charset="0"/>
                <a:cs typeface="Times New Roman" panose="02020603050405020304" pitchFamily="18" charset="0"/>
              </a:rPr>
              <a:t>the area of tissue damage become “</a:t>
            </a:r>
            <a:r>
              <a:rPr lang="en-US" b="1" dirty="0" smtClean="0">
                <a:solidFill>
                  <a:srgbClr val="0070C0"/>
                </a:solidFill>
                <a:latin typeface="Times New Roman" panose="02020603050405020304" pitchFamily="18" charset="0"/>
                <a:cs typeface="Times New Roman" panose="02020603050405020304" pitchFamily="18" charset="0"/>
              </a:rPr>
              <a:t>activated” and </a:t>
            </a:r>
            <a:r>
              <a:rPr lang="en-US" b="1" dirty="0">
                <a:solidFill>
                  <a:srgbClr val="0070C0"/>
                </a:solidFill>
                <a:latin typeface="Times New Roman" panose="02020603050405020304" pitchFamily="18" charset="0"/>
                <a:cs typeface="Times New Roman" panose="02020603050405020304" pitchFamily="18" charset="0"/>
              </a:rPr>
              <a:t>override the anticoagulants, and then a clot </a:t>
            </a:r>
            <a:r>
              <a:rPr lang="en-US" b="1" dirty="0" smtClean="0">
                <a:solidFill>
                  <a:srgbClr val="0070C0"/>
                </a:solidFill>
                <a:latin typeface="Times New Roman" panose="02020603050405020304" pitchFamily="18" charset="0"/>
                <a:cs typeface="Times New Roman" panose="02020603050405020304" pitchFamily="18" charset="0"/>
              </a:rPr>
              <a:t>does develop</a:t>
            </a:r>
            <a:r>
              <a:rPr lang="en-US" b="1" dirty="0">
                <a:solidFill>
                  <a:srgbClr val="0070C0"/>
                </a:solidFill>
                <a:latin typeface="Times New Roman" panose="02020603050405020304" pitchFamily="18" charset="0"/>
                <a:cs typeface="Times New Roman" panose="02020603050405020304" pitchFamily="18" charset="0"/>
              </a:rPr>
              <a: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Dr. Mohamed </a:t>
            </a:r>
            <a:r>
              <a:rPr lang="en-US" dirty="0" err="1" smtClean="0"/>
              <a:t>Saad</a:t>
            </a:r>
            <a:r>
              <a:rPr lang="en-US" dirty="0" smtClean="0"/>
              <a:t>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rmAutofit/>
          </a:bodyPr>
          <a:lstStyle/>
          <a:p>
            <a:pPr marL="0"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Clotting </a:t>
            </a:r>
            <a:r>
              <a:rPr lang="en-US" b="1" dirty="0">
                <a:solidFill>
                  <a:srgbClr val="C00000"/>
                </a:solidFill>
                <a:latin typeface="Times New Roman" panose="02020603050405020304" pitchFamily="18" charset="0"/>
                <a:cs typeface="Times New Roman" panose="02020603050405020304" pitchFamily="18" charset="0"/>
              </a:rPr>
              <a:t>takes place in three essential steps</a:t>
            </a:r>
            <a:r>
              <a:rPr lang="en-US" b="1" dirty="0" smtClean="0">
                <a:solidFill>
                  <a:srgbClr val="C00000"/>
                </a:solidFill>
                <a:latin typeface="Times New Roman" panose="02020603050405020304" pitchFamily="18" charset="0"/>
                <a:cs typeface="Times New Roman" panose="02020603050405020304" pitchFamily="18" charset="0"/>
              </a:rPr>
              <a:t>: </a:t>
            </a:r>
          </a:p>
          <a:p>
            <a:pPr marL="457200" indent="-457200" algn="just">
              <a:lnSpc>
                <a:spcPct val="15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response to rupture of </a:t>
            </a:r>
            <a:r>
              <a:rPr lang="en-US" b="1" dirty="0" smtClean="0">
                <a:solidFill>
                  <a:srgbClr val="0070C0"/>
                </a:solidFill>
                <a:latin typeface="Times New Roman" panose="02020603050405020304" pitchFamily="18" charset="0"/>
                <a:cs typeface="Times New Roman" panose="02020603050405020304" pitchFamily="18" charset="0"/>
              </a:rPr>
              <a:t>the vessel </a:t>
            </a:r>
            <a:r>
              <a:rPr lang="en-US" b="1" dirty="0">
                <a:solidFill>
                  <a:srgbClr val="0070C0"/>
                </a:solidFill>
                <a:latin typeface="Times New Roman" panose="02020603050405020304" pitchFamily="18" charset="0"/>
                <a:cs typeface="Times New Roman" panose="02020603050405020304" pitchFamily="18" charset="0"/>
              </a:rPr>
              <a:t>or damage to the blood itself, a complex </a:t>
            </a:r>
            <a:r>
              <a:rPr lang="en-US" b="1" dirty="0" smtClean="0">
                <a:solidFill>
                  <a:srgbClr val="0070C0"/>
                </a:solidFill>
                <a:latin typeface="Times New Roman" panose="02020603050405020304" pitchFamily="18" charset="0"/>
                <a:cs typeface="Times New Roman" panose="02020603050405020304" pitchFamily="18" charset="0"/>
              </a:rPr>
              <a:t>cascade of </a:t>
            </a:r>
            <a:r>
              <a:rPr lang="en-US" b="1" dirty="0">
                <a:solidFill>
                  <a:srgbClr val="0070C0"/>
                </a:solidFill>
                <a:latin typeface="Times New Roman" panose="02020603050405020304" pitchFamily="18" charset="0"/>
                <a:cs typeface="Times New Roman" panose="02020603050405020304" pitchFamily="18" charset="0"/>
              </a:rPr>
              <a:t>chemical reactions occurs in the blood </a:t>
            </a:r>
            <a:r>
              <a:rPr lang="en-US" b="1" dirty="0" smtClean="0">
                <a:solidFill>
                  <a:srgbClr val="0070C0"/>
                </a:solidFill>
                <a:latin typeface="Times New Roman" panose="02020603050405020304" pitchFamily="18" charset="0"/>
                <a:cs typeface="Times New Roman" panose="02020603050405020304" pitchFamily="18" charset="0"/>
              </a:rPr>
              <a:t>involving more </a:t>
            </a:r>
            <a:r>
              <a:rPr lang="en-US" b="1" dirty="0">
                <a:solidFill>
                  <a:srgbClr val="0070C0"/>
                </a:solidFill>
                <a:latin typeface="Times New Roman" panose="02020603050405020304" pitchFamily="18" charset="0"/>
                <a:cs typeface="Times New Roman" panose="02020603050405020304" pitchFamily="18" charset="0"/>
              </a:rPr>
              <a:t>than a dozen blood coagulation factors. The </a:t>
            </a:r>
            <a:r>
              <a:rPr lang="en-US" b="1" dirty="0" smtClean="0">
                <a:solidFill>
                  <a:srgbClr val="0070C0"/>
                </a:solidFill>
                <a:latin typeface="Times New Roman" panose="02020603050405020304" pitchFamily="18" charset="0"/>
                <a:cs typeface="Times New Roman" panose="02020603050405020304" pitchFamily="18" charset="0"/>
              </a:rPr>
              <a:t>net result </a:t>
            </a:r>
            <a:r>
              <a:rPr lang="en-US" b="1" dirty="0">
                <a:solidFill>
                  <a:srgbClr val="0070C0"/>
                </a:solidFill>
                <a:latin typeface="Times New Roman" panose="02020603050405020304" pitchFamily="18" charset="0"/>
                <a:cs typeface="Times New Roman" panose="02020603050405020304" pitchFamily="18" charset="0"/>
              </a:rPr>
              <a:t>is formation of a complex of activated </a:t>
            </a:r>
            <a:r>
              <a:rPr lang="en-US" b="1" dirty="0" smtClean="0">
                <a:solidFill>
                  <a:srgbClr val="0070C0"/>
                </a:solidFill>
                <a:latin typeface="Times New Roman" panose="02020603050405020304" pitchFamily="18" charset="0"/>
                <a:cs typeface="Times New Roman" panose="02020603050405020304" pitchFamily="18" charset="0"/>
              </a:rPr>
              <a:t>substances collectively </a:t>
            </a:r>
            <a:r>
              <a:rPr lang="en-US" b="1" dirty="0">
                <a:solidFill>
                  <a:srgbClr val="0070C0"/>
                </a:solidFill>
                <a:latin typeface="Times New Roman" panose="02020603050405020304" pitchFamily="18" charset="0"/>
                <a:cs typeface="Times New Roman" panose="02020603050405020304" pitchFamily="18" charset="0"/>
              </a:rPr>
              <a:t>called </a:t>
            </a:r>
            <a:r>
              <a:rPr lang="en-US" b="1" dirty="0">
                <a:solidFill>
                  <a:srgbClr val="7030A0"/>
                </a:solidFill>
                <a:latin typeface="Times New Roman" panose="02020603050405020304" pitchFamily="18" charset="0"/>
                <a:cs typeface="Times New Roman" panose="02020603050405020304" pitchFamily="18" charset="0"/>
              </a:rPr>
              <a:t>prothrombin activator</a:t>
            </a:r>
            <a:r>
              <a:rPr lang="en-US" b="1" dirty="0" smtClean="0">
                <a:solidFill>
                  <a:srgbClr val="7030A0"/>
                </a:solidFill>
                <a:latin typeface="Times New Roman" panose="02020603050405020304" pitchFamily="18" charset="0"/>
                <a:cs typeface="Times New Roman" panose="02020603050405020304" pitchFamily="18" charset="0"/>
              </a:rPr>
              <a:t>. </a:t>
            </a:r>
          </a:p>
          <a:p>
            <a:pPr marL="457200" indent="-457200" algn="just">
              <a:lnSpc>
                <a:spcPct val="15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prothrombin activator catalyzes conversion </a:t>
            </a:r>
            <a:r>
              <a:rPr lang="en-US" b="1" dirty="0" smtClean="0">
                <a:solidFill>
                  <a:srgbClr val="0070C0"/>
                </a:solidFill>
                <a:latin typeface="Times New Roman" panose="02020603050405020304" pitchFamily="18" charset="0"/>
                <a:cs typeface="Times New Roman" panose="02020603050405020304" pitchFamily="18" charset="0"/>
              </a:rPr>
              <a:t>of </a:t>
            </a:r>
            <a:r>
              <a:rPr lang="en-US" b="1" dirty="0" smtClean="0">
                <a:solidFill>
                  <a:srgbClr val="7030A0"/>
                </a:solidFill>
                <a:latin typeface="Times New Roman" panose="02020603050405020304" pitchFamily="18" charset="0"/>
                <a:cs typeface="Times New Roman" panose="02020603050405020304" pitchFamily="18" charset="0"/>
              </a:rPr>
              <a:t>prothrombin</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into </a:t>
            </a:r>
            <a:r>
              <a:rPr lang="en-US" b="1" dirty="0">
                <a:solidFill>
                  <a:srgbClr val="7030A0"/>
                </a:solidFill>
                <a:latin typeface="Times New Roman" panose="02020603050405020304" pitchFamily="18" charset="0"/>
                <a:cs typeface="Times New Roman" panose="02020603050405020304" pitchFamily="18" charset="0"/>
              </a:rPr>
              <a:t>thrombin</a:t>
            </a:r>
            <a:r>
              <a:rPr lang="en-US" b="1" dirty="0" smtClean="0">
                <a:solidFill>
                  <a:srgbClr val="7030A0"/>
                </a:solidFill>
                <a:latin typeface="Times New Roman" panose="02020603050405020304" pitchFamily="18" charset="0"/>
                <a:cs typeface="Times New Roman" panose="02020603050405020304" pitchFamily="18" charset="0"/>
              </a:rPr>
              <a:t>.</a:t>
            </a:r>
          </a:p>
          <a:p>
            <a:pPr marL="457200" indent="-457200" algn="just">
              <a:lnSpc>
                <a:spcPct val="150000"/>
              </a:lnSpc>
              <a:buAutoNum type="arabicParenBoth"/>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thrombin acts </a:t>
            </a:r>
            <a:r>
              <a:rPr lang="en-US" b="1" dirty="0" smtClean="0">
                <a:solidFill>
                  <a:srgbClr val="0070C0"/>
                </a:solidFill>
                <a:latin typeface="Times New Roman" panose="02020603050405020304" pitchFamily="18" charset="0"/>
                <a:cs typeface="Times New Roman" panose="02020603050405020304" pitchFamily="18" charset="0"/>
              </a:rPr>
              <a:t>as an </a:t>
            </a:r>
            <a:r>
              <a:rPr lang="en-US" b="1" dirty="0">
                <a:solidFill>
                  <a:srgbClr val="0070C0"/>
                </a:solidFill>
                <a:latin typeface="Times New Roman" panose="02020603050405020304" pitchFamily="18" charset="0"/>
                <a:cs typeface="Times New Roman" panose="02020603050405020304" pitchFamily="18" charset="0"/>
              </a:rPr>
              <a:t>enzyme to convert </a:t>
            </a:r>
            <a:r>
              <a:rPr lang="en-US" b="1" dirty="0">
                <a:solidFill>
                  <a:srgbClr val="7030A0"/>
                </a:solidFill>
                <a:latin typeface="Times New Roman" panose="02020603050405020304" pitchFamily="18" charset="0"/>
                <a:cs typeface="Times New Roman" panose="02020603050405020304" pitchFamily="18" charset="0"/>
              </a:rPr>
              <a:t>fibrinogen</a:t>
            </a:r>
            <a:r>
              <a:rPr lang="en-US" b="1" dirty="0">
                <a:solidFill>
                  <a:srgbClr val="0070C0"/>
                </a:solidFill>
                <a:latin typeface="Times New Roman" panose="02020603050405020304" pitchFamily="18" charset="0"/>
                <a:cs typeface="Times New Roman" panose="02020603050405020304" pitchFamily="18" charset="0"/>
              </a:rPr>
              <a:t> into </a:t>
            </a:r>
            <a:r>
              <a:rPr lang="en-US" b="1" dirty="0">
                <a:solidFill>
                  <a:srgbClr val="7030A0"/>
                </a:solidFill>
                <a:latin typeface="Times New Roman" panose="02020603050405020304" pitchFamily="18" charset="0"/>
                <a:cs typeface="Times New Roman" panose="02020603050405020304" pitchFamily="18" charset="0"/>
              </a:rPr>
              <a:t>fibrin fibers</a:t>
            </a: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that involve </a:t>
            </a:r>
            <a:r>
              <a:rPr lang="en-US" b="1" dirty="0">
                <a:solidFill>
                  <a:srgbClr val="0070C0"/>
                </a:solidFill>
                <a:latin typeface="Times New Roman" panose="02020603050405020304" pitchFamily="18" charset="0"/>
                <a:cs typeface="Times New Roman" panose="02020603050405020304" pitchFamily="18" charset="0"/>
              </a:rPr>
              <a:t>platelets, blood cells, and plasma to form </a:t>
            </a:r>
            <a:r>
              <a:rPr lang="en-US" b="1" dirty="0" smtClean="0">
                <a:solidFill>
                  <a:srgbClr val="0070C0"/>
                </a:solidFill>
                <a:latin typeface="Times New Roman" panose="02020603050405020304" pitchFamily="18" charset="0"/>
                <a:cs typeface="Times New Roman" panose="02020603050405020304" pitchFamily="18" charset="0"/>
              </a:rPr>
              <a:t>the clot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919936"/>
          </a:xfrm>
        </p:spPr>
        <p:txBody>
          <a:bodyPr>
            <a:noAutofit/>
          </a:bodyPr>
          <a:lstStyle/>
          <a:p>
            <a:pPr marL="0" indent="0" algn="just">
              <a:lnSpc>
                <a:spcPct val="150000"/>
              </a:lnSpc>
              <a:buNone/>
            </a:pPr>
            <a:r>
              <a:rPr lang="en-US" b="1" dirty="0">
                <a:solidFill>
                  <a:srgbClr val="C00000"/>
                </a:solidFill>
                <a:latin typeface="Times New Roman" panose="02020603050405020304" pitchFamily="18" charset="0"/>
                <a:cs typeface="Times New Roman" panose="02020603050405020304" pitchFamily="18" charset="0"/>
              </a:rPr>
              <a:t>Initiation of Coagulation: </a:t>
            </a:r>
            <a:r>
              <a:rPr lang="en-US" b="1" dirty="0" smtClean="0">
                <a:solidFill>
                  <a:srgbClr val="C00000"/>
                </a:solidFill>
                <a:latin typeface="Times New Roman" panose="02020603050405020304" pitchFamily="18" charset="0"/>
                <a:cs typeface="Times New Roman" panose="02020603050405020304" pitchFamily="18" charset="0"/>
              </a:rPr>
              <a:t>Formation of </a:t>
            </a:r>
            <a:r>
              <a:rPr lang="en-US" b="1" dirty="0">
                <a:solidFill>
                  <a:srgbClr val="C00000"/>
                </a:solidFill>
                <a:latin typeface="Times New Roman" panose="02020603050405020304" pitchFamily="18" charset="0"/>
                <a:cs typeface="Times New Roman" panose="02020603050405020304" pitchFamily="18" charset="0"/>
              </a:rPr>
              <a:t>Prothrombin </a:t>
            </a:r>
            <a:r>
              <a:rPr lang="en-US" b="1" dirty="0" smtClean="0">
                <a:solidFill>
                  <a:srgbClr val="C00000"/>
                </a:solidFill>
                <a:latin typeface="Times New Roman" panose="02020603050405020304" pitchFamily="18" charset="0"/>
                <a:cs typeface="Times New Roman" panose="02020603050405020304" pitchFamily="18" charset="0"/>
              </a:rPr>
              <a:t>Activator</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Mechanisms that initiate clotting are </a:t>
            </a:r>
            <a:r>
              <a:rPr lang="en-US" b="1" dirty="0">
                <a:solidFill>
                  <a:srgbClr val="0070C0"/>
                </a:solidFill>
                <a:latin typeface="Times New Roman" panose="02020603050405020304" pitchFamily="18" charset="0"/>
                <a:cs typeface="Times New Roman" panose="02020603050405020304" pitchFamily="18" charset="0"/>
              </a:rPr>
              <a:t>set into play </a:t>
            </a:r>
            <a:r>
              <a:rPr lang="en-US" b="1" dirty="0" smtClean="0">
                <a:solidFill>
                  <a:srgbClr val="0070C0"/>
                </a:solidFill>
                <a:latin typeface="Times New Roman" panose="02020603050405020304" pitchFamily="18" charset="0"/>
                <a:cs typeface="Times New Roman" panose="02020603050405020304" pitchFamily="18" charset="0"/>
              </a:rPr>
              <a:t>by:</a:t>
            </a:r>
          </a:p>
          <a:p>
            <a:pPr marL="284163" indent="-284163" algn="just">
              <a:lnSpc>
                <a:spcPct val="15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trauma </a:t>
            </a:r>
            <a:r>
              <a:rPr lang="en-US" b="1" dirty="0">
                <a:solidFill>
                  <a:srgbClr val="0070C0"/>
                </a:solidFill>
                <a:latin typeface="Times New Roman" panose="02020603050405020304" pitchFamily="18" charset="0"/>
                <a:cs typeface="Times New Roman" panose="02020603050405020304" pitchFamily="18" charset="0"/>
              </a:rPr>
              <a:t>to the vascular wall </a:t>
            </a:r>
            <a:r>
              <a:rPr lang="en-US" b="1" dirty="0" smtClean="0">
                <a:solidFill>
                  <a:srgbClr val="0070C0"/>
                </a:solidFill>
                <a:latin typeface="Times New Roman" panose="02020603050405020304" pitchFamily="18" charset="0"/>
                <a:cs typeface="Times New Roman" panose="02020603050405020304" pitchFamily="18" charset="0"/>
              </a:rPr>
              <a:t>and adjacent tissues.</a:t>
            </a:r>
          </a:p>
          <a:p>
            <a:pPr marL="284163" indent="-284163" algn="just">
              <a:lnSpc>
                <a:spcPct val="15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trauma </a:t>
            </a:r>
            <a:r>
              <a:rPr lang="en-US" b="1" dirty="0">
                <a:solidFill>
                  <a:srgbClr val="0070C0"/>
                </a:solidFill>
                <a:latin typeface="Times New Roman" panose="02020603050405020304" pitchFamily="18" charset="0"/>
                <a:cs typeface="Times New Roman" panose="02020603050405020304" pitchFamily="18" charset="0"/>
              </a:rPr>
              <a:t>to the </a:t>
            </a:r>
            <a:r>
              <a:rPr lang="en-US" b="1" dirty="0" smtClean="0">
                <a:solidFill>
                  <a:srgbClr val="0070C0"/>
                </a:solidFill>
                <a:latin typeface="Times New Roman" panose="02020603050405020304" pitchFamily="18" charset="0"/>
                <a:cs typeface="Times New Roman" panose="02020603050405020304" pitchFamily="18" charset="0"/>
              </a:rPr>
              <a:t>blood</a:t>
            </a:r>
          </a:p>
          <a:p>
            <a:pPr marL="284163" indent="-284163" algn="just">
              <a:lnSpc>
                <a:spcPct val="15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Contact of </a:t>
            </a:r>
            <a:r>
              <a:rPr lang="en-US" b="1" dirty="0">
                <a:solidFill>
                  <a:srgbClr val="0070C0"/>
                </a:solidFill>
                <a:latin typeface="Times New Roman" panose="02020603050405020304" pitchFamily="18" charset="0"/>
                <a:cs typeface="Times New Roman" panose="02020603050405020304" pitchFamily="18" charset="0"/>
              </a:rPr>
              <a:t>the blood with damaged endothelial cells or </a:t>
            </a:r>
            <a:r>
              <a:rPr lang="en-US" b="1" dirty="0" smtClean="0">
                <a:solidFill>
                  <a:srgbClr val="0070C0"/>
                </a:solidFill>
                <a:latin typeface="Times New Roman" panose="02020603050405020304" pitchFamily="18" charset="0"/>
                <a:cs typeface="Times New Roman" panose="02020603050405020304" pitchFamily="18" charset="0"/>
              </a:rPr>
              <a:t>with collagen </a:t>
            </a:r>
            <a:r>
              <a:rPr lang="en-US" b="1" dirty="0">
                <a:solidFill>
                  <a:srgbClr val="0070C0"/>
                </a:solidFill>
                <a:latin typeface="Times New Roman" panose="02020603050405020304" pitchFamily="18" charset="0"/>
                <a:cs typeface="Times New Roman" panose="02020603050405020304" pitchFamily="18" charset="0"/>
              </a:rPr>
              <a:t>and other tissue elements outside the </a:t>
            </a:r>
            <a:r>
              <a:rPr lang="en-US" b="1" dirty="0" smtClean="0">
                <a:solidFill>
                  <a:srgbClr val="0070C0"/>
                </a:solidFill>
                <a:latin typeface="Times New Roman" panose="02020603050405020304" pitchFamily="18" charset="0"/>
                <a:cs typeface="Times New Roman" panose="02020603050405020304" pitchFamily="18" charset="0"/>
              </a:rPr>
              <a:t>blood vessel</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each instance, this leads to the formation </a:t>
            </a:r>
            <a:r>
              <a:rPr lang="en-US" b="1" dirty="0" smtClean="0">
                <a:solidFill>
                  <a:srgbClr val="0070C0"/>
                </a:solidFill>
                <a:latin typeface="Times New Roman" panose="02020603050405020304" pitchFamily="18" charset="0"/>
                <a:cs typeface="Times New Roman" panose="02020603050405020304" pitchFamily="18" charset="0"/>
              </a:rPr>
              <a:t>of prothrombin </a:t>
            </a:r>
            <a:r>
              <a:rPr lang="en-US" b="1" dirty="0">
                <a:solidFill>
                  <a:srgbClr val="0070C0"/>
                </a:solidFill>
                <a:latin typeface="Times New Roman" panose="02020603050405020304" pitchFamily="18" charset="0"/>
                <a:cs typeface="Times New Roman" panose="02020603050405020304" pitchFamily="18" charset="0"/>
              </a:rPr>
              <a:t>activator, which then causes </a:t>
            </a:r>
            <a:r>
              <a:rPr lang="en-US" b="1" dirty="0" smtClean="0">
                <a:solidFill>
                  <a:srgbClr val="0070C0"/>
                </a:solidFill>
                <a:latin typeface="Times New Roman" panose="02020603050405020304" pitchFamily="18" charset="0"/>
                <a:cs typeface="Times New Roman" panose="02020603050405020304" pitchFamily="18" charset="0"/>
              </a:rPr>
              <a:t>prothrombin conversion </a:t>
            </a:r>
            <a:r>
              <a:rPr lang="en-US" b="1" dirty="0">
                <a:solidFill>
                  <a:srgbClr val="0070C0"/>
                </a:solidFill>
                <a:latin typeface="Times New Roman" panose="02020603050405020304" pitchFamily="18" charset="0"/>
                <a:cs typeface="Times New Roman" panose="02020603050405020304" pitchFamily="18" charset="0"/>
              </a:rPr>
              <a:t>to thrombin and all the subsequent </a:t>
            </a:r>
            <a:r>
              <a:rPr lang="en-US" b="1" dirty="0" smtClean="0">
                <a:solidFill>
                  <a:srgbClr val="0070C0"/>
                </a:solidFill>
                <a:latin typeface="Times New Roman" panose="02020603050405020304" pitchFamily="18" charset="0"/>
                <a:cs typeface="Times New Roman" panose="02020603050405020304" pitchFamily="18" charset="0"/>
              </a:rPr>
              <a:t>clotting steps</a:t>
            </a:r>
            <a:r>
              <a:rPr lang="en-US" b="1" dirty="0">
                <a:solidFill>
                  <a:srgbClr val="0070C0"/>
                </a:solidFill>
                <a:latin typeface="Times New Roman" panose="02020603050405020304" pitchFamily="18" charset="0"/>
                <a:cs typeface="Times New Roman" panose="02020603050405020304" pitchFamily="18" charset="0"/>
              </a:rPr>
              <a: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Prothrombin activator is generally considered to </a:t>
            </a:r>
            <a:r>
              <a:rPr lang="en-US" b="1" dirty="0" smtClean="0">
                <a:solidFill>
                  <a:srgbClr val="0070C0"/>
                </a:solidFill>
                <a:latin typeface="Times New Roman" panose="02020603050405020304" pitchFamily="18" charset="0"/>
                <a:cs typeface="Times New Roman" panose="02020603050405020304" pitchFamily="18" charset="0"/>
              </a:rPr>
              <a:t>be formed </a:t>
            </a:r>
            <a:r>
              <a:rPr lang="en-US" b="1" dirty="0">
                <a:solidFill>
                  <a:srgbClr val="0070C0"/>
                </a:solidFill>
                <a:latin typeface="Times New Roman" panose="02020603050405020304" pitchFamily="18" charset="0"/>
                <a:cs typeface="Times New Roman" panose="02020603050405020304" pitchFamily="18" charset="0"/>
              </a:rPr>
              <a:t>in two ways, although, in reality, the two </a:t>
            </a:r>
            <a:r>
              <a:rPr lang="en-US" b="1" dirty="0" smtClean="0">
                <a:solidFill>
                  <a:srgbClr val="0070C0"/>
                </a:solidFill>
                <a:latin typeface="Times New Roman" panose="02020603050405020304" pitchFamily="18" charset="0"/>
                <a:cs typeface="Times New Roman" panose="02020603050405020304" pitchFamily="18" charset="0"/>
              </a:rPr>
              <a:t>ways interact </a:t>
            </a:r>
            <a:r>
              <a:rPr lang="en-US" b="1" dirty="0">
                <a:solidFill>
                  <a:srgbClr val="0070C0"/>
                </a:solidFill>
                <a:latin typeface="Times New Roman" panose="02020603050405020304" pitchFamily="18" charset="0"/>
                <a:cs typeface="Times New Roman" panose="02020603050405020304" pitchFamily="18" charset="0"/>
              </a:rPr>
              <a:t>constantly with each other: </a:t>
            </a:r>
            <a:endParaRPr lang="en-US" b="1" dirty="0" smtClean="0">
              <a:solidFill>
                <a:srgbClr val="0070C0"/>
              </a:solidFill>
              <a:latin typeface="Times New Roman" panose="02020603050405020304" pitchFamily="18" charset="0"/>
              <a:cs typeface="Times New Roman" panose="02020603050405020304" pitchFamily="18" charset="0"/>
            </a:endParaRPr>
          </a:p>
          <a:p>
            <a:pPr marL="568325" indent="-333375" algn="just">
              <a:lnSpc>
                <a:spcPct val="15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by </a:t>
            </a:r>
            <a:r>
              <a:rPr lang="en-US" b="1" dirty="0">
                <a:solidFill>
                  <a:srgbClr val="0070C0"/>
                </a:solidFill>
                <a:latin typeface="Times New Roman" panose="02020603050405020304" pitchFamily="18" charset="0"/>
                <a:cs typeface="Times New Roman" panose="02020603050405020304" pitchFamily="18" charset="0"/>
              </a:rPr>
              <a:t>the </a:t>
            </a:r>
            <a:r>
              <a:rPr lang="en-US" b="1" dirty="0" smtClean="0">
                <a:solidFill>
                  <a:srgbClr val="7030A0"/>
                </a:solidFill>
                <a:latin typeface="Times New Roman" panose="02020603050405020304" pitchFamily="18" charset="0"/>
                <a:cs typeface="Times New Roman" panose="02020603050405020304" pitchFamily="18" charset="0"/>
              </a:rPr>
              <a:t>extrinsic pathway</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that begins with trauma to the </a:t>
            </a:r>
            <a:r>
              <a:rPr lang="en-US" b="1" dirty="0" smtClean="0">
                <a:solidFill>
                  <a:srgbClr val="0070C0"/>
                </a:solidFill>
                <a:latin typeface="Times New Roman" panose="02020603050405020304" pitchFamily="18" charset="0"/>
                <a:cs typeface="Times New Roman" panose="02020603050405020304" pitchFamily="18" charset="0"/>
              </a:rPr>
              <a:t>vascular wall </a:t>
            </a:r>
            <a:r>
              <a:rPr lang="en-US" b="1" dirty="0">
                <a:solidFill>
                  <a:srgbClr val="0070C0"/>
                </a:solidFill>
                <a:latin typeface="Times New Roman" panose="02020603050405020304" pitchFamily="18" charset="0"/>
                <a:cs typeface="Times New Roman" panose="02020603050405020304" pitchFamily="18" charset="0"/>
              </a:rPr>
              <a:t>and surrounding </a:t>
            </a:r>
            <a:r>
              <a:rPr lang="en-US" b="1" dirty="0" smtClean="0">
                <a:solidFill>
                  <a:srgbClr val="0070C0"/>
                </a:solidFill>
                <a:latin typeface="Times New Roman" panose="02020603050405020304" pitchFamily="18" charset="0"/>
                <a:cs typeface="Times New Roman" panose="02020603050405020304" pitchFamily="18" charset="0"/>
              </a:rPr>
              <a:t>tissues.</a:t>
            </a:r>
          </a:p>
          <a:p>
            <a:pPr marL="234950" indent="333375" algn="just">
              <a:lnSpc>
                <a:spcPct val="15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by </a:t>
            </a:r>
            <a:r>
              <a:rPr lang="en-US" b="1" dirty="0">
                <a:solidFill>
                  <a:srgbClr val="0070C0"/>
                </a:solidFill>
                <a:latin typeface="Times New Roman" panose="02020603050405020304" pitchFamily="18" charset="0"/>
                <a:cs typeface="Times New Roman" panose="02020603050405020304" pitchFamily="18" charset="0"/>
              </a:rPr>
              <a:t>the </a:t>
            </a:r>
            <a:r>
              <a:rPr lang="en-US" b="1" dirty="0" smtClean="0">
                <a:solidFill>
                  <a:srgbClr val="7030A0"/>
                </a:solidFill>
                <a:latin typeface="Times New Roman" panose="02020603050405020304" pitchFamily="18" charset="0"/>
                <a:cs typeface="Times New Roman" panose="02020603050405020304" pitchFamily="18" charset="0"/>
              </a:rPr>
              <a:t>intrinsic pathway</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that begins in the blood itself</a:t>
            </a:r>
            <a:r>
              <a:rPr lang="en-US" b="1" dirty="0" smtClean="0">
                <a:solidFill>
                  <a:srgbClr val="0070C0"/>
                </a:solidFill>
                <a:latin typeface="Times New Roman" panose="02020603050405020304" pitchFamily="18" charset="0"/>
                <a:cs typeface="Times New Roman" panose="02020603050405020304" pitchFamily="18" charset="0"/>
              </a:rPr>
              <a:t>. </a:t>
            </a:r>
          </a:p>
          <a:p>
            <a:pPr marL="234950" indent="-234950"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both the extrinsic and the intrinsic pathways, </a:t>
            </a:r>
            <a:r>
              <a:rPr lang="en-US" b="1" dirty="0" smtClean="0">
                <a:solidFill>
                  <a:srgbClr val="0070C0"/>
                </a:solidFill>
                <a:latin typeface="Times New Roman" panose="02020603050405020304" pitchFamily="18" charset="0"/>
                <a:cs typeface="Times New Roman" panose="02020603050405020304" pitchFamily="18" charset="0"/>
              </a:rPr>
              <a:t>a series </a:t>
            </a:r>
            <a:r>
              <a:rPr lang="en-US" b="1" dirty="0">
                <a:solidFill>
                  <a:srgbClr val="0070C0"/>
                </a:solidFill>
                <a:latin typeface="Times New Roman" panose="02020603050405020304" pitchFamily="18" charset="0"/>
                <a:cs typeface="Times New Roman" panose="02020603050405020304" pitchFamily="18" charset="0"/>
              </a:rPr>
              <a:t>of different plasma proteins called blood clotting factors  play major roles. </a:t>
            </a:r>
            <a:endParaRPr lang="en-US" b="1" dirty="0" smtClean="0">
              <a:solidFill>
                <a:srgbClr val="0070C0"/>
              </a:solidFill>
              <a:latin typeface="Times New Roman" panose="02020603050405020304" pitchFamily="18" charset="0"/>
              <a:cs typeface="Times New Roman" panose="02020603050405020304" pitchFamily="18" charset="0"/>
            </a:endParaRPr>
          </a:p>
          <a:p>
            <a:pPr marL="234950" indent="-234950"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Most of clotting </a:t>
            </a:r>
            <a:r>
              <a:rPr lang="en-US" b="1" dirty="0" smtClean="0">
                <a:solidFill>
                  <a:srgbClr val="0070C0"/>
                </a:solidFill>
                <a:latin typeface="Times New Roman" panose="02020603050405020304" pitchFamily="18" charset="0"/>
                <a:cs typeface="Times New Roman" panose="02020603050405020304" pitchFamily="18" charset="0"/>
              </a:rPr>
              <a:t>factors </a:t>
            </a:r>
            <a:r>
              <a:rPr lang="en-US" b="1" dirty="0">
                <a:solidFill>
                  <a:srgbClr val="0070C0"/>
                </a:solidFill>
                <a:latin typeface="Times New Roman" panose="02020603050405020304" pitchFamily="18" charset="0"/>
                <a:cs typeface="Times New Roman" panose="02020603050405020304" pitchFamily="18" charset="0"/>
              </a:rPr>
              <a:t>are inactive forms of proteolytic enzymes. When converted to the active forms, their enzymatic actions cause the successive, cascading reactions of the clotting process.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424936" cy="5400600"/>
          </a:xfrm>
        </p:spPr>
        <p:txBody>
          <a:bodyPr>
            <a:noAutofit/>
          </a:bodyPr>
          <a:lstStyle/>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Conversion </a:t>
            </a:r>
            <a:r>
              <a:rPr lang="en-US" b="1" dirty="0">
                <a:solidFill>
                  <a:srgbClr val="FF0000"/>
                </a:solidFill>
                <a:latin typeface="Times New Roman" panose="02020603050405020304" pitchFamily="18" charset="0"/>
                <a:cs typeface="Times New Roman" panose="02020603050405020304" pitchFamily="18" charset="0"/>
              </a:rPr>
              <a:t>of </a:t>
            </a:r>
            <a:r>
              <a:rPr lang="en-US" b="1" dirty="0" smtClean="0">
                <a:solidFill>
                  <a:srgbClr val="FF0000"/>
                </a:solidFill>
                <a:latin typeface="Times New Roman" panose="02020603050405020304" pitchFamily="18" charset="0"/>
                <a:cs typeface="Times New Roman" panose="02020603050405020304" pitchFamily="18" charset="0"/>
              </a:rPr>
              <a:t>Prothrombin to Thrombin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Prothrombin </a:t>
            </a:r>
            <a:r>
              <a:rPr lang="en-US" b="1" dirty="0">
                <a:solidFill>
                  <a:srgbClr val="0070C0"/>
                </a:solidFill>
                <a:latin typeface="Times New Roman" panose="02020603050405020304" pitchFamily="18" charset="0"/>
                <a:cs typeface="Times New Roman" panose="02020603050405020304" pitchFamily="18" charset="0"/>
              </a:rPr>
              <a:t>activator is formed as a result </a:t>
            </a:r>
            <a:r>
              <a:rPr lang="en-US" b="1" dirty="0" smtClean="0">
                <a:solidFill>
                  <a:srgbClr val="0070C0"/>
                </a:solidFill>
                <a:latin typeface="Times New Roman" panose="02020603050405020304" pitchFamily="18" charset="0"/>
                <a:cs typeface="Times New Roman" panose="02020603050405020304" pitchFamily="18" charset="0"/>
              </a:rPr>
              <a:t>of rupture </a:t>
            </a:r>
            <a:r>
              <a:rPr lang="en-US" b="1" dirty="0">
                <a:solidFill>
                  <a:srgbClr val="0070C0"/>
                </a:solidFill>
                <a:latin typeface="Times New Roman" panose="02020603050405020304" pitchFamily="18" charset="0"/>
                <a:cs typeface="Times New Roman" panose="02020603050405020304" pitchFamily="18" charset="0"/>
              </a:rPr>
              <a:t>of a blood vessel or as a result of </a:t>
            </a:r>
            <a:r>
              <a:rPr lang="en-US" b="1" dirty="0" smtClean="0">
                <a:solidFill>
                  <a:srgbClr val="0070C0"/>
                </a:solidFill>
                <a:latin typeface="Times New Roman" panose="02020603050405020304" pitchFamily="18" charset="0"/>
                <a:cs typeface="Times New Roman" panose="02020603050405020304" pitchFamily="18" charset="0"/>
              </a:rPr>
              <a:t>damage to </a:t>
            </a:r>
            <a:r>
              <a:rPr lang="en-US" b="1" dirty="0">
                <a:solidFill>
                  <a:srgbClr val="0070C0"/>
                </a:solidFill>
                <a:latin typeface="Times New Roman" panose="02020603050405020304" pitchFamily="18" charset="0"/>
                <a:cs typeface="Times New Roman" panose="02020603050405020304" pitchFamily="18" charset="0"/>
              </a:rPr>
              <a:t>special substances in the blood</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prothrombin activator</a:t>
            </a:r>
            <a:r>
              <a:rPr lang="en-US" b="1" dirty="0">
                <a:solidFill>
                  <a:srgbClr val="0070C0"/>
                </a:solidFill>
                <a:latin typeface="Times New Roman" panose="02020603050405020304" pitchFamily="18" charset="0"/>
                <a:cs typeface="Times New Roman" panose="02020603050405020304" pitchFamily="18" charset="0"/>
              </a:rPr>
              <a:t>, in the presence of </a:t>
            </a:r>
            <a:r>
              <a:rPr lang="en-US" b="1" dirty="0" smtClean="0">
                <a:solidFill>
                  <a:srgbClr val="0070C0"/>
                </a:solidFill>
                <a:latin typeface="Times New Roman" panose="02020603050405020304" pitchFamily="18" charset="0"/>
                <a:cs typeface="Times New Roman" panose="02020603050405020304" pitchFamily="18" charset="0"/>
              </a:rPr>
              <a:t>sufficient amounts </a:t>
            </a:r>
            <a:r>
              <a:rPr lang="en-US" b="1" dirty="0">
                <a:solidFill>
                  <a:srgbClr val="0070C0"/>
                </a:solidFill>
                <a:latin typeface="Times New Roman" panose="02020603050405020304" pitchFamily="18" charset="0"/>
                <a:cs typeface="Times New Roman" panose="02020603050405020304" pitchFamily="18" charset="0"/>
              </a:rPr>
              <a:t>of ionic Ca</a:t>
            </a:r>
            <a:r>
              <a:rPr lang="en-US" b="1" baseline="30000" dirty="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 causes conversion </a:t>
            </a:r>
            <a:r>
              <a:rPr lang="en-US" b="1" dirty="0" smtClean="0">
                <a:solidFill>
                  <a:srgbClr val="0070C0"/>
                </a:solidFill>
                <a:latin typeface="Times New Roman" panose="02020603050405020304" pitchFamily="18" charset="0"/>
                <a:cs typeface="Times New Roman" panose="02020603050405020304" pitchFamily="18" charset="0"/>
              </a:rPr>
              <a:t>of. prothrombin to thrombin.</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thrombin causes </a:t>
            </a:r>
            <a:r>
              <a:rPr lang="en-US" b="1" dirty="0">
                <a:solidFill>
                  <a:srgbClr val="0070C0"/>
                </a:solidFill>
                <a:latin typeface="Times New Roman" panose="02020603050405020304" pitchFamily="18" charset="0"/>
                <a:cs typeface="Times New Roman" panose="02020603050405020304" pitchFamily="18" charset="0"/>
              </a:rPr>
              <a:t>polymerization of fibrinogen molecules </a:t>
            </a:r>
            <a:r>
              <a:rPr lang="en-US" b="1" dirty="0" smtClean="0">
                <a:solidFill>
                  <a:srgbClr val="0070C0"/>
                </a:solidFill>
                <a:latin typeface="Times New Roman" panose="02020603050405020304" pitchFamily="18" charset="0"/>
                <a:cs typeface="Times New Roman" panose="02020603050405020304" pitchFamily="18" charset="0"/>
              </a:rPr>
              <a:t>into fibrin </a:t>
            </a:r>
            <a:r>
              <a:rPr lang="en-US" b="1" dirty="0">
                <a:solidFill>
                  <a:srgbClr val="0070C0"/>
                </a:solidFill>
                <a:latin typeface="Times New Roman" panose="02020603050405020304" pitchFamily="18" charset="0"/>
                <a:cs typeface="Times New Roman" panose="02020603050405020304" pitchFamily="18" charset="0"/>
              </a:rPr>
              <a:t>fibers within another 10 to 15 seconds</a:t>
            </a:r>
            <a:r>
              <a:rPr lang="en-US" b="1" dirty="0" smtClean="0">
                <a:solidFill>
                  <a:srgbClr val="0070C0"/>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b="1" dirty="0" smtClean="0">
                <a:solidFill>
                  <a:srgbClr val="7030A0"/>
                </a:solidFill>
                <a:latin typeface="Times New Roman" panose="02020603050405020304" pitchFamily="18" charset="0"/>
                <a:cs typeface="Times New Roman" panose="02020603050405020304" pitchFamily="18" charset="0"/>
              </a:rPr>
              <a:t>The rate-limiting </a:t>
            </a:r>
            <a:r>
              <a:rPr lang="en-US" b="1" dirty="0">
                <a:solidFill>
                  <a:srgbClr val="7030A0"/>
                </a:solidFill>
                <a:latin typeface="Times New Roman" panose="02020603050405020304" pitchFamily="18" charset="0"/>
                <a:cs typeface="Times New Roman" panose="02020603050405020304" pitchFamily="18" charset="0"/>
              </a:rPr>
              <a:t>factor in causing blood coagulation </a:t>
            </a:r>
            <a:r>
              <a:rPr lang="en-US" b="1" dirty="0" smtClean="0">
                <a:solidFill>
                  <a:srgbClr val="7030A0"/>
                </a:solidFill>
                <a:latin typeface="Times New Roman" panose="02020603050405020304" pitchFamily="18" charset="0"/>
                <a:cs typeface="Times New Roman" panose="02020603050405020304" pitchFamily="18" charset="0"/>
              </a:rPr>
              <a:t>is the </a:t>
            </a:r>
            <a:r>
              <a:rPr lang="en-US" b="1" dirty="0">
                <a:solidFill>
                  <a:srgbClr val="7030A0"/>
                </a:solidFill>
                <a:latin typeface="Times New Roman" panose="02020603050405020304" pitchFamily="18" charset="0"/>
                <a:cs typeface="Times New Roman" panose="02020603050405020304" pitchFamily="18" charset="0"/>
              </a:rPr>
              <a:t>formation of prothrombin </a:t>
            </a:r>
            <a:r>
              <a:rPr lang="en-US" b="1" dirty="0" smtClean="0">
                <a:solidFill>
                  <a:srgbClr val="7030A0"/>
                </a:solidFill>
                <a:latin typeface="Times New Roman" panose="02020603050405020304" pitchFamily="18" charset="0"/>
                <a:cs typeface="Times New Roman" panose="02020603050405020304" pitchFamily="18" charset="0"/>
              </a:rPr>
              <a:t>activator.</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27</a:t>
            </a:fld>
            <a:endParaRPr lang="en-US"/>
          </a:p>
        </p:txBody>
      </p:sp>
      <p:pic>
        <p:nvPicPr>
          <p:cNvPr id="2" name="Picture 1"/>
          <p:cNvPicPr>
            <a:picLocks noChangeAspect="1"/>
          </p:cNvPicPr>
          <p:nvPr/>
        </p:nvPicPr>
        <p:blipFill>
          <a:blip r:embed="rId2"/>
          <a:stretch>
            <a:fillRect/>
          </a:stretch>
        </p:blipFill>
        <p:spPr>
          <a:xfrm>
            <a:off x="1331641" y="692696"/>
            <a:ext cx="6408712" cy="4758704"/>
          </a:xfrm>
          <a:prstGeom prst="rect">
            <a:avLst/>
          </a:prstGeom>
        </p:spPr>
      </p:pic>
      <p:sp>
        <p:nvSpPr>
          <p:cNvPr id="6" name="Rectangle 5"/>
          <p:cNvSpPr/>
          <p:nvPr/>
        </p:nvSpPr>
        <p:spPr>
          <a:xfrm>
            <a:off x="1835696" y="5451400"/>
            <a:ext cx="5400599" cy="646331"/>
          </a:xfrm>
          <a:prstGeom prst="rect">
            <a:avLst/>
          </a:prstGeom>
        </p:spPr>
        <p:txBody>
          <a:bodyPr wrap="square">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conversion of prothrombin to thrombin and </a:t>
            </a:r>
            <a:r>
              <a:rPr lang="en-US" b="1" dirty="0" smtClean="0">
                <a:solidFill>
                  <a:srgbClr val="FF0000"/>
                </a:solidFill>
                <a:latin typeface="Times New Roman" panose="02020603050405020304" pitchFamily="18" charset="0"/>
                <a:cs typeface="Times New Roman" panose="02020603050405020304" pitchFamily="18" charset="0"/>
              </a:rPr>
              <a:t>polymerization of </a:t>
            </a:r>
            <a:r>
              <a:rPr lang="en-US" b="1" dirty="0">
                <a:solidFill>
                  <a:srgbClr val="FF0000"/>
                </a:solidFill>
                <a:latin typeface="Times New Roman" panose="02020603050405020304" pitchFamily="18" charset="0"/>
                <a:cs typeface="Times New Roman" panose="02020603050405020304" pitchFamily="18" charset="0"/>
              </a:rPr>
              <a:t>fibrinogen to form fibrin fibers</a:t>
            </a:r>
          </a:p>
        </p:txBody>
      </p:sp>
    </p:spTree>
    <p:extLst>
      <p:ext uri="{BB962C8B-B14F-4D97-AF65-F5344CB8AC3E}">
        <p14:creationId xmlns:p14="http://schemas.microsoft.com/office/powerpoint/2010/main" val="945708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Platelets </a:t>
            </a:r>
            <a:r>
              <a:rPr lang="en-US" b="1" dirty="0" smtClean="0">
                <a:solidFill>
                  <a:srgbClr val="0070C0"/>
                </a:solidFill>
                <a:latin typeface="Times New Roman" panose="02020603050405020304" pitchFamily="18" charset="0"/>
                <a:cs typeface="Times New Roman" panose="02020603050405020304" pitchFamily="18" charset="0"/>
              </a:rPr>
              <a:t>play </a:t>
            </a:r>
            <a:r>
              <a:rPr lang="en-US" b="1" dirty="0">
                <a:solidFill>
                  <a:srgbClr val="0070C0"/>
                </a:solidFill>
                <a:latin typeface="Times New Roman" panose="02020603050405020304" pitchFamily="18" charset="0"/>
                <a:cs typeface="Times New Roman" panose="02020603050405020304" pitchFamily="18" charset="0"/>
              </a:rPr>
              <a:t>an important role in the </a:t>
            </a:r>
            <a:r>
              <a:rPr lang="en-US" b="1" dirty="0" smtClean="0">
                <a:solidFill>
                  <a:srgbClr val="0070C0"/>
                </a:solidFill>
                <a:latin typeface="Times New Roman" panose="02020603050405020304" pitchFamily="18" charset="0"/>
                <a:cs typeface="Times New Roman" panose="02020603050405020304" pitchFamily="18" charset="0"/>
              </a:rPr>
              <a:t>conversion of </a:t>
            </a:r>
            <a:r>
              <a:rPr lang="en-US" b="1" dirty="0">
                <a:solidFill>
                  <a:srgbClr val="0070C0"/>
                </a:solidFill>
                <a:latin typeface="Times New Roman" panose="02020603050405020304" pitchFamily="18" charset="0"/>
                <a:cs typeface="Times New Roman" panose="02020603050405020304" pitchFamily="18" charset="0"/>
              </a:rPr>
              <a:t>prothrombin to thrombin because </a:t>
            </a:r>
            <a:r>
              <a:rPr lang="en-US" b="1" dirty="0" smtClean="0">
                <a:solidFill>
                  <a:srgbClr val="0070C0"/>
                </a:solidFill>
                <a:latin typeface="Times New Roman" panose="02020603050405020304" pitchFamily="18" charset="0"/>
                <a:cs typeface="Times New Roman" panose="02020603050405020304" pitchFamily="18" charset="0"/>
              </a:rPr>
              <a:t>much of </a:t>
            </a:r>
            <a:r>
              <a:rPr lang="en-US" b="1" dirty="0">
                <a:solidFill>
                  <a:srgbClr val="0070C0"/>
                </a:solidFill>
                <a:latin typeface="Times New Roman" panose="02020603050405020304" pitchFamily="18" charset="0"/>
                <a:cs typeface="Times New Roman" panose="02020603050405020304" pitchFamily="18" charset="0"/>
              </a:rPr>
              <a:t>the prothrombin first attaches to prothrombin receptors on the platelets already bound to </a:t>
            </a:r>
            <a:r>
              <a:rPr lang="en-US" b="1" dirty="0" smtClean="0">
                <a:solidFill>
                  <a:srgbClr val="0070C0"/>
                </a:solidFill>
                <a:latin typeface="Times New Roman" panose="02020603050405020304" pitchFamily="18" charset="0"/>
                <a:cs typeface="Times New Roman" panose="02020603050405020304" pitchFamily="18" charset="0"/>
              </a:rPr>
              <a:t>the damaged </a:t>
            </a:r>
            <a:r>
              <a:rPr lang="en-US" b="1" dirty="0">
                <a:solidFill>
                  <a:srgbClr val="0070C0"/>
                </a:solidFill>
                <a:latin typeface="Times New Roman" panose="02020603050405020304" pitchFamily="18" charset="0"/>
                <a:cs typeface="Times New Roman" panose="02020603050405020304" pitchFamily="18" charset="0"/>
              </a:rPr>
              <a:t>tissue.</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lnSpcReduction="10000"/>
          </a:bodyPr>
          <a:lstStyle/>
          <a:p>
            <a:pPr marL="0" indent="0" algn="just">
              <a:lnSpc>
                <a:spcPct val="100000"/>
              </a:lnSpc>
              <a:buNone/>
            </a:pPr>
            <a:r>
              <a:rPr lang="en-US" sz="2200" b="1" i="1" dirty="0">
                <a:solidFill>
                  <a:srgbClr val="7030A0"/>
                </a:solidFill>
                <a:latin typeface="Times New Roman" panose="02020603050405020304" pitchFamily="18" charset="0"/>
                <a:cs typeface="Times New Roman" panose="02020603050405020304" pitchFamily="18" charset="0"/>
              </a:rPr>
              <a:t>Prothrombin and Thrombin. </a:t>
            </a:r>
            <a:endParaRPr lang="en-US" sz="2200" b="1" i="1" dirty="0" smtClean="0">
              <a:solidFill>
                <a:srgbClr val="7030A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Prothrombin </a:t>
            </a:r>
            <a:r>
              <a:rPr lang="en-US" b="1" dirty="0">
                <a:solidFill>
                  <a:srgbClr val="0070C0"/>
                </a:solidFill>
                <a:latin typeface="Times New Roman" panose="02020603050405020304" pitchFamily="18" charset="0"/>
                <a:cs typeface="Times New Roman" panose="02020603050405020304" pitchFamily="18" charset="0"/>
              </a:rPr>
              <a:t>is a </a:t>
            </a:r>
            <a:r>
              <a:rPr lang="en-US" b="1" dirty="0" smtClean="0">
                <a:solidFill>
                  <a:srgbClr val="0070C0"/>
                </a:solidFill>
                <a:latin typeface="Times New Roman" panose="02020603050405020304" pitchFamily="18" charset="0"/>
                <a:cs typeface="Times New Roman" panose="02020603050405020304" pitchFamily="18" charset="0"/>
              </a:rPr>
              <a:t>plasma protein</a:t>
            </a:r>
            <a:r>
              <a:rPr lang="en-US" b="1" dirty="0">
                <a:solidFill>
                  <a:srgbClr val="0070C0"/>
                </a:solidFill>
                <a:latin typeface="Times New Roman" panose="02020603050405020304" pitchFamily="18" charset="0"/>
                <a:cs typeface="Times New Roman" panose="02020603050405020304" pitchFamily="18" charset="0"/>
              </a:rPr>
              <a:t>, an alpha2-globulin, </a:t>
            </a:r>
            <a:r>
              <a:rPr lang="en-US" b="1" dirty="0" smtClean="0">
                <a:solidFill>
                  <a:srgbClr val="0070C0"/>
                </a:solidFill>
                <a:latin typeface="Times New Roman" panose="02020603050405020304" pitchFamily="18" charset="0"/>
                <a:cs typeface="Times New Roman" panose="02020603050405020304" pitchFamily="18" charset="0"/>
              </a:rPr>
              <a:t> (MW = 68,700).</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concentration </a:t>
            </a:r>
            <a:r>
              <a:rPr lang="en-US" b="1" dirty="0">
                <a:solidFill>
                  <a:srgbClr val="0070C0"/>
                </a:solidFill>
                <a:latin typeface="Times New Roman" panose="02020603050405020304" pitchFamily="18" charset="0"/>
                <a:cs typeface="Times New Roman" panose="02020603050405020304" pitchFamily="18" charset="0"/>
              </a:rPr>
              <a:t>of </a:t>
            </a:r>
            <a:r>
              <a:rPr lang="en-US" b="1" dirty="0" smtClean="0">
                <a:solidFill>
                  <a:srgbClr val="0070C0"/>
                </a:solidFill>
                <a:latin typeface="Times New Roman" panose="02020603050405020304" pitchFamily="18" charset="0"/>
                <a:cs typeface="Times New Roman" panose="02020603050405020304" pitchFamily="18" charset="0"/>
              </a:rPr>
              <a:t> prothrombin in plasma about </a:t>
            </a:r>
            <a:r>
              <a:rPr lang="en-US" b="1" dirty="0">
                <a:solidFill>
                  <a:srgbClr val="0070C0"/>
                </a:solidFill>
                <a:latin typeface="Times New Roman" panose="02020603050405020304" pitchFamily="18" charset="0"/>
                <a:cs typeface="Times New Roman" panose="02020603050405020304" pitchFamily="18" charset="0"/>
              </a:rPr>
              <a:t>15 mg/dl.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It </a:t>
            </a:r>
            <a:r>
              <a:rPr lang="en-US" b="1" dirty="0">
                <a:solidFill>
                  <a:srgbClr val="0070C0"/>
                </a:solidFill>
                <a:latin typeface="Times New Roman" panose="02020603050405020304" pitchFamily="18" charset="0"/>
                <a:cs typeface="Times New Roman" panose="02020603050405020304" pitchFamily="18" charset="0"/>
              </a:rPr>
              <a:t>is an unstable protein </a:t>
            </a:r>
            <a:r>
              <a:rPr lang="en-US" b="1" dirty="0" smtClean="0">
                <a:solidFill>
                  <a:srgbClr val="0070C0"/>
                </a:solidFill>
                <a:latin typeface="Times New Roman" panose="02020603050405020304" pitchFamily="18" charset="0"/>
                <a:cs typeface="Times New Roman" panose="02020603050405020304" pitchFamily="18" charset="0"/>
              </a:rPr>
              <a:t>that can </a:t>
            </a:r>
            <a:r>
              <a:rPr lang="en-US" b="1" dirty="0">
                <a:solidFill>
                  <a:srgbClr val="0070C0"/>
                </a:solidFill>
                <a:latin typeface="Times New Roman" panose="02020603050405020304" pitchFamily="18" charset="0"/>
                <a:cs typeface="Times New Roman" panose="02020603050405020304" pitchFamily="18" charset="0"/>
              </a:rPr>
              <a:t>split easily into smaller compounds, one of </a:t>
            </a:r>
            <a:r>
              <a:rPr lang="en-US" b="1" dirty="0" smtClean="0">
                <a:solidFill>
                  <a:srgbClr val="0070C0"/>
                </a:solidFill>
                <a:latin typeface="Times New Roman" panose="02020603050405020304" pitchFamily="18" charset="0"/>
                <a:cs typeface="Times New Roman" panose="02020603050405020304" pitchFamily="18" charset="0"/>
              </a:rPr>
              <a:t>which is </a:t>
            </a:r>
            <a:r>
              <a:rPr lang="en-US" b="1" dirty="0">
                <a:solidFill>
                  <a:srgbClr val="0070C0"/>
                </a:solidFill>
                <a:latin typeface="Times New Roman" panose="02020603050405020304" pitchFamily="18" charset="0"/>
                <a:cs typeface="Times New Roman" panose="02020603050405020304" pitchFamily="18" charset="0"/>
              </a:rPr>
              <a:t>thrombin, (</a:t>
            </a:r>
            <a:r>
              <a:rPr lang="en-US" b="1" dirty="0" smtClean="0">
                <a:solidFill>
                  <a:srgbClr val="0070C0"/>
                </a:solidFill>
                <a:latin typeface="Times New Roman" panose="02020603050405020304" pitchFamily="18" charset="0"/>
                <a:cs typeface="Times New Roman" panose="02020603050405020304" pitchFamily="18" charset="0"/>
              </a:rPr>
              <a:t>MW =33,700).</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Prothrombin </a:t>
            </a:r>
            <a:r>
              <a:rPr lang="en-US" b="1" dirty="0">
                <a:solidFill>
                  <a:srgbClr val="0070C0"/>
                </a:solidFill>
                <a:latin typeface="Times New Roman" panose="02020603050405020304" pitchFamily="18" charset="0"/>
                <a:cs typeface="Times New Roman" panose="02020603050405020304" pitchFamily="18" charset="0"/>
              </a:rPr>
              <a:t>is formed continually by the </a:t>
            </a:r>
            <a:r>
              <a:rPr lang="en-US" b="1" dirty="0" smtClean="0">
                <a:solidFill>
                  <a:srgbClr val="0070C0"/>
                </a:solidFill>
                <a:latin typeface="Times New Roman" panose="02020603050405020304" pitchFamily="18" charset="0"/>
                <a:cs typeface="Times New Roman" panose="02020603050405020304" pitchFamily="18" charset="0"/>
              </a:rPr>
              <a:t>liver</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Vitamin </a:t>
            </a:r>
            <a:r>
              <a:rPr lang="en-US" b="1" dirty="0">
                <a:solidFill>
                  <a:srgbClr val="0070C0"/>
                </a:solidFill>
                <a:latin typeface="Times New Roman" panose="02020603050405020304" pitchFamily="18" charset="0"/>
                <a:cs typeface="Times New Roman" panose="02020603050405020304" pitchFamily="18" charset="0"/>
              </a:rPr>
              <a:t>K is required by the liver for normal </a:t>
            </a:r>
            <a:r>
              <a:rPr lang="en-US" b="1" dirty="0" smtClean="0">
                <a:solidFill>
                  <a:srgbClr val="0070C0"/>
                </a:solidFill>
                <a:latin typeface="Times New Roman" panose="02020603050405020304" pitchFamily="18" charset="0"/>
                <a:cs typeface="Times New Roman" panose="02020603050405020304" pitchFamily="18" charset="0"/>
              </a:rPr>
              <a:t>formation of </a:t>
            </a:r>
            <a:r>
              <a:rPr lang="en-US" b="1" dirty="0">
                <a:solidFill>
                  <a:srgbClr val="0070C0"/>
                </a:solidFill>
                <a:latin typeface="Times New Roman" panose="02020603050405020304" pitchFamily="18" charset="0"/>
                <a:cs typeface="Times New Roman" panose="02020603050405020304" pitchFamily="18" charset="0"/>
              </a:rPr>
              <a:t>prothrombin as well as for formation of </a:t>
            </a:r>
            <a:r>
              <a:rPr lang="en-US" b="1" dirty="0" smtClean="0">
                <a:solidFill>
                  <a:srgbClr val="0070C0"/>
                </a:solidFill>
                <a:latin typeface="Times New Roman" panose="02020603050405020304" pitchFamily="18" charset="0"/>
                <a:cs typeface="Times New Roman" panose="02020603050405020304" pitchFamily="18" charset="0"/>
              </a:rPr>
              <a:t>a few </a:t>
            </a:r>
            <a:r>
              <a:rPr lang="en-US" b="1" dirty="0">
                <a:solidFill>
                  <a:srgbClr val="0070C0"/>
                </a:solidFill>
                <a:latin typeface="Times New Roman" panose="02020603050405020304" pitchFamily="18" charset="0"/>
                <a:cs typeface="Times New Roman" panose="02020603050405020304" pitchFamily="18" charset="0"/>
              </a:rPr>
              <a:t>other clotting factors. Therefore, either lack </a:t>
            </a:r>
            <a:r>
              <a:rPr lang="en-US" b="1" dirty="0" smtClean="0">
                <a:solidFill>
                  <a:srgbClr val="0070C0"/>
                </a:solidFill>
                <a:latin typeface="Times New Roman" panose="02020603050405020304" pitchFamily="18" charset="0"/>
                <a:cs typeface="Times New Roman" panose="02020603050405020304" pitchFamily="18" charset="0"/>
              </a:rPr>
              <a:t>of vitamin </a:t>
            </a:r>
            <a:r>
              <a:rPr lang="en-US" b="1" dirty="0">
                <a:solidFill>
                  <a:srgbClr val="0070C0"/>
                </a:solidFill>
                <a:latin typeface="Times New Roman" panose="02020603050405020304" pitchFamily="18" charset="0"/>
                <a:cs typeface="Times New Roman" panose="02020603050405020304" pitchFamily="18" charset="0"/>
              </a:rPr>
              <a:t>K or the presence of liver disease that </a:t>
            </a:r>
            <a:r>
              <a:rPr lang="en-US" b="1" dirty="0" smtClean="0">
                <a:solidFill>
                  <a:srgbClr val="0070C0"/>
                </a:solidFill>
                <a:latin typeface="Times New Roman" panose="02020603050405020304" pitchFamily="18" charset="0"/>
                <a:cs typeface="Times New Roman" panose="02020603050405020304" pitchFamily="18" charset="0"/>
              </a:rPr>
              <a:t>prevents normal </a:t>
            </a:r>
            <a:r>
              <a:rPr lang="en-US" b="1" dirty="0">
                <a:solidFill>
                  <a:srgbClr val="0070C0"/>
                </a:solidFill>
                <a:latin typeface="Times New Roman" panose="02020603050405020304" pitchFamily="18" charset="0"/>
                <a:cs typeface="Times New Roman" panose="02020603050405020304" pitchFamily="18" charset="0"/>
              </a:rPr>
              <a:t>prothrombin formation can decrease </a:t>
            </a:r>
            <a:r>
              <a:rPr lang="en-US" b="1" dirty="0" smtClean="0">
                <a:solidFill>
                  <a:srgbClr val="0070C0"/>
                </a:solidFill>
                <a:latin typeface="Times New Roman" panose="02020603050405020304" pitchFamily="18" charset="0"/>
                <a:cs typeface="Times New Roman" panose="02020603050405020304" pitchFamily="18" charset="0"/>
              </a:rPr>
              <a:t>the prothrombin </a:t>
            </a:r>
            <a:r>
              <a:rPr lang="en-US" b="1" dirty="0">
                <a:solidFill>
                  <a:srgbClr val="0070C0"/>
                </a:solidFill>
                <a:latin typeface="Times New Roman" panose="02020603050405020304" pitchFamily="18" charset="0"/>
                <a:cs typeface="Times New Roman" panose="02020603050405020304" pitchFamily="18" charset="0"/>
              </a:rPr>
              <a:t>level so low that a bleeding </a:t>
            </a:r>
            <a:r>
              <a:rPr lang="en-US" b="1" dirty="0" smtClean="0">
                <a:solidFill>
                  <a:srgbClr val="0070C0"/>
                </a:solidFill>
                <a:latin typeface="Times New Roman" panose="02020603050405020304" pitchFamily="18" charset="0"/>
                <a:cs typeface="Times New Roman" panose="02020603050405020304" pitchFamily="18" charset="0"/>
              </a:rPr>
              <a:t>tendency results</a:t>
            </a:r>
            <a:r>
              <a:rPr lang="en-US" b="1" dirty="0">
                <a:solidFill>
                  <a:srgbClr val="0070C0"/>
                </a:solidFill>
                <a:latin typeface="Times New Roman" panose="02020603050405020304" pitchFamily="18" charset="0"/>
                <a:cs typeface="Times New Roman" panose="02020603050405020304" pitchFamily="18" charset="0"/>
              </a:rPr>
              <a: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marL="0" indent="0" algn="just">
              <a:lnSpc>
                <a:spcPct val="150000"/>
              </a:lnSpc>
              <a:buNone/>
            </a:pPr>
            <a:r>
              <a:rPr lang="en-US" sz="2100" b="1" dirty="0">
                <a:solidFill>
                  <a:srgbClr val="C00000"/>
                </a:solidFill>
                <a:latin typeface="Times New Roman" panose="02020603050405020304" pitchFamily="18" charset="0"/>
                <a:cs typeface="Times New Roman" panose="02020603050405020304" pitchFamily="18" charset="0"/>
              </a:rPr>
              <a:t>Vascular </a:t>
            </a:r>
            <a:r>
              <a:rPr lang="en-US" sz="2100" b="1" dirty="0" smtClean="0">
                <a:solidFill>
                  <a:srgbClr val="C00000"/>
                </a:solidFill>
                <a:latin typeface="Times New Roman" panose="02020603050405020304" pitchFamily="18" charset="0"/>
                <a:cs typeface="Times New Roman" panose="02020603050405020304" pitchFamily="18" charset="0"/>
              </a:rPr>
              <a:t>Constriction</a:t>
            </a:r>
            <a:endParaRPr lang="ar-SA" sz="2100" b="1" dirty="0" smtClean="0">
              <a:solidFill>
                <a:srgbClr val="C00000"/>
              </a:solidFill>
              <a:latin typeface="Times New Roman" panose="02020603050405020304" pitchFamily="18" charset="0"/>
              <a:cs typeface="Times New Roman" panose="02020603050405020304" pitchFamily="18" charset="0"/>
            </a:endParaRPr>
          </a:p>
          <a:p>
            <a:pPr algn="just">
              <a:lnSpc>
                <a:spcPct val="150000"/>
              </a:lnSpc>
            </a:pPr>
            <a:r>
              <a:rPr lang="en-US" sz="2100" b="1" dirty="0" smtClean="0">
                <a:solidFill>
                  <a:srgbClr val="0070C0"/>
                </a:solidFill>
                <a:latin typeface="Times New Roman" panose="02020603050405020304" pitchFamily="18" charset="0"/>
                <a:cs typeface="Times New Roman" panose="02020603050405020304" pitchFamily="18" charset="0"/>
              </a:rPr>
              <a:t>After </a:t>
            </a:r>
            <a:r>
              <a:rPr lang="en-US" sz="2100" b="1" dirty="0">
                <a:solidFill>
                  <a:srgbClr val="0070C0"/>
                </a:solidFill>
                <a:latin typeface="Times New Roman" panose="02020603050405020304" pitchFamily="18" charset="0"/>
                <a:cs typeface="Times New Roman" panose="02020603050405020304" pitchFamily="18" charset="0"/>
              </a:rPr>
              <a:t>a blood vessel has been </a:t>
            </a:r>
            <a:r>
              <a:rPr lang="en-US" sz="2100" b="1" dirty="0" smtClean="0">
                <a:solidFill>
                  <a:srgbClr val="0070C0"/>
                </a:solidFill>
                <a:latin typeface="Times New Roman" panose="02020603050405020304" pitchFamily="18" charset="0"/>
                <a:cs typeface="Times New Roman" panose="02020603050405020304" pitchFamily="18" charset="0"/>
              </a:rPr>
              <a:t>ruptured</a:t>
            </a:r>
            <a:r>
              <a:rPr lang="en-US" sz="2100" b="1" dirty="0">
                <a:solidFill>
                  <a:srgbClr val="0070C0"/>
                </a:solidFill>
                <a:latin typeface="Times New Roman" panose="02020603050405020304" pitchFamily="18" charset="0"/>
                <a:cs typeface="Times New Roman" panose="02020603050405020304" pitchFamily="18" charset="0"/>
              </a:rPr>
              <a:t>, the trauma to </a:t>
            </a:r>
            <a:r>
              <a:rPr lang="en-US" sz="2100" b="1" dirty="0" smtClean="0">
                <a:solidFill>
                  <a:srgbClr val="0070C0"/>
                </a:solidFill>
                <a:latin typeface="Times New Roman" panose="02020603050405020304" pitchFamily="18" charset="0"/>
                <a:cs typeface="Times New Roman" panose="02020603050405020304" pitchFamily="18" charset="0"/>
              </a:rPr>
              <a:t>the</a:t>
            </a:r>
            <a:r>
              <a:rPr lang="ar-SA" sz="2100" b="1" dirty="0" smtClean="0">
                <a:solidFill>
                  <a:srgbClr val="0070C0"/>
                </a:solidFill>
                <a:latin typeface="Times New Roman" panose="02020603050405020304" pitchFamily="18" charset="0"/>
                <a:cs typeface="Times New Roman" panose="02020603050405020304" pitchFamily="18" charset="0"/>
              </a:rPr>
              <a:t> </a:t>
            </a:r>
            <a:r>
              <a:rPr lang="en-US" sz="2100" b="1" dirty="0" smtClean="0">
                <a:solidFill>
                  <a:srgbClr val="0070C0"/>
                </a:solidFill>
                <a:latin typeface="Times New Roman" panose="02020603050405020304" pitchFamily="18" charset="0"/>
                <a:cs typeface="Times New Roman" panose="02020603050405020304" pitchFamily="18" charset="0"/>
              </a:rPr>
              <a:t>vessel </a:t>
            </a:r>
            <a:r>
              <a:rPr lang="en-US" sz="2100" b="1" dirty="0">
                <a:solidFill>
                  <a:srgbClr val="0070C0"/>
                </a:solidFill>
                <a:latin typeface="Times New Roman" panose="02020603050405020304" pitchFamily="18" charset="0"/>
                <a:cs typeface="Times New Roman" panose="02020603050405020304" pitchFamily="18" charset="0"/>
              </a:rPr>
              <a:t>wall itself causes the smooth muscle in the wall to </a:t>
            </a:r>
            <a:r>
              <a:rPr lang="en-US" sz="2100" b="1" dirty="0" smtClean="0">
                <a:solidFill>
                  <a:srgbClr val="0070C0"/>
                </a:solidFill>
                <a:latin typeface="Times New Roman" panose="02020603050405020304" pitchFamily="18" charset="0"/>
                <a:cs typeface="Times New Roman" panose="02020603050405020304" pitchFamily="18" charset="0"/>
              </a:rPr>
              <a:t>contract to reduces </a:t>
            </a:r>
            <a:r>
              <a:rPr lang="en-US" sz="2100" b="1" dirty="0">
                <a:solidFill>
                  <a:srgbClr val="0070C0"/>
                </a:solidFill>
                <a:latin typeface="Times New Roman" panose="02020603050405020304" pitchFamily="18" charset="0"/>
                <a:cs typeface="Times New Roman" panose="02020603050405020304" pitchFamily="18" charset="0"/>
              </a:rPr>
              <a:t>the flow of blood from the ruptured vessel. </a:t>
            </a:r>
            <a:endParaRPr lang="en-US" sz="21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100" b="1" dirty="0" smtClean="0">
                <a:solidFill>
                  <a:srgbClr val="0070C0"/>
                </a:solidFill>
                <a:latin typeface="Times New Roman" panose="02020603050405020304" pitchFamily="18" charset="0"/>
                <a:cs typeface="Times New Roman" panose="02020603050405020304" pitchFamily="18" charset="0"/>
              </a:rPr>
              <a:t>The contraction results </a:t>
            </a:r>
            <a:r>
              <a:rPr lang="en-US" sz="2100" b="1" dirty="0">
                <a:solidFill>
                  <a:srgbClr val="0070C0"/>
                </a:solidFill>
                <a:latin typeface="Times New Roman" panose="02020603050405020304" pitchFamily="18" charset="0"/>
                <a:cs typeface="Times New Roman" panose="02020603050405020304" pitchFamily="18" charset="0"/>
              </a:rPr>
              <a:t>from </a:t>
            </a:r>
            <a:endParaRPr lang="en-US" sz="2100" b="1" dirty="0" smtClean="0">
              <a:solidFill>
                <a:srgbClr val="0070C0"/>
              </a:solidFill>
              <a:latin typeface="Times New Roman" panose="02020603050405020304" pitchFamily="18" charset="0"/>
              <a:cs typeface="Times New Roman" panose="02020603050405020304" pitchFamily="18" charset="0"/>
            </a:endParaRPr>
          </a:p>
          <a:p>
            <a:pPr marL="0" indent="234950" algn="just">
              <a:lnSpc>
                <a:spcPct val="100000"/>
              </a:lnSpc>
              <a:buAutoNum type="arabicParenBoth"/>
            </a:pPr>
            <a:r>
              <a:rPr lang="en-US" sz="2100" b="1" dirty="0" smtClean="0">
                <a:solidFill>
                  <a:srgbClr val="0070C0"/>
                </a:solidFill>
                <a:latin typeface="Times New Roman" panose="02020603050405020304" pitchFamily="18" charset="0"/>
                <a:cs typeface="Times New Roman" panose="02020603050405020304" pitchFamily="18" charset="0"/>
              </a:rPr>
              <a:t> local </a:t>
            </a:r>
            <a:r>
              <a:rPr lang="en-US" sz="2100" b="1" dirty="0">
                <a:solidFill>
                  <a:srgbClr val="0070C0"/>
                </a:solidFill>
                <a:latin typeface="Times New Roman" panose="02020603050405020304" pitchFamily="18" charset="0"/>
                <a:cs typeface="Times New Roman" panose="02020603050405020304" pitchFamily="18" charset="0"/>
              </a:rPr>
              <a:t>myogenic </a:t>
            </a:r>
            <a:r>
              <a:rPr lang="en-US" sz="2100" b="1" dirty="0" smtClean="0">
                <a:solidFill>
                  <a:srgbClr val="0070C0"/>
                </a:solidFill>
                <a:latin typeface="Times New Roman" panose="02020603050405020304" pitchFamily="18" charset="0"/>
                <a:cs typeface="Times New Roman" panose="02020603050405020304" pitchFamily="18" charset="0"/>
              </a:rPr>
              <a:t>spasm</a:t>
            </a:r>
          </a:p>
          <a:p>
            <a:pPr marL="284163" indent="-284163" algn="just">
              <a:lnSpc>
                <a:spcPct val="100000"/>
              </a:lnSpc>
              <a:buAutoNum type="arabicParenBoth"/>
            </a:pPr>
            <a:r>
              <a:rPr lang="en-US" sz="2100" b="1" dirty="0" smtClean="0">
                <a:solidFill>
                  <a:srgbClr val="0070C0"/>
                </a:solidFill>
                <a:latin typeface="Times New Roman" panose="02020603050405020304" pitchFamily="18" charset="0"/>
                <a:cs typeface="Times New Roman" panose="02020603050405020304" pitchFamily="18" charset="0"/>
              </a:rPr>
              <a:t> local </a:t>
            </a:r>
            <a:r>
              <a:rPr lang="en-US" sz="2100" b="1" dirty="0">
                <a:solidFill>
                  <a:srgbClr val="0070C0"/>
                </a:solidFill>
                <a:latin typeface="Times New Roman" panose="02020603050405020304" pitchFamily="18" charset="0"/>
                <a:cs typeface="Times New Roman" panose="02020603050405020304" pitchFamily="18" charset="0"/>
              </a:rPr>
              <a:t>autacoid </a:t>
            </a:r>
            <a:r>
              <a:rPr lang="en-US" sz="2100" b="1" dirty="0" smtClean="0">
                <a:solidFill>
                  <a:srgbClr val="0070C0"/>
                </a:solidFill>
                <a:latin typeface="Times New Roman" panose="02020603050405020304" pitchFamily="18" charset="0"/>
                <a:cs typeface="Times New Roman" panose="02020603050405020304" pitchFamily="18" charset="0"/>
              </a:rPr>
              <a:t>factors </a:t>
            </a:r>
            <a:r>
              <a:rPr lang="en-US" sz="2100" b="1" dirty="0">
                <a:solidFill>
                  <a:srgbClr val="0070C0"/>
                </a:solidFill>
                <a:latin typeface="Times New Roman" panose="02020603050405020304" pitchFamily="18" charset="0"/>
                <a:cs typeface="Times New Roman" panose="02020603050405020304" pitchFamily="18" charset="0"/>
              </a:rPr>
              <a:t>(molecules act near their site of </a:t>
            </a:r>
            <a:r>
              <a:rPr lang="en-US" sz="2100" b="1" dirty="0" smtClean="0">
                <a:solidFill>
                  <a:srgbClr val="0070C0"/>
                </a:solidFill>
                <a:latin typeface="Times New Roman" panose="02020603050405020304" pitchFamily="18" charset="0"/>
                <a:cs typeface="Times New Roman" panose="02020603050405020304" pitchFamily="18" charset="0"/>
              </a:rPr>
              <a:t>synthesis) </a:t>
            </a:r>
            <a:r>
              <a:rPr lang="en-US" sz="2100" b="1" dirty="0">
                <a:solidFill>
                  <a:srgbClr val="0070C0"/>
                </a:solidFill>
                <a:latin typeface="Times New Roman" panose="02020603050405020304" pitchFamily="18" charset="0"/>
                <a:cs typeface="Times New Roman" panose="02020603050405020304" pitchFamily="18" charset="0"/>
              </a:rPr>
              <a:t>from the </a:t>
            </a:r>
            <a:r>
              <a:rPr lang="en-US" sz="2100" b="1" dirty="0" smtClean="0">
                <a:solidFill>
                  <a:srgbClr val="0070C0"/>
                </a:solidFill>
                <a:latin typeface="Times New Roman" panose="02020603050405020304" pitchFamily="18" charset="0"/>
                <a:cs typeface="Times New Roman" panose="02020603050405020304" pitchFamily="18" charset="0"/>
              </a:rPr>
              <a:t>traumatized tissues </a:t>
            </a:r>
            <a:r>
              <a:rPr lang="en-US" sz="2100" b="1" dirty="0">
                <a:solidFill>
                  <a:srgbClr val="0070C0"/>
                </a:solidFill>
                <a:latin typeface="Times New Roman" panose="02020603050405020304" pitchFamily="18" charset="0"/>
                <a:cs typeface="Times New Roman" panose="02020603050405020304" pitchFamily="18" charset="0"/>
              </a:rPr>
              <a:t>and blood </a:t>
            </a:r>
            <a:r>
              <a:rPr lang="en-US" sz="2100" b="1" dirty="0" smtClean="0">
                <a:solidFill>
                  <a:srgbClr val="0070C0"/>
                </a:solidFill>
                <a:latin typeface="Times New Roman" panose="02020603050405020304" pitchFamily="18" charset="0"/>
                <a:cs typeface="Times New Roman" panose="02020603050405020304" pitchFamily="18" charset="0"/>
              </a:rPr>
              <a:t>platelets</a:t>
            </a:r>
          </a:p>
          <a:p>
            <a:pPr marL="284163" indent="-284163" algn="just">
              <a:lnSpc>
                <a:spcPct val="100000"/>
              </a:lnSpc>
              <a:buAutoNum type="arabicParenBoth"/>
            </a:pPr>
            <a:r>
              <a:rPr lang="en-US" sz="2100" b="1" dirty="0" smtClean="0">
                <a:solidFill>
                  <a:srgbClr val="0070C0"/>
                </a:solidFill>
                <a:latin typeface="Times New Roman" panose="02020603050405020304" pitchFamily="18" charset="0"/>
                <a:cs typeface="Times New Roman" panose="02020603050405020304" pitchFamily="18" charset="0"/>
              </a:rPr>
              <a:t>nervous </a:t>
            </a:r>
            <a:r>
              <a:rPr lang="en-US" sz="2100" b="1" dirty="0">
                <a:solidFill>
                  <a:srgbClr val="0070C0"/>
                </a:solidFill>
                <a:latin typeface="Times New Roman" panose="02020603050405020304" pitchFamily="18" charset="0"/>
                <a:cs typeface="Times New Roman" panose="02020603050405020304" pitchFamily="18" charset="0"/>
              </a:rPr>
              <a:t>reflexes. The </a:t>
            </a:r>
            <a:r>
              <a:rPr lang="en-US" sz="2100" b="1" dirty="0" smtClean="0">
                <a:solidFill>
                  <a:srgbClr val="0070C0"/>
                </a:solidFill>
                <a:latin typeface="Times New Roman" panose="02020603050405020304" pitchFamily="18" charset="0"/>
                <a:cs typeface="Times New Roman" panose="02020603050405020304" pitchFamily="18" charset="0"/>
              </a:rPr>
              <a:t>nervous reflexes </a:t>
            </a:r>
            <a:r>
              <a:rPr lang="en-US" sz="2100" b="1" dirty="0">
                <a:solidFill>
                  <a:srgbClr val="0070C0"/>
                </a:solidFill>
                <a:latin typeface="Times New Roman" panose="02020603050405020304" pitchFamily="18" charset="0"/>
                <a:cs typeface="Times New Roman" panose="02020603050405020304" pitchFamily="18" charset="0"/>
              </a:rPr>
              <a:t>are initiated by pain nerve impulses or other sensory impulses that </a:t>
            </a:r>
            <a:r>
              <a:rPr lang="en-US" sz="2100" b="1" dirty="0" smtClean="0">
                <a:solidFill>
                  <a:srgbClr val="0070C0"/>
                </a:solidFill>
                <a:latin typeface="Times New Roman" panose="02020603050405020304" pitchFamily="18" charset="0"/>
                <a:cs typeface="Times New Roman" panose="02020603050405020304" pitchFamily="18" charset="0"/>
              </a:rPr>
              <a:t>originate from </a:t>
            </a:r>
            <a:r>
              <a:rPr lang="en-US" sz="2100" b="1" dirty="0">
                <a:solidFill>
                  <a:srgbClr val="0070C0"/>
                </a:solidFill>
                <a:latin typeface="Times New Roman" panose="02020603050405020304" pitchFamily="18" charset="0"/>
                <a:cs typeface="Times New Roman" panose="02020603050405020304" pitchFamily="18" charset="0"/>
              </a:rPr>
              <a:t>the traumatized vessel or nearby tissues. </a:t>
            </a:r>
            <a:endParaRPr lang="ar-SA" sz="2100" b="1"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92500" lnSpcReduction="20000"/>
          </a:bodyPr>
          <a:lstStyle/>
          <a:p>
            <a:pPr marL="0" indent="0" algn="just">
              <a:lnSpc>
                <a:spcPct val="150000"/>
              </a:lnSpc>
              <a:buNone/>
            </a:pPr>
            <a:r>
              <a:rPr lang="en-US" sz="2200" b="1" dirty="0">
                <a:solidFill>
                  <a:srgbClr val="FF0000"/>
                </a:solidFill>
                <a:latin typeface="Times New Roman" panose="02020603050405020304" pitchFamily="18" charset="0"/>
                <a:cs typeface="Times New Roman" panose="02020603050405020304" pitchFamily="18" charset="0"/>
              </a:rPr>
              <a:t>Conversion of Fibrinogen to </a:t>
            </a:r>
            <a:r>
              <a:rPr lang="en-US" sz="2200" b="1" dirty="0" smtClean="0">
                <a:solidFill>
                  <a:srgbClr val="FF0000"/>
                </a:solidFill>
                <a:latin typeface="Times New Roman" panose="02020603050405020304" pitchFamily="18" charset="0"/>
                <a:cs typeface="Times New Roman" panose="02020603050405020304" pitchFamily="18" charset="0"/>
              </a:rPr>
              <a:t>Fibrin (Formation </a:t>
            </a:r>
            <a:r>
              <a:rPr lang="en-US" sz="2200" b="1" dirty="0">
                <a:solidFill>
                  <a:srgbClr val="FF0000"/>
                </a:solidFill>
                <a:latin typeface="Times New Roman" panose="02020603050405020304" pitchFamily="18" charset="0"/>
                <a:cs typeface="Times New Roman" panose="02020603050405020304" pitchFamily="18" charset="0"/>
              </a:rPr>
              <a:t>of the </a:t>
            </a:r>
            <a:r>
              <a:rPr lang="en-US" sz="2200" b="1" dirty="0" smtClean="0">
                <a:solidFill>
                  <a:srgbClr val="FF0000"/>
                </a:solidFill>
                <a:latin typeface="Times New Roman" panose="02020603050405020304" pitchFamily="18" charset="0"/>
                <a:cs typeface="Times New Roman" panose="02020603050405020304" pitchFamily="18" charset="0"/>
              </a:rPr>
              <a:t>Clot) </a:t>
            </a:r>
          </a:p>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Fibrinogen (essential factors in the coagulation process)</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170000"/>
              </a:lnSpc>
            </a:pPr>
            <a:r>
              <a:rPr lang="en-US" b="1" dirty="0">
                <a:solidFill>
                  <a:srgbClr val="0070C0"/>
                </a:solidFill>
                <a:latin typeface="Times New Roman" panose="02020603050405020304" pitchFamily="18" charset="0"/>
                <a:cs typeface="Times New Roman" panose="02020603050405020304" pitchFamily="18" charset="0"/>
              </a:rPr>
              <a:t>Fibrinogen is a </a:t>
            </a:r>
            <a:r>
              <a:rPr lang="en-US" b="1" dirty="0" smtClean="0">
                <a:solidFill>
                  <a:srgbClr val="0070C0"/>
                </a:solidFill>
                <a:latin typeface="Times New Roman" panose="02020603050405020304" pitchFamily="18" charset="0"/>
                <a:cs typeface="Times New Roman" panose="02020603050405020304" pitchFamily="18" charset="0"/>
              </a:rPr>
              <a:t>high-molecular-weight protein </a:t>
            </a:r>
            <a:r>
              <a:rPr lang="en-US" b="1" dirty="0">
                <a:solidFill>
                  <a:srgbClr val="0070C0"/>
                </a:solidFill>
                <a:latin typeface="Times New Roman" panose="02020603050405020304" pitchFamily="18" charset="0"/>
                <a:cs typeface="Times New Roman" panose="02020603050405020304" pitchFamily="18" charset="0"/>
              </a:rPr>
              <a:t>(MW = 340,000) that occurs in the plasma </a:t>
            </a:r>
            <a:r>
              <a:rPr lang="en-US" b="1" dirty="0" smtClean="0">
                <a:solidFill>
                  <a:srgbClr val="0070C0"/>
                </a:solidFill>
                <a:latin typeface="Times New Roman" panose="02020603050405020304" pitchFamily="18" charset="0"/>
                <a:cs typeface="Times New Roman" panose="02020603050405020304" pitchFamily="18" charset="0"/>
              </a:rPr>
              <a:t>in quantities </a:t>
            </a:r>
            <a:r>
              <a:rPr lang="en-US" b="1" dirty="0">
                <a:solidFill>
                  <a:srgbClr val="0070C0"/>
                </a:solidFill>
                <a:latin typeface="Times New Roman" panose="02020603050405020304" pitchFamily="18" charset="0"/>
                <a:cs typeface="Times New Roman" panose="02020603050405020304" pitchFamily="18" charset="0"/>
              </a:rPr>
              <a:t>of 100 to 700 mg/dl. Fibrinogen is formed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liver, and liver disease can decrease the </a:t>
            </a:r>
            <a:r>
              <a:rPr lang="en-US" b="1" dirty="0" smtClean="0">
                <a:solidFill>
                  <a:srgbClr val="0070C0"/>
                </a:solidFill>
                <a:latin typeface="Times New Roman" panose="02020603050405020304" pitchFamily="18" charset="0"/>
                <a:cs typeface="Times New Roman" panose="02020603050405020304" pitchFamily="18" charset="0"/>
              </a:rPr>
              <a:t>concentration of </a:t>
            </a:r>
            <a:r>
              <a:rPr lang="en-US" b="1" dirty="0">
                <a:solidFill>
                  <a:srgbClr val="0070C0"/>
                </a:solidFill>
                <a:latin typeface="Times New Roman" panose="02020603050405020304" pitchFamily="18" charset="0"/>
                <a:cs typeface="Times New Roman" panose="02020603050405020304" pitchFamily="18" charset="0"/>
              </a:rPr>
              <a:t>circulating </a:t>
            </a:r>
            <a:r>
              <a:rPr lang="en-US" b="1" dirty="0" smtClean="0">
                <a:solidFill>
                  <a:srgbClr val="0070C0"/>
                </a:solidFill>
                <a:latin typeface="Times New Roman" panose="02020603050405020304" pitchFamily="18" charset="0"/>
                <a:cs typeface="Times New Roman" panose="02020603050405020304" pitchFamily="18" charset="0"/>
              </a:rPr>
              <a:t>fibrinogen.</a:t>
            </a:r>
          </a:p>
          <a:p>
            <a:pPr algn="just">
              <a:lnSpc>
                <a:spcPct val="170000"/>
              </a:lnSpc>
            </a:pPr>
            <a:r>
              <a:rPr lang="en-US" b="1" dirty="0">
                <a:solidFill>
                  <a:srgbClr val="0070C0"/>
                </a:solidFill>
                <a:latin typeface="Times New Roman" panose="02020603050405020304" pitchFamily="18" charset="0"/>
                <a:cs typeface="Times New Roman" panose="02020603050405020304" pitchFamily="18" charset="0"/>
              </a:rPr>
              <a:t> Because of its large molecular size, little fibrinogen </a:t>
            </a:r>
            <a:r>
              <a:rPr lang="en-US" b="1" dirty="0" smtClean="0">
                <a:solidFill>
                  <a:srgbClr val="0070C0"/>
                </a:solidFill>
                <a:latin typeface="Times New Roman" panose="02020603050405020304" pitchFamily="18" charset="0"/>
                <a:cs typeface="Times New Roman" panose="02020603050405020304" pitchFamily="18" charset="0"/>
              </a:rPr>
              <a:t>normally </a:t>
            </a:r>
            <a:r>
              <a:rPr lang="en-US" b="1" dirty="0">
                <a:solidFill>
                  <a:srgbClr val="0070C0"/>
                </a:solidFill>
                <a:latin typeface="Times New Roman" panose="02020603050405020304" pitchFamily="18" charset="0"/>
                <a:cs typeface="Times New Roman" panose="02020603050405020304" pitchFamily="18" charset="0"/>
              </a:rPr>
              <a:t>leak from the blood vessels into the interstitial fluids (ordinarily do not coagulate). Yet, when the permeability of the capillaries becomes pathologically increased, fibrinogen does then leak into the tissue fluids in sufficient quantities to allow clotting of these fluids in much the same way that plasma and whole blood can clot.</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endParaRPr lang="ar-SA" sz="26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52928" cy="5919936"/>
          </a:xfrm>
        </p:spPr>
        <p:txBody>
          <a:bodyPr>
            <a:normAutofit lnSpcReduction="10000"/>
          </a:bodyPr>
          <a:lstStyle/>
          <a:p>
            <a:pPr marL="0" indent="0" algn="just">
              <a:lnSpc>
                <a:spcPct val="150000"/>
              </a:lnSpc>
              <a:buNone/>
            </a:pPr>
            <a:r>
              <a:rPr lang="en-US" sz="2200" b="1" i="1" dirty="0">
                <a:solidFill>
                  <a:srgbClr val="7030A0"/>
                </a:solidFill>
                <a:latin typeface="Times New Roman" panose="02020603050405020304" pitchFamily="18" charset="0"/>
                <a:cs typeface="Times New Roman" panose="02020603050405020304" pitchFamily="18" charset="0"/>
              </a:rPr>
              <a:t>Action of Thrombin on Fibrinogen to Form </a:t>
            </a:r>
            <a:r>
              <a:rPr lang="en-US" sz="2200" b="1" i="1" dirty="0" smtClean="0">
                <a:solidFill>
                  <a:srgbClr val="7030A0"/>
                </a:solidFill>
                <a:latin typeface="Times New Roman" panose="02020603050405020304" pitchFamily="18" charset="0"/>
                <a:cs typeface="Times New Roman" panose="02020603050405020304" pitchFamily="18" charset="0"/>
              </a:rPr>
              <a:t>Fibrin</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Thrombin is </a:t>
            </a:r>
            <a:r>
              <a:rPr lang="en-US" b="1" dirty="0">
                <a:solidFill>
                  <a:srgbClr val="0070C0"/>
                </a:solidFill>
                <a:latin typeface="Times New Roman" panose="02020603050405020304" pitchFamily="18" charset="0"/>
                <a:cs typeface="Times New Roman" panose="02020603050405020304" pitchFamily="18" charset="0"/>
              </a:rPr>
              <a:t>a protein enzyme with weak proteolytic capabilities.</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It acts on fibrinogen to remove four </a:t>
            </a:r>
            <a:r>
              <a:rPr lang="en-US" b="1" dirty="0" smtClean="0">
                <a:solidFill>
                  <a:srgbClr val="0070C0"/>
                </a:solidFill>
                <a:latin typeface="Times New Roman" panose="02020603050405020304" pitchFamily="18" charset="0"/>
                <a:cs typeface="Times New Roman" panose="02020603050405020304" pitchFamily="18" charset="0"/>
              </a:rPr>
              <a:t>low-molecular weight peptides </a:t>
            </a:r>
            <a:r>
              <a:rPr lang="en-US" b="1" dirty="0">
                <a:solidFill>
                  <a:srgbClr val="0070C0"/>
                </a:solidFill>
                <a:latin typeface="Times New Roman" panose="02020603050405020304" pitchFamily="18" charset="0"/>
                <a:cs typeface="Times New Roman" panose="02020603050405020304" pitchFamily="18" charset="0"/>
              </a:rPr>
              <a:t>from each molecule of </a:t>
            </a:r>
            <a:r>
              <a:rPr lang="en-US" b="1" dirty="0" smtClean="0">
                <a:solidFill>
                  <a:srgbClr val="0070C0"/>
                </a:solidFill>
                <a:latin typeface="Times New Roman" panose="02020603050405020304" pitchFamily="18" charset="0"/>
                <a:cs typeface="Times New Roman" panose="02020603050405020304" pitchFamily="18" charset="0"/>
              </a:rPr>
              <a:t>fibrinogen, forming </a:t>
            </a:r>
            <a:r>
              <a:rPr lang="en-US" b="1" dirty="0">
                <a:solidFill>
                  <a:srgbClr val="0070C0"/>
                </a:solidFill>
                <a:latin typeface="Times New Roman" panose="02020603050405020304" pitchFamily="18" charset="0"/>
                <a:cs typeface="Times New Roman" panose="02020603050405020304" pitchFamily="18" charset="0"/>
              </a:rPr>
              <a:t>one molecule of fibrin monomer that has </a:t>
            </a:r>
            <a:r>
              <a:rPr lang="en-US" b="1" dirty="0" smtClean="0">
                <a:solidFill>
                  <a:srgbClr val="0070C0"/>
                </a:solidFill>
                <a:latin typeface="Times New Roman" panose="02020603050405020304" pitchFamily="18" charset="0"/>
                <a:cs typeface="Times New Roman" panose="02020603050405020304" pitchFamily="18" charset="0"/>
              </a:rPr>
              <a:t>the capability </a:t>
            </a:r>
            <a:r>
              <a:rPr lang="en-US" b="1" dirty="0">
                <a:solidFill>
                  <a:srgbClr val="0070C0"/>
                </a:solidFill>
                <a:latin typeface="Times New Roman" panose="02020603050405020304" pitchFamily="18" charset="0"/>
                <a:cs typeface="Times New Roman" panose="02020603050405020304" pitchFamily="18" charset="0"/>
              </a:rPr>
              <a:t>to polymerize with other </a:t>
            </a:r>
            <a:r>
              <a:rPr lang="en-US" b="1" dirty="0" smtClean="0">
                <a:solidFill>
                  <a:srgbClr val="0070C0"/>
                </a:solidFill>
                <a:latin typeface="Times New Roman" panose="02020603050405020304" pitchFamily="18" charset="0"/>
                <a:cs typeface="Times New Roman" panose="02020603050405020304" pitchFamily="18" charset="0"/>
              </a:rPr>
              <a:t>fibrin monomer </a:t>
            </a:r>
            <a:r>
              <a:rPr lang="en-US" b="1" dirty="0">
                <a:solidFill>
                  <a:srgbClr val="0070C0"/>
                </a:solidFill>
                <a:latin typeface="Times New Roman" panose="02020603050405020304" pitchFamily="18" charset="0"/>
                <a:cs typeface="Times New Roman" panose="02020603050405020304" pitchFamily="18" charset="0"/>
              </a:rPr>
              <a:t>molecules to form fibrin fibers. </a:t>
            </a:r>
            <a:r>
              <a:rPr lang="en-US" b="1" dirty="0" smtClean="0">
                <a:solidFill>
                  <a:srgbClr val="0070C0"/>
                </a:solidFill>
                <a:latin typeface="Times New Roman" panose="02020603050405020304" pitchFamily="18" charset="0"/>
                <a:cs typeface="Times New Roman" panose="02020603050405020304" pitchFamily="18" charset="0"/>
              </a:rPr>
              <a:t>Therefore, many </a:t>
            </a:r>
            <a:r>
              <a:rPr lang="en-US" b="1" dirty="0">
                <a:solidFill>
                  <a:srgbClr val="0070C0"/>
                </a:solidFill>
                <a:latin typeface="Times New Roman" panose="02020603050405020304" pitchFamily="18" charset="0"/>
                <a:cs typeface="Times New Roman" panose="02020603050405020304" pitchFamily="18" charset="0"/>
              </a:rPr>
              <a:t>fibrin monomer molecules polymerize </a:t>
            </a:r>
            <a:r>
              <a:rPr lang="en-US" b="1" dirty="0" smtClean="0">
                <a:solidFill>
                  <a:srgbClr val="0070C0"/>
                </a:solidFill>
                <a:latin typeface="Times New Roman" panose="02020603050405020304" pitchFamily="18" charset="0"/>
                <a:cs typeface="Times New Roman" panose="02020603050405020304" pitchFamily="18" charset="0"/>
              </a:rPr>
              <a:t>within seconds </a:t>
            </a:r>
            <a:r>
              <a:rPr lang="en-US" b="1" dirty="0">
                <a:solidFill>
                  <a:srgbClr val="0070C0"/>
                </a:solidFill>
                <a:latin typeface="Times New Roman" panose="02020603050405020304" pitchFamily="18" charset="0"/>
                <a:cs typeface="Times New Roman" panose="02020603050405020304" pitchFamily="18" charset="0"/>
              </a:rPr>
              <a:t>into long fibrin fibers that constitute the </a:t>
            </a:r>
            <a:r>
              <a:rPr lang="en-US" b="1" dirty="0" smtClean="0">
                <a:solidFill>
                  <a:srgbClr val="0070C0"/>
                </a:solidFill>
                <a:latin typeface="Times New Roman" panose="02020603050405020304" pitchFamily="18" charset="0"/>
                <a:cs typeface="Times New Roman" panose="02020603050405020304" pitchFamily="18" charset="0"/>
              </a:rPr>
              <a:t>reticulum of </a:t>
            </a:r>
            <a:r>
              <a:rPr lang="en-US" b="1" dirty="0">
                <a:solidFill>
                  <a:srgbClr val="0070C0"/>
                </a:solidFill>
                <a:latin typeface="Times New Roman" panose="02020603050405020304" pitchFamily="18" charset="0"/>
                <a:cs typeface="Times New Roman" panose="02020603050405020304" pitchFamily="18" charset="0"/>
              </a:rPr>
              <a:t>the blood clot</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the early stages of polymerization, the fibrin monomer molecules are held together by weak noncovalent hydrogen bonding, and the newly forming fibers are not cross-linked with one another therefore, the resultant clot is weak and can be broken apart with ease. </a:t>
            </a:r>
          </a:p>
          <a:p>
            <a:pPr algn="just">
              <a:lnSpc>
                <a:spcPct val="15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321" y="301104"/>
            <a:ext cx="7797546" cy="5976664"/>
          </a:xfrm>
        </p:spPr>
        <p:txBody>
          <a:bodyPr>
            <a:noAutofit/>
          </a:bodyPr>
          <a:lstStyle/>
          <a:p>
            <a:pPr algn="just">
              <a:lnSpc>
                <a:spcPct val="170000"/>
              </a:lnSpc>
            </a:pPr>
            <a:r>
              <a:rPr lang="en-US" sz="1800" b="1" dirty="0" smtClean="0">
                <a:solidFill>
                  <a:srgbClr val="0070C0"/>
                </a:solidFill>
                <a:latin typeface="Times New Roman" panose="02020603050405020304" pitchFamily="18" charset="0"/>
                <a:cs typeface="Times New Roman" panose="02020603050405020304" pitchFamily="18" charset="0"/>
              </a:rPr>
              <a:t>Another </a:t>
            </a:r>
            <a:r>
              <a:rPr lang="en-US" sz="1800" b="1" dirty="0">
                <a:solidFill>
                  <a:srgbClr val="0070C0"/>
                </a:solidFill>
                <a:latin typeface="Times New Roman" panose="02020603050405020304" pitchFamily="18" charset="0"/>
                <a:cs typeface="Times New Roman" panose="02020603050405020304" pitchFamily="18" charset="0"/>
              </a:rPr>
              <a:t>process occurs during the next </a:t>
            </a:r>
            <a:r>
              <a:rPr lang="en-US" sz="1800" b="1" dirty="0" smtClean="0">
                <a:solidFill>
                  <a:srgbClr val="0070C0"/>
                </a:solidFill>
                <a:latin typeface="Times New Roman" panose="02020603050405020304" pitchFamily="18" charset="0"/>
                <a:cs typeface="Times New Roman" panose="02020603050405020304" pitchFamily="18" charset="0"/>
              </a:rPr>
              <a:t>few minutes </a:t>
            </a:r>
            <a:r>
              <a:rPr lang="en-US" sz="1800" b="1" dirty="0">
                <a:solidFill>
                  <a:srgbClr val="0070C0"/>
                </a:solidFill>
                <a:latin typeface="Times New Roman" panose="02020603050405020304" pitchFamily="18" charset="0"/>
                <a:cs typeface="Times New Roman" panose="02020603050405020304" pitchFamily="18" charset="0"/>
              </a:rPr>
              <a:t>that greatly strengthens the fibrin reticulum</a:t>
            </a:r>
            <a:r>
              <a:rPr lang="en-US" sz="1800" b="1" dirty="0" smtClean="0">
                <a:solidFill>
                  <a:srgbClr val="0070C0"/>
                </a:solidFill>
                <a:latin typeface="Times New Roman" panose="02020603050405020304" pitchFamily="18" charset="0"/>
                <a:cs typeface="Times New Roman" panose="02020603050405020304" pitchFamily="18" charset="0"/>
              </a:rPr>
              <a:t>. This </a:t>
            </a:r>
            <a:r>
              <a:rPr lang="en-US" sz="1800" b="1" dirty="0">
                <a:solidFill>
                  <a:srgbClr val="0070C0"/>
                </a:solidFill>
                <a:latin typeface="Times New Roman" panose="02020603050405020304" pitchFamily="18" charset="0"/>
                <a:cs typeface="Times New Roman" panose="02020603050405020304" pitchFamily="18" charset="0"/>
              </a:rPr>
              <a:t>involves a substance called </a:t>
            </a:r>
            <a:r>
              <a:rPr lang="en-US" sz="1800" b="1" dirty="0" smtClean="0">
                <a:solidFill>
                  <a:srgbClr val="0070C0"/>
                </a:solidFill>
                <a:latin typeface="Times New Roman" panose="02020603050405020304" pitchFamily="18" charset="0"/>
                <a:cs typeface="Times New Roman" panose="02020603050405020304" pitchFamily="18" charset="0"/>
              </a:rPr>
              <a:t>fibrin-stabilizing factor </a:t>
            </a:r>
            <a:r>
              <a:rPr lang="en-US" sz="1800" b="1" dirty="0">
                <a:solidFill>
                  <a:srgbClr val="0070C0"/>
                </a:solidFill>
                <a:latin typeface="Times New Roman" panose="02020603050405020304" pitchFamily="18" charset="0"/>
                <a:cs typeface="Times New Roman" panose="02020603050405020304" pitchFamily="18" charset="0"/>
              </a:rPr>
              <a:t>that is present in small amounts in </a:t>
            </a:r>
            <a:r>
              <a:rPr lang="en-US" sz="1800" b="1" dirty="0" smtClean="0">
                <a:solidFill>
                  <a:srgbClr val="0070C0"/>
                </a:solidFill>
                <a:latin typeface="Times New Roman" panose="02020603050405020304" pitchFamily="18" charset="0"/>
                <a:cs typeface="Times New Roman" panose="02020603050405020304" pitchFamily="18" charset="0"/>
              </a:rPr>
              <a:t>normal plasma </a:t>
            </a:r>
            <a:r>
              <a:rPr lang="en-US" sz="1800" b="1" dirty="0">
                <a:solidFill>
                  <a:srgbClr val="0070C0"/>
                </a:solidFill>
                <a:latin typeface="Times New Roman" panose="02020603050405020304" pitchFamily="18" charset="0"/>
                <a:cs typeface="Times New Roman" panose="02020603050405020304" pitchFamily="18" charset="0"/>
              </a:rPr>
              <a:t>globulins but is also released from </a:t>
            </a:r>
            <a:r>
              <a:rPr lang="en-US" sz="1800" b="1" dirty="0" smtClean="0">
                <a:solidFill>
                  <a:srgbClr val="0070C0"/>
                </a:solidFill>
                <a:latin typeface="Times New Roman" panose="02020603050405020304" pitchFamily="18" charset="0"/>
                <a:cs typeface="Times New Roman" panose="02020603050405020304" pitchFamily="18" charset="0"/>
              </a:rPr>
              <a:t>platelets entrapped </a:t>
            </a:r>
            <a:r>
              <a:rPr lang="en-US" sz="1800" b="1" dirty="0">
                <a:solidFill>
                  <a:srgbClr val="0070C0"/>
                </a:solidFill>
                <a:latin typeface="Times New Roman" panose="02020603050405020304" pitchFamily="18" charset="0"/>
                <a:cs typeface="Times New Roman" panose="02020603050405020304" pitchFamily="18" charset="0"/>
              </a:rPr>
              <a:t>in the clot. </a:t>
            </a:r>
            <a:endParaRPr lang="en-US" sz="1800" b="1" dirty="0" smtClean="0">
              <a:solidFill>
                <a:srgbClr val="0070C0"/>
              </a:solidFill>
              <a:latin typeface="Times New Roman" panose="02020603050405020304" pitchFamily="18" charset="0"/>
              <a:cs typeface="Times New Roman" panose="02020603050405020304" pitchFamily="18" charset="0"/>
            </a:endParaRPr>
          </a:p>
          <a:p>
            <a:pPr algn="just">
              <a:lnSpc>
                <a:spcPct val="170000"/>
              </a:lnSpc>
            </a:pPr>
            <a:r>
              <a:rPr lang="en-US" sz="1800" b="1" dirty="0" smtClean="0">
                <a:solidFill>
                  <a:srgbClr val="0070C0"/>
                </a:solidFill>
                <a:latin typeface="Times New Roman" panose="02020603050405020304" pitchFamily="18" charset="0"/>
                <a:cs typeface="Times New Roman" panose="02020603050405020304" pitchFamily="18" charset="0"/>
              </a:rPr>
              <a:t>Before </a:t>
            </a:r>
            <a:r>
              <a:rPr lang="en-US" sz="1800" b="1" dirty="0">
                <a:solidFill>
                  <a:srgbClr val="0070C0"/>
                </a:solidFill>
                <a:latin typeface="Times New Roman" panose="02020603050405020304" pitchFamily="18" charset="0"/>
                <a:cs typeface="Times New Roman" panose="02020603050405020304" pitchFamily="18" charset="0"/>
              </a:rPr>
              <a:t>fibrin-stabilizing </a:t>
            </a:r>
            <a:r>
              <a:rPr lang="en-US" sz="1800" b="1" dirty="0" smtClean="0">
                <a:solidFill>
                  <a:srgbClr val="0070C0"/>
                </a:solidFill>
                <a:latin typeface="Times New Roman" panose="02020603050405020304" pitchFamily="18" charset="0"/>
                <a:cs typeface="Times New Roman" panose="02020603050405020304" pitchFamily="18" charset="0"/>
              </a:rPr>
              <a:t>factor can </a:t>
            </a:r>
            <a:r>
              <a:rPr lang="en-US" sz="1800" b="1" dirty="0">
                <a:solidFill>
                  <a:srgbClr val="0070C0"/>
                </a:solidFill>
                <a:latin typeface="Times New Roman" panose="02020603050405020304" pitchFamily="18" charset="0"/>
                <a:cs typeface="Times New Roman" panose="02020603050405020304" pitchFamily="18" charset="0"/>
              </a:rPr>
              <a:t>have an effect on the fibrin fibers, it must itself </a:t>
            </a:r>
            <a:r>
              <a:rPr lang="en-US" sz="1800" b="1" dirty="0" smtClean="0">
                <a:solidFill>
                  <a:srgbClr val="0070C0"/>
                </a:solidFill>
                <a:latin typeface="Times New Roman" panose="02020603050405020304" pitchFamily="18" charset="0"/>
                <a:cs typeface="Times New Roman" panose="02020603050405020304" pitchFamily="18" charset="0"/>
              </a:rPr>
              <a:t>be activated</a:t>
            </a:r>
            <a:r>
              <a:rPr lang="en-US" sz="1800" b="1" dirty="0">
                <a:solidFill>
                  <a:srgbClr val="0070C0"/>
                </a:solidFill>
                <a:latin typeface="Times New Roman" panose="02020603050405020304" pitchFamily="18" charset="0"/>
                <a:cs typeface="Times New Roman" panose="02020603050405020304" pitchFamily="18" charset="0"/>
              </a:rPr>
              <a:t>. The same thrombin that causes fibrin </a:t>
            </a:r>
            <a:r>
              <a:rPr lang="en-US" sz="1800" b="1" dirty="0" smtClean="0">
                <a:solidFill>
                  <a:srgbClr val="0070C0"/>
                </a:solidFill>
                <a:latin typeface="Times New Roman" panose="02020603050405020304" pitchFamily="18" charset="0"/>
                <a:cs typeface="Times New Roman" panose="02020603050405020304" pitchFamily="18" charset="0"/>
              </a:rPr>
              <a:t>formation also </a:t>
            </a:r>
            <a:r>
              <a:rPr lang="en-US" sz="1800" b="1" dirty="0">
                <a:solidFill>
                  <a:srgbClr val="0070C0"/>
                </a:solidFill>
                <a:latin typeface="Times New Roman" panose="02020603050405020304" pitchFamily="18" charset="0"/>
                <a:cs typeface="Times New Roman" panose="02020603050405020304" pitchFamily="18" charset="0"/>
              </a:rPr>
              <a:t>activates the fibrin-stabilizing factor.</a:t>
            </a:r>
          </a:p>
          <a:p>
            <a:pPr algn="just">
              <a:lnSpc>
                <a:spcPct val="170000"/>
              </a:lnSpc>
            </a:pPr>
            <a:r>
              <a:rPr lang="en-US" sz="1800" b="1" dirty="0">
                <a:solidFill>
                  <a:srgbClr val="0070C0"/>
                </a:solidFill>
                <a:latin typeface="Times New Roman" panose="02020603050405020304" pitchFamily="18" charset="0"/>
                <a:cs typeface="Times New Roman" panose="02020603050405020304" pitchFamily="18" charset="0"/>
              </a:rPr>
              <a:t>Then this activated substance operates as an </a:t>
            </a:r>
            <a:r>
              <a:rPr lang="en-US" sz="1800" b="1" dirty="0" smtClean="0">
                <a:solidFill>
                  <a:srgbClr val="0070C0"/>
                </a:solidFill>
                <a:latin typeface="Times New Roman" panose="02020603050405020304" pitchFamily="18" charset="0"/>
                <a:cs typeface="Times New Roman" panose="02020603050405020304" pitchFamily="18" charset="0"/>
              </a:rPr>
              <a:t>enzyme to </a:t>
            </a:r>
            <a:r>
              <a:rPr lang="en-US" sz="1800" b="1" dirty="0">
                <a:solidFill>
                  <a:srgbClr val="0070C0"/>
                </a:solidFill>
                <a:latin typeface="Times New Roman" panose="02020603050405020304" pitchFamily="18" charset="0"/>
                <a:cs typeface="Times New Roman" panose="02020603050405020304" pitchFamily="18" charset="0"/>
              </a:rPr>
              <a:t>cause covalent bonds between more and more of </a:t>
            </a:r>
            <a:r>
              <a:rPr lang="en-US" sz="1800" b="1" dirty="0" smtClean="0">
                <a:solidFill>
                  <a:srgbClr val="0070C0"/>
                </a:solidFill>
                <a:latin typeface="Times New Roman" panose="02020603050405020304" pitchFamily="18" charset="0"/>
                <a:cs typeface="Times New Roman" panose="02020603050405020304" pitchFamily="18" charset="0"/>
              </a:rPr>
              <a:t>the fibrin </a:t>
            </a:r>
            <a:r>
              <a:rPr lang="en-US" sz="1800" b="1" dirty="0">
                <a:solidFill>
                  <a:srgbClr val="0070C0"/>
                </a:solidFill>
                <a:latin typeface="Times New Roman" panose="02020603050405020304" pitchFamily="18" charset="0"/>
                <a:cs typeface="Times New Roman" panose="02020603050405020304" pitchFamily="18" charset="0"/>
              </a:rPr>
              <a:t>monomer molecules, as well as multiple </a:t>
            </a:r>
            <a:r>
              <a:rPr lang="en-US" sz="1800" b="1" dirty="0" smtClean="0">
                <a:solidFill>
                  <a:srgbClr val="0070C0"/>
                </a:solidFill>
                <a:latin typeface="Times New Roman" panose="02020603050405020304" pitchFamily="18" charset="0"/>
                <a:cs typeface="Times New Roman" panose="02020603050405020304" pitchFamily="18" charset="0"/>
              </a:rPr>
              <a:t>cross-linkages between </a:t>
            </a:r>
            <a:r>
              <a:rPr lang="en-US" sz="1800" b="1" dirty="0">
                <a:solidFill>
                  <a:srgbClr val="0070C0"/>
                </a:solidFill>
                <a:latin typeface="Times New Roman" panose="02020603050405020304" pitchFamily="18" charset="0"/>
                <a:cs typeface="Times New Roman" panose="02020603050405020304" pitchFamily="18" charset="0"/>
              </a:rPr>
              <a:t>adjacent fibrin fibers, thus </a:t>
            </a:r>
            <a:r>
              <a:rPr lang="en-US" sz="1800" b="1" dirty="0" smtClean="0">
                <a:solidFill>
                  <a:srgbClr val="0070C0"/>
                </a:solidFill>
                <a:latin typeface="Times New Roman" panose="02020603050405020304" pitchFamily="18" charset="0"/>
                <a:cs typeface="Times New Roman" panose="02020603050405020304" pitchFamily="18" charset="0"/>
              </a:rPr>
              <a:t>adding tremendously </a:t>
            </a:r>
            <a:r>
              <a:rPr lang="en-US" sz="1800" b="1" dirty="0">
                <a:solidFill>
                  <a:srgbClr val="0070C0"/>
                </a:solidFill>
                <a:latin typeface="Times New Roman" panose="02020603050405020304" pitchFamily="18" charset="0"/>
                <a:cs typeface="Times New Roman" panose="02020603050405020304" pitchFamily="18" charset="0"/>
              </a:rPr>
              <a:t>to the three-dimensional strength of </a:t>
            </a:r>
            <a:r>
              <a:rPr lang="en-US" sz="1800" b="1" dirty="0" smtClean="0">
                <a:solidFill>
                  <a:srgbClr val="0070C0"/>
                </a:solidFill>
                <a:latin typeface="Times New Roman" panose="02020603050405020304" pitchFamily="18" charset="0"/>
                <a:cs typeface="Times New Roman" panose="02020603050405020304" pitchFamily="18" charset="0"/>
              </a:rPr>
              <a:t>the fibrin </a:t>
            </a:r>
            <a:r>
              <a:rPr lang="en-US" sz="1800" b="1" dirty="0">
                <a:solidFill>
                  <a:srgbClr val="0070C0"/>
                </a:solidFill>
                <a:latin typeface="Times New Roman" panose="02020603050405020304" pitchFamily="18" charset="0"/>
                <a:cs typeface="Times New Roman" panose="02020603050405020304" pitchFamily="18" charset="0"/>
              </a:rPr>
              <a:t>meshwork.</a:t>
            </a:r>
            <a:endParaRPr lang="ar-SA" sz="18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Dr. Mohamed Saad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92696"/>
            <a:ext cx="7797546" cy="5415880"/>
          </a:xfrm>
        </p:spPr>
        <p:txBody>
          <a:bodyPr>
            <a:normAutofit/>
          </a:bodyPr>
          <a:lstStyle/>
          <a:p>
            <a:pPr marL="0" indent="0" algn="just">
              <a:lnSpc>
                <a:spcPct val="150000"/>
              </a:lnSpc>
              <a:buNone/>
            </a:pPr>
            <a:r>
              <a:rPr lang="en-US" sz="2200" b="1" i="1" dirty="0">
                <a:solidFill>
                  <a:srgbClr val="7030A0"/>
                </a:solidFill>
                <a:latin typeface="Times New Roman" panose="02020603050405020304" pitchFamily="18" charset="0"/>
                <a:cs typeface="Times New Roman" panose="02020603050405020304" pitchFamily="18" charset="0"/>
              </a:rPr>
              <a:t>Blood </a:t>
            </a:r>
            <a:r>
              <a:rPr lang="en-US" sz="2200" b="1" i="1" dirty="0" smtClean="0">
                <a:solidFill>
                  <a:srgbClr val="7030A0"/>
                </a:solidFill>
                <a:latin typeface="Times New Roman" panose="02020603050405020304" pitchFamily="18" charset="0"/>
                <a:cs typeface="Times New Roman" panose="02020603050405020304" pitchFamily="18" charset="0"/>
              </a:rPr>
              <a:t>Clot</a:t>
            </a:r>
          </a:p>
          <a:p>
            <a:pPr algn="just">
              <a:lnSpc>
                <a:spcPct val="150000"/>
              </a:lnSpc>
            </a:pPr>
            <a:r>
              <a:rPr lang="en-US" b="1" i="1" dirty="0" smtClean="0">
                <a:solidFill>
                  <a:srgbClr val="7030A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The clot is composed of a meshwork </a:t>
            </a:r>
            <a:r>
              <a:rPr lang="en-US" b="1" dirty="0" smtClean="0">
                <a:solidFill>
                  <a:srgbClr val="0070C0"/>
                </a:solidFill>
                <a:latin typeface="Times New Roman" panose="02020603050405020304" pitchFamily="18" charset="0"/>
                <a:cs typeface="Times New Roman" panose="02020603050405020304" pitchFamily="18" charset="0"/>
              </a:rPr>
              <a:t>of fibrin </a:t>
            </a:r>
            <a:r>
              <a:rPr lang="en-US" b="1" dirty="0">
                <a:solidFill>
                  <a:srgbClr val="0070C0"/>
                </a:solidFill>
                <a:latin typeface="Times New Roman" panose="02020603050405020304" pitchFamily="18" charset="0"/>
                <a:cs typeface="Times New Roman" panose="02020603050405020304" pitchFamily="18" charset="0"/>
              </a:rPr>
              <a:t>fibers running in all directions and </a:t>
            </a:r>
            <a:r>
              <a:rPr lang="en-US" b="1" dirty="0" smtClean="0">
                <a:solidFill>
                  <a:srgbClr val="0070C0"/>
                </a:solidFill>
                <a:latin typeface="Times New Roman" panose="02020603050405020304" pitchFamily="18" charset="0"/>
                <a:cs typeface="Times New Roman" panose="02020603050405020304" pitchFamily="18" charset="0"/>
              </a:rPr>
              <a:t>entrapping blood </a:t>
            </a:r>
            <a:r>
              <a:rPr lang="en-US" b="1" dirty="0">
                <a:solidFill>
                  <a:srgbClr val="0070C0"/>
                </a:solidFill>
                <a:latin typeface="Times New Roman" panose="02020603050405020304" pitchFamily="18" charset="0"/>
                <a:cs typeface="Times New Roman" panose="02020603050405020304" pitchFamily="18" charset="0"/>
              </a:rPr>
              <a:t>cells, platelets, and plasma</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fibrin fibers </a:t>
            </a:r>
            <a:r>
              <a:rPr lang="en-US" b="1" dirty="0" smtClean="0">
                <a:solidFill>
                  <a:srgbClr val="0070C0"/>
                </a:solidFill>
                <a:latin typeface="Times New Roman" panose="02020603050405020304" pitchFamily="18" charset="0"/>
                <a:cs typeface="Times New Roman" panose="02020603050405020304" pitchFamily="18" charset="0"/>
              </a:rPr>
              <a:t>also adhere </a:t>
            </a:r>
            <a:r>
              <a:rPr lang="en-US" b="1" dirty="0">
                <a:solidFill>
                  <a:srgbClr val="0070C0"/>
                </a:solidFill>
                <a:latin typeface="Times New Roman" panose="02020603050405020304" pitchFamily="18" charset="0"/>
                <a:cs typeface="Times New Roman" panose="02020603050405020304" pitchFamily="18" charset="0"/>
              </a:rPr>
              <a:t>to damaged surfaces of blood vessels; </a:t>
            </a:r>
            <a:r>
              <a:rPr lang="en-US" b="1" dirty="0" smtClean="0">
                <a:solidFill>
                  <a:srgbClr val="0070C0"/>
                </a:solidFill>
                <a:latin typeface="Times New Roman" panose="02020603050405020304" pitchFamily="18" charset="0"/>
                <a:cs typeface="Times New Roman" panose="02020603050405020304" pitchFamily="18" charset="0"/>
              </a:rPr>
              <a:t>therefore, the </a:t>
            </a:r>
            <a:r>
              <a:rPr lang="en-US" b="1" dirty="0">
                <a:solidFill>
                  <a:srgbClr val="0070C0"/>
                </a:solidFill>
                <a:latin typeface="Times New Roman" panose="02020603050405020304" pitchFamily="18" charset="0"/>
                <a:cs typeface="Times New Roman" panose="02020603050405020304" pitchFamily="18" charset="0"/>
              </a:rPr>
              <a:t>blood clot becomes adherent to any </a:t>
            </a:r>
            <a:r>
              <a:rPr lang="en-US" b="1" dirty="0" smtClean="0">
                <a:solidFill>
                  <a:srgbClr val="0070C0"/>
                </a:solidFill>
                <a:latin typeface="Times New Roman" panose="02020603050405020304" pitchFamily="18" charset="0"/>
                <a:cs typeface="Times New Roman" panose="02020603050405020304" pitchFamily="18" charset="0"/>
              </a:rPr>
              <a:t>vascular opening </a:t>
            </a:r>
            <a:r>
              <a:rPr lang="en-US" b="1" dirty="0">
                <a:solidFill>
                  <a:srgbClr val="0070C0"/>
                </a:solidFill>
                <a:latin typeface="Times New Roman" panose="02020603050405020304" pitchFamily="18" charset="0"/>
                <a:cs typeface="Times New Roman" panose="02020603050405020304" pitchFamily="18" charset="0"/>
              </a:rPr>
              <a:t>and thereby </a:t>
            </a:r>
            <a:r>
              <a:rPr lang="en-US" b="1" dirty="0" smtClean="0">
                <a:solidFill>
                  <a:srgbClr val="0070C0"/>
                </a:solidFill>
                <a:latin typeface="Times New Roman" panose="02020603050405020304" pitchFamily="18" charset="0"/>
                <a:cs typeface="Times New Roman" panose="02020603050405020304" pitchFamily="18" charset="0"/>
              </a:rPr>
              <a:t>prevents </a:t>
            </a:r>
            <a:r>
              <a:rPr lang="en-US" b="1" dirty="0">
                <a:solidFill>
                  <a:srgbClr val="0070C0"/>
                </a:solidFill>
                <a:latin typeface="Times New Roman" panose="02020603050405020304" pitchFamily="18" charset="0"/>
                <a:cs typeface="Times New Roman" panose="02020603050405020304" pitchFamily="18" charset="0"/>
              </a:rPr>
              <a:t>further blood loss.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015802" cy="5559896"/>
          </a:xfrm>
        </p:spPr>
        <p:txBody>
          <a:bodyPr>
            <a:noAutofit/>
          </a:bodyPr>
          <a:lstStyle/>
          <a:p>
            <a:pPr marL="0" indent="0" algn="just">
              <a:lnSpc>
                <a:spcPct val="150000"/>
              </a:lnSpc>
              <a:buNone/>
            </a:pPr>
            <a:r>
              <a:rPr lang="en-US" b="1" i="1" dirty="0">
                <a:solidFill>
                  <a:srgbClr val="7030A0"/>
                </a:solidFill>
                <a:latin typeface="Times New Roman" panose="02020603050405020304" pitchFamily="18" charset="0"/>
                <a:cs typeface="Times New Roman" panose="02020603050405020304" pitchFamily="18" charset="0"/>
              </a:rPr>
              <a:t>Clot </a:t>
            </a:r>
            <a:r>
              <a:rPr lang="en-US" b="1" i="1" dirty="0" smtClean="0">
                <a:solidFill>
                  <a:srgbClr val="7030A0"/>
                </a:solidFill>
                <a:latin typeface="Times New Roman" panose="02020603050405020304" pitchFamily="18" charset="0"/>
                <a:cs typeface="Times New Roman" panose="02020603050405020304" pitchFamily="18" charset="0"/>
              </a:rPr>
              <a:t>Retraction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Within </a:t>
            </a:r>
            <a:r>
              <a:rPr lang="en-US" b="1" dirty="0">
                <a:solidFill>
                  <a:srgbClr val="0070C0"/>
                </a:solidFill>
                <a:latin typeface="Times New Roman" panose="02020603050405020304" pitchFamily="18" charset="0"/>
                <a:cs typeface="Times New Roman" panose="02020603050405020304" pitchFamily="18" charset="0"/>
              </a:rPr>
              <a:t>a few minutes after </a:t>
            </a:r>
            <a:r>
              <a:rPr lang="en-US" b="1" dirty="0" smtClean="0">
                <a:solidFill>
                  <a:srgbClr val="0070C0"/>
                </a:solidFill>
                <a:latin typeface="Times New Roman" panose="02020603050405020304" pitchFamily="18" charset="0"/>
                <a:cs typeface="Times New Roman" panose="02020603050405020304" pitchFamily="18" charset="0"/>
              </a:rPr>
              <a:t>a clot </a:t>
            </a:r>
            <a:r>
              <a:rPr lang="en-US" b="1" dirty="0">
                <a:solidFill>
                  <a:srgbClr val="0070C0"/>
                </a:solidFill>
                <a:latin typeface="Times New Roman" panose="02020603050405020304" pitchFamily="18" charset="0"/>
                <a:cs typeface="Times New Roman" panose="02020603050405020304" pitchFamily="18" charset="0"/>
              </a:rPr>
              <a:t>is formed, it begins to contract and </a:t>
            </a:r>
            <a:r>
              <a:rPr lang="en-US" b="1" dirty="0" smtClean="0">
                <a:solidFill>
                  <a:srgbClr val="0070C0"/>
                </a:solidFill>
                <a:latin typeface="Times New Roman" panose="02020603050405020304" pitchFamily="18" charset="0"/>
                <a:cs typeface="Times New Roman" panose="02020603050405020304" pitchFamily="18" charset="0"/>
              </a:rPr>
              <a:t>usually expresses </a:t>
            </a:r>
            <a:r>
              <a:rPr lang="en-US" b="1" dirty="0">
                <a:solidFill>
                  <a:srgbClr val="0070C0"/>
                </a:solidFill>
                <a:latin typeface="Times New Roman" panose="02020603050405020304" pitchFamily="18" charset="0"/>
                <a:cs typeface="Times New Roman" panose="02020603050405020304" pitchFamily="18" charset="0"/>
              </a:rPr>
              <a:t>most of the fluid from the clot within 20 </a:t>
            </a:r>
            <a:r>
              <a:rPr lang="en-US" b="1" dirty="0" smtClean="0">
                <a:solidFill>
                  <a:srgbClr val="0070C0"/>
                </a:solidFill>
                <a:latin typeface="Times New Roman" panose="02020603050405020304" pitchFamily="18" charset="0"/>
                <a:cs typeface="Times New Roman" panose="02020603050405020304" pitchFamily="18" charset="0"/>
              </a:rPr>
              <a:t>to 60 minutes.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fluid expressed is called serum </a:t>
            </a:r>
            <a:r>
              <a:rPr lang="en-US" b="1" dirty="0" smtClean="0">
                <a:solidFill>
                  <a:srgbClr val="0070C0"/>
                </a:solidFill>
                <a:latin typeface="Times New Roman" panose="02020603050405020304" pitchFamily="18" charset="0"/>
                <a:cs typeface="Times New Roman" panose="02020603050405020304" pitchFamily="18" charset="0"/>
              </a:rPr>
              <a:t>because all </a:t>
            </a:r>
            <a:r>
              <a:rPr lang="en-US" b="1" dirty="0">
                <a:solidFill>
                  <a:srgbClr val="0070C0"/>
                </a:solidFill>
                <a:latin typeface="Times New Roman" panose="02020603050405020304" pitchFamily="18" charset="0"/>
                <a:cs typeface="Times New Roman" panose="02020603050405020304" pitchFamily="18" charset="0"/>
              </a:rPr>
              <a:t>its fibrinogen and most of the other clotting </a:t>
            </a:r>
            <a:r>
              <a:rPr lang="en-US" b="1" dirty="0" smtClean="0">
                <a:solidFill>
                  <a:srgbClr val="0070C0"/>
                </a:solidFill>
                <a:latin typeface="Times New Roman" panose="02020603050405020304" pitchFamily="18" charset="0"/>
                <a:cs typeface="Times New Roman" panose="02020603050405020304" pitchFamily="18" charset="0"/>
              </a:rPr>
              <a:t>factors have </a:t>
            </a:r>
            <a:r>
              <a:rPr lang="en-US" b="1" dirty="0">
                <a:solidFill>
                  <a:srgbClr val="0070C0"/>
                </a:solidFill>
                <a:latin typeface="Times New Roman" panose="02020603050405020304" pitchFamily="18" charset="0"/>
                <a:cs typeface="Times New Roman" panose="02020603050405020304" pitchFamily="18" charset="0"/>
              </a:rPr>
              <a:t>been removed; in this way, serum differs </a:t>
            </a:r>
            <a:r>
              <a:rPr lang="en-US" b="1" dirty="0" smtClean="0">
                <a:solidFill>
                  <a:srgbClr val="0070C0"/>
                </a:solidFill>
                <a:latin typeface="Times New Roman" panose="02020603050405020304" pitchFamily="18" charset="0"/>
                <a:cs typeface="Times New Roman" panose="02020603050405020304" pitchFamily="18" charset="0"/>
              </a:rPr>
              <a:t>from plasma</a:t>
            </a:r>
            <a:r>
              <a:rPr lang="en-US" b="1" dirty="0">
                <a:solidFill>
                  <a:srgbClr val="0070C0"/>
                </a:solidFill>
                <a:latin typeface="Times New Roman" panose="02020603050405020304" pitchFamily="18" charset="0"/>
                <a:cs typeface="Times New Roman" panose="02020603050405020304" pitchFamily="18" charset="0"/>
              </a:rPr>
              <a:t>. Serum cannot clot because it lacks </a:t>
            </a:r>
            <a:r>
              <a:rPr lang="en-US" b="1" dirty="0" smtClean="0">
                <a:solidFill>
                  <a:srgbClr val="0070C0"/>
                </a:solidFill>
                <a:latin typeface="Times New Roman" panose="02020603050405020304" pitchFamily="18" charset="0"/>
                <a:cs typeface="Times New Roman" panose="02020603050405020304" pitchFamily="18" charset="0"/>
              </a:rPr>
              <a:t>these factors.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Platelets are necessary for clot retraction to </a:t>
            </a:r>
            <a:r>
              <a:rPr lang="en-US" b="1" dirty="0" smtClean="0">
                <a:solidFill>
                  <a:srgbClr val="0070C0"/>
                </a:solidFill>
                <a:latin typeface="Times New Roman" panose="02020603050405020304" pitchFamily="18" charset="0"/>
                <a:cs typeface="Times New Roman" panose="02020603050405020304" pitchFamily="18" charset="0"/>
              </a:rPr>
              <a:t>occur. Therefore</a:t>
            </a:r>
            <a:r>
              <a:rPr lang="en-US" b="1" dirty="0">
                <a:solidFill>
                  <a:srgbClr val="0070C0"/>
                </a:solidFill>
                <a:latin typeface="Times New Roman" panose="02020603050405020304" pitchFamily="18" charset="0"/>
                <a:cs typeface="Times New Roman" panose="02020603050405020304" pitchFamily="18" charset="0"/>
              </a:rPr>
              <a:t>, failure of clot retraction is an </a:t>
            </a:r>
            <a:r>
              <a:rPr lang="en-US" b="1" dirty="0" smtClean="0">
                <a:solidFill>
                  <a:srgbClr val="0070C0"/>
                </a:solidFill>
                <a:latin typeface="Times New Roman" panose="02020603050405020304" pitchFamily="18" charset="0"/>
                <a:cs typeface="Times New Roman" panose="02020603050405020304" pitchFamily="18" charset="0"/>
              </a:rPr>
              <a:t>indication that </a:t>
            </a:r>
            <a:r>
              <a:rPr lang="en-US" b="1" dirty="0">
                <a:solidFill>
                  <a:srgbClr val="0070C0"/>
                </a:solidFill>
                <a:latin typeface="Times New Roman" panose="02020603050405020304" pitchFamily="18" charset="0"/>
                <a:cs typeface="Times New Roman" panose="02020603050405020304" pitchFamily="18" charset="0"/>
              </a:rPr>
              <a:t>the number of platelets in the circulating </a:t>
            </a:r>
            <a:r>
              <a:rPr lang="en-US" b="1" dirty="0" smtClean="0">
                <a:solidFill>
                  <a:srgbClr val="0070C0"/>
                </a:solidFill>
                <a:latin typeface="Times New Roman" panose="02020603050405020304" pitchFamily="18" charset="0"/>
                <a:cs typeface="Times New Roman" panose="02020603050405020304" pitchFamily="18" charset="0"/>
              </a:rPr>
              <a:t>blood might </a:t>
            </a:r>
            <a:r>
              <a:rPr lang="en-US" b="1" dirty="0">
                <a:solidFill>
                  <a:srgbClr val="0070C0"/>
                </a:solidFill>
                <a:latin typeface="Times New Roman" panose="02020603050405020304" pitchFamily="18" charset="0"/>
                <a:cs typeface="Times New Roman" panose="02020603050405020304" pitchFamily="18" charset="0"/>
              </a:rPr>
              <a:t>be low</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5631904"/>
          </a:xfrm>
        </p:spPr>
        <p:txBody>
          <a:bodyPr>
            <a:noAutofit/>
          </a:bodyPr>
          <a:lstStyle/>
          <a:p>
            <a:pPr algn="just">
              <a:lnSpc>
                <a:spcPct val="150000"/>
              </a:lnSpc>
            </a:pPr>
            <a:r>
              <a:rPr lang="en-US" sz="1800" b="1" dirty="0">
                <a:solidFill>
                  <a:srgbClr val="0070C0"/>
                </a:solidFill>
                <a:latin typeface="Times New Roman" panose="02020603050405020304" pitchFamily="18" charset="0"/>
                <a:cs typeface="Times New Roman" panose="02020603050405020304" pitchFamily="18" charset="0"/>
              </a:rPr>
              <a:t>The platelets in blood clots become attached to the fibrin fibers in such a way that they actually bond different fibers together. </a:t>
            </a:r>
          </a:p>
          <a:p>
            <a:pPr algn="just">
              <a:lnSpc>
                <a:spcPct val="150000"/>
              </a:lnSpc>
            </a:pPr>
            <a:r>
              <a:rPr lang="en-US" sz="1800" b="1" dirty="0">
                <a:solidFill>
                  <a:srgbClr val="0070C0"/>
                </a:solidFill>
                <a:latin typeface="Times New Roman" panose="02020603050405020304" pitchFamily="18" charset="0"/>
                <a:cs typeface="Times New Roman" panose="02020603050405020304" pitchFamily="18" charset="0"/>
              </a:rPr>
              <a:t>The Platelets continue to release </a:t>
            </a:r>
            <a:r>
              <a:rPr lang="en-US" sz="1800" b="1" dirty="0" err="1">
                <a:solidFill>
                  <a:srgbClr val="0070C0"/>
                </a:solidFill>
                <a:latin typeface="Times New Roman" panose="02020603050405020304" pitchFamily="18" charset="0"/>
                <a:cs typeface="Times New Roman" panose="02020603050405020304" pitchFamily="18" charset="0"/>
              </a:rPr>
              <a:t>procoagulant</a:t>
            </a:r>
            <a:r>
              <a:rPr lang="en-US" sz="1800" b="1" dirty="0">
                <a:solidFill>
                  <a:srgbClr val="0070C0"/>
                </a:solidFill>
                <a:latin typeface="Times New Roman" panose="02020603050405020304" pitchFamily="18" charset="0"/>
                <a:cs typeface="Times New Roman" panose="02020603050405020304" pitchFamily="18" charset="0"/>
              </a:rPr>
              <a:t> substances, one of the most important of which is a fibrin-stabilizing factor, which causes more and more cross-linking bonds between adjacent fibrin fibers. </a:t>
            </a:r>
          </a:p>
          <a:p>
            <a:pPr algn="just">
              <a:lnSpc>
                <a:spcPct val="150000"/>
              </a:lnSpc>
            </a:pPr>
            <a:r>
              <a:rPr lang="en-US" sz="1800" b="1" dirty="0">
                <a:solidFill>
                  <a:srgbClr val="0070C0"/>
                </a:solidFill>
                <a:latin typeface="Times New Roman" panose="02020603050405020304" pitchFamily="18" charset="0"/>
                <a:cs typeface="Times New Roman" panose="02020603050405020304" pitchFamily="18" charset="0"/>
              </a:rPr>
              <a:t>The platelets themselves contribute directly to clot contraction by activating platelet </a:t>
            </a:r>
            <a:r>
              <a:rPr lang="en-US" sz="1800" b="1" dirty="0" err="1">
                <a:solidFill>
                  <a:srgbClr val="0070C0"/>
                </a:solidFill>
                <a:latin typeface="Times New Roman" panose="02020603050405020304" pitchFamily="18" charset="0"/>
                <a:cs typeface="Times New Roman" panose="02020603050405020304" pitchFamily="18" charset="0"/>
              </a:rPr>
              <a:t>thrombosthenin</a:t>
            </a:r>
            <a:r>
              <a:rPr lang="en-US" sz="1800" b="1" dirty="0">
                <a:solidFill>
                  <a:srgbClr val="0070C0"/>
                </a:solidFill>
                <a:latin typeface="Times New Roman" panose="02020603050405020304" pitchFamily="18" charset="0"/>
                <a:cs typeface="Times New Roman" panose="02020603050405020304" pitchFamily="18" charset="0"/>
              </a:rPr>
              <a:t>, actin, and myosin molecules, which are all contractile proteins in the platelets and cause </a:t>
            </a:r>
            <a:r>
              <a:rPr lang="en-US" sz="1800" b="1" dirty="0" smtClean="0">
                <a:solidFill>
                  <a:srgbClr val="0070C0"/>
                </a:solidFill>
                <a:latin typeface="Times New Roman" panose="02020603050405020304" pitchFamily="18" charset="0"/>
                <a:cs typeface="Times New Roman" panose="02020603050405020304" pitchFamily="18" charset="0"/>
              </a:rPr>
              <a:t>strong contraction </a:t>
            </a:r>
            <a:r>
              <a:rPr lang="en-US" sz="1800" b="1" dirty="0">
                <a:solidFill>
                  <a:srgbClr val="0070C0"/>
                </a:solidFill>
                <a:latin typeface="Times New Roman" panose="02020603050405020304" pitchFamily="18" charset="0"/>
                <a:cs typeface="Times New Roman" panose="02020603050405020304" pitchFamily="18" charset="0"/>
              </a:rPr>
              <a:t>of the platelet attached to the fibrin. </a:t>
            </a:r>
          </a:p>
          <a:p>
            <a:pPr algn="just">
              <a:lnSpc>
                <a:spcPct val="150000"/>
              </a:lnSpc>
            </a:pPr>
            <a:r>
              <a:rPr lang="en-US" sz="1800" b="1" dirty="0">
                <a:solidFill>
                  <a:srgbClr val="0070C0"/>
                </a:solidFill>
                <a:latin typeface="Times New Roman" panose="02020603050405020304" pitchFamily="18" charset="0"/>
                <a:cs typeface="Times New Roman" panose="02020603050405020304" pitchFamily="18" charset="0"/>
              </a:rPr>
              <a:t>The platelets help compress the fibrin </a:t>
            </a:r>
            <a:r>
              <a:rPr lang="en-US" sz="1800" b="1" dirty="0" smtClean="0">
                <a:solidFill>
                  <a:srgbClr val="0070C0"/>
                </a:solidFill>
                <a:latin typeface="Times New Roman" panose="02020603050405020304" pitchFamily="18" charset="0"/>
                <a:cs typeface="Times New Roman" panose="02020603050405020304" pitchFamily="18" charset="0"/>
              </a:rPr>
              <a:t>meshwork into </a:t>
            </a:r>
            <a:r>
              <a:rPr lang="en-US" sz="1800" b="1" dirty="0">
                <a:solidFill>
                  <a:srgbClr val="0070C0"/>
                </a:solidFill>
                <a:latin typeface="Times New Roman" panose="02020603050405020304" pitchFamily="18" charset="0"/>
                <a:cs typeface="Times New Roman" panose="02020603050405020304" pitchFamily="18" charset="0"/>
              </a:rPr>
              <a:t>a smaller mass. The contraction is activated </a:t>
            </a:r>
            <a:r>
              <a:rPr lang="en-US" sz="1800" b="1" dirty="0" smtClean="0">
                <a:solidFill>
                  <a:srgbClr val="0070C0"/>
                </a:solidFill>
                <a:latin typeface="Times New Roman" panose="02020603050405020304" pitchFamily="18" charset="0"/>
                <a:cs typeface="Times New Roman" panose="02020603050405020304" pitchFamily="18" charset="0"/>
              </a:rPr>
              <a:t>and accelerated </a:t>
            </a:r>
            <a:r>
              <a:rPr lang="en-US" sz="1800" b="1" dirty="0">
                <a:solidFill>
                  <a:srgbClr val="0070C0"/>
                </a:solidFill>
                <a:latin typeface="Times New Roman" panose="02020603050405020304" pitchFamily="18" charset="0"/>
                <a:cs typeface="Times New Roman" panose="02020603050405020304" pitchFamily="18" charset="0"/>
              </a:rPr>
              <a:t>by thrombin as well as by calcium </a:t>
            </a:r>
            <a:r>
              <a:rPr lang="en-US" sz="1800" b="1" dirty="0" smtClean="0">
                <a:solidFill>
                  <a:srgbClr val="0070C0"/>
                </a:solidFill>
                <a:latin typeface="Times New Roman" panose="02020603050405020304" pitchFamily="18" charset="0"/>
                <a:cs typeface="Times New Roman" panose="02020603050405020304" pitchFamily="18" charset="0"/>
              </a:rPr>
              <a:t>ions released </a:t>
            </a:r>
            <a:r>
              <a:rPr lang="en-US" sz="1800" b="1" dirty="0">
                <a:solidFill>
                  <a:srgbClr val="0070C0"/>
                </a:solidFill>
                <a:latin typeface="Times New Roman" panose="02020603050405020304" pitchFamily="18" charset="0"/>
                <a:cs typeface="Times New Roman" panose="02020603050405020304" pitchFamily="18" charset="0"/>
              </a:rPr>
              <a:t>from calcium stores in the mitochondria, endoplasmic reticulum, and Golgi apparatus of </a:t>
            </a:r>
            <a:r>
              <a:rPr lang="en-US" sz="1800" b="1" dirty="0" smtClean="0">
                <a:solidFill>
                  <a:srgbClr val="0070C0"/>
                </a:solidFill>
                <a:latin typeface="Times New Roman" panose="02020603050405020304" pitchFamily="18" charset="0"/>
                <a:cs typeface="Times New Roman" panose="02020603050405020304" pitchFamily="18" charset="0"/>
              </a:rPr>
              <a:t>the platelets</a:t>
            </a:r>
            <a:r>
              <a:rPr lang="en-US" sz="1800" b="1" dirty="0">
                <a:solidFill>
                  <a:srgbClr val="0070C0"/>
                </a:solidFill>
                <a:latin typeface="Times New Roman" panose="02020603050405020304" pitchFamily="18" charset="0"/>
                <a:cs typeface="Times New Roman" panose="02020603050405020304" pitchFamily="18" charset="0"/>
              </a:rPr>
              <a:t>.</a:t>
            </a:r>
            <a:endParaRPr lang="ar-SA" sz="18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Autofit/>
          </a:bodyPr>
          <a:lstStyle/>
          <a:p>
            <a:pPr marL="0" indent="0" algn="just">
              <a:buNone/>
            </a:pPr>
            <a:r>
              <a:rPr lang="en-US" b="1" dirty="0">
                <a:solidFill>
                  <a:srgbClr val="C00000"/>
                </a:solidFill>
                <a:latin typeface="Times New Roman" panose="02020603050405020304" pitchFamily="18" charset="0"/>
                <a:cs typeface="Times New Roman" panose="02020603050405020304" pitchFamily="18" charset="0"/>
              </a:rPr>
              <a:t>Extrinsic Pathway for Initiating </a:t>
            </a:r>
            <a:r>
              <a:rPr lang="en-US" b="1" dirty="0" smtClean="0">
                <a:solidFill>
                  <a:srgbClr val="C00000"/>
                </a:solidFill>
                <a:latin typeface="Times New Roman" panose="02020603050405020304" pitchFamily="18" charset="0"/>
                <a:cs typeface="Times New Roman" panose="02020603050405020304" pitchFamily="18" charset="0"/>
              </a:rPr>
              <a:t>Clotting </a:t>
            </a:r>
          </a:p>
          <a:p>
            <a:pPr algn="just">
              <a:lnSpc>
                <a:spcPct val="200000"/>
              </a:lnSpc>
            </a:pPr>
            <a:r>
              <a:rPr lang="en-US" b="1" dirty="0">
                <a:solidFill>
                  <a:srgbClr val="0070C0"/>
                </a:solidFill>
                <a:latin typeface="Times New Roman" panose="02020603050405020304" pitchFamily="18" charset="0"/>
                <a:cs typeface="Times New Roman" panose="02020603050405020304" pitchFamily="18" charset="0"/>
              </a:rPr>
              <a:t>The extrinsic pathway for initiating the formation </a:t>
            </a:r>
            <a:r>
              <a:rPr lang="en-US" b="1" dirty="0" smtClean="0">
                <a:solidFill>
                  <a:srgbClr val="0070C0"/>
                </a:solidFill>
                <a:latin typeface="Times New Roman" panose="02020603050405020304" pitchFamily="18" charset="0"/>
                <a:cs typeface="Times New Roman" panose="02020603050405020304" pitchFamily="18" charset="0"/>
              </a:rPr>
              <a:t>of prothrombin </a:t>
            </a:r>
            <a:r>
              <a:rPr lang="en-US" b="1" dirty="0">
                <a:solidFill>
                  <a:srgbClr val="0070C0"/>
                </a:solidFill>
                <a:latin typeface="Times New Roman" panose="02020603050405020304" pitchFamily="18" charset="0"/>
                <a:cs typeface="Times New Roman" panose="02020603050405020304" pitchFamily="18" charset="0"/>
              </a:rPr>
              <a:t>activator begins with a traumatized </a:t>
            </a:r>
            <a:r>
              <a:rPr lang="en-US" b="1" dirty="0" smtClean="0">
                <a:solidFill>
                  <a:srgbClr val="0070C0"/>
                </a:solidFill>
                <a:latin typeface="Times New Roman" panose="02020603050405020304" pitchFamily="18" charset="0"/>
                <a:cs typeface="Times New Roman" panose="02020603050405020304" pitchFamily="18" charset="0"/>
              </a:rPr>
              <a:t>vascular wall </a:t>
            </a:r>
            <a:r>
              <a:rPr lang="en-US" b="1" dirty="0">
                <a:solidFill>
                  <a:srgbClr val="0070C0"/>
                </a:solidFill>
                <a:latin typeface="Times New Roman" panose="02020603050405020304" pitchFamily="18" charset="0"/>
                <a:cs typeface="Times New Roman" panose="02020603050405020304" pitchFamily="18" charset="0"/>
              </a:rPr>
              <a:t>or traumatized extravascular </a:t>
            </a:r>
            <a:r>
              <a:rPr lang="en-US" b="1" dirty="0" smtClean="0">
                <a:solidFill>
                  <a:srgbClr val="0070C0"/>
                </a:solidFill>
                <a:latin typeface="Times New Roman" panose="02020603050405020304" pitchFamily="18" charset="0"/>
                <a:cs typeface="Times New Roman" panose="02020603050405020304" pitchFamily="18" charset="0"/>
              </a:rPr>
              <a:t>tissues that come </a:t>
            </a:r>
            <a:r>
              <a:rPr lang="en-US" b="1" dirty="0">
                <a:solidFill>
                  <a:srgbClr val="0070C0"/>
                </a:solidFill>
                <a:latin typeface="Times New Roman" panose="02020603050405020304" pitchFamily="18" charset="0"/>
                <a:cs typeface="Times New Roman" panose="02020603050405020304" pitchFamily="18" charset="0"/>
              </a:rPr>
              <a:t>in contact with the blood</a:t>
            </a:r>
            <a:r>
              <a:rPr lang="en-US" b="1" dirty="0" smtClean="0">
                <a:solidFill>
                  <a:srgbClr val="0070C0"/>
                </a:solidFill>
                <a:latin typeface="Times New Roman" panose="02020603050405020304" pitchFamily="18" charset="0"/>
                <a:cs typeface="Times New Roman" panose="02020603050405020304" pitchFamily="18" charset="0"/>
              </a:rPr>
              <a:t>. </a:t>
            </a:r>
          </a:p>
          <a:p>
            <a:pPr marL="0" indent="0" algn="just">
              <a:lnSpc>
                <a:spcPct val="200000"/>
              </a:lnSpc>
              <a:buNone/>
            </a:pPr>
            <a:r>
              <a:rPr lang="en-US" b="1" i="1" dirty="0">
                <a:solidFill>
                  <a:srgbClr val="7030A0"/>
                </a:solidFill>
                <a:latin typeface="Times New Roman" panose="02020603050405020304" pitchFamily="18" charset="0"/>
                <a:cs typeface="Times New Roman" panose="02020603050405020304" pitchFamily="18" charset="0"/>
              </a:rPr>
              <a:t>1. Release of tissue factor. </a:t>
            </a:r>
            <a:r>
              <a:rPr lang="en-US" b="1" dirty="0">
                <a:solidFill>
                  <a:srgbClr val="0070C0"/>
                </a:solidFill>
                <a:latin typeface="Times New Roman" panose="02020603050405020304" pitchFamily="18" charset="0"/>
                <a:cs typeface="Times New Roman" panose="02020603050405020304" pitchFamily="18" charset="0"/>
              </a:rPr>
              <a:t>Traumatized </a:t>
            </a:r>
            <a:r>
              <a:rPr lang="en-US" b="1" dirty="0" smtClean="0">
                <a:solidFill>
                  <a:srgbClr val="0070C0"/>
                </a:solidFill>
                <a:latin typeface="Times New Roman" panose="02020603050405020304" pitchFamily="18" charset="0"/>
                <a:cs typeface="Times New Roman" panose="02020603050405020304" pitchFamily="18" charset="0"/>
              </a:rPr>
              <a:t>tissue releases </a:t>
            </a:r>
            <a:r>
              <a:rPr lang="en-US" b="1" dirty="0">
                <a:solidFill>
                  <a:srgbClr val="0070C0"/>
                </a:solidFill>
                <a:latin typeface="Times New Roman" panose="02020603050405020304" pitchFamily="18" charset="0"/>
                <a:cs typeface="Times New Roman" panose="02020603050405020304" pitchFamily="18" charset="0"/>
              </a:rPr>
              <a:t>a complex of several factors called </a:t>
            </a:r>
            <a:r>
              <a:rPr lang="en-US" b="1" dirty="0" smtClean="0">
                <a:solidFill>
                  <a:srgbClr val="0070C0"/>
                </a:solidFill>
                <a:latin typeface="Times New Roman" panose="02020603050405020304" pitchFamily="18" charset="0"/>
                <a:cs typeface="Times New Roman" panose="02020603050405020304" pitchFamily="18" charset="0"/>
              </a:rPr>
              <a:t>tissue factor </a:t>
            </a:r>
            <a:r>
              <a:rPr lang="en-US" b="1" dirty="0">
                <a:solidFill>
                  <a:srgbClr val="0070C0"/>
                </a:solidFill>
                <a:latin typeface="Times New Roman" panose="02020603050405020304" pitchFamily="18" charset="0"/>
                <a:cs typeface="Times New Roman" panose="02020603050405020304" pitchFamily="18" charset="0"/>
              </a:rPr>
              <a:t>or tissue thromboplastin. This factor </a:t>
            </a:r>
            <a:r>
              <a:rPr lang="en-US" b="1" dirty="0" smtClean="0">
                <a:solidFill>
                  <a:srgbClr val="0070C0"/>
                </a:solidFill>
                <a:latin typeface="Times New Roman" panose="02020603050405020304" pitchFamily="18" charset="0"/>
                <a:cs typeface="Times New Roman" panose="02020603050405020304" pitchFamily="18" charset="0"/>
              </a:rPr>
              <a:t>is composed </a:t>
            </a:r>
            <a:r>
              <a:rPr lang="en-US" b="1" dirty="0">
                <a:solidFill>
                  <a:srgbClr val="0070C0"/>
                </a:solidFill>
                <a:latin typeface="Times New Roman" panose="02020603050405020304" pitchFamily="18" charset="0"/>
                <a:cs typeface="Times New Roman" panose="02020603050405020304" pitchFamily="18" charset="0"/>
              </a:rPr>
              <a:t>especially of phospholipids from </a:t>
            </a:r>
            <a:r>
              <a:rPr lang="en-US" b="1" dirty="0" smtClean="0">
                <a:solidFill>
                  <a:srgbClr val="0070C0"/>
                </a:solidFill>
                <a:latin typeface="Times New Roman" panose="02020603050405020304" pitchFamily="18" charset="0"/>
                <a:cs typeface="Times New Roman" panose="02020603050405020304" pitchFamily="18" charset="0"/>
              </a:rPr>
              <a:t>the membranes </a:t>
            </a:r>
            <a:r>
              <a:rPr lang="en-US" b="1" dirty="0">
                <a:solidFill>
                  <a:srgbClr val="0070C0"/>
                </a:solidFill>
                <a:latin typeface="Times New Roman" panose="02020603050405020304" pitchFamily="18" charset="0"/>
                <a:cs typeface="Times New Roman" panose="02020603050405020304" pitchFamily="18" charset="0"/>
              </a:rPr>
              <a:t>of the tissue plus a </a:t>
            </a:r>
            <a:r>
              <a:rPr lang="en-US" b="1" dirty="0" smtClean="0">
                <a:solidFill>
                  <a:srgbClr val="0070C0"/>
                </a:solidFill>
                <a:latin typeface="Times New Roman" panose="02020603050405020304" pitchFamily="18" charset="0"/>
                <a:cs typeface="Times New Roman" panose="02020603050405020304" pitchFamily="18" charset="0"/>
              </a:rPr>
              <a:t>lipoprotein complex </a:t>
            </a:r>
            <a:r>
              <a:rPr lang="en-US" b="1" dirty="0">
                <a:solidFill>
                  <a:srgbClr val="0070C0"/>
                </a:solidFill>
                <a:latin typeface="Times New Roman" panose="02020603050405020304" pitchFamily="18" charset="0"/>
                <a:cs typeface="Times New Roman" panose="02020603050405020304" pitchFamily="18" charset="0"/>
              </a:rPr>
              <a:t>that functions mainly as a </a:t>
            </a:r>
            <a:r>
              <a:rPr lang="en-US" b="1" dirty="0" smtClean="0">
                <a:solidFill>
                  <a:srgbClr val="0070C0"/>
                </a:solidFill>
                <a:latin typeface="Times New Roman" panose="02020603050405020304" pitchFamily="18" charset="0"/>
                <a:cs typeface="Times New Roman" panose="02020603050405020304" pitchFamily="18" charset="0"/>
              </a:rPr>
              <a:t>proteolytic enzyme</a:t>
            </a:r>
            <a:r>
              <a:rPr lang="en-US" b="1" dirty="0">
                <a:solidFill>
                  <a:srgbClr val="0070C0"/>
                </a:solidFill>
                <a:latin typeface="Times New Roman" panose="02020603050405020304" pitchFamily="18" charset="0"/>
                <a:cs typeface="Times New Roman" panose="02020603050405020304" pitchFamily="18" charset="0"/>
              </a:rPr>
              <a:t>.</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D34817">
                    <a:lumMod val="50000"/>
                  </a:srgbClr>
                </a:solidFill>
                <a:effectLst/>
                <a:uLnTx/>
                <a:uFillTx/>
                <a:latin typeface="Rockwell" panose="02060603020205020403"/>
                <a:ea typeface="+mn-ea"/>
                <a:cs typeface="+mn-cs"/>
              </a:rPr>
              <a:t>Dr. Mohamed Saad Daoud</a:t>
            </a:r>
            <a:endParaRPr kumimoji="0" lang="en-US" sz="1000" b="0" i="0" u="none" strike="noStrike" kern="1200" cap="none" spc="0" normalizeH="0" baseline="0" noProof="0">
              <a:ln>
                <a:noFill/>
              </a:ln>
              <a:solidFill>
                <a:srgbClr val="D34817">
                  <a:lumMod val="50000"/>
                </a:srgb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0B24F9D-808B-4200-A7FE-3B1F49D75A8C}" type="slidenum">
              <a:rPr kumimoji="0" lang="en-US" sz="1100" b="1" i="0" u="none" strike="noStrike" kern="1200" cap="none" spc="-70" normalizeH="0" baseline="0" noProof="0" smtClean="0">
                <a:ln>
                  <a:noFill/>
                </a:ln>
                <a:solidFill>
                  <a:srgbClr val="FFFFFF"/>
                </a:solidFill>
                <a:effectLst/>
                <a:uLnTx/>
                <a:uFillTx/>
                <a:latin typeface="Rockwell" panose="020606030202050204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100" b="1" i="0" u="none" strike="noStrike" kern="1200" cap="none" spc="-70" normalizeH="0" baseline="0" noProof="0">
              <a:ln>
                <a:noFill/>
              </a:ln>
              <a:solidFill>
                <a:srgbClr val="FFFFFF"/>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55354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2101"/>
            <a:ext cx="8229600" cy="6233246"/>
          </a:xfrm>
        </p:spPr>
        <p:txBody>
          <a:bodyPr>
            <a:normAutofit fontScale="92500" lnSpcReduction="20000"/>
          </a:bodyPr>
          <a:lstStyle/>
          <a:p>
            <a:pPr marL="0" indent="0" algn="just">
              <a:lnSpc>
                <a:spcPct val="200000"/>
              </a:lnSpc>
              <a:buNone/>
            </a:pPr>
            <a:r>
              <a:rPr lang="en-US" b="1" i="1" dirty="0">
                <a:solidFill>
                  <a:srgbClr val="7030A0"/>
                </a:solidFill>
                <a:latin typeface="Times New Roman" panose="02020603050405020304" pitchFamily="18" charset="0"/>
                <a:cs typeface="Times New Roman" panose="02020603050405020304" pitchFamily="18" charset="0"/>
              </a:rPr>
              <a:t>2. Activation of Factor </a:t>
            </a:r>
            <a:r>
              <a:rPr lang="en-US" b="1" i="1" dirty="0" smtClean="0">
                <a:solidFill>
                  <a:srgbClr val="7030A0"/>
                </a:solidFill>
                <a:latin typeface="Times New Roman" panose="02020603050405020304" pitchFamily="18" charset="0"/>
                <a:cs typeface="Times New Roman" panose="02020603050405020304" pitchFamily="18" charset="0"/>
              </a:rPr>
              <a:t>X (role </a:t>
            </a:r>
            <a:r>
              <a:rPr lang="en-US" b="1" i="1" dirty="0">
                <a:solidFill>
                  <a:srgbClr val="7030A0"/>
                </a:solidFill>
                <a:latin typeface="Times New Roman" panose="02020603050405020304" pitchFamily="18" charset="0"/>
                <a:cs typeface="Times New Roman" panose="02020603050405020304" pitchFamily="18" charset="0"/>
              </a:rPr>
              <a:t>of Factor VII </a:t>
            </a:r>
            <a:r>
              <a:rPr lang="en-US" b="1" i="1" dirty="0" smtClean="0">
                <a:solidFill>
                  <a:srgbClr val="7030A0"/>
                </a:solidFill>
                <a:latin typeface="Times New Roman" panose="02020603050405020304" pitchFamily="18" charset="0"/>
                <a:cs typeface="Times New Roman" panose="02020603050405020304" pitchFamily="18" charset="0"/>
              </a:rPr>
              <a:t>and tissue factor). </a:t>
            </a:r>
            <a:r>
              <a:rPr lang="en-US" b="1" dirty="0">
                <a:solidFill>
                  <a:srgbClr val="0070C0"/>
                </a:solidFill>
                <a:latin typeface="Times New Roman" panose="02020603050405020304" pitchFamily="18" charset="0"/>
                <a:cs typeface="Times New Roman" panose="02020603050405020304" pitchFamily="18" charset="0"/>
              </a:rPr>
              <a:t>The lipoprotein complex of </a:t>
            </a:r>
            <a:r>
              <a:rPr lang="en-US" b="1" dirty="0" smtClean="0">
                <a:solidFill>
                  <a:srgbClr val="0070C0"/>
                </a:solidFill>
                <a:latin typeface="Times New Roman" panose="02020603050405020304" pitchFamily="18" charset="0"/>
                <a:cs typeface="Times New Roman" panose="02020603050405020304" pitchFamily="18" charset="0"/>
              </a:rPr>
              <a:t>tissue factor </a:t>
            </a:r>
            <a:r>
              <a:rPr lang="en-US" b="1" dirty="0">
                <a:solidFill>
                  <a:srgbClr val="0070C0"/>
                </a:solidFill>
                <a:latin typeface="Times New Roman" panose="02020603050405020304" pitchFamily="18" charset="0"/>
                <a:cs typeface="Times New Roman" panose="02020603050405020304" pitchFamily="18" charset="0"/>
              </a:rPr>
              <a:t>further complexes with blood </a:t>
            </a:r>
            <a:r>
              <a:rPr lang="en-US" b="1" dirty="0" smtClean="0">
                <a:solidFill>
                  <a:srgbClr val="0070C0"/>
                </a:solidFill>
                <a:latin typeface="Times New Roman" panose="02020603050405020304" pitchFamily="18" charset="0"/>
                <a:cs typeface="Times New Roman" panose="02020603050405020304" pitchFamily="18" charset="0"/>
              </a:rPr>
              <a:t>coagulation Factor </a:t>
            </a:r>
            <a:r>
              <a:rPr lang="en-US" b="1" dirty="0">
                <a:solidFill>
                  <a:srgbClr val="0070C0"/>
                </a:solidFill>
                <a:latin typeface="Times New Roman" panose="02020603050405020304" pitchFamily="18" charset="0"/>
                <a:cs typeface="Times New Roman" panose="02020603050405020304" pitchFamily="18" charset="0"/>
              </a:rPr>
              <a:t>VII and, in the presence of calcium </a:t>
            </a:r>
            <a:r>
              <a:rPr lang="en-US" b="1" dirty="0" smtClean="0">
                <a:solidFill>
                  <a:srgbClr val="0070C0"/>
                </a:solidFill>
                <a:latin typeface="Times New Roman" panose="02020603050405020304" pitchFamily="18" charset="0"/>
                <a:cs typeface="Times New Roman" panose="02020603050405020304" pitchFamily="18" charset="0"/>
              </a:rPr>
              <a:t>ions, acts </a:t>
            </a:r>
            <a:r>
              <a:rPr lang="en-US" b="1" dirty="0">
                <a:solidFill>
                  <a:srgbClr val="0070C0"/>
                </a:solidFill>
                <a:latin typeface="Times New Roman" panose="02020603050405020304" pitchFamily="18" charset="0"/>
                <a:cs typeface="Times New Roman" panose="02020603050405020304" pitchFamily="18" charset="0"/>
              </a:rPr>
              <a:t>enzymatically on Factor X to form </a:t>
            </a:r>
            <a:r>
              <a:rPr lang="en-US" b="1" dirty="0" smtClean="0">
                <a:solidFill>
                  <a:srgbClr val="0070C0"/>
                </a:solidFill>
                <a:latin typeface="Times New Roman" panose="02020603050405020304" pitchFamily="18" charset="0"/>
                <a:cs typeface="Times New Roman" panose="02020603050405020304" pitchFamily="18" charset="0"/>
              </a:rPr>
              <a:t>activated Factor </a:t>
            </a:r>
            <a:r>
              <a:rPr lang="en-US" b="1" dirty="0">
                <a:solidFill>
                  <a:srgbClr val="0070C0"/>
                </a:solidFill>
                <a:latin typeface="Times New Roman" panose="02020603050405020304" pitchFamily="18" charset="0"/>
                <a:cs typeface="Times New Roman" panose="02020603050405020304" pitchFamily="18" charset="0"/>
              </a:rPr>
              <a:t>X (</a:t>
            </a:r>
            <a:r>
              <a:rPr lang="en-US" b="1" dirty="0" err="1">
                <a:solidFill>
                  <a:srgbClr val="0070C0"/>
                </a:solidFill>
                <a:latin typeface="Times New Roman" panose="02020603050405020304" pitchFamily="18" charset="0"/>
                <a:cs typeface="Times New Roman" panose="02020603050405020304" pitchFamily="18" charset="0"/>
              </a:rPr>
              <a:t>Xa</a:t>
            </a:r>
            <a:r>
              <a:rPr lang="en-US" b="1" dirty="0" smtClean="0">
                <a:solidFill>
                  <a:srgbClr val="0070C0"/>
                </a:solidFill>
                <a:latin typeface="Times New Roman" panose="02020603050405020304" pitchFamily="18" charset="0"/>
                <a:cs typeface="Times New Roman" panose="02020603050405020304" pitchFamily="18" charset="0"/>
              </a:rPr>
              <a:t>).</a:t>
            </a:r>
          </a:p>
          <a:p>
            <a:pPr marL="0" indent="0" algn="just">
              <a:lnSpc>
                <a:spcPct val="200000"/>
              </a:lnSpc>
              <a:buNone/>
            </a:pPr>
            <a:r>
              <a:rPr lang="en-US" b="1" i="1" dirty="0">
                <a:solidFill>
                  <a:srgbClr val="7030A0"/>
                </a:solidFill>
                <a:latin typeface="Times New Roman" panose="02020603050405020304" pitchFamily="18" charset="0"/>
                <a:cs typeface="Times New Roman" panose="02020603050405020304" pitchFamily="18" charset="0"/>
              </a:rPr>
              <a:t>3. Effect of activated Factor X (</a:t>
            </a:r>
            <a:r>
              <a:rPr lang="en-US" b="1" i="1" dirty="0" err="1">
                <a:solidFill>
                  <a:srgbClr val="7030A0"/>
                </a:solidFill>
                <a:latin typeface="Times New Roman" panose="02020603050405020304" pitchFamily="18" charset="0"/>
                <a:cs typeface="Times New Roman" panose="02020603050405020304" pitchFamily="18" charset="0"/>
              </a:rPr>
              <a:t>Xa</a:t>
            </a:r>
            <a:r>
              <a:rPr lang="en-US" b="1" i="1" dirty="0">
                <a:solidFill>
                  <a:srgbClr val="7030A0"/>
                </a:solidFill>
                <a:latin typeface="Times New Roman" panose="02020603050405020304" pitchFamily="18" charset="0"/>
                <a:cs typeface="Times New Roman" panose="02020603050405020304" pitchFamily="18" charset="0"/>
              </a:rPr>
              <a:t>) to </a:t>
            </a:r>
            <a:r>
              <a:rPr lang="en-US" b="1" i="1" dirty="0" smtClean="0">
                <a:solidFill>
                  <a:srgbClr val="7030A0"/>
                </a:solidFill>
                <a:latin typeface="Times New Roman" panose="02020603050405020304" pitchFamily="18" charset="0"/>
                <a:cs typeface="Times New Roman" panose="02020603050405020304" pitchFamily="18" charset="0"/>
              </a:rPr>
              <a:t>form prothrombin activator (role </a:t>
            </a:r>
            <a:r>
              <a:rPr lang="en-US" b="1" i="1" dirty="0">
                <a:solidFill>
                  <a:srgbClr val="7030A0"/>
                </a:solidFill>
                <a:latin typeface="Times New Roman" panose="02020603050405020304" pitchFamily="18" charset="0"/>
                <a:cs typeface="Times New Roman" panose="02020603050405020304" pitchFamily="18" charset="0"/>
              </a:rPr>
              <a:t>of Factor V). </a:t>
            </a:r>
            <a:endParaRPr lang="en-US" b="1" i="1" dirty="0" smtClean="0">
              <a:solidFill>
                <a:srgbClr val="7030A0"/>
              </a:solidFill>
              <a:latin typeface="Times New Roman" panose="02020603050405020304" pitchFamily="18" charset="0"/>
              <a:cs typeface="Times New Roman" panose="02020603050405020304" pitchFamily="18" charset="0"/>
            </a:endParaRPr>
          </a:p>
          <a:p>
            <a:pPr algn="just">
              <a:lnSpc>
                <a:spcPct val="200000"/>
              </a:lnSpc>
            </a:pPr>
            <a:r>
              <a:rPr lang="en-US" b="1" dirty="0" smtClean="0">
                <a:solidFill>
                  <a:srgbClr val="0070C0"/>
                </a:solidFill>
                <a:latin typeface="Times New Roman" panose="02020603050405020304" pitchFamily="18" charset="0"/>
                <a:cs typeface="Times New Roman" panose="02020603050405020304" pitchFamily="18" charset="0"/>
              </a:rPr>
              <a:t>The activated </a:t>
            </a:r>
            <a:r>
              <a:rPr lang="en-US" b="1" dirty="0">
                <a:solidFill>
                  <a:srgbClr val="0070C0"/>
                </a:solidFill>
                <a:latin typeface="Times New Roman" panose="02020603050405020304" pitchFamily="18" charset="0"/>
                <a:cs typeface="Times New Roman" panose="02020603050405020304" pitchFamily="18" charset="0"/>
              </a:rPr>
              <a:t>Factor X combines immediately </a:t>
            </a:r>
            <a:r>
              <a:rPr lang="en-US" b="1" dirty="0" smtClean="0">
                <a:solidFill>
                  <a:srgbClr val="0070C0"/>
                </a:solidFill>
                <a:latin typeface="Times New Roman" panose="02020603050405020304" pitchFamily="18" charset="0"/>
                <a:cs typeface="Times New Roman" panose="02020603050405020304" pitchFamily="18" charset="0"/>
              </a:rPr>
              <a:t>with tissue </a:t>
            </a:r>
            <a:r>
              <a:rPr lang="en-US" b="1" dirty="0">
                <a:solidFill>
                  <a:srgbClr val="0070C0"/>
                </a:solidFill>
                <a:latin typeface="Times New Roman" panose="02020603050405020304" pitchFamily="18" charset="0"/>
                <a:cs typeface="Times New Roman" panose="02020603050405020304" pitchFamily="18" charset="0"/>
              </a:rPr>
              <a:t>phospholipids </a:t>
            </a:r>
            <a:r>
              <a:rPr lang="en-US" b="1" dirty="0" smtClean="0">
                <a:solidFill>
                  <a:srgbClr val="0070C0"/>
                </a:solidFill>
                <a:latin typeface="Times New Roman" panose="02020603050405020304" pitchFamily="18" charset="0"/>
                <a:cs typeface="Times New Roman" panose="02020603050405020304" pitchFamily="18" charset="0"/>
              </a:rPr>
              <a:t>(part </a:t>
            </a:r>
            <a:r>
              <a:rPr lang="en-US" b="1" dirty="0">
                <a:solidFill>
                  <a:srgbClr val="0070C0"/>
                </a:solidFill>
                <a:latin typeface="Times New Roman" panose="02020603050405020304" pitchFamily="18" charset="0"/>
                <a:cs typeface="Times New Roman" panose="02020603050405020304" pitchFamily="18" charset="0"/>
              </a:rPr>
              <a:t>of tissue </a:t>
            </a:r>
            <a:r>
              <a:rPr lang="en-US" b="1" dirty="0" smtClean="0">
                <a:solidFill>
                  <a:srgbClr val="0070C0"/>
                </a:solidFill>
                <a:latin typeface="Times New Roman" panose="02020603050405020304" pitchFamily="18" charset="0"/>
                <a:cs typeface="Times New Roman" panose="02020603050405020304" pitchFamily="18" charset="0"/>
              </a:rPr>
              <a:t>factor) or </a:t>
            </a:r>
            <a:r>
              <a:rPr lang="en-US" b="1" dirty="0">
                <a:solidFill>
                  <a:srgbClr val="0070C0"/>
                </a:solidFill>
                <a:latin typeface="Times New Roman" panose="02020603050405020304" pitchFamily="18" charset="0"/>
                <a:cs typeface="Times New Roman" panose="02020603050405020304" pitchFamily="18" charset="0"/>
              </a:rPr>
              <a:t>with additional phospholipids </a:t>
            </a:r>
            <a:r>
              <a:rPr lang="en-US" b="1" dirty="0" smtClean="0">
                <a:solidFill>
                  <a:srgbClr val="0070C0"/>
                </a:solidFill>
                <a:latin typeface="Times New Roman" panose="02020603050405020304" pitchFamily="18" charset="0"/>
                <a:cs typeface="Times New Roman" panose="02020603050405020304" pitchFamily="18" charset="0"/>
              </a:rPr>
              <a:t>(released from platelets) </a:t>
            </a:r>
            <a:r>
              <a:rPr lang="en-US" b="1" dirty="0">
                <a:solidFill>
                  <a:srgbClr val="0070C0"/>
                </a:solidFill>
                <a:latin typeface="Times New Roman" panose="02020603050405020304" pitchFamily="18" charset="0"/>
                <a:cs typeface="Times New Roman" panose="02020603050405020304" pitchFamily="18" charset="0"/>
              </a:rPr>
              <a:t>as well as with Factor V to form </a:t>
            </a:r>
            <a:r>
              <a:rPr lang="en-US" b="1" dirty="0" smtClean="0">
                <a:solidFill>
                  <a:srgbClr val="0070C0"/>
                </a:solidFill>
                <a:latin typeface="Times New Roman" panose="02020603050405020304" pitchFamily="18" charset="0"/>
                <a:cs typeface="Times New Roman" panose="02020603050405020304" pitchFamily="18" charset="0"/>
              </a:rPr>
              <a:t>the complex </a:t>
            </a:r>
            <a:r>
              <a:rPr lang="en-US" b="1" dirty="0">
                <a:solidFill>
                  <a:srgbClr val="0070C0"/>
                </a:solidFill>
                <a:latin typeface="Times New Roman" panose="02020603050405020304" pitchFamily="18" charset="0"/>
                <a:cs typeface="Times New Roman" panose="02020603050405020304" pitchFamily="18" charset="0"/>
              </a:rPr>
              <a:t>called prothrombin activator. Within </a:t>
            </a:r>
            <a:r>
              <a:rPr lang="en-US" b="1" dirty="0" smtClean="0">
                <a:solidFill>
                  <a:srgbClr val="0070C0"/>
                </a:solidFill>
                <a:latin typeface="Times New Roman" panose="02020603050405020304" pitchFamily="18" charset="0"/>
                <a:cs typeface="Times New Roman" panose="02020603050405020304" pitchFamily="18" charset="0"/>
              </a:rPr>
              <a:t>a few </a:t>
            </a:r>
            <a:r>
              <a:rPr lang="en-US" b="1" dirty="0">
                <a:solidFill>
                  <a:srgbClr val="0070C0"/>
                </a:solidFill>
                <a:latin typeface="Times New Roman" panose="02020603050405020304" pitchFamily="18" charset="0"/>
                <a:cs typeface="Times New Roman" panose="02020603050405020304" pitchFamily="18" charset="0"/>
              </a:rPr>
              <a:t>seconds, in the presence of calcium </a:t>
            </a:r>
            <a:r>
              <a:rPr lang="en-US" b="1" dirty="0" smtClean="0">
                <a:solidFill>
                  <a:srgbClr val="0070C0"/>
                </a:solidFill>
                <a:latin typeface="Times New Roman" panose="02020603050405020304" pitchFamily="18" charset="0"/>
                <a:cs typeface="Times New Roman" panose="02020603050405020304" pitchFamily="18" charset="0"/>
              </a:rPr>
              <a:t>ions (Ca</a:t>
            </a:r>
            <a:r>
              <a:rPr lang="en-US" b="1" baseline="30000" dirty="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 this splits prothrombin to form </a:t>
            </a:r>
            <a:r>
              <a:rPr lang="en-US" b="1" dirty="0" smtClean="0">
                <a:solidFill>
                  <a:srgbClr val="0070C0"/>
                </a:solidFill>
                <a:latin typeface="Times New Roman" panose="02020603050405020304" pitchFamily="18" charset="0"/>
                <a:cs typeface="Times New Roman" panose="02020603050405020304" pitchFamily="18" charset="0"/>
              </a:rPr>
              <a:t>thrombin.</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D34817">
                    <a:lumMod val="50000"/>
                  </a:srgbClr>
                </a:solidFill>
                <a:effectLst/>
                <a:uLnTx/>
                <a:uFillTx/>
                <a:latin typeface="Rockwell" panose="02060603020205020403"/>
                <a:ea typeface="+mn-ea"/>
                <a:cs typeface="+mn-cs"/>
              </a:rPr>
              <a:t>Dr. Mohamed Saad Daoud</a:t>
            </a:r>
            <a:endParaRPr kumimoji="0" lang="en-US" sz="1000" b="0" i="0" u="none" strike="noStrike" kern="1200" cap="none" spc="0" normalizeH="0" baseline="0" noProof="0">
              <a:ln>
                <a:noFill/>
              </a:ln>
              <a:solidFill>
                <a:srgbClr val="D34817">
                  <a:lumMod val="50000"/>
                </a:srgb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0B24F9D-808B-4200-A7FE-3B1F49D75A8C}" type="slidenum">
              <a:rPr kumimoji="0" lang="en-US" sz="1100" b="1" i="0" u="none" strike="noStrike" kern="1200" cap="none" spc="-70" normalizeH="0" baseline="0" noProof="0" smtClean="0">
                <a:ln>
                  <a:noFill/>
                </a:ln>
                <a:solidFill>
                  <a:srgbClr val="FFFFFF"/>
                </a:solidFill>
                <a:effectLst/>
                <a:uLnTx/>
                <a:uFillTx/>
                <a:latin typeface="Rockwell" panose="020606030202050204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100" b="1" i="0" u="none" strike="noStrike" kern="1200" cap="none" spc="-70" normalizeH="0" baseline="0" noProof="0">
              <a:ln>
                <a:noFill/>
              </a:ln>
              <a:solidFill>
                <a:srgbClr val="FFFFFF"/>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25765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271864"/>
          </a:xfrm>
        </p:spPr>
        <p:txBody>
          <a:bodyPr>
            <a:no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At first, the Factor V in </a:t>
            </a:r>
            <a:r>
              <a:rPr lang="en-US" b="1" dirty="0" smtClean="0">
                <a:solidFill>
                  <a:srgbClr val="0070C0"/>
                </a:solidFill>
                <a:latin typeface="Times New Roman" panose="02020603050405020304" pitchFamily="18" charset="0"/>
                <a:cs typeface="Times New Roman" panose="02020603050405020304" pitchFamily="18" charset="0"/>
              </a:rPr>
              <a:t>the prothrombin </a:t>
            </a:r>
            <a:r>
              <a:rPr lang="en-US" b="1" dirty="0">
                <a:solidFill>
                  <a:srgbClr val="0070C0"/>
                </a:solidFill>
                <a:latin typeface="Times New Roman" panose="02020603050405020304" pitchFamily="18" charset="0"/>
                <a:cs typeface="Times New Roman" panose="02020603050405020304" pitchFamily="18" charset="0"/>
              </a:rPr>
              <a:t>activator complex is inactive, </a:t>
            </a:r>
            <a:r>
              <a:rPr lang="en-US" b="1" dirty="0" smtClean="0">
                <a:solidFill>
                  <a:srgbClr val="0070C0"/>
                </a:solidFill>
                <a:latin typeface="Times New Roman" panose="02020603050405020304" pitchFamily="18" charset="0"/>
                <a:cs typeface="Times New Roman" panose="02020603050405020304" pitchFamily="18" charset="0"/>
              </a:rPr>
              <a:t>but once </a:t>
            </a:r>
            <a:r>
              <a:rPr lang="en-US" b="1" dirty="0">
                <a:solidFill>
                  <a:srgbClr val="0070C0"/>
                </a:solidFill>
                <a:latin typeface="Times New Roman" panose="02020603050405020304" pitchFamily="18" charset="0"/>
                <a:cs typeface="Times New Roman" panose="02020603050405020304" pitchFamily="18" charset="0"/>
              </a:rPr>
              <a:t>clotting begins and thrombin begins to </a:t>
            </a:r>
            <a:r>
              <a:rPr lang="en-US" b="1" dirty="0" smtClean="0">
                <a:solidFill>
                  <a:srgbClr val="0070C0"/>
                </a:solidFill>
                <a:latin typeface="Times New Roman" panose="02020603050405020304" pitchFamily="18" charset="0"/>
                <a:cs typeface="Times New Roman" panose="02020603050405020304" pitchFamily="18" charset="0"/>
              </a:rPr>
              <a:t>form, the </a:t>
            </a:r>
            <a:r>
              <a:rPr lang="en-US" b="1" dirty="0">
                <a:solidFill>
                  <a:srgbClr val="0070C0"/>
                </a:solidFill>
                <a:latin typeface="Times New Roman" panose="02020603050405020304" pitchFamily="18" charset="0"/>
                <a:cs typeface="Times New Roman" panose="02020603050405020304" pitchFamily="18" charset="0"/>
              </a:rPr>
              <a:t>proteolytic action of thrombin activates Factor V (an additional strong accelerator of prothrombin </a:t>
            </a:r>
            <a:r>
              <a:rPr lang="en-US" b="1" dirty="0" smtClean="0">
                <a:solidFill>
                  <a:srgbClr val="0070C0"/>
                </a:solidFill>
                <a:latin typeface="Times New Roman" panose="02020603050405020304" pitchFamily="18" charset="0"/>
                <a:cs typeface="Times New Roman" panose="02020603050405020304" pitchFamily="18" charset="0"/>
              </a:rPr>
              <a:t>activation).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the final prothrombin activator complex, </a:t>
            </a:r>
            <a:r>
              <a:rPr lang="en-US" b="1" dirty="0" smtClean="0">
                <a:solidFill>
                  <a:srgbClr val="0070C0"/>
                </a:solidFill>
                <a:latin typeface="Times New Roman" panose="02020603050405020304" pitchFamily="18" charset="0"/>
                <a:cs typeface="Times New Roman" panose="02020603050405020304" pitchFamily="18" charset="0"/>
              </a:rPr>
              <a:t>activated Factor </a:t>
            </a:r>
            <a:r>
              <a:rPr lang="en-US" b="1" dirty="0">
                <a:solidFill>
                  <a:srgbClr val="0070C0"/>
                </a:solidFill>
                <a:latin typeface="Times New Roman" panose="02020603050405020304" pitchFamily="18" charset="0"/>
                <a:cs typeface="Times New Roman" panose="02020603050405020304" pitchFamily="18" charset="0"/>
              </a:rPr>
              <a:t>X is the actual protease that causes splitting of prothrombin to form thrombin; activated Factor V greatly accelerates this protease activity, and platelet phospholipids act as a vehicle that further accelerates the process</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positive feedback effect of </a:t>
            </a:r>
            <a:r>
              <a:rPr lang="en-US" b="1" dirty="0" smtClean="0">
                <a:solidFill>
                  <a:srgbClr val="0070C0"/>
                </a:solidFill>
                <a:latin typeface="Times New Roman" panose="02020603050405020304" pitchFamily="18" charset="0"/>
                <a:cs typeface="Times New Roman" panose="02020603050405020304" pitchFamily="18" charset="0"/>
              </a:rPr>
              <a:t>thrombin, acting </a:t>
            </a:r>
            <a:r>
              <a:rPr lang="en-US" b="1" dirty="0">
                <a:solidFill>
                  <a:srgbClr val="0070C0"/>
                </a:solidFill>
                <a:latin typeface="Times New Roman" panose="02020603050405020304" pitchFamily="18" charset="0"/>
                <a:cs typeface="Times New Roman" panose="02020603050405020304" pitchFamily="18" charset="0"/>
              </a:rPr>
              <a:t>through Factor V, to accelerate the </a:t>
            </a:r>
            <a:r>
              <a:rPr lang="en-US" b="1" dirty="0" smtClean="0">
                <a:solidFill>
                  <a:srgbClr val="0070C0"/>
                </a:solidFill>
                <a:latin typeface="Times New Roman" panose="02020603050405020304" pitchFamily="18" charset="0"/>
                <a:cs typeface="Times New Roman" panose="02020603050405020304" pitchFamily="18" charset="0"/>
              </a:rPr>
              <a:t>entire process </a:t>
            </a:r>
            <a:r>
              <a:rPr lang="en-US" b="1" dirty="0">
                <a:solidFill>
                  <a:srgbClr val="0070C0"/>
                </a:solidFill>
                <a:latin typeface="Times New Roman" panose="02020603050405020304" pitchFamily="18" charset="0"/>
                <a:cs typeface="Times New Roman" panose="02020603050405020304" pitchFamily="18" charset="0"/>
              </a:rPr>
              <a:t>once it begins.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D34817">
                    <a:lumMod val="50000"/>
                  </a:srgbClr>
                </a:solidFill>
                <a:effectLst/>
                <a:uLnTx/>
                <a:uFillTx/>
                <a:latin typeface="Rockwell" panose="02060603020205020403"/>
                <a:ea typeface="+mn-ea"/>
                <a:cs typeface="+mn-cs"/>
              </a:rPr>
              <a:t>Dr. Mohamed Saad Daoud</a:t>
            </a:r>
            <a:endParaRPr kumimoji="0" lang="en-US" sz="1000" b="0" i="0" u="none" strike="noStrike" kern="1200" cap="none" spc="0" normalizeH="0" baseline="0" noProof="0">
              <a:ln>
                <a:noFill/>
              </a:ln>
              <a:solidFill>
                <a:srgbClr val="D34817">
                  <a:lumMod val="50000"/>
                </a:srgb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0B24F9D-808B-4200-A7FE-3B1F49D75A8C}" type="slidenum">
              <a:rPr kumimoji="0" lang="en-US" sz="1100" b="1" i="0" u="none" strike="noStrike" kern="1200" cap="none" spc="-70" normalizeH="0" baseline="0" noProof="0" smtClean="0">
                <a:ln>
                  <a:noFill/>
                </a:ln>
                <a:solidFill>
                  <a:srgbClr val="FFFFFF"/>
                </a:solidFill>
                <a:effectLst/>
                <a:uLnTx/>
                <a:uFillTx/>
                <a:latin typeface="Rockwell" panose="020606030202050204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100" b="1" i="0" u="none" strike="noStrike" kern="1200" cap="none" spc="-70" normalizeH="0" baseline="0" noProof="0">
              <a:ln>
                <a:noFill/>
              </a:ln>
              <a:solidFill>
                <a:srgbClr val="FFFFFF"/>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14917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D34817">
                    <a:lumMod val="50000"/>
                  </a:srgbClr>
                </a:solidFill>
                <a:effectLst/>
                <a:uLnTx/>
                <a:uFillTx/>
                <a:latin typeface="Rockwell" panose="02060603020205020403"/>
                <a:ea typeface="+mn-ea"/>
                <a:cs typeface="+mn-cs"/>
              </a:rPr>
              <a:t>Dr. Mohamed Saad Daoud</a:t>
            </a:r>
            <a:endParaRPr kumimoji="0" lang="en-US" sz="1000" b="0" i="0" u="none" strike="noStrike" kern="1200" cap="none" spc="0" normalizeH="0" baseline="0" noProof="0">
              <a:ln>
                <a:noFill/>
              </a:ln>
              <a:solidFill>
                <a:srgbClr val="D34817">
                  <a:lumMod val="50000"/>
                </a:srgb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0B24F9D-808B-4200-A7FE-3B1F49D75A8C}" type="slidenum">
              <a:rPr kumimoji="0" lang="en-US" sz="1100" b="1" i="0" u="none" strike="noStrike" kern="1200" cap="none" spc="-70" normalizeH="0" baseline="0" noProof="0" smtClean="0">
                <a:ln>
                  <a:noFill/>
                </a:ln>
                <a:solidFill>
                  <a:srgbClr val="FFFFFF"/>
                </a:solidFill>
                <a:effectLst/>
                <a:uLnTx/>
                <a:uFillTx/>
                <a:latin typeface="Rockwell" panose="02060603020205020403"/>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1100" b="1" i="0" u="none" strike="noStrike" kern="1200" cap="none" spc="-70" normalizeH="0" baseline="0" noProof="0">
              <a:ln>
                <a:noFill/>
              </a:ln>
              <a:solidFill>
                <a:srgbClr val="FFFFFF"/>
              </a:solidFill>
              <a:effectLst/>
              <a:uLnTx/>
              <a:uFillTx/>
              <a:latin typeface="Rockwell" panose="02060603020205020403"/>
              <a:ea typeface="+mn-ea"/>
              <a:cs typeface="+mn-cs"/>
            </a:endParaRPr>
          </a:p>
        </p:txBody>
      </p:sp>
      <p:pic>
        <p:nvPicPr>
          <p:cNvPr id="2" name="Picture 1"/>
          <p:cNvPicPr>
            <a:picLocks noChangeAspect="1"/>
          </p:cNvPicPr>
          <p:nvPr/>
        </p:nvPicPr>
        <p:blipFill>
          <a:blip r:embed="rId2"/>
          <a:stretch>
            <a:fillRect/>
          </a:stretch>
        </p:blipFill>
        <p:spPr>
          <a:xfrm>
            <a:off x="1691680" y="620689"/>
            <a:ext cx="5544616" cy="4752527"/>
          </a:xfrm>
          <a:prstGeom prst="rect">
            <a:avLst/>
          </a:prstGeom>
        </p:spPr>
      </p:pic>
      <p:sp>
        <p:nvSpPr>
          <p:cNvPr id="6" name="Rectangle 5"/>
          <p:cNvSpPr/>
          <p:nvPr/>
        </p:nvSpPr>
        <p:spPr>
          <a:xfrm>
            <a:off x="2555776" y="5408373"/>
            <a:ext cx="425212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Extrinsic Pathway for Initiating Clotting </a:t>
            </a:r>
          </a:p>
        </p:txBody>
      </p:sp>
    </p:spTree>
    <p:extLst>
      <p:ext uri="{BB962C8B-B14F-4D97-AF65-F5344CB8AC3E}">
        <p14:creationId xmlns:p14="http://schemas.microsoft.com/office/powerpoint/2010/main" val="384530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7918648" cy="5623520"/>
          </a:xfrm>
        </p:spPr>
        <p:txBody>
          <a:bodyPr>
            <a:noAutofit/>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For </a:t>
            </a:r>
            <a:r>
              <a:rPr lang="en-US" b="1" dirty="0">
                <a:solidFill>
                  <a:srgbClr val="0070C0"/>
                </a:solidFill>
                <a:latin typeface="Times New Roman" panose="02020603050405020304" pitchFamily="18" charset="0"/>
                <a:cs typeface="Times New Roman" panose="02020603050405020304" pitchFamily="18" charset="0"/>
              </a:rPr>
              <a:t>the smaller vessels, the platelets are responsible for much of the vasoconstriction by releasing a vasoconstrictor substance, thromboxane A2</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more severely a vessel is traumatized, the greater the degree of </a:t>
            </a:r>
            <a:r>
              <a:rPr lang="en-US" b="1" dirty="0" smtClean="0">
                <a:solidFill>
                  <a:srgbClr val="0070C0"/>
                </a:solidFill>
                <a:latin typeface="Times New Roman" panose="02020603050405020304" pitchFamily="18" charset="0"/>
                <a:cs typeface="Times New Roman" panose="02020603050405020304" pitchFamily="18" charset="0"/>
              </a:rPr>
              <a:t>vascular spasm</a:t>
            </a:r>
            <a:r>
              <a:rPr lang="en-US" b="1" dirty="0">
                <a:solidFill>
                  <a:srgbClr val="0070C0"/>
                </a:solidFill>
                <a:latin typeface="Times New Roman" panose="02020603050405020304" pitchFamily="18" charset="0"/>
                <a:cs typeface="Times New Roman" panose="02020603050405020304" pitchFamily="18" charset="0"/>
              </a:rPr>
              <a:t>. The spasm can last for many minutes or even hours, during which </a:t>
            </a:r>
            <a:r>
              <a:rPr lang="en-US" b="1" dirty="0" smtClean="0">
                <a:solidFill>
                  <a:srgbClr val="0070C0"/>
                </a:solidFill>
                <a:latin typeface="Times New Roman" panose="02020603050405020304" pitchFamily="18" charset="0"/>
                <a:cs typeface="Times New Roman" panose="02020603050405020304" pitchFamily="18" charset="0"/>
              </a:rPr>
              <a:t>time the </a:t>
            </a:r>
            <a:r>
              <a:rPr lang="en-US" b="1" dirty="0">
                <a:solidFill>
                  <a:srgbClr val="0070C0"/>
                </a:solidFill>
                <a:latin typeface="Times New Roman" panose="02020603050405020304" pitchFamily="18" charset="0"/>
                <a:cs typeface="Times New Roman" panose="02020603050405020304" pitchFamily="18" charset="0"/>
              </a:rPr>
              <a:t>processes of platelet plugging and blood coagulation can take place.</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a:t>
            </a:fld>
            <a:endParaRPr lang="en-US"/>
          </a:p>
        </p:txBody>
      </p:sp>
    </p:spTree>
    <p:extLst>
      <p:ext uri="{BB962C8B-B14F-4D97-AF65-F5344CB8AC3E}">
        <p14:creationId xmlns:p14="http://schemas.microsoft.com/office/powerpoint/2010/main" val="2203430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lnSpcReduction="10000"/>
          </a:bodyPr>
          <a:lstStyle/>
          <a:p>
            <a:pPr algn="just">
              <a:buNone/>
            </a:pPr>
            <a:r>
              <a:rPr lang="en-US" b="1" dirty="0">
                <a:solidFill>
                  <a:srgbClr val="C00000"/>
                </a:solidFill>
                <a:latin typeface="Times New Roman" panose="02020603050405020304" pitchFamily="18" charset="0"/>
                <a:cs typeface="Times New Roman" panose="02020603050405020304" pitchFamily="18" charset="0"/>
              </a:rPr>
              <a:t>Intrinsic Pathway for Initiating </a:t>
            </a:r>
            <a:r>
              <a:rPr lang="en-US" b="1" dirty="0" smtClean="0">
                <a:solidFill>
                  <a:srgbClr val="C00000"/>
                </a:solidFill>
                <a:latin typeface="Times New Roman" panose="02020603050405020304" pitchFamily="18" charset="0"/>
                <a:cs typeface="Times New Roman" panose="02020603050405020304" pitchFamily="18" charset="0"/>
              </a:rPr>
              <a:t>Clotting </a:t>
            </a:r>
          </a:p>
          <a:p>
            <a:pPr marL="0" indent="0" algn="just">
              <a:lnSpc>
                <a:spcPct val="150000"/>
              </a:lnSpc>
              <a:buNone/>
            </a:pPr>
            <a:r>
              <a:rPr lang="en-US" b="1" dirty="0">
                <a:solidFill>
                  <a:srgbClr val="0070C0"/>
                </a:solidFill>
                <a:latin typeface="Times New Roman" panose="02020603050405020304" pitchFamily="18" charset="0"/>
                <a:cs typeface="Times New Roman" panose="02020603050405020304" pitchFamily="18" charset="0"/>
              </a:rPr>
              <a:t>The second mechanism for initiating formation of </a:t>
            </a:r>
            <a:r>
              <a:rPr lang="en-US" b="1" dirty="0" smtClean="0">
                <a:solidFill>
                  <a:srgbClr val="0070C0"/>
                </a:solidFill>
                <a:latin typeface="Times New Roman" panose="02020603050405020304" pitchFamily="18" charset="0"/>
                <a:cs typeface="Times New Roman" panose="02020603050405020304" pitchFamily="18" charset="0"/>
              </a:rPr>
              <a:t>prothrombin activator</a:t>
            </a:r>
            <a:r>
              <a:rPr lang="en-US" b="1" dirty="0">
                <a:solidFill>
                  <a:srgbClr val="0070C0"/>
                </a:solidFill>
                <a:latin typeface="Times New Roman" panose="02020603050405020304" pitchFamily="18" charset="0"/>
                <a:cs typeface="Times New Roman" panose="02020603050405020304" pitchFamily="18" charset="0"/>
              </a:rPr>
              <a:t>, and therefore for initiating </a:t>
            </a:r>
            <a:r>
              <a:rPr lang="en-US" b="1" dirty="0" smtClean="0">
                <a:solidFill>
                  <a:srgbClr val="0070C0"/>
                </a:solidFill>
                <a:latin typeface="Times New Roman" panose="02020603050405020304" pitchFamily="18" charset="0"/>
                <a:cs typeface="Times New Roman" panose="02020603050405020304" pitchFamily="18" charset="0"/>
              </a:rPr>
              <a:t>clotting, begins </a:t>
            </a:r>
            <a:r>
              <a:rPr lang="en-US" b="1" dirty="0">
                <a:solidFill>
                  <a:srgbClr val="0070C0"/>
                </a:solidFill>
                <a:latin typeface="Times New Roman" panose="02020603050405020304" pitchFamily="18" charset="0"/>
                <a:cs typeface="Times New Roman" panose="02020603050405020304" pitchFamily="18" charset="0"/>
              </a:rPr>
              <a:t>with trauma to the blood itself or </a:t>
            </a:r>
            <a:r>
              <a:rPr lang="en-US" b="1" dirty="0" smtClean="0">
                <a:solidFill>
                  <a:srgbClr val="0070C0"/>
                </a:solidFill>
                <a:latin typeface="Times New Roman" panose="02020603050405020304" pitchFamily="18" charset="0"/>
                <a:cs typeface="Times New Roman" panose="02020603050405020304" pitchFamily="18" charset="0"/>
              </a:rPr>
              <a:t>exposure of </a:t>
            </a:r>
            <a:r>
              <a:rPr lang="en-US" b="1" dirty="0">
                <a:solidFill>
                  <a:srgbClr val="0070C0"/>
                </a:solidFill>
                <a:latin typeface="Times New Roman" panose="02020603050405020304" pitchFamily="18" charset="0"/>
                <a:cs typeface="Times New Roman" panose="02020603050405020304" pitchFamily="18" charset="0"/>
              </a:rPr>
              <a:t>the blood to collagen from a traumatized </a:t>
            </a:r>
            <a:r>
              <a:rPr lang="en-US" b="1" dirty="0" smtClean="0">
                <a:solidFill>
                  <a:srgbClr val="0070C0"/>
                </a:solidFill>
                <a:latin typeface="Times New Roman" panose="02020603050405020304" pitchFamily="18" charset="0"/>
                <a:cs typeface="Times New Roman" panose="02020603050405020304" pitchFamily="18" charset="0"/>
              </a:rPr>
              <a:t>blood vessel </a:t>
            </a:r>
            <a:r>
              <a:rPr lang="en-US" b="1" dirty="0">
                <a:solidFill>
                  <a:srgbClr val="0070C0"/>
                </a:solidFill>
                <a:latin typeface="Times New Roman" panose="02020603050405020304" pitchFamily="18" charset="0"/>
                <a:cs typeface="Times New Roman" panose="02020603050405020304" pitchFamily="18" charset="0"/>
              </a:rPr>
              <a:t>wall. Then the process continues through </a:t>
            </a:r>
            <a:r>
              <a:rPr lang="en-US" b="1" dirty="0" smtClean="0">
                <a:solidFill>
                  <a:srgbClr val="0070C0"/>
                </a:solidFill>
                <a:latin typeface="Times New Roman" panose="02020603050405020304" pitchFamily="18" charset="0"/>
                <a:cs typeface="Times New Roman" panose="02020603050405020304" pitchFamily="18" charset="0"/>
              </a:rPr>
              <a:t>the series </a:t>
            </a:r>
            <a:r>
              <a:rPr lang="en-US" b="1" dirty="0">
                <a:solidFill>
                  <a:srgbClr val="0070C0"/>
                </a:solidFill>
                <a:latin typeface="Times New Roman" panose="02020603050405020304" pitchFamily="18" charset="0"/>
                <a:cs typeface="Times New Roman" panose="02020603050405020304" pitchFamily="18" charset="0"/>
              </a:rPr>
              <a:t>of cascading </a:t>
            </a:r>
            <a:r>
              <a:rPr lang="en-US" b="1" dirty="0" smtClean="0">
                <a:solidFill>
                  <a:srgbClr val="0070C0"/>
                </a:solidFill>
                <a:latin typeface="Times New Roman" panose="02020603050405020304" pitchFamily="18" charset="0"/>
                <a:cs typeface="Times New Roman" panose="02020603050405020304" pitchFamily="18" charset="0"/>
              </a:rPr>
              <a:t>reactions.</a:t>
            </a:r>
          </a:p>
          <a:p>
            <a:pPr marL="0"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1- Blood </a:t>
            </a:r>
            <a:r>
              <a:rPr lang="en-US" b="1" dirty="0">
                <a:solidFill>
                  <a:srgbClr val="C00000"/>
                </a:solidFill>
                <a:latin typeface="Times New Roman" panose="02020603050405020304" pitchFamily="18" charset="0"/>
                <a:cs typeface="Times New Roman" panose="02020603050405020304" pitchFamily="18" charset="0"/>
              </a:rPr>
              <a:t>trauma causes </a:t>
            </a:r>
            <a:endParaRPr lang="en-US" b="1" dirty="0" smtClean="0">
              <a:solidFill>
                <a:srgbClr val="C0000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1) activation of Factor </a:t>
            </a:r>
            <a:r>
              <a:rPr lang="en-US" b="1" dirty="0" smtClean="0">
                <a:solidFill>
                  <a:srgbClr val="0070C0"/>
                </a:solidFill>
                <a:latin typeface="Times New Roman" panose="02020603050405020304" pitchFamily="18" charset="0"/>
                <a:cs typeface="Times New Roman" panose="02020603050405020304" pitchFamily="18" charset="0"/>
              </a:rPr>
              <a:t>XII </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a:t>
            </a:r>
            <a:r>
              <a:rPr lang="en-US" b="1" dirty="0">
                <a:solidFill>
                  <a:srgbClr val="0070C0"/>
                </a:solidFill>
                <a:latin typeface="Times New Roman" panose="02020603050405020304" pitchFamily="18" charset="0"/>
                <a:cs typeface="Times New Roman" panose="02020603050405020304" pitchFamily="18" charset="0"/>
              </a:rPr>
              <a:t>2) release of platelet phospholipids. </a:t>
            </a:r>
            <a:endParaRPr lang="en-US" b="1" dirty="0" smtClean="0">
              <a:solidFill>
                <a:srgbClr val="0070C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b="1" dirty="0" smtClean="0">
                <a:solidFill>
                  <a:srgbClr val="002060"/>
                </a:solidFill>
                <a:latin typeface="Times New Roman" panose="02020603050405020304" pitchFamily="18" charset="0"/>
                <a:cs typeface="Times New Roman" panose="02020603050405020304" pitchFamily="18" charset="0"/>
              </a:rPr>
              <a:t>Trauma to </a:t>
            </a:r>
            <a:r>
              <a:rPr lang="en-US" b="1" dirty="0">
                <a:solidFill>
                  <a:srgbClr val="002060"/>
                </a:solidFill>
                <a:latin typeface="Times New Roman" panose="02020603050405020304" pitchFamily="18" charset="0"/>
                <a:cs typeface="Times New Roman" panose="02020603050405020304" pitchFamily="18" charset="0"/>
              </a:rPr>
              <a:t>the blood or exposure of the blood to vascular wall collagen alters two important clotting </a:t>
            </a:r>
            <a:r>
              <a:rPr lang="en-US" b="1" dirty="0" smtClean="0">
                <a:solidFill>
                  <a:srgbClr val="002060"/>
                </a:solidFill>
                <a:latin typeface="Times New Roman" panose="02020603050405020304" pitchFamily="18" charset="0"/>
                <a:cs typeface="Times New Roman" panose="02020603050405020304" pitchFamily="18" charset="0"/>
              </a:rPr>
              <a:t>factors in </a:t>
            </a:r>
            <a:r>
              <a:rPr lang="en-US" b="1" dirty="0">
                <a:solidFill>
                  <a:srgbClr val="002060"/>
                </a:solidFill>
                <a:latin typeface="Times New Roman" panose="02020603050405020304" pitchFamily="18" charset="0"/>
                <a:cs typeface="Times New Roman" panose="02020603050405020304" pitchFamily="18" charset="0"/>
              </a:rPr>
              <a:t>the blood: Factor XII and the platelets.</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When Factor </a:t>
            </a:r>
            <a:r>
              <a:rPr lang="en-US" b="1" dirty="0">
                <a:solidFill>
                  <a:srgbClr val="0070C0"/>
                </a:solidFill>
                <a:latin typeface="Times New Roman" panose="02020603050405020304" pitchFamily="18" charset="0"/>
                <a:cs typeface="Times New Roman" panose="02020603050405020304" pitchFamily="18" charset="0"/>
              </a:rPr>
              <a:t>XII is disturbed, such as by coming </a:t>
            </a:r>
            <a:r>
              <a:rPr lang="en-US" b="1" dirty="0" smtClean="0">
                <a:solidFill>
                  <a:srgbClr val="0070C0"/>
                </a:solidFill>
                <a:latin typeface="Times New Roman" panose="02020603050405020304" pitchFamily="18" charset="0"/>
                <a:cs typeface="Times New Roman" panose="02020603050405020304" pitchFamily="18" charset="0"/>
              </a:rPr>
              <a:t>into contact </a:t>
            </a:r>
            <a:r>
              <a:rPr lang="en-US" b="1" dirty="0">
                <a:solidFill>
                  <a:srgbClr val="0070C0"/>
                </a:solidFill>
                <a:latin typeface="Times New Roman" panose="02020603050405020304" pitchFamily="18" charset="0"/>
                <a:cs typeface="Times New Roman" panose="02020603050405020304" pitchFamily="18" charset="0"/>
              </a:rPr>
              <a:t>with collagen or with a wettable </a:t>
            </a:r>
            <a:r>
              <a:rPr lang="en-US" b="1" dirty="0" smtClean="0">
                <a:solidFill>
                  <a:srgbClr val="0070C0"/>
                </a:solidFill>
                <a:latin typeface="Times New Roman" panose="02020603050405020304" pitchFamily="18" charset="0"/>
                <a:cs typeface="Times New Roman" panose="02020603050405020304" pitchFamily="18" charset="0"/>
              </a:rPr>
              <a:t>surface such </a:t>
            </a:r>
            <a:r>
              <a:rPr lang="en-US" b="1" dirty="0">
                <a:solidFill>
                  <a:srgbClr val="0070C0"/>
                </a:solidFill>
                <a:latin typeface="Times New Roman" panose="02020603050405020304" pitchFamily="18" charset="0"/>
                <a:cs typeface="Times New Roman" panose="02020603050405020304" pitchFamily="18" charset="0"/>
              </a:rPr>
              <a:t>as glass, it takes on a new </a:t>
            </a:r>
            <a:r>
              <a:rPr lang="en-US" b="1" dirty="0" smtClean="0">
                <a:solidFill>
                  <a:srgbClr val="0070C0"/>
                </a:solidFill>
                <a:latin typeface="Times New Roman" panose="02020603050405020304" pitchFamily="18" charset="0"/>
                <a:cs typeface="Times New Roman" panose="02020603050405020304" pitchFamily="18" charset="0"/>
              </a:rPr>
              <a:t>molecular configuration </a:t>
            </a:r>
            <a:r>
              <a:rPr lang="en-US" b="1" dirty="0">
                <a:solidFill>
                  <a:srgbClr val="0070C0"/>
                </a:solidFill>
                <a:latin typeface="Times New Roman" panose="02020603050405020304" pitchFamily="18" charset="0"/>
                <a:cs typeface="Times New Roman" panose="02020603050405020304" pitchFamily="18" charset="0"/>
              </a:rPr>
              <a:t>that converts it into a </a:t>
            </a:r>
            <a:r>
              <a:rPr lang="en-US" b="1" dirty="0" smtClean="0">
                <a:solidFill>
                  <a:srgbClr val="0070C0"/>
                </a:solidFill>
                <a:latin typeface="Times New Roman" panose="02020603050405020304" pitchFamily="18" charset="0"/>
                <a:cs typeface="Times New Roman" panose="02020603050405020304" pitchFamily="18" charset="0"/>
              </a:rPr>
              <a:t>proteolytic enzyme </a:t>
            </a:r>
            <a:r>
              <a:rPr lang="en-US" b="1" dirty="0">
                <a:solidFill>
                  <a:srgbClr val="0070C0"/>
                </a:solidFill>
                <a:latin typeface="Times New Roman" panose="02020603050405020304" pitchFamily="18" charset="0"/>
                <a:cs typeface="Times New Roman" panose="02020603050405020304" pitchFamily="18" charset="0"/>
              </a:rPr>
              <a:t>called “activated Factor XII</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blood trauma also </a:t>
            </a:r>
            <a:r>
              <a:rPr lang="en-US" b="1" dirty="0" smtClean="0">
                <a:solidFill>
                  <a:srgbClr val="0070C0"/>
                </a:solidFill>
                <a:latin typeface="Times New Roman" panose="02020603050405020304" pitchFamily="18" charset="0"/>
                <a:cs typeface="Times New Roman" panose="02020603050405020304" pitchFamily="18" charset="0"/>
              </a:rPr>
              <a:t>damages the </a:t>
            </a:r>
            <a:r>
              <a:rPr lang="en-US" b="1" dirty="0">
                <a:solidFill>
                  <a:srgbClr val="0070C0"/>
                </a:solidFill>
                <a:latin typeface="Times New Roman" panose="02020603050405020304" pitchFamily="18" charset="0"/>
                <a:cs typeface="Times New Roman" panose="02020603050405020304" pitchFamily="18" charset="0"/>
              </a:rPr>
              <a:t>platelets because of adherence to </a:t>
            </a:r>
            <a:r>
              <a:rPr lang="en-US" b="1" dirty="0" smtClean="0">
                <a:solidFill>
                  <a:srgbClr val="0070C0"/>
                </a:solidFill>
                <a:latin typeface="Times New Roman" panose="02020603050405020304" pitchFamily="18" charset="0"/>
                <a:cs typeface="Times New Roman" panose="02020603050405020304" pitchFamily="18" charset="0"/>
              </a:rPr>
              <a:t>either collagen </a:t>
            </a:r>
            <a:r>
              <a:rPr lang="en-US" b="1" dirty="0">
                <a:solidFill>
                  <a:srgbClr val="0070C0"/>
                </a:solidFill>
                <a:latin typeface="Times New Roman" panose="02020603050405020304" pitchFamily="18" charset="0"/>
                <a:cs typeface="Times New Roman" panose="02020603050405020304" pitchFamily="18" charset="0"/>
              </a:rPr>
              <a:t>or a wettable surface (or by </a:t>
            </a:r>
            <a:r>
              <a:rPr lang="en-US" b="1" dirty="0" smtClean="0">
                <a:solidFill>
                  <a:srgbClr val="0070C0"/>
                </a:solidFill>
                <a:latin typeface="Times New Roman" panose="02020603050405020304" pitchFamily="18" charset="0"/>
                <a:cs typeface="Times New Roman" panose="02020603050405020304" pitchFamily="18" charset="0"/>
              </a:rPr>
              <a:t>damage in </a:t>
            </a:r>
            <a:r>
              <a:rPr lang="en-US" b="1" dirty="0">
                <a:solidFill>
                  <a:srgbClr val="0070C0"/>
                </a:solidFill>
                <a:latin typeface="Times New Roman" panose="02020603050405020304" pitchFamily="18" charset="0"/>
                <a:cs typeface="Times New Roman" panose="02020603050405020304" pitchFamily="18" charset="0"/>
              </a:rPr>
              <a:t>other ways), and this releases </a:t>
            </a:r>
            <a:r>
              <a:rPr lang="en-US" b="1" dirty="0" smtClean="0">
                <a:solidFill>
                  <a:srgbClr val="0070C0"/>
                </a:solidFill>
                <a:latin typeface="Times New Roman" panose="02020603050405020304" pitchFamily="18" charset="0"/>
                <a:cs typeface="Times New Roman" panose="02020603050405020304" pitchFamily="18" charset="0"/>
              </a:rPr>
              <a:t>platelet phospholipids </a:t>
            </a:r>
            <a:r>
              <a:rPr lang="en-US" b="1" dirty="0">
                <a:solidFill>
                  <a:srgbClr val="0070C0"/>
                </a:solidFill>
                <a:latin typeface="Times New Roman" panose="02020603050405020304" pitchFamily="18" charset="0"/>
                <a:cs typeface="Times New Roman" panose="02020603050405020304" pitchFamily="18" charset="0"/>
              </a:rPr>
              <a:t>that contain the lipoprotein </a:t>
            </a:r>
            <a:r>
              <a:rPr lang="en-US" b="1" dirty="0" smtClean="0">
                <a:solidFill>
                  <a:srgbClr val="0070C0"/>
                </a:solidFill>
                <a:latin typeface="Times New Roman" panose="02020603050405020304" pitchFamily="18" charset="0"/>
                <a:cs typeface="Times New Roman" panose="02020603050405020304" pitchFamily="18" charset="0"/>
              </a:rPr>
              <a:t>called platelet </a:t>
            </a:r>
            <a:r>
              <a:rPr lang="en-US" b="1" dirty="0">
                <a:solidFill>
                  <a:srgbClr val="0070C0"/>
                </a:solidFill>
                <a:latin typeface="Times New Roman" panose="02020603050405020304" pitchFamily="18" charset="0"/>
                <a:cs typeface="Times New Roman" panose="02020603050405020304" pitchFamily="18" charset="0"/>
              </a:rPr>
              <a:t>factor 3, which also plays a role </a:t>
            </a:r>
            <a:r>
              <a:rPr lang="en-US" b="1" dirty="0" smtClean="0">
                <a:solidFill>
                  <a:srgbClr val="0070C0"/>
                </a:solidFill>
                <a:latin typeface="Times New Roman" panose="02020603050405020304" pitchFamily="18" charset="0"/>
                <a:cs typeface="Times New Roman" panose="02020603050405020304" pitchFamily="18" charset="0"/>
              </a:rPr>
              <a:t>in subsequent </a:t>
            </a:r>
            <a:r>
              <a:rPr lang="en-US" b="1" dirty="0">
                <a:solidFill>
                  <a:srgbClr val="0070C0"/>
                </a:solidFill>
                <a:latin typeface="Times New Roman" panose="02020603050405020304" pitchFamily="18" charset="0"/>
                <a:cs typeface="Times New Roman" panose="02020603050405020304" pitchFamily="18" charset="0"/>
              </a:rPr>
              <a:t>clotting reactions.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2- Activation </a:t>
            </a:r>
            <a:r>
              <a:rPr lang="en-US" b="1" dirty="0">
                <a:solidFill>
                  <a:srgbClr val="C00000"/>
                </a:solidFill>
                <a:latin typeface="Times New Roman" panose="02020603050405020304" pitchFamily="18" charset="0"/>
                <a:cs typeface="Times New Roman" panose="02020603050405020304" pitchFamily="18" charset="0"/>
              </a:rPr>
              <a:t>of Factor </a:t>
            </a:r>
            <a:r>
              <a:rPr lang="en-US" b="1" dirty="0" smtClean="0">
                <a:solidFill>
                  <a:srgbClr val="C00000"/>
                </a:solidFill>
                <a:latin typeface="Times New Roman" panose="02020603050405020304" pitchFamily="18" charset="0"/>
                <a:cs typeface="Times New Roman" panose="02020603050405020304" pitchFamily="18" charset="0"/>
              </a:rPr>
              <a:t>XI</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activated Factor </a:t>
            </a:r>
            <a:r>
              <a:rPr lang="en-US" b="1" dirty="0" smtClean="0">
                <a:solidFill>
                  <a:srgbClr val="0070C0"/>
                </a:solidFill>
                <a:latin typeface="Times New Roman" panose="02020603050405020304" pitchFamily="18" charset="0"/>
                <a:cs typeface="Times New Roman" panose="02020603050405020304" pitchFamily="18" charset="0"/>
              </a:rPr>
              <a:t>XII acts </a:t>
            </a:r>
            <a:r>
              <a:rPr lang="en-US" b="1" dirty="0">
                <a:solidFill>
                  <a:srgbClr val="0070C0"/>
                </a:solidFill>
                <a:latin typeface="Times New Roman" panose="02020603050405020304" pitchFamily="18" charset="0"/>
                <a:cs typeface="Times New Roman" panose="02020603050405020304" pitchFamily="18" charset="0"/>
              </a:rPr>
              <a:t>enzymatically on Factor XI to activate </a:t>
            </a:r>
            <a:r>
              <a:rPr lang="en-US" b="1" dirty="0" smtClean="0">
                <a:solidFill>
                  <a:srgbClr val="0070C0"/>
                </a:solidFill>
                <a:latin typeface="Times New Roman" panose="02020603050405020304" pitchFamily="18" charset="0"/>
                <a:cs typeface="Times New Roman" panose="02020603050405020304" pitchFamily="18" charset="0"/>
              </a:rPr>
              <a:t>this factor </a:t>
            </a:r>
            <a:r>
              <a:rPr lang="en-US" b="1" dirty="0">
                <a:solidFill>
                  <a:srgbClr val="0070C0"/>
                </a:solidFill>
                <a:latin typeface="Times New Roman" panose="02020603050405020304" pitchFamily="18" charset="0"/>
                <a:cs typeface="Times New Roman" panose="02020603050405020304" pitchFamily="18" charset="0"/>
              </a:rPr>
              <a:t>as </a:t>
            </a:r>
            <a:r>
              <a:rPr lang="en-US" b="1" dirty="0" smtClean="0">
                <a:solidFill>
                  <a:srgbClr val="0070C0"/>
                </a:solidFill>
                <a:latin typeface="Times New Roman" panose="02020603050405020304" pitchFamily="18" charset="0"/>
                <a:cs typeface="Times New Roman" panose="02020603050405020304" pitchFamily="18" charset="0"/>
              </a:rPr>
              <a:t>well. </a:t>
            </a:r>
            <a:r>
              <a:rPr lang="en-US" b="1" dirty="0">
                <a:solidFill>
                  <a:srgbClr val="0070C0"/>
                </a:solidFill>
                <a:latin typeface="Times New Roman" panose="02020603050405020304" pitchFamily="18" charset="0"/>
                <a:cs typeface="Times New Roman" panose="02020603050405020304" pitchFamily="18" charset="0"/>
              </a:rPr>
              <a:t>This reaction also </a:t>
            </a:r>
            <a:r>
              <a:rPr lang="en-US" b="1" dirty="0" smtClean="0">
                <a:solidFill>
                  <a:srgbClr val="0070C0"/>
                </a:solidFill>
                <a:latin typeface="Times New Roman" panose="02020603050405020304" pitchFamily="18" charset="0"/>
                <a:cs typeface="Times New Roman" panose="02020603050405020304" pitchFamily="18" charset="0"/>
              </a:rPr>
              <a:t>requires HMW </a:t>
            </a:r>
            <a:r>
              <a:rPr lang="en-US" b="1" dirty="0">
                <a:solidFill>
                  <a:srgbClr val="0070C0"/>
                </a:solidFill>
                <a:latin typeface="Times New Roman" panose="02020603050405020304" pitchFamily="18" charset="0"/>
                <a:cs typeface="Times New Roman" panose="02020603050405020304" pitchFamily="18" charset="0"/>
              </a:rPr>
              <a:t>(high-molecular-weight) </a:t>
            </a:r>
            <a:r>
              <a:rPr lang="en-US" b="1" dirty="0" err="1">
                <a:solidFill>
                  <a:srgbClr val="0070C0"/>
                </a:solidFill>
                <a:latin typeface="Times New Roman" panose="02020603050405020304" pitchFamily="18" charset="0"/>
                <a:cs typeface="Times New Roman" panose="02020603050405020304" pitchFamily="18" charset="0"/>
              </a:rPr>
              <a:t>kininogen</a:t>
            </a:r>
            <a:r>
              <a:rPr lang="en-US" b="1" dirty="0">
                <a:solidFill>
                  <a:srgbClr val="0070C0"/>
                </a:solidFill>
                <a:latin typeface="Times New Roman" panose="02020603050405020304" pitchFamily="18" charset="0"/>
                <a:cs typeface="Times New Roman" panose="02020603050405020304" pitchFamily="18" charset="0"/>
              </a:rPr>
              <a:t> and </a:t>
            </a:r>
            <a:r>
              <a:rPr lang="en-US" b="1" dirty="0" smtClean="0">
                <a:solidFill>
                  <a:srgbClr val="0070C0"/>
                </a:solidFill>
                <a:latin typeface="Times New Roman" panose="02020603050405020304" pitchFamily="18" charset="0"/>
                <a:cs typeface="Times New Roman" panose="02020603050405020304" pitchFamily="18" charset="0"/>
              </a:rPr>
              <a:t>is accelerated </a:t>
            </a:r>
            <a:r>
              <a:rPr lang="en-US" b="1" dirty="0">
                <a:solidFill>
                  <a:srgbClr val="0070C0"/>
                </a:solidFill>
                <a:latin typeface="Times New Roman" panose="02020603050405020304" pitchFamily="18" charset="0"/>
                <a:cs typeface="Times New Roman" panose="02020603050405020304" pitchFamily="18" charset="0"/>
              </a:rPr>
              <a:t>by </a:t>
            </a:r>
            <a:r>
              <a:rPr lang="en-US" b="1" dirty="0" err="1">
                <a:solidFill>
                  <a:srgbClr val="0070C0"/>
                </a:solidFill>
                <a:latin typeface="Times New Roman" panose="02020603050405020304" pitchFamily="18" charset="0"/>
                <a:cs typeface="Times New Roman" panose="02020603050405020304" pitchFamily="18" charset="0"/>
              </a:rPr>
              <a:t>prekallikrein</a:t>
            </a:r>
            <a:r>
              <a:rPr lang="en-US" b="1" dirty="0" smtClean="0">
                <a:solidFill>
                  <a:srgbClr val="0070C0"/>
                </a:solidFill>
                <a:latin typeface="Times New Roman" panose="02020603050405020304" pitchFamily="18" charset="0"/>
                <a:cs typeface="Times New Roman" panose="02020603050405020304" pitchFamily="18" charset="0"/>
              </a:rPr>
              <a:t>.</a:t>
            </a:r>
          </a:p>
          <a:p>
            <a:pPr marL="0"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3- Activation </a:t>
            </a:r>
            <a:r>
              <a:rPr lang="en-US" b="1" dirty="0">
                <a:solidFill>
                  <a:srgbClr val="C00000"/>
                </a:solidFill>
                <a:latin typeface="Times New Roman" panose="02020603050405020304" pitchFamily="18" charset="0"/>
                <a:cs typeface="Times New Roman" panose="02020603050405020304" pitchFamily="18" charset="0"/>
              </a:rPr>
              <a:t>of Factor IX by activated Factor </a:t>
            </a:r>
            <a:r>
              <a:rPr lang="en-US" b="1" dirty="0" smtClean="0">
                <a:solidFill>
                  <a:srgbClr val="C00000"/>
                </a:solidFill>
                <a:latin typeface="Times New Roman" panose="02020603050405020304" pitchFamily="18" charset="0"/>
                <a:cs typeface="Times New Roman" panose="02020603050405020304" pitchFamily="18" charset="0"/>
              </a:rPr>
              <a:t>XI</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activated Factor XI then acts </a:t>
            </a:r>
            <a:r>
              <a:rPr lang="en-US" b="1" dirty="0" smtClean="0">
                <a:solidFill>
                  <a:srgbClr val="0070C0"/>
                </a:solidFill>
                <a:latin typeface="Times New Roman" panose="02020603050405020304" pitchFamily="18" charset="0"/>
                <a:cs typeface="Times New Roman" panose="02020603050405020304" pitchFamily="18" charset="0"/>
              </a:rPr>
              <a:t>enzymatically on </a:t>
            </a:r>
            <a:r>
              <a:rPr lang="en-US" b="1" dirty="0">
                <a:solidFill>
                  <a:srgbClr val="0070C0"/>
                </a:solidFill>
                <a:latin typeface="Times New Roman" panose="02020603050405020304" pitchFamily="18" charset="0"/>
                <a:cs typeface="Times New Roman" panose="02020603050405020304" pitchFamily="18" charset="0"/>
              </a:rPr>
              <a:t>Factor IX to activate this </a:t>
            </a:r>
            <a:r>
              <a:rPr lang="en-US" b="1" dirty="0" smtClean="0">
                <a:solidFill>
                  <a:srgbClr val="0070C0"/>
                </a:solidFill>
                <a:latin typeface="Times New Roman" panose="02020603050405020304" pitchFamily="18" charset="0"/>
                <a:cs typeface="Times New Roman" panose="02020603050405020304" pitchFamily="18" charset="0"/>
              </a:rPr>
              <a:t>factor.</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0" indent="0">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4- Activation </a:t>
            </a:r>
            <a:r>
              <a:rPr lang="en-US" b="1" dirty="0">
                <a:solidFill>
                  <a:srgbClr val="C00000"/>
                </a:solidFill>
                <a:latin typeface="Times New Roman" panose="02020603050405020304" pitchFamily="18" charset="0"/>
                <a:cs typeface="Times New Roman" panose="02020603050405020304" pitchFamily="18" charset="0"/>
              </a:rPr>
              <a:t>of Factor </a:t>
            </a:r>
            <a:r>
              <a:rPr lang="en-US" b="1" dirty="0" smtClean="0">
                <a:solidFill>
                  <a:srgbClr val="C00000"/>
                </a:solidFill>
                <a:latin typeface="Times New Roman" panose="02020603050405020304" pitchFamily="18" charset="0"/>
                <a:cs typeface="Times New Roman" panose="02020603050405020304" pitchFamily="18" charset="0"/>
              </a:rPr>
              <a:t>X (role </a:t>
            </a:r>
            <a:r>
              <a:rPr lang="en-US" b="1" dirty="0">
                <a:solidFill>
                  <a:srgbClr val="C00000"/>
                </a:solidFill>
                <a:latin typeface="Times New Roman" panose="02020603050405020304" pitchFamily="18" charset="0"/>
                <a:cs typeface="Times New Roman" panose="02020603050405020304" pitchFamily="18" charset="0"/>
              </a:rPr>
              <a:t>of Factor </a:t>
            </a:r>
            <a:r>
              <a:rPr lang="en-US" b="1" dirty="0" smtClean="0">
                <a:solidFill>
                  <a:srgbClr val="C00000"/>
                </a:solidFill>
                <a:latin typeface="Times New Roman" panose="02020603050405020304" pitchFamily="18" charset="0"/>
                <a:cs typeface="Times New Roman" panose="02020603050405020304" pitchFamily="18" charset="0"/>
              </a:rPr>
              <a:t>VIII).</a:t>
            </a:r>
            <a:endParaRPr lang="en-US" b="1" dirty="0">
              <a:solidFill>
                <a:srgbClr val="C0000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activated Factor IX, acting in concert </a:t>
            </a:r>
            <a:r>
              <a:rPr lang="en-US" b="1" dirty="0" smtClean="0">
                <a:solidFill>
                  <a:srgbClr val="0070C0"/>
                </a:solidFill>
                <a:latin typeface="Times New Roman" panose="02020603050405020304" pitchFamily="18" charset="0"/>
                <a:cs typeface="Times New Roman" panose="02020603050405020304" pitchFamily="18" charset="0"/>
              </a:rPr>
              <a:t>with activated </a:t>
            </a:r>
            <a:r>
              <a:rPr lang="en-US" b="1" dirty="0">
                <a:solidFill>
                  <a:srgbClr val="0070C0"/>
                </a:solidFill>
                <a:latin typeface="Times New Roman" panose="02020603050405020304" pitchFamily="18" charset="0"/>
                <a:cs typeface="Times New Roman" panose="02020603050405020304" pitchFamily="18" charset="0"/>
              </a:rPr>
              <a:t>Factor VIII and with the </a:t>
            </a:r>
            <a:r>
              <a:rPr lang="en-US" b="1" dirty="0" smtClean="0">
                <a:solidFill>
                  <a:srgbClr val="0070C0"/>
                </a:solidFill>
                <a:latin typeface="Times New Roman" panose="02020603050405020304" pitchFamily="18" charset="0"/>
                <a:cs typeface="Times New Roman" panose="02020603050405020304" pitchFamily="18" charset="0"/>
              </a:rPr>
              <a:t>platelet phospholipids </a:t>
            </a:r>
            <a:r>
              <a:rPr lang="en-US" b="1" dirty="0">
                <a:solidFill>
                  <a:srgbClr val="0070C0"/>
                </a:solidFill>
                <a:latin typeface="Times New Roman" panose="02020603050405020304" pitchFamily="18" charset="0"/>
                <a:cs typeface="Times New Roman" panose="02020603050405020304" pitchFamily="18" charset="0"/>
              </a:rPr>
              <a:t>and factor 3 from the </a:t>
            </a:r>
            <a:r>
              <a:rPr lang="en-US" b="1" dirty="0" smtClean="0">
                <a:solidFill>
                  <a:srgbClr val="0070C0"/>
                </a:solidFill>
                <a:latin typeface="Times New Roman" panose="02020603050405020304" pitchFamily="18" charset="0"/>
                <a:cs typeface="Times New Roman" panose="02020603050405020304" pitchFamily="18" charset="0"/>
              </a:rPr>
              <a:t>traumatized platelets</a:t>
            </a:r>
            <a:r>
              <a:rPr lang="en-US" b="1" dirty="0">
                <a:solidFill>
                  <a:srgbClr val="0070C0"/>
                </a:solidFill>
                <a:latin typeface="Times New Roman" panose="02020603050405020304" pitchFamily="18" charset="0"/>
                <a:cs typeface="Times New Roman" panose="02020603050405020304" pitchFamily="18" charset="0"/>
              </a:rPr>
              <a:t>, activates Factor X. It is clear that </a:t>
            </a:r>
            <a:r>
              <a:rPr lang="en-US" b="1" dirty="0" smtClean="0">
                <a:solidFill>
                  <a:srgbClr val="0070C0"/>
                </a:solidFill>
                <a:latin typeface="Times New Roman" panose="02020603050405020304" pitchFamily="18" charset="0"/>
                <a:cs typeface="Times New Roman" panose="02020603050405020304" pitchFamily="18" charset="0"/>
              </a:rPr>
              <a:t>when either </a:t>
            </a:r>
            <a:r>
              <a:rPr lang="en-US" b="1" dirty="0">
                <a:solidFill>
                  <a:srgbClr val="0070C0"/>
                </a:solidFill>
                <a:latin typeface="Times New Roman" panose="02020603050405020304" pitchFamily="18" charset="0"/>
                <a:cs typeface="Times New Roman" panose="02020603050405020304" pitchFamily="18" charset="0"/>
              </a:rPr>
              <a:t>Factor VIII or platelets are in short </a:t>
            </a:r>
            <a:r>
              <a:rPr lang="en-US" b="1" dirty="0" smtClean="0">
                <a:solidFill>
                  <a:srgbClr val="0070C0"/>
                </a:solidFill>
                <a:latin typeface="Times New Roman" panose="02020603050405020304" pitchFamily="18" charset="0"/>
                <a:cs typeface="Times New Roman" panose="02020603050405020304" pitchFamily="18" charset="0"/>
              </a:rPr>
              <a:t>supply, this </a:t>
            </a:r>
            <a:r>
              <a:rPr lang="en-US" b="1" dirty="0">
                <a:solidFill>
                  <a:srgbClr val="0070C0"/>
                </a:solidFill>
                <a:latin typeface="Times New Roman" panose="02020603050405020304" pitchFamily="18" charset="0"/>
                <a:cs typeface="Times New Roman" panose="02020603050405020304" pitchFamily="18" charset="0"/>
              </a:rPr>
              <a:t>step is deficient.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Factor </a:t>
            </a:r>
            <a:r>
              <a:rPr lang="en-US" b="1" dirty="0">
                <a:solidFill>
                  <a:srgbClr val="0070C0"/>
                </a:solidFill>
                <a:latin typeface="Times New Roman" panose="02020603050405020304" pitchFamily="18" charset="0"/>
                <a:cs typeface="Times New Roman" panose="02020603050405020304" pitchFamily="18" charset="0"/>
              </a:rPr>
              <a:t>VIII is the factor </a:t>
            </a:r>
            <a:r>
              <a:rPr lang="en-US" b="1" dirty="0" smtClean="0">
                <a:solidFill>
                  <a:srgbClr val="0070C0"/>
                </a:solidFill>
                <a:latin typeface="Times New Roman" panose="02020603050405020304" pitchFamily="18" charset="0"/>
                <a:cs typeface="Times New Roman" panose="02020603050405020304" pitchFamily="18" charset="0"/>
              </a:rPr>
              <a:t>that is </a:t>
            </a:r>
            <a:r>
              <a:rPr lang="en-US" b="1" dirty="0">
                <a:solidFill>
                  <a:srgbClr val="0070C0"/>
                </a:solidFill>
                <a:latin typeface="Times New Roman" panose="02020603050405020304" pitchFamily="18" charset="0"/>
                <a:cs typeface="Times New Roman" panose="02020603050405020304" pitchFamily="18" charset="0"/>
              </a:rPr>
              <a:t>missing in a person who has classic </a:t>
            </a:r>
            <a:r>
              <a:rPr lang="en-US" b="1" dirty="0" smtClean="0">
                <a:solidFill>
                  <a:srgbClr val="0070C0"/>
                </a:solidFill>
                <a:latin typeface="Times New Roman" panose="02020603050405020304" pitchFamily="18" charset="0"/>
                <a:cs typeface="Times New Roman" panose="02020603050405020304" pitchFamily="18" charset="0"/>
              </a:rPr>
              <a:t>hemophilia, for </a:t>
            </a:r>
            <a:r>
              <a:rPr lang="en-US" b="1" dirty="0">
                <a:solidFill>
                  <a:srgbClr val="0070C0"/>
                </a:solidFill>
                <a:latin typeface="Times New Roman" panose="02020603050405020304" pitchFamily="18" charset="0"/>
                <a:cs typeface="Times New Roman" panose="02020603050405020304" pitchFamily="18" charset="0"/>
              </a:rPr>
              <a:t>which reason it is called </a:t>
            </a:r>
            <a:r>
              <a:rPr lang="en-US" b="1" dirty="0" err="1">
                <a:solidFill>
                  <a:srgbClr val="0070C0"/>
                </a:solidFill>
                <a:latin typeface="Times New Roman" panose="02020603050405020304" pitchFamily="18" charset="0"/>
                <a:cs typeface="Times New Roman" panose="02020603050405020304" pitchFamily="18" charset="0"/>
              </a:rPr>
              <a:t>antihemophilic</a:t>
            </a:r>
            <a:r>
              <a:rPr lang="en-US" b="1" dirty="0">
                <a:solidFill>
                  <a:srgbClr val="0070C0"/>
                </a:solidFill>
                <a:latin typeface="Times New Roman" panose="02020603050405020304" pitchFamily="18" charset="0"/>
                <a:cs typeface="Times New Roman" panose="02020603050405020304" pitchFamily="18" charset="0"/>
              </a:rPr>
              <a:t> factor.</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Platelets are the clotting factor that is lacking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bleeding disease called thrombocytopenia.</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43</a:t>
            </a:fld>
            <a:endParaRPr lang="en-US"/>
          </a:p>
        </p:txBody>
      </p:sp>
    </p:spTree>
    <p:extLst>
      <p:ext uri="{BB962C8B-B14F-4D97-AF65-F5344CB8AC3E}">
        <p14:creationId xmlns:p14="http://schemas.microsoft.com/office/powerpoint/2010/main" val="41389328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20688"/>
            <a:ext cx="7772400" cy="5551512"/>
          </a:xfrm>
        </p:spPr>
        <p:txBody>
          <a:bodyPr>
            <a:normAutofit/>
          </a:bodyPr>
          <a:lstStyle/>
          <a:p>
            <a:pPr marL="0" indent="0" algn="just">
              <a:buNone/>
            </a:pPr>
            <a:r>
              <a:rPr lang="en-US" b="1" dirty="0" smtClean="0">
                <a:solidFill>
                  <a:srgbClr val="C00000"/>
                </a:solidFill>
                <a:latin typeface="Times New Roman" panose="02020603050405020304" pitchFamily="18" charset="0"/>
                <a:cs typeface="Times New Roman" panose="02020603050405020304" pitchFamily="18" charset="0"/>
              </a:rPr>
              <a:t>5- </a:t>
            </a:r>
            <a:r>
              <a:rPr lang="en-US" b="1" dirty="0">
                <a:solidFill>
                  <a:srgbClr val="C00000"/>
                </a:solidFill>
                <a:latin typeface="Times New Roman" panose="02020603050405020304" pitchFamily="18" charset="0"/>
                <a:cs typeface="Times New Roman" panose="02020603050405020304" pitchFamily="18" charset="0"/>
              </a:rPr>
              <a:t>Action of activated Factor X to form </a:t>
            </a:r>
            <a:r>
              <a:rPr lang="en-US" b="1" dirty="0" smtClean="0">
                <a:solidFill>
                  <a:srgbClr val="C00000"/>
                </a:solidFill>
                <a:latin typeface="Times New Roman" panose="02020603050405020304" pitchFamily="18" charset="0"/>
                <a:cs typeface="Times New Roman" panose="02020603050405020304" pitchFamily="18" charset="0"/>
              </a:rPr>
              <a:t>prothrombin activator (role </a:t>
            </a:r>
            <a:r>
              <a:rPr lang="en-US" b="1" dirty="0">
                <a:solidFill>
                  <a:srgbClr val="C00000"/>
                </a:solidFill>
                <a:latin typeface="Times New Roman" panose="02020603050405020304" pitchFamily="18" charset="0"/>
                <a:cs typeface="Times New Roman" panose="02020603050405020304" pitchFamily="18" charset="0"/>
              </a:rPr>
              <a:t>of Factor </a:t>
            </a:r>
            <a:r>
              <a:rPr lang="en-US" b="1" dirty="0" smtClean="0">
                <a:solidFill>
                  <a:srgbClr val="C00000"/>
                </a:solidFill>
                <a:latin typeface="Times New Roman" panose="02020603050405020304" pitchFamily="18" charset="0"/>
                <a:cs typeface="Times New Roman" panose="02020603050405020304" pitchFamily="18" charset="0"/>
              </a:rPr>
              <a:t>V).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Activated </a:t>
            </a:r>
            <a:r>
              <a:rPr lang="en-US" b="1" dirty="0">
                <a:solidFill>
                  <a:srgbClr val="0070C0"/>
                </a:solidFill>
                <a:latin typeface="Times New Roman" panose="02020603050405020304" pitchFamily="18" charset="0"/>
                <a:cs typeface="Times New Roman" panose="02020603050405020304" pitchFamily="18" charset="0"/>
              </a:rPr>
              <a:t>Factor </a:t>
            </a:r>
            <a:r>
              <a:rPr lang="en-US" b="1" dirty="0" smtClean="0">
                <a:solidFill>
                  <a:srgbClr val="0070C0"/>
                </a:solidFill>
                <a:latin typeface="Times New Roman" panose="02020603050405020304" pitchFamily="18" charset="0"/>
                <a:cs typeface="Times New Roman" panose="02020603050405020304" pitchFamily="18" charset="0"/>
              </a:rPr>
              <a:t>X combines </a:t>
            </a:r>
            <a:r>
              <a:rPr lang="en-US" b="1" dirty="0">
                <a:solidFill>
                  <a:srgbClr val="0070C0"/>
                </a:solidFill>
                <a:latin typeface="Times New Roman" panose="02020603050405020304" pitchFamily="18" charset="0"/>
                <a:cs typeface="Times New Roman" panose="02020603050405020304" pitchFamily="18" charset="0"/>
              </a:rPr>
              <a:t>with Factor V and platelet or </a:t>
            </a:r>
            <a:r>
              <a:rPr lang="en-US" b="1" dirty="0" smtClean="0">
                <a:solidFill>
                  <a:srgbClr val="0070C0"/>
                </a:solidFill>
                <a:latin typeface="Times New Roman" panose="02020603050405020304" pitchFamily="18" charset="0"/>
                <a:cs typeface="Times New Roman" panose="02020603050405020304" pitchFamily="18" charset="0"/>
              </a:rPr>
              <a:t>tissue phospholipids </a:t>
            </a:r>
            <a:r>
              <a:rPr lang="en-US" b="1" dirty="0">
                <a:solidFill>
                  <a:srgbClr val="0070C0"/>
                </a:solidFill>
                <a:latin typeface="Times New Roman" panose="02020603050405020304" pitchFamily="18" charset="0"/>
                <a:cs typeface="Times New Roman" panose="02020603050405020304" pitchFamily="18" charset="0"/>
              </a:rPr>
              <a:t>to form the complex </a:t>
            </a:r>
            <a:r>
              <a:rPr lang="en-US" b="1" dirty="0" smtClean="0">
                <a:solidFill>
                  <a:srgbClr val="0070C0"/>
                </a:solidFill>
                <a:latin typeface="Times New Roman" panose="02020603050405020304" pitchFamily="18" charset="0"/>
                <a:cs typeface="Times New Roman" panose="02020603050405020304" pitchFamily="18" charset="0"/>
              </a:rPr>
              <a:t>called prothrombin </a:t>
            </a:r>
            <a:r>
              <a:rPr lang="en-US" b="1" dirty="0">
                <a:solidFill>
                  <a:srgbClr val="0070C0"/>
                </a:solidFill>
                <a:latin typeface="Times New Roman" panose="02020603050405020304" pitchFamily="18" charset="0"/>
                <a:cs typeface="Times New Roman" panose="02020603050405020304" pitchFamily="18" charset="0"/>
              </a:rPr>
              <a:t>activator. The prothrombin </a:t>
            </a:r>
            <a:r>
              <a:rPr lang="en-US" b="1" dirty="0" smtClean="0">
                <a:solidFill>
                  <a:srgbClr val="0070C0"/>
                </a:solidFill>
                <a:latin typeface="Times New Roman" panose="02020603050405020304" pitchFamily="18" charset="0"/>
                <a:cs typeface="Times New Roman" panose="02020603050405020304" pitchFamily="18" charset="0"/>
              </a:rPr>
              <a:t>activator in </a:t>
            </a:r>
            <a:r>
              <a:rPr lang="en-US" b="1" dirty="0">
                <a:solidFill>
                  <a:srgbClr val="0070C0"/>
                </a:solidFill>
                <a:latin typeface="Times New Roman" panose="02020603050405020304" pitchFamily="18" charset="0"/>
                <a:cs typeface="Times New Roman" panose="02020603050405020304" pitchFamily="18" charset="0"/>
              </a:rPr>
              <a:t>turn initiates within seconds the cleavage </a:t>
            </a:r>
            <a:r>
              <a:rPr lang="en-US" b="1" dirty="0" smtClean="0">
                <a:solidFill>
                  <a:srgbClr val="0070C0"/>
                </a:solidFill>
                <a:latin typeface="Times New Roman" panose="02020603050405020304" pitchFamily="18" charset="0"/>
                <a:cs typeface="Times New Roman" panose="02020603050405020304" pitchFamily="18" charset="0"/>
              </a:rPr>
              <a:t>of prothrombin </a:t>
            </a:r>
            <a:r>
              <a:rPr lang="en-US" b="1" dirty="0">
                <a:solidFill>
                  <a:srgbClr val="0070C0"/>
                </a:solidFill>
                <a:latin typeface="Times New Roman" panose="02020603050405020304" pitchFamily="18" charset="0"/>
                <a:cs typeface="Times New Roman" panose="02020603050405020304" pitchFamily="18" charset="0"/>
              </a:rPr>
              <a:t>to form thrombin, thereby </a:t>
            </a:r>
            <a:r>
              <a:rPr lang="en-US" b="1" dirty="0" smtClean="0">
                <a:solidFill>
                  <a:srgbClr val="0070C0"/>
                </a:solidFill>
                <a:latin typeface="Times New Roman" panose="02020603050405020304" pitchFamily="18" charset="0"/>
                <a:cs typeface="Times New Roman" panose="02020603050405020304" pitchFamily="18" charset="0"/>
              </a:rPr>
              <a:t>setting into </a:t>
            </a:r>
            <a:r>
              <a:rPr lang="en-US" b="1" dirty="0">
                <a:solidFill>
                  <a:srgbClr val="0070C0"/>
                </a:solidFill>
                <a:latin typeface="Times New Roman" panose="02020603050405020304" pitchFamily="18" charset="0"/>
                <a:cs typeface="Times New Roman" panose="02020603050405020304" pitchFamily="18" charset="0"/>
              </a:rPr>
              <a:t>motion the final clotting </a:t>
            </a:r>
            <a:r>
              <a:rPr lang="en-US" b="1" dirty="0" smtClean="0">
                <a:solidFill>
                  <a:srgbClr val="0070C0"/>
                </a:solidFill>
                <a:latin typeface="Times New Roman" panose="02020603050405020304" pitchFamily="18" charset="0"/>
                <a:cs typeface="Times New Roman" panose="02020603050405020304" pitchFamily="18" charset="0"/>
              </a:rPr>
              <a:t>process.</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44</a:t>
            </a:fld>
            <a:endParaRPr lang="en-US"/>
          </a:p>
        </p:txBody>
      </p:sp>
    </p:spTree>
    <p:extLst>
      <p:ext uri="{BB962C8B-B14F-4D97-AF65-F5344CB8AC3E}">
        <p14:creationId xmlns:p14="http://schemas.microsoft.com/office/powerpoint/2010/main" val="521962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45</a:t>
            </a:fld>
            <a:endParaRPr lang="en-US"/>
          </a:p>
        </p:txBody>
      </p:sp>
      <p:pic>
        <p:nvPicPr>
          <p:cNvPr id="6" name="Picture 5"/>
          <p:cNvPicPr>
            <a:picLocks noChangeAspect="1"/>
          </p:cNvPicPr>
          <p:nvPr/>
        </p:nvPicPr>
        <p:blipFill>
          <a:blip r:embed="rId2"/>
          <a:stretch>
            <a:fillRect/>
          </a:stretch>
        </p:blipFill>
        <p:spPr>
          <a:xfrm>
            <a:off x="820499" y="260648"/>
            <a:ext cx="7503001" cy="5544616"/>
          </a:xfrm>
          <a:prstGeom prst="rect">
            <a:avLst/>
          </a:prstGeom>
        </p:spPr>
      </p:pic>
      <p:sp>
        <p:nvSpPr>
          <p:cNvPr id="7" name="Rectangle 6"/>
          <p:cNvSpPr/>
          <p:nvPr/>
        </p:nvSpPr>
        <p:spPr>
          <a:xfrm>
            <a:off x="3275856" y="5809016"/>
            <a:ext cx="4572000" cy="646331"/>
          </a:xfrm>
          <a:prstGeom prst="rect">
            <a:avLst/>
          </a:prstGeom>
        </p:spPr>
        <p:txBody>
          <a:bodyPr>
            <a:spAutoFit/>
          </a:bodyPr>
          <a:lstStyle/>
          <a:p>
            <a:pPr algn="ctr"/>
            <a:r>
              <a:rPr lang="en-US" b="1" dirty="0">
                <a:solidFill>
                  <a:srgbClr val="C00000"/>
                </a:solidFill>
                <a:latin typeface="Times New Roman" panose="02020603050405020304" pitchFamily="18" charset="0"/>
                <a:cs typeface="Times New Roman" panose="02020603050405020304" pitchFamily="18" charset="0"/>
              </a:rPr>
              <a:t>Intrinsic pathway for initiating</a:t>
            </a:r>
          </a:p>
          <a:p>
            <a:pPr algn="ctr"/>
            <a:r>
              <a:rPr lang="en-US" b="1" dirty="0">
                <a:solidFill>
                  <a:srgbClr val="C00000"/>
                </a:solidFill>
                <a:latin typeface="Times New Roman" panose="02020603050405020304" pitchFamily="18" charset="0"/>
                <a:cs typeface="Times New Roman" panose="02020603050405020304" pitchFamily="18" charset="0"/>
              </a:rPr>
              <a:t>blood clotting.</a:t>
            </a:r>
          </a:p>
        </p:txBody>
      </p:sp>
    </p:spTree>
    <p:extLst>
      <p:ext uri="{BB962C8B-B14F-4D97-AF65-F5344CB8AC3E}">
        <p14:creationId xmlns:p14="http://schemas.microsoft.com/office/powerpoint/2010/main" val="2734291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lnSpcReduction="10000"/>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Role of Calcium Ions in the Intrinsic </a:t>
            </a:r>
            <a:r>
              <a:rPr lang="en-US" b="1" dirty="0" smtClean="0">
                <a:solidFill>
                  <a:srgbClr val="C00000"/>
                </a:solidFill>
                <a:latin typeface="Times New Roman" panose="02020603050405020304" pitchFamily="18" charset="0"/>
                <a:cs typeface="Times New Roman" panose="02020603050405020304" pitchFamily="18" charset="0"/>
              </a:rPr>
              <a:t>and Extrinsic Pathways</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Except for the first two steps in the intrinsic </a:t>
            </a:r>
            <a:r>
              <a:rPr lang="en-US" b="1" dirty="0" smtClean="0">
                <a:solidFill>
                  <a:srgbClr val="0070C0"/>
                </a:solidFill>
                <a:latin typeface="Times New Roman" panose="02020603050405020304" pitchFamily="18" charset="0"/>
                <a:cs typeface="Times New Roman" panose="02020603050405020304" pitchFamily="18" charset="0"/>
              </a:rPr>
              <a:t>pathway, calcium </a:t>
            </a:r>
            <a:r>
              <a:rPr lang="en-US" b="1" dirty="0">
                <a:solidFill>
                  <a:srgbClr val="0070C0"/>
                </a:solidFill>
                <a:latin typeface="Times New Roman" panose="02020603050405020304" pitchFamily="18" charset="0"/>
                <a:cs typeface="Times New Roman" panose="02020603050405020304" pitchFamily="18" charset="0"/>
              </a:rPr>
              <a:t>ions are required for promotion or </a:t>
            </a:r>
            <a:r>
              <a:rPr lang="en-US" b="1" dirty="0" smtClean="0">
                <a:solidFill>
                  <a:srgbClr val="0070C0"/>
                </a:solidFill>
                <a:latin typeface="Times New Roman" panose="02020603050405020304" pitchFamily="18" charset="0"/>
                <a:cs typeface="Times New Roman" panose="02020603050405020304" pitchFamily="18" charset="0"/>
              </a:rPr>
              <a:t>acceleration of </a:t>
            </a:r>
            <a:r>
              <a:rPr lang="en-US" b="1" dirty="0">
                <a:solidFill>
                  <a:srgbClr val="0070C0"/>
                </a:solidFill>
                <a:latin typeface="Times New Roman" panose="02020603050405020304" pitchFamily="18" charset="0"/>
                <a:cs typeface="Times New Roman" panose="02020603050405020304" pitchFamily="18" charset="0"/>
              </a:rPr>
              <a:t>all the blood-clotting reactions. Therefore, </a:t>
            </a:r>
            <a:r>
              <a:rPr lang="en-US" b="1" dirty="0" smtClean="0">
                <a:solidFill>
                  <a:srgbClr val="0070C0"/>
                </a:solidFill>
                <a:latin typeface="Times New Roman" panose="02020603050405020304" pitchFamily="18" charset="0"/>
                <a:cs typeface="Times New Roman" panose="02020603050405020304" pitchFamily="18" charset="0"/>
              </a:rPr>
              <a:t>in the </a:t>
            </a:r>
            <a:r>
              <a:rPr lang="en-US" b="1" dirty="0">
                <a:solidFill>
                  <a:srgbClr val="0070C0"/>
                </a:solidFill>
                <a:latin typeface="Times New Roman" panose="02020603050405020304" pitchFamily="18" charset="0"/>
                <a:cs typeface="Times New Roman" panose="02020603050405020304" pitchFamily="18" charset="0"/>
              </a:rPr>
              <a:t>absence of calcium ions, blood clotting by </a:t>
            </a:r>
            <a:r>
              <a:rPr lang="en-US" b="1" dirty="0" smtClean="0">
                <a:solidFill>
                  <a:srgbClr val="0070C0"/>
                </a:solidFill>
                <a:latin typeface="Times New Roman" panose="02020603050405020304" pitchFamily="18" charset="0"/>
                <a:cs typeface="Times New Roman" panose="02020603050405020304" pitchFamily="18" charset="0"/>
              </a:rPr>
              <a:t>either pathway </a:t>
            </a:r>
            <a:r>
              <a:rPr lang="en-US" b="1" dirty="0">
                <a:solidFill>
                  <a:srgbClr val="0070C0"/>
                </a:solidFill>
                <a:latin typeface="Times New Roman" panose="02020603050405020304" pitchFamily="18" charset="0"/>
                <a:cs typeface="Times New Roman" panose="02020603050405020304" pitchFamily="18" charset="0"/>
              </a:rPr>
              <a:t>does not occur</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the living body, the calcium ion </a:t>
            </a:r>
            <a:r>
              <a:rPr lang="en-US" b="1" dirty="0" smtClean="0">
                <a:solidFill>
                  <a:srgbClr val="0070C0"/>
                </a:solidFill>
                <a:latin typeface="Times New Roman" panose="02020603050405020304" pitchFamily="18" charset="0"/>
                <a:cs typeface="Times New Roman" panose="02020603050405020304" pitchFamily="18" charset="0"/>
              </a:rPr>
              <a:t>concentration seldom </a:t>
            </a:r>
            <a:r>
              <a:rPr lang="en-US" b="1" dirty="0">
                <a:solidFill>
                  <a:srgbClr val="0070C0"/>
                </a:solidFill>
                <a:latin typeface="Times New Roman" panose="02020603050405020304" pitchFamily="18" charset="0"/>
                <a:cs typeface="Times New Roman" panose="02020603050405020304" pitchFamily="18" charset="0"/>
              </a:rPr>
              <a:t>falls low enough to significantly affect </a:t>
            </a:r>
            <a:r>
              <a:rPr lang="en-US" b="1" dirty="0" smtClean="0">
                <a:solidFill>
                  <a:srgbClr val="0070C0"/>
                </a:solidFill>
                <a:latin typeface="Times New Roman" panose="02020603050405020304" pitchFamily="18" charset="0"/>
                <a:cs typeface="Times New Roman" panose="02020603050405020304" pitchFamily="18" charset="0"/>
              </a:rPr>
              <a:t>the kinetics </a:t>
            </a:r>
            <a:r>
              <a:rPr lang="en-US" b="1" dirty="0">
                <a:solidFill>
                  <a:srgbClr val="0070C0"/>
                </a:solidFill>
                <a:latin typeface="Times New Roman" panose="02020603050405020304" pitchFamily="18" charset="0"/>
                <a:cs typeface="Times New Roman" panose="02020603050405020304" pitchFamily="18" charset="0"/>
              </a:rPr>
              <a:t>of blood clotting. But, when blood is </a:t>
            </a:r>
            <a:r>
              <a:rPr lang="en-US" b="1" dirty="0" smtClean="0">
                <a:solidFill>
                  <a:srgbClr val="0070C0"/>
                </a:solidFill>
                <a:latin typeface="Times New Roman" panose="02020603050405020304" pitchFamily="18" charset="0"/>
                <a:cs typeface="Times New Roman" panose="02020603050405020304" pitchFamily="18" charset="0"/>
              </a:rPr>
              <a:t>removed from </a:t>
            </a:r>
            <a:r>
              <a:rPr lang="en-US" b="1" dirty="0">
                <a:solidFill>
                  <a:srgbClr val="0070C0"/>
                </a:solidFill>
                <a:latin typeface="Times New Roman" panose="02020603050405020304" pitchFamily="18" charset="0"/>
                <a:cs typeface="Times New Roman" panose="02020603050405020304" pitchFamily="18" charset="0"/>
              </a:rPr>
              <a:t>a person, it can be prevented from clotting </a:t>
            </a:r>
            <a:r>
              <a:rPr lang="en-US" b="1" dirty="0" smtClean="0">
                <a:solidFill>
                  <a:srgbClr val="0070C0"/>
                </a:solidFill>
                <a:latin typeface="Times New Roman" panose="02020603050405020304" pitchFamily="18" charset="0"/>
                <a:cs typeface="Times New Roman" panose="02020603050405020304" pitchFamily="18" charset="0"/>
              </a:rPr>
              <a:t>by reducing </a:t>
            </a:r>
            <a:r>
              <a:rPr lang="en-US" b="1" dirty="0">
                <a:solidFill>
                  <a:srgbClr val="0070C0"/>
                </a:solidFill>
                <a:latin typeface="Times New Roman" panose="02020603050405020304" pitchFamily="18" charset="0"/>
                <a:cs typeface="Times New Roman" panose="02020603050405020304" pitchFamily="18" charset="0"/>
              </a:rPr>
              <a:t>the calcium ion concentration below </a:t>
            </a:r>
            <a:r>
              <a:rPr lang="en-US" b="1" dirty="0" smtClean="0">
                <a:solidFill>
                  <a:srgbClr val="0070C0"/>
                </a:solidFill>
                <a:latin typeface="Times New Roman" panose="02020603050405020304" pitchFamily="18" charset="0"/>
                <a:cs typeface="Times New Roman" panose="02020603050405020304" pitchFamily="18" charset="0"/>
              </a:rPr>
              <a:t>the threshold </a:t>
            </a:r>
            <a:r>
              <a:rPr lang="en-US" b="1" dirty="0">
                <a:solidFill>
                  <a:srgbClr val="0070C0"/>
                </a:solidFill>
                <a:latin typeface="Times New Roman" panose="02020603050405020304" pitchFamily="18" charset="0"/>
                <a:cs typeface="Times New Roman" panose="02020603050405020304" pitchFamily="18" charset="0"/>
              </a:rPr>
              <a:t>level for clotting, either by deionizing </a:t>
            </a:r>
            <a:r>
              <a:rPr lang="en-US" b="1" dirty="0" smtClean="0">
                <a:solidFill>
                  <a:srgbClr val="0070C0"/>
                </a:solidFill>
                <a:latin typeface="Times New Roman" panose="02020603050405020304" pitchFamily="18" charset="0"/>
                <a:cs typeface="Times New Roman" panose="02020603050405020304" pitchFamily="18" charset="0"/>
              </a:rPr>
              <a:t>the calcium </a:t>
            </a:r>
            <a:r>
              <a:rPr lang="en-US" b="1" dirty="0">
                <a:solidFill>
                  <a:srgbClr val="0070C0"/>
                </a:solidFill>
                <a:latin typeface="Times New Roman" panose="02020603050405020304" pitchFamily="18" charset="0"/>
                <a:cs typeface="Times New Roman" panose="02020603050405020304" pitchFamily="18" charset="0"/>
              </a:rPr>
              <a:t>by causing it to react with substances such </a:t>
            </a:r>
            <a:r>
              <a:rPr lang="en-US" b="1" dirty="0" smtClean="0">
                <a:solidFill>
                  <a:srgbClr val="0070C0"/>
                </a:solidFill>
                <a:latin typeface="Times New Roman" panose="02020603050405020304" pitchFamily="18" charset="0"/>
                <a:cs typeface="Times New Roman" panose="02020603050405020304" pitchFamily="18" charset="0"/>
              </a:rPr>
              <a:t>as citrate ion or by precipitating the calcium with substances such </a:t>
            </a:r>
            <a:r>
              <a:rPr lang="en-US" b="1" dirty="0">
                <a:solidFill>
                  <a:srgbClr val="0070C0"/>
                </a:solidFill>
                <a:latin typeface="Times New Roman" panose="02020603050405020304" pitchFamily="18" charset="0"/>
                <a:cs typeface="Times New Roman" panose="02020603050405020304" pitchFamily="18" charset="0"/>
              </a:rPr>
              <a:t>as oxalate ion.</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46</a:t>
            </a:fld>
            <a:endParaRPr lang="en-US"/>
          </a:p>
        </p:txBody>
      </p:sp>
    </p:spTree>
    <p:extLst>
      <p:ext uri="{BB962C8B-B14F-4D97-AF65-F5344CB8AC3E}">
        <p14:creationId xmlns:p14="http://schemas.microsoft.com/office/powerpoint/2010/main" val="30696127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623520"/>
          </a:xfrm>
        </p:spPr>
        <p:txBody>
          <a:bodyPr>
            <a:normAutofit fontScale="92500" lnSpcReduction="20000"/>
          </a:bodyPr>
          <a:lstStyle/>
          <a:p>
            <a:pPr marL="0" indent="0" algn="just">
              <a:lnSpc>
                <a:spcPct val="160000"/>
              </a:lnSpc>
              <a:buNone/>
            </a:pPr>
            <a:r>
              <a:rPr lang="en-US" b="1" dirty="0">
                <a:solidFill>
                  <a:srgbClr val="C00000"/>
                </a:solidFill>
                <a:latin typeface="Times New Roman" panose="02020603050405020304" pitchFamily="18" charset="0"/>
                <a:cs typeface="Times New Roman" panose="02020603050405020304" pitchFamily="18" charset="0"/>
              </a:rPr>
              <a:t>Interaction Between the </a:t>
            </a:r>
            <a:r>
              <a:rPr lang="en-US" b="1" dirty="0" smtClean="0">
                <a:solidFill>
                  <a:srgbClr val="C00000"/>
                </a:solidFill>
                <a:latin typeface="Times New Roman" panose="02020603050405020304" pitchFamily="18" charset="0"/>
                <a:cs typeface="Times New Roman" panose="02020603050405020304" pitchFamily="18" charset="0"/>
              </a:rPr>
              <a:t>Extrinsic and </a:t>
            </a:r>
            <a:r>
              <a:rPr lang="en-US" b="1" dirty="0">
                <a:solidFill>
                  <a:srgbClr val="C00000"/>
                </a:solidFill>
                <a:latin typeface="Times New Roman" panose="02020603050405020304" pitchFamily="18" charset="0"/>
                <a:cs typeface="Times New Roman" panose="02020603050405020304" pitchFamily="18" charset="0"/>
              </a:rPr>
              <a:t>Intrinsic </a:t>
            </a:r>
            <a:r>
              <a:rPr lang="en-US" b="1" dirty="0" smtClean="0">
                <a:solidFill>
                  <a:srgbClr val="C00000"/>
                </a:solidFill>
                <a:latin typeface="Times New Roman" panose="02020603050405020304" pitchFamily="18" charset="0"/>
                <a:cs typeface="Times New Roman" panose="02020603050405020304" pitchFamily="18" charset="0"/>
              </a:rPr>
              <a:t>Pathways (Summary of </a:t>
            </a:r>
            <a:r>
              <a:rPr lang="en-US" b="1" dirty="0">
                <a:solidFill>
                  <a:srgbClr val="C00000"/>
                </a:solidFill>
                <a:latin typeface="Times New Roman" panose="02020603050405020304" pitchFamily="18" charset="0"/>
                <a:cs typeface="Times New Roman" panose="02020603050405020304" pitchFamily="18" charset="0"/>
              </a:rPr>
              <a:t>Blood-Clotting </a:t>
            </a:r>
            <a:r>
              <a:rPr lang="en-US" b="1" dirty="0" smtClean="0">
                <a:solidFill>
                  <a:srgbClr val="C00000"/>
                </a:solidFill>
                <a:latin typeface="Times New Roman" panose="02020603050405020304" pitchFamily="18" charset="0"/>
                <a:cs typeface="Times New Roman" panose="02020603050405020304" pitchFamily="18" charset="0"/>
              </a:rPr>
              <a:t>Initiation)</a:t>
            </a:r>
            <a:endParaRPr lang="en-US" b="1" dirty="0">
              <a:solidFill>
                <a:srgbClr val="C0000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It is clear from the schemas of the intrinsic and </a:t>
            </a:r>
            <a:r>
              <a:rPr lang="en-US" b="1" dirty="0" smtClean="0">
                <a:solidFill>
                  <a:srgbClr val="0070C0"/>
                </a:solidFill>
                <a:latin typeface="Times New Roman" panose="02020603050405020304" pitchFamily="18" charset="0"/>
                <a:cs typeface="Times New Roman" panose="02020603050405020304" pitchFamily="18" charset="0"/>
              </a:rPr>
              <a:t>extrinsic systems </a:t>
            </a:r>
            <a:r>
              <a:rPr lang="en-US" b="1" dirty="0">
                <a:solidFill>
                  <a:srgbClr val="0070C0"/>
                </a:solidFill>
                <a:latin typeface="Times New Roman" panose="02020603050405020304" pitchFamily="18" charset="0"/>
                <a:cs typeface="Times New Roman" panose="02020603050405020304" pitchFamily="18" charset="0"/>
              </a:rPr>
              <a:t>that after blood vessels rupture, </a:t>
            </a:r>
            <a:r>
              <a:rPr lang="en-US" b="1" dirty="0" smtClean="0">
                <a:solidFill>
                  <a:srgbClr val="0070C0"/>
                </a:solidFill>
                <a:latin typeface="Times New Roman" panose="02020603050405020304" pitchFamily="18" charset="0"/>
                <a:cs typeface="Times New Roman" panose="02020603050405020304" pitchFamily="18" charset="0"/>
              </a:rPr>
              <a:t>clotting occurs </a:t>
            </a:r>
            <a:r>
              <a:rPr lang="en-US" b="1" dirty="0">
                <a:solidFill>
                  <a:srgbClr val="0070C0"/>
                </a:solidFill>
                <a:latin typeface="Times New Roman" panose="02020603050405020304" pitchFamily="18" charset="0"/>
                <a:cs typeface="Times New Roman" panose="02020603050405020304" pitchFamily="18" charset="0"/>
              </a:rPr>
              <a:t>by both pathways simultaneously.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Tissue factor initiates </a:t>
            </a:r>
            <a:r>
              <a:rPr lang="en-US" b="1" dirty="0">
                <a:solidFill>
                  <a:srgbClr val="0070C0"/>
                </a:solidFill>
                <a:latin typeface="Times New Roman" panose="02020603050405020304" pitchFamily="18" charset="0"/>
                <a:cs typeface="Times New Roman" panose="02020603050405020304" pitchFamily="18" charset="0"/>
              </a:rPr>
              <a:t>the extrinsic pathway, whereas contact </a:t>
            </a:r>
            <a:r>
              <a:rPr lang="en-US" b="1" dirty="0" smtClean="0">
                <a:solidFill>
                  <a:srgbClr val="0070C0"/>
                </a:solidFill>
                <a:latin typeface="Times New Roman" panose="02020603050405020304" pitchFamily="18" charset="0"/>
                <a:cs typeface="Times New Roman" panose="02020603050405020304" pitchFamily="18" charset="0"/>
              </a:rPr>
              <a:t>of Factor </a:t>
            </a:r>
            <a:r>
              <a:rPr lang="en-US" b="1" dirty="0">
                <a:solidFill>
                  <a:srgbClr val="0070C0"/>
                </a:solidFill>
                <a:latin typeface="Times New Roman" panose="02020603050405020304" pitchFamily="18" charset="0"/>
                <a:cs typeface="Times New Roman" panose="02020603050405020304" pitchFamily="18" charset="0"/>
              </a:rPr>
              <a:t>XII and platelets with collagen in the </a:t>
            </a:r>
            <a:r>
              <a:rPr lang="en-US" b="1" dirty="0" smtClean="0">
                <a:solidFill>
                  <a:srgbClr val="0070C0"/>
                </a:solidFill>
                <a:latin typeface="Times New Roman" panose="02020603050405020304" pitchFamily="18" charset="0"/>
                <a:cs typeface="Times New Roman" panose="02020603050405020304" pitchFamily="18" charset="0"/>
              </a:rPr>
              <a:t>vascular wall </a:t>
            </a:r>
            <a:r>
              <a:rPr lang="en-US" b="1" dirty="0">
                <a:solidFill>
                  <a:srgbClr val="0070C0"/>
                </a:solidFill>
                <a:latin typeface="Times New Roman" panose="02020603050405020304" pitchFamily="18" charset="0"/>
                <a:cs typeface="Times New Roman" panose="02020603050405020304" pitchFamily="18" charset="0"/>
              </a:rPr>
              <a:t>initiates the intrinsic </a:t>
            </a:r>
            <a:r>
              <a:rPr lang="en-US" b="1" dirty="0" smtClean="0">
                <a:solidFill>
                  <a:srgbClr val="0070C0"/>
                </a:solidFill>
                <a:latin typeface="Times New Roman" panose="02020603050405020304" pitchFamily="18" charset="0"/>
                <a:cs typeface="Times New Roman" panose="02020603050405020304" pitchFamily="18" charset="0"/>
              </a:rPr>
              <a:t>pathway.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An </a:t>
            </a:r>
            <a:r>
              <a:rPr lang="en-US" b="1" dirty="0">
                <a:solidFill>
                  <a:srgbClr val="0070C0"/>
                </a:solidFill>
                <a:latin typeface="Times New Roman" panose="02020603050405020304" pitchFamily="18" charset="0"/>
                <a:cs typeface="Times New Roman" panose="02020603050405020304" pitchFamily="18" charset="0"/>
              </a:rPr>
              <a:t>especially important difference between </a:t>
            </a:r>
            <a:r>
              <a:rPr lang="en-US" b="1" dirty="0" smtClean="0">
                <a:solidFill>
                  <a:srgbClr val="0070C0"/>
                </a:solidFill>
                <a:latin typeface="Times New Roman" panose="02020603050405020304" pitchFamily="18" charset="0"/>
                <a:cs typeface="Times New Roman" panose="02020603050405020304" pitchFamily="18" charset="0"/>
              </a:rPr>
              <a:t>the extrinsic </a:t>
            </a:r>
            <a:r>
              <a:rPr lang="en-US" b="1" dirty="0">
                <a:solidFill>
                  <a:srgbClr val="0070C0"/>
                </a:solidFill>
                <a:latin typeface="Times New Roman" panose="02020603050405020304" pitchFamily="18" charset="0"/>
                <a:cs typeface="Times New Roman" panose="02020603050405020304" pitchFamily="18" charset="0"/>
              </a:rPr>
              <a:t>and intrinsic pathways is that the </a:t>
            </a:r>
            <a:r>
              <a:rPr lang="en-US" b="1" dirty="0" smtClean="0">
                <a:solidFill>
                  <a:srgbClr val="0070C0"/>
                </a:solidFill>
                <a:latin typeface="Times New Roman" panose="02020603050405020304" pitchFamily="18" charset="0"/>
                <a:cs typeface="Times New Roman" panose="02020603050405020304" pitchFamily="18" charset="0"/>
              </a:rPr>
              <a:t>extrinsic pathway </a:t>
            </a:r>
            <a:r>
              <a:rPr lang="en-US" b="1" dirty="0">
                <a:solidFill>
                  <a:srgbClr val="0070C0"/>
                </a:solidFill>
                <a:latin typeface="Times New Roman" panose="02020603050405020304" pitchFamily="18" charset="0"/>
                <a:cs typeface="Times New Roman" panose="02020603050405020304" pitchFamily="18" charset="0"/>
              </a:rPr>
              <a:t>can be explosive; once initiated, its speed </a:t>
            </a:r>
            <a:r>
              <a:rPr lang="en-US" b="1" dirty="0" smtClean="0">
                <a:solidFill>
                  <a:srgbClr val="0070C0"/>
                </a:solidFill>
                <a:latin typeface="Times New Roman" panose="02020603050405020304" pitchFamily="18" charset="0"/>
                <a:cs typeface="Times New Roman" panose="02020603050405020304" pitchFamily="18" charset="0"/>
              </a:rPr>
              <a:t>of completion </a:t>
            </a:r>
            <a:r>
              <a:rPr lang="en-US" b="1" dirty="0">
                <a:solidFill>
                  <a:srgbClr val="0070C0"/>
                </a:solidFill>
                <a:latin typeface="Times New Roman" panose="02020603050405020304" pitchFamily="18" charset="0"/>
                <a:cs typeface="Times New Roman" panose="02020603050405020304" pitchFamily="18" charset="0"/>
              </a:rPr>
              <a:t>to the final clot is limited only by </a:t>
            </a:r>
            <a:r>
              <a:rPr lang="en-US" b="1" dirty="0" smtClean="0">
                <a:solidFill>
                  <a:srgbClr val="0070C0"/>
                </a:solidFill>
                <a:latin typeface="Times New Roman" panose="02020603050405020304" pitchFamily="18" charset="0"/>
                <a:cs typeface="Times New Roman" panose="02020603050405020304" pitchFamily="18" charset="0"/>
              </a:rPr>
              <a:t>the amount </a:t>
            </a:r>
            <a:r>
              <a:rPr lang="en-US" b="1" dirty="0">
                <a:solidFill>
                  <a:srgbClr val="0070C0"/>
                </a:solidFill>
                <a:latin typeface="Times New Roman" panose="02020603050405020304" pitchFamily="18" charset="0"/>
                <a:cs typeface="Times New Roman" panose="02020603050405020304" pitchFamily="18" charset="0"/>
              </a:rPr>
              <a:t>of tissue factor released from the </a:t>
            </a:r>
            <a:r>
              <a:rPr lang="en-US" b="1" dirty="0" smtClean="0">
                <a:solidFill>
                  <a:srgbClr val="0070C0"/>
                </a:solidFill>
                <a:latin typeface="Times New Roman" panose="02020603050405020304" pitchFamily="18" charset="0"/>
                <a:cs typeface="Times New Roman" panose="02020603050405020304" pitchFamily="18" charset="0"/>
              </a:rPr>
              <a:t>traumatized tissues </a:t>
            </a:r>
            <a:r>
              <a:rPr lang="en-US" b="1" dirty="0">
                <a:solidFill>
                  <a:srgbClr val="0070C0"/>
                </a:solidFill>
                <a:latin typeface="Times New Roman" panose="02020603050405020304" pitchFamily="18" charset="0"/>
                <a:cs typeface="Times New Roman" panose="02020603050405020304" pitchFamily="18" charset="0"/>
              </a:rPr>
              <a:t>and by the quantities of Factors X, VII, and </a:t>
            </a:r>
            <a:r>
              <a:rPr lang="en-US" b="1" dirty="0" smtClean="0">
                <a:solidFill>
                  <a:srgbClr val="0070C0"/>
                </a:solidFill>
                <a:latin typeface="Times New Roman" panose="02020603050405020304" pitchFamily="18" charset="0"/>
                <a:cs typeface="Times New Roman" panose="02020603050405020304" pitchFamily="18" charset="0"/>
              </a:rPr>
              <a:t>V in </a:t>
            </a:r>
            <a:r>
              <a:rPr lang="en-US" b="1" dirty="0">
                <a:solidFill>
                  <a:srgbClr val="0070C0"/>
                </a:solidFill>
                <a:latin typeface="Times New Roman" panose="02020603050405020304" pitchFamily="18" charset="0"/>
                <a:cs typeface="Times New Roman" panose="02020603050405020304" pitchFamily="18" charset="0"/>
              </a:rPr>
              <a:t>the blood. </a:t>
            </a:r>
            <a:endParaRPr lang="en-US"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47</a:t>
            </a:fld>
            <a:endParaRPr lang="en-US"/>
          </a:p>
        </p:txBody>
      </p:sp>
    </p:spTree>
    <p:extLst>
      <p:ext uri="{BB962C8B-B14F-4D97-AF65-F5344CB8AC3E}">
        <p14:creationId xmlns:p14="http://schemas.microsoft.com/office/powerpoint/2010/main" val="40323667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704"/>
            <a:ext cx="7772400" cy="5407496"/>
          </a:xfrm>
        </p:spPr>
        <p:txBody>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With severe tissue trauma, clotting can occur in as little as 15 seconds. The intrinsic pathway is much slower to proceed, usually requiring 1 to 6 minutes to cause clotting.</a:t>
            </a: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48</a:t>
            </a:fld>
            <a:endParaRPr lang="en-US"/>
          </a:p>
        </p:txBody>
      </p:sp>
    </p:spTree>
    <p:extLst>
      <p:ext uri="{BB962C8B-B14F-4D97-AF65-F5344CB8AC3E}">
        <p14:creationId xmlns:p14="http://schemas.microsoft.com/office/powerpoint/2010/main" val="429023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5847928"/>
          </a:xfrm>
        </p:spPr>
        <p:txBody>
          <a:bodyPr>
            <a:normAutofit fontScale="92500" lnSpcReduction="10000"/>
          </a:bodyPr>
          <a:lstStyle/>
          <a:p>
            <a:pPr marL="0" indent="0" algn="ctr">
              <a:lnSpc>
                <a:spcPct val="170000"/>
              </a:lnSpc>
              <a:buNone/>
            </a:pPr>
            <a:r>
              <a:rPr lang="en-US" sz="2200" b="1" dirty="0">
                <a:solidFill>
                  <a:srgbClr val="C00000"/>
                </a:solidFill>
                <a:latin typeface="Times New Roman" panose="02020603050405020304" pitchFamily="18" charset="0"/>
                <a:cs typeface="Times New Roman" panose="02020603050405020304" pitchFamily="18" charset="0"/>
              </a:rPr>
              <a:t>Formation of the Platelet </a:t>
            </a:r>
            <a:r>
              <a:rPr lang="en-US" sz="2200" b="1" dirty="0" smtClean="0">
                <a:solidFill>
                  <a:srgbClr val="C00000"/>
                </a:solidFill>
                <a:latin typeface="Times New Roman" panose="02020603050405020304" pitchFamily="18" charset="0"/>
                <a:cs typeface="Times New Roman" panose="02020603050405020304" pitchFamily="18" charset="0"/>
              </a:rPr>
              <a:t>Plug</a:t>
            </a:r>
          </a:p>
          <a:p>
            <a:pPr algn="just">
              <a:lnSpc>
                <a:spcPct val="170000"/>
              </a:lnSpc>
            </a:pPr>
            <a:r>
              <a:rPr lang="en-US" sz="2200" b="1" dirty="0">
                <a:solidFill>
                  <a:srgbClr val="0070C0"/>
                </a:solidFill>
                <a:latin typeface="Times New Roman" panose="02020603050405020304" pitchFamily="18" charset="0"/>
                <a:cs typeface="Times New Roman" panose="02020603050405020304" pitchFamily="18" charset="0"/>
              </a:rPr>
              <a:t>Platelets </a:t>
            </a:r>
            <a:r>
              <a:rPr lang="en-US" sz="2200" b="1" dirty="0" smtClean="0">
                <a:solidFill>
                  <a:srgbClr val="0070C0"/>
                </a:solidFill>
                <a:latin typeface="Times New Roman" panose="02020603050405020304" pitchFamily="18" charset="0"/>
                <a:cs typeface="Times New Roman" panose="02020603050405020304" pitchFamily="18" charset="0"/>
              </a:rPr>
              <a:t>(thrombocytes</a:t>
            </a:r>
            <a:r>
              <a:rPr lang="en-US" sz="2200" b="1" dirty="0">
                <a:solidFill>
                  <a:srgbClr val="0070C0"/>
                </a:solidFill>
                <a:latin typeface="Times New Roman" panose="02020603050405020304" pitchFamily="18" charset="0"/>
                <a:cs typeface="Times New Roman" panose="02020603050405020304" pitchFamily="18" charset="0"/>
              </a:rPr>
              <a:t>) are minute discs 1 to 4 micrometers in diameter, </a:t>
            </a:r>
            <a:r>
              <a:rPr lang="en-US" sz="2200" b="1" dirty="0" smtClean="0">
                <a:solidFill>
                  <a:srgbClr val="0070C0"/>
                </a:solidFill>
                <a:latin typeface="Times New Roman" panose="02020603050405020304" pitchFamily="18" charset="0"/>
                <a:cs typeface="Times New Roman" panose="02020603050405020304" pitchFamily="18" charset="0"/>
              </a:rPr>
              <a:t>granulated </a:t>
            </a:r>
            <a:r>
              <a:rPr lang="en-US" sz="2200" b="1" dirty="0">
                <a:solidFill>
                  <a:srgbClr val="0070C0"/>
                </a:solidFill>
                <a:latin typeface="Times New Roman" panose="02020603050405020304" pitchFamily="18" charset="0"/>
                <a:cs typeface="Times New Roman" panose="02020603050405020304" pitchFamily="18" charset="0"/>
              </a:rPr>
              <a:t>bodies with various shapes (round, oval, spindle, discoid).</a:t>
            </a:r>
          </a:p>
          <a:p>
            <a:pPr algn="just">
              <a:lnSpc>
                <a:spcPct val="170000"/>
              </a:lnSpc>
            </a:pPr>
            <a:r>
              <a:rPr lang="en-US" sz="2200" b="1" dirty="0">
                <a:solidFill>
                  <a:srgbClr val="0070C0"/>
                </a:solidFill>
                <a:latin typeface="Times New Roman" panose="02020603050405020304" pitchFamily="18" charset="0"/>
                <a:cs typeface="Times New Roman" panose="02020603050405020304" pitchFamily="18" charset="0"/>
              </a:rPr>
              <a:t>They are formed in the bone marrow from megakaryocytes, which are</a:t>
            </a:r>
          </a:p>
          <a:p>
            <a:pPr marL="173038" indent="0" algn="just">
              <a:lnSpc>
                <a:spcPct val="170000"/>
              </a:lnSpc>
              <a:buNone/>
            </a:pPr>
            <a:r>
              <a:rPr lang="en-US" sz="2200" b="1" dirty="0">
                <a:solidFill>
                  <a:srgbClr val="0070C0"/>
                </a:solidFill>
                <a:latin typeface="Times New Roman" panose="02020603050405020304" pitchFamily="18" charset="0"/>
                <a:cs typeface="Times New Roman" panose="02020603050405020304" pitchFamily="18" charset="0"/>
              </a:rPr>
              <a:t>extremely large cells of the hematopoietic series in the </a:t>
            </a:r>
            <a:r>
              <a:rPr lang="en-US" sz="2200" b="1" dirty="0" smtClean="0">
                <a:solidFill>
                  <a:srgbClr val="0070C0"/>
                </a:solidFill>
                <a:latin typeface="Times New Roman" panose="02020603050405020304" pitchFamily="18" charset="0"/>
                <a:cs typeface="Times New Roman" panose="02020603050405020304" pitchFamily="18" charset="0"/>
              </a:rPr>
              <a:t>marrow.</a:t>
            </a:r>
          </a:p>
          <a:p>
            <a:pPr algn="just">
              <a:lnSpc>
                <a:spcPct val="170000"/>
              </a:lnSpc>
            </a:pPr>
            <a:r>
              <a:rPr lang="en-US" sz="2200" b="1" dirty="0" smtClean="0">
                <a:solidFill>
                  <a:srgbClr val="0070C0"/>
                </a:solidFill>
                <a:latin typeface="Times New Roman" panose="02020603050405020304" pitchFamily="18" charset="0"/>
                <a:cs typeface="Times New Roman" panose="02020603050405020304" pitchFamily="18" charset="0"/>
              </a:rPr>
              <a:t>The megakaryocytes fragment </a:t>
            </a:r>
            <a:r>
              <a:rPr lang="en-US" sz="2200" b="1" dirty="0">
                <a:solidFill>
                  <a:srgbClr val="0070C0"/>
                </a:solidFill>
                <a:latin typeface="Times New Roman" panose="02020603050405020304" pitchFamily="18" charset="0"/>
                <a:cs typeface="Times New Roman" panose="02020603050405020304" pitchFamily="18" charset="0"/>
              </a:rPr>
              <a:t>into the minute platelets either in the bone marrow or </a:t>
            </a:r>
            <a:r>
              <a:rPr lang="en-US" sz="2200" b="1" dirty="0" smtClean="0">
                <a:solidFill>
                  <a:srgbClr val="0070C0"/>
                </a:solidFill>
                <a:latin typeface="Times New Roman" panose="02020603050405020304" pitchFamily="18" charset="0"/>
                <a:cs typeface="Times New Roman" panose="02020603050405020304" pitchFamily="18" charset="0"/>
              </a:rPr>
              <a:t>soon after </a:t>
            </a:r>
            <a:r>
              <a:rPr lang="en-US" sz="2200" b="1" dirty="0">
                <a:solidFill>
                  <a:srgbClr val="0070C0"/>
                </a:solidFill>
                <a:latin typeface="Times New Roman" panose="02020603050405020304" pitchFamily="18" charset="0"/>
                <a:cs typeface="Times New Roman" panose="02020603050405020304" pitchFamily="18" charset="0"/>
              </a:rPr>
              <a:t>entering the blood, especially as they squeeze through capillaries</a:t>
            </a:r>
            <a:r>
              <a:rPr lang="en-US" sz="2200" b="1" dirty="0" smtClean="0">
                <a:solidFill>
                  <a:srgbClr val="0070C0"/>
                </a:solidFill>
                <a:latin typeface="Times New Roman" panose="02020603050405020304" pitchFamily="18" charset="0"/>
                <a:cs typeface="Times New Roman" panose="02020603050405020304" pitchFamily="18" charset="0"/>
              </a:rPr>
              <a:t>.</a:t>
            </a:r>
          </a:p>
          <a:p>
            <a:pPr algn="just">
              <a:lnSpc>
                <a:spcPct val="170000"/>
              </a:lnSpc>
            </a:pPr>
            <a:r>
              <a:rPr lang="en-US" sz="2200" b="1" dirty="0" smtClean="0">
                <a:solidFill>
                  <a:srgbClr val="0070C0"/>
                </a:solidFill>
                <a:latin typeface="Times New Roman" panose="02020603050405020304" pitchFamily="18" charset="0"/>
                <a:cs typeface="Times New Roman" panose="02020603050405020304" pitchFamily="18" charset="0"/>
              </a:rPr>
              <a:t>The normal </a:t>
            </a:r>
            <a:r>
              <a:rPr lang="en-US" sz="2200" b="1" dirty="0">
                <a:solidFill>
                  <a:srgbClr val="0070C0"/>
                </a:solidFill>
                <a:latin typeface="Times New Roman" panose="02020603050405020304" pitchFamily="18" charset="0"/>
                <a:cs typeface="Times New Roman" panose="02020603050405020304" pitchFamily="18" charset="0"/>
              </a:rPr>
              <a:t>concentration of platelets in the blood is between 150,000 and </a:t>
            </a:r>
            <a:r>
              <a:rPr lang="en-US" sz="2200" b="1" dirty="0" smtClean="0">
                <a:solidFill>
                  <a:srgbClr val="0070C0"/>
                </a:solidFill>
                <a:latin typeface="Times New Roman" panose="02020603050405020304" pitchFamily="18" charset="0"/>
                <a:cs typeface="Times New Roman" panose="02020603050405020304" pitchFamily="18" charset="0"/>
              </a:rPr>
              <a:t>300,000 per </a:t>
            </a:r>
            <a:r>
              <a:rPr lang="en-US" sz="2200" b="1" dirty="0">
                <a:solidFill>
                  <a:srgbClr val="0070C0"/>
                </a:solidFill>
                <a:latin typeface="Times New Roman" panose="02020603050405020304" pitchFamily="18" charset="0"/>
                <a:cs typeface="Times New Roman" panose="02020603050405020304" pitchFamily="18" charset="0"/>
              </a:rPr>
              <a:t>microliter. It has a half-life in the blood of 8 to 12 </a:t>
            </a:r>
            <a:r>
              <a:rPr lang="en-US" sz="2200" b="1" dirty="0" smtClean="0">
                <a:solidFill>
                  <a:srgbClr val="0070C0"/>
                </a:solidFill>
                <a:latin typeface="Times New Roman" panose="02020603050405020304" pitchFamily="18" charset="0"/>
                <a:cs typeface="Times New Roman" panose="02020603050405020304" pitchFamily="18" charset="0"/>
              </a:rPr>
              <a:t>days.</a:t>
            </a:r>
          </a:p>
          <a:p>
            <a:pPr algn="just">
              <a:lnSpc>
                <a:spcPct val="170000"/>
              </a:lnSpc>
            </a:pPr>
            <a:endParaRPr lang="en-US" sz="2200" b="1" dirty="0" smtClean="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6</a:t>
            </a:fld>
            <a:endParaRPr lang="en-US"/>
          </a:p>
        </p:txBody>
      </p:sp>
      <p:pic>
        <p:nvPicPr>
          <p:cNvPr id="2" name="Picture 1"/>
          <p:cNvPicPr>
            <a:picLocks noChangeAspect="1"/>
          </p:cNvPicPr>
          <p:nvPr/>
        </p:nvPicPr>
        <p:blipFill>
          <a:blip r:embed="rId2"/>
          <a:stretch>
            <a:fillRect/>
          </a:stretch>
        </p:blipFill>
        <p:spPr>
          <a:xfrm>
            <a:off x="899592" y="1916832"/>
            <a:ext cx="7416825" cy="4104456"/>
          </a:xfrm>
          <a:prstGeom prst="rect">
            <a:avLst/>
          </a:prstGeom>
        </p:spPr>
      </p:pic>
      <p:sp>
        <p:nvSpPr>
          <p:cNvPr id="6" name="Rectangle 5"/>
          <p:cNvSpPr/>
          <p:nvPr/>
        </p:nvSpPr>
        <p:spPr>
          <a:xfrm>
            <a:off x="899592" y="548680"/>
            <a:ext cx="6984776" cy="960328"/>
          </a:xfrm>
          <a:prstGeom prst="rect">
            <a:avLst/>
          </a:prstGeom>
        </p:spPr>
        <p:txBody>
          <a:bodyPr wrap="square">
            <a:spAutoFit/>
          </a:bodyPr>
          <a:lstStyle/>
          <a:p>
            <a:pPr algn="just">
              <a:lnSpc>
                <a:spcPct val="150000"/>
              </a:lnSpc>
            </a:pPr>
            <a:r>
              <a:rPr lang="en-US" sz="2000" b="1" dirty="0">
                <a:solidFill>
                  <a:srgbClr val="0070C0"/>
                </a:solidFill>
                <a:latin typeface="Times New Roman" panose="02020603050405020304" pitchFamily="18" charset="0"/>
                <a:cs typeface="Times New Roman" panose="02020603050405020304" pitchFamily="18" charset="0"/>
              </a:rPr>
              <a:t>The old platelets eliminated from the circulation mainly by the </a:t>
            </a:r>
            <a:r>
              <a:rPr lang="en-US" sz="2000" b="1" dirty="0" smtClean="0">
                <a:solidFill>
                  <a:srgbClr val="0070C0"/>
                </a:solidFill>
                <a:latin typeface="Times New Roman" panose="02020603050405020304" pitchFamily="18" charset="0"/>
                <a:cs typeface="Times New Roman" panose="02020603050405020304" pitchFamily="18" charset="0"/>
              </a:rPr>
              <a:t>tissue macrophage </a:t>
            </a:r>
            <a:r>
              <a:rPr lang="en-US" sz="2000" b="1" dirty="0">
                <a:solidFill>
                  <a:srgbClr val="0070C0"/>
                </a:solidFill>
                <a:latin typeface="Times New Roman" panose="02020603050405020304" pitchFamily="18" charset="0"/>
                <a:cs typeface="Times New Roman" panose="02020603050405020304" pitchFamily="18" charset="0"/>
              </a:rPr>
              <a:t>system in the spleen.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just">
              <a:lnSpc>
                <a:spcPct val="150000"/>
              </a:lnSpc>
              <a:buNone/>
            </a:pPr>
            <a:r>
              <a:rPr lang="en-US" b="1" dirty="0">
                <a:solidFill>
                  <a:srgbClr val="C00000"/>
                </a:solidFill>
                <a:latin typeface="Times New Roman" panose="02020603050405020304" pitchFamily="18" charset="0"/>
                <a:cs typeface="Times New Roman" panose="02020603050405020304" pitchFamily="18" charset="0"/>
              </a:rPr>
              <a:t>Physical and Chemical Characteristics of </a:t>
            </a:r>
            <a:r>
              <a:rPr lang="en-US" b="1" dirty="0" smtClean="0">
                <a:solidFill>
                  <a:srgbClr val="C00000"/>
                </a:solidFill>
                <a:latin typeface="Times New Roman" panose="02020603050405020304" pitchFamily="18" charset="0"/>
                <a:cs typeface="Times New Roman" panose="02020603050405020304" pitchFamily="18" charset="0"/>
              </a:rPr>
              <a:t>Platelets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Platelets do </a:t>
            </a:r>
            <a:r>
              <a:rPr lang="en-US" b="1" dirty="0">
                <a:solidFill>
                  <a:srgbClr val="0070C0"/>
                </a:solidFill>
                <a:latin typeface="Times New Roman" panose="02020603050405020304" pitchFamily="18" charset="0"/>
                <a:cs typeface="Times New Roman" panose="02020603050405020304" pitchFamily="18" charset="0"/>
              </a:rPr>
              <a:t>not have nuclei and cannot reproduce</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In platelets, their cytoplasm has active factors such </a:t>
            </a:r>
            <a:r>
              <a:rPr lang="en-US" b="1" dirty="0" smtClean="0">
                <a:solidFill>
                  <a:srgbClr val="0070C0"/>
                </a:solidFill>
                <a:latin typeface="Times New Roman" panose="02020603050405020304" pitchFamily="18" charset="0"/>
                <a:cs typeface="Times New Roman" panose="02020603050405020304" pitchFamily="18" charset="0"/>
              </a:rPr>
              <a:t>as: </a:t>
            </a:r>
          </a:p>
          <a:p>
            <a:pPr marL="173038" indent="-173038" algn="just">
              <a:lnSpc>
                <a:spcPct val="100000"/>
              </a:lnSpc>
              <a:buFont typeface="+mj-lt"/>
              <a:buAutoNum type="arabicParenR"/>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smtClean="0">
                <a:solidFill>
                  <a:srgbClr val="7030A0"/>
                </a:solidFill>
                <a:latin typeface="Times New Roman" panose="02020603050405020304" pitchFamily="18" charset="0"/>
                <a:cs typeface="Times New Roman" panose="02020603050405020304" pitchFamily="18" charset="0"/>
              </a:rPr>
              <a:t>actin </a:t>
            </a:r>
            <a:r>
              <a:rPr lang="en-US" b="1" dirty="0">
                <a:solidFill>
                  <a:srgbClr val="7030A0"/>
                </a:solidFill>
                <a:latin typeface="Times New Roman" panose="02020603050405020304" pitchFamily="18" charset="0"/>
                <a:cs typeface="Times New Roman" panose="02020603050405020304" pitchFamily="18" charset="0"/>
              </a:rPr>
              <a:t>and myosin </a:t>
            </a:r>
            <a:r>
              <a:rPr lang="en-US" b="1" dirty="0" smtClean="0">
                <a:solidFill>
                  <a:srgbClr val="0070C0"/>
                </a:solidFill>
                <a:latin typeface="Times New Roman" panose="02020603050405020304" pitchFamily="18" charset="0"/>
                <a:cs typeface="Times New Roman" panose="02020603050405020304" pitchFamily="18" charset="0"/>
              </a:rPr>
              <a:t>molecules (contractile proteins) similar to </a:t>
            </a:r>
            <a:r>
              <a:rPr lang="en-US" b="1" dirty="0">
                <a:solidFill>
                  <a:srgbClr val="0070C0"/>
                </a:solidFill>
                <a:latin typeface="Times New Roman" panose="02020603050405020304" pitchFamily="18" charset="0"/>
                <a:cs typeface="Times New Roman" panose="02020603050405020304" pitchFamily="18" charset="0"/>
              </a:rPr>
              <a:t>those found in muscle cells, and another contractile protein, </a:t>
            </a:r>
            <a:r>
              <a:rPr lang="en-US" b="1" dirty="0" err="1" smtClean="0">
                <a:solidFill>
                  <a:srgbClr val="7030A0"/>
                </a:solidFill>
                <a:latin typeface="Times New Roman" panose="02020603050405020304" pitchFamily="18" charset="0"/>
                <a:cs typeface="Times New Roman" panose="02020603050405020304" pitchFamily="18" charset="0"/>
              </a:rPr>
              <a:t>thrombosthenin</a:t>
            </a:r>
            <a:r>
              <a:rPr lang="en-US" b="1" dirty="0" smtClean="0">
                <a:solidFill>
                  <a:srgbClr val="7030A0"/>
                </a:solidFill>
                <a:latin typeface="Times New Roman" panose="02020603050405020304" pitchFamily="18" charset="0"/>
                <a:cs typeface="Times New Roman" panose="02020603050405020304" pitchFamily="18" charset="0"/>
              </a:rPr>
              <a:t>.</a:t>
            </a:r>
          </a:p>
          <a:p>
            <a:pPr marL="173038" indent="-173038" algn="just">
              <a:lnSpc>
                <a:spcPct val="100000"/>
              </a:lnSpc>
              <a:buFont typeface="+mj-lt"/>
              <a:buAutoNum type="arabicParenR"/>
            </a:pPr>
            <a:r>
              <a:rPr lang="en-US" b="1" dirty="0">
                <a:solidFill>
                  <a:srgbClr val="7030A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residuals </a:t>
            </a:r>
            <a:r>
              <a:rPr lang="en-US" b="1" dirty="0">
                <a:solidFill>
                  <a:srgbClr val="0070C0"/>
                </a:solidFill>
                <a:latin typeface="Times New Roman" panose="02020603050405020304" pitchFamily="18" charset="0"/>
                <a:cs typeface="Times New Roman" panose="02020603050405020304" pitchFamily="18" charset="0"/>
              </a:rPr>
              <a:t>of both </a:t>
            </a:r>
            <a:r>
              <a:rPr lang="en-US" b="1" dirty="0">
                <a:solidFill>
                  <a:srgbClr val="7030A0"/>
                </a:solidFill>
                <a:latin typeface="Times New Roman" panose="02020603050405020304" pitchFamily="18" charset="0"/>
                <a:cs typeface="Times New Roman" panose="02020603050405020304" pitchFamily="18" charset="0"/>
              </a:rPr>
              <a:t>the endoplasmic reticulum and the Golgi apparatus </a:t>
            </a:r>
            <a:r>
              <a:rPr lang="en-US" b="1" dirty="0">
                <a:solidFill>
                  <a:srgbClr val="0070C0"/>
                </a:solidFill>
                <a:latin typeface="Times New Roman" panose="02020603050405020304" pitchFamily="18" charset="0"/>
                <a:cs typeface="Times New Roman" panose="02020603050405020304" pitchFamily="18" charset="0"/>
              </a:rPr>
              <a:t>that synthesize various </a:t>
            </a:r>
            <a:r>
              <a:rPr lang="en-US" b="1" dirty="0" smtClean="0">
                <a:solidFill>
                  <a:srgbClr val="0070C0"/>
                </a:solidFill>
                <a:latin typeface="Times New Roman" panose="02020603050405020304" pitchFamily="18" charset="0"/>
                <a:cs typeface="Times New Roman" panose="02020603050405020304" pitchFamily="18" charset="0"/>
              </a:rPr>
              <a:t>enzymes and store </a:t>
            </a:r>
            <a:r>
              <a:rPr lang="en-US" b="1" dirty="0">
                <a:solidFill>
                  <a:srgbClr val="0070C0"/>
                </a:solidFill>
                <a:latin typeface="Times New Roman" panose="02020603050405020304" pitchFamily="18" charset="0"/>
                <a:cs typeface="Times New Roman" panose="02020603050405020304" pitchFamily="18" charset="0"/>
              </a:rPr>
              <a:t>large quantities of calcium </a:t>
            </a:r>
            <a:r>
              <a:rPr lang="en-US" b="1" dirty="0" smtClean="0">
                <a:solidFill>
                  <a:srgbClr val="0070C0"/>
                </a:solidFill>
                <a:latin typeface="Times New Roman" panose="02020603050405020304" pitchFamily="18" charset="0"/>
                <a:cs typeface="Times New Roman" panose="02020603050405020304" pitchFamily="18" charset="0"/>
              </a:rPr>
              <a:t>ions.</a:t>
            </a:r>
          </a:p>
          <a:p>
            <a:pPr marL="173038" indent="-173038" algn="just">
              <a:lnSpc>
                <a:spcPct val="100000"/>
              </a:lnSpc>
              <a:buFont typeface="+mj-lt"/>
              <a:buAutoNum type="arabicParenR"/>
            </a:pP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mitochondria </a:t>
            </a:r>
            <a:r>
              <a:rPr lang="en-US" b="1" dirty="0">
                <a:solidFill>
                  <a:srgbClr val="0070C0"/>
                </a:solidFill>
                <a:latin typeface="Times New Roman" panose="02020603050405020304" pitchFamily="18" charset="0"/>
                <a:cs typeface="Times New Roman" panose="02020603050405020304" pitchFamily="18" charset="0"/>
              </a:rPr>
              <a:t>and enzyme systems that are capable of forming </a:t>
            </a:r>
            <a:r>
              <a:rPr lang="en-US" b="1" dirty="0" smtClean="0">
                <a:solidFill>
                  <a:srgbClr val="0070C0"/>
                </a:solidFill>
                <a:latin typeface="Times New Roman" panose="02020603050405020304" pitchFamily="18" charset="0"/>
                <a:cs typeface="Times New Roman" panose="02020603050405020304" pitchFamily="18" charset="0"/>
              </a:rPr>
              <a:t>adenosine triphosphate </a:t>
            </a:r>
            <a:r>
              <a:rPr lang="en-US" b="1" dirty="0">
                <a:solidFill>
                  <a:srgbClr val="0070C0"/>
                </a:solidFill>
                <a:latin typeface="Times New Roman" panose="02020603050405020304" pitchFamily="18" charset="0"/>
                <a:cs typeface="Times New Roman" panose="02020603050405020304" pitchFamily="18" charset="0"/>
              </a:rPr>
              <a:t>(ATP) and adenosine </a:t>
            </a:r>
            <a:r>
              <a:rPr lang="en-US" b="1" dirty="0" smtClean="0">
                <a:solidFill>
                  <a:srgbClr val="0070C0"/>
                </a:solidFill>
                <a:latin typeface="Times New Roman" panose="02020603050405020304" pitchFamily="18" charset="0"/>
                <a:cs typeface="Times New Roman" panose="02020603050405020304" pitchFamily="18" charset="0"/>
              </a:rPr>
              <a:t>diphosphate (ADP).</a:t>
            </a:r>
          </a:p>
          <a:p>
            <a:pPr marL="173038" indent="-173038" algn="just">
              <a:lnSpc>
                <a:spcPct val="100000"/>
              </a:lnSpc>
              <a:buFont typeface="+mj-lt"/>
              <a:buAutoNum type="arabicParenR"/>
            </a:pP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enzyme </a:t>
            </a:r>
            <a:r>
              <a:rPr lang="en-US" b="1" dirty="0">
                <a:solidFill>
                  <a:srgbClr val="0070C0"/>
                </a:solidFill>
                <a:latin typeface="Times New Roman" panose="02020603050405020304" pitchFamily="18" charset="0"/>
                <a:cs typeface="Times New Roman" panose="02020603050405020304" pitchFamily="18" charset="0"/>
              </a:rPr>
              <a:t>systems that </a:t>
            </a:r>
            <a:r>
              <a:rPr lang="en-US" b="1" dirty="0" smtClean="0">
                <a:solidFill>
                  <a:srgbClr val="0070C0"/>
                </a:solidFill>
                <a:latin typeface="Times New Roman" panose="02020603050405020304" pitchFamily="18" charset="0"/>
                <a:cs typeface="Times New Roman" panose="02020603050405020304" pitchFamily="18" charset="0"/>
              </a:rPr>
              <a:t>synthesize </a:t>
            </a:r>
            <a:r>
              <a:rPr lang="en-US" b="1" dirty="0">
                <a:solidFill>
                  <a:srgbClr val="7030A0"/>
                </a:solidFill>
                <a:latin typeface="Times New Roman" panose="02020603050405020304" pitchFamily="18" charset="0"/>
                <a:cs typeface="Times New Roman" panose="02020603050405020304" pitchFamily="18" charset="0"/>
              </a:rPr>
              <a:t>prostaglandins </a:t>
            </a:r>
            <a:r>
              <a:rPr lang="en-US" b="1" dirty="0">
                <a:solidFill>
                  <a:srgbClr val="0070C0"/>
                </a:solidFill>
                <a:latin typeface="Times New Roman" panose="02020603050405020304" pitchFamily="18" charset="0"/>
                <a:cs typeface="Times New Roman" panose="02020603050405020304" pitchFamily="18" charset="0"/>
              </a:rPr>
              <a:t>(local hormones that </a:t>
            </a:r>
            <a:r>
              <a:rPr lang="en-US" b="1" dirty="0" smtClean="0">
                <a:solidFill>
                  <a:srgbClr val="0070C0"/>
                </a:solidFill>
                <a:latin typeface="Times New Roman" panose="02020603050405020304" pitchFamily="18" charset="0"/>
                <a:cs typeface="Times New Roman" panose="02020603050405020304" pitchFamily="18" charset="0"/>
              </a:rPr>
              <a:t>cause many </a:t>
            </a:r>
            <a:r>
              <a:rPr lang="en-US" b="1" dirty="0">
                <a:solidFill>
                  <a:srgbClr val="0070C0"/>
                </a:solidFill>
                <a:latin typeface="Times New Roman" panose="02020603050405020304" pitchFamily="18" charset="0"/>
                <a:cs typeface="Times New Roman" panose="02020603050405020304" pitchFamily="18" charset="0"/>
              </a:rPr>
              <a:t>vascular and other local tissue </a:t>
            </a:r>
            <a:r>
              <a:rPr lang="en-US" b="1" dirty="0" smtClean="0">
                <a:solidFill>
                  <a:srgbClr val="0070C0"/>
                </a:solidFill>
                <a:latin typeface="Times New Roman" panose="02020603050405020304" pitchFamily="18" charset="0"/>
                <a:cs typeface="Times New Roman" panose="02020603050405020304" pitchFamily="18" charset="0"/>
              </a:rPr>
              <a:t>reactions).</a:t>
            </a:r>
          </a:p>
          <a:p>
            <a:pPr marL="173038" indent="-173038" algn="just">
              <a:lnSpc>
                <a:spcPct val="100000"/>
              </a:lnSpc>
              <a:buFont typeface="+mj-lt"/>
              <a:buAutoNum type="arabicParenR"/>
            </a:pPr>
            <a:r>
              <a:rPr lang="en-US" b="1" dirty="0">
                <a:solidFill>
                  <a:srgbClr val="0070C0"/>
                </a:solidFill>
                <a:latin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cs typeface="Times New Roman" panose="02020603050405020304" pitchFamily="18" charset="0"/>
              </a:rPr>
              <a:t>an </a:t>
            </a:r>
            <a:r>
              <a:rPr lang="en-US" b="1" dirty="0">
                <a:solidFill>
                  <a:srgbClr val="0070C0"/>
                </a:solidFill>
                <a:latin typeface="Times New Roman" panose="02020603050405020304" pitchFamily="18" charset="0"/>
                <a:cs typeface="Times New Roman" panose="02020603050405020304" pitchFamily="18" charset="0"/>
              </a:rPr>
              <a:t>important protein called the </a:t>
            </a:r>
            <a:r>
              <a:rPr lang="en-US" b="1" dirty="0">
                <a:solidFill>
                  <a:srgbClr val="7030A0"/>
                </a:solidFill>
                <a:latin typeface="Times New Roman" panose="02020603050405020304" pitchFamily="18" charset="0"/>
                <a:cs typeface="Times New Roman" panose="02020603050405020304" pitchFamily="18" charset="0"/>
              </a:rPr>
              <a:t>fibrin-stabilizing </a:t>
            </a:r>
            <a:r>
              <a:rPr lang="en-US" b="1" dirty="0" smtClean="0">
                <a:solidFill>
                  <a:srgbClr val="7030A0"/>
                </a:solidFill>
                <a:latin typeface="Times New Roman" panose="02020603050405020304" pitchFamily="18" charset="0"/>
                <a:cs typeface="Times New Roman" panose="02020603050405020304" pitchFamily="18" charset="0"/>
              </a:rPr>
              <a:t>factor. </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064896" cy="5775920"/>
          </a:xfrm>
        </p:spPr>
        <p:txBody>
          <a:bodyPr>
            <a:normAutofit/>
          </a:bodyPr>
          <a:lstStyle/>
          <a:p>
            <a:pPr marL="284163" indent="-284163" algn="just">
              <a:lnSpc>
                <a:spcPct val="100000"/>
              </a:lnSpc>
              <a:buNone/>
            </a:pPr>
            <a:r>
              <a:rPr lang="en-US" b="1" dirty="0" smtClean="0">
                <a:solidFill>
                  <a:srgbClr val="C00000"/>
                </a:solidFill>
                <a:latin typeface="Times New Roman" panose="02020603050405020304" pitchFamily="18" charset="0"/>
                <a:cs typeface="Times New Roman" panose="02020603050405020304" pitchFamily="18" charset="0"/>
              </a:rPr>
              <a:t>6) </a:t>
            </a:r>
            <a:r>
              <a:rPr lang="en-US" sz="2200" b="1" dirty="0" smtClean="0">
                <a:solidFill>
                  <a:srgbClr val="0070C0"/>
                </a:solidFill>
                <a:latin typeface="Times New Roman" panose="02020603050405020304" pitchFamily="18" charset="0"/>
                <a:cs typeface="Times New Roman" panose="02020603050405020304" pitchFamily="18" charset="0"/>
              </a:rPr>
              <a:t>a </a:t>
            </a:r>
            <a:r>
              <a:rPr lang="en-US" sz="2200" b="1" dirty="0">
                <a:solidFill>
                  <a:srgbClr val="0070C0"/>
                </a:solidFill>
                <a:latin typeface="Times New Roman" panose="02020603050405020304" pitchFamily="18" charset="0"/>
                <a:cs typeface="Times New Roman" panose="02020603050405020304" pitchFamily="18" charset="0"/>
              </a:rPr>
              <a:t>growth factor that causes vascular </a:t>
            </a:r>
            <a:r>
              <a:rPr lang="en-US" sz="2200" b="1" dirty="0" smtClean="0">
                <a:solidFill>
                  <a:srgbClr val="0070C0"/>
                </a:solidFill>
                <a:latin typeface="Times New Roman" panose="02020603050405020304" pitchFamily="18" charset="0"/>
                <a:cs typeface="Times New Roman" panose="02020603050405020304" pitchFamily="18" charset="0"/>
              </a:rPr>
              <a:t>endothelial cells</a:t>
            </a:r>
            <a:r>
              <a:rPr lang="en-US" sz="2200" b="1" dirty="0">
                <a:solidFill>
                  <a:srgbClr val="0070C0"/>
                </a:solidFill>
                <a:latin typeface="Times New Roman" panose="02020603050405020304" pitchFamily="18" charset="0"/>
                <a:cs typeface="Times New Roman" panose="02020603050405020304" pitchFamily="18" charset="0"/>
              </a:rPr>
              <a:t>, vascular smooth muscle cells, and fibroblasts </a:t>
            </a:r>
            <a:r>
              <a:rPr lang="en-US" sz="2200" b="1" dirty="0" smtClean="0">
                <a:solidFill>
                  <a:srgbClr val="0070C0"/>
                </a:solidFill>
                <a:latin typeface="Times New Roman" panose="02020603050405020304" pitchFamily="18" charset="0"/>
                <a:cs typeface="Times New Roman" panose="02020603050405020304" pitchFamily="18" charset="0"/>
              </a:rPr>
              <a:t>to multiply </a:t>
            </a:r>
            <a:r>
              <a:rPr lang="en-US" sz="2200" b="1" dirty="0">
                <a:solidFill>
                  <a:srgbClr val="0070C0"/>
                </a:solidFill>
                <a:latin typeface="Times New Roman" panose="02020603050405020304" pitchFamily="18" charset="0"/>
                <a:cs typeface="Times New Roman" panose="02020603050405020304" pitchFamily="18" charset="0"/>
              </a:rPr>
              <a:t>and grow, thus causing cellular growth </a:t>
            </a:r>
            <a:r>
              <a:rPr lang="en-US" sz="2200" b="1" dirty="0" smtClean="0">
                <a:solidFill>
                  <a:srgbClr val="0070C0"/>
                </a:solidFill>
                <a:latin typeface="Times New Roman" panose="02020603050405020304" pitchFamily="18" charset="0"/>
                <a:cs typeface="Times New Roman" panose="02020603050405020304" pitchFamily="18" charset="0"/>
              </a:rPr>
              <a:t>that eventually </a:t>
            </a:r>
            <a:r>
              <a:rPr lang="en-US" sz="2200" b="1" dirty="0">
                <a:solidFill>
                  <a:srgbClr val="0070C0"/>
                </a:solidFill>
                <a:latin typeface="Times New Roman" panose="02020603050405020304" pitchFamily="18" charset="0"/>
                <a:cs typeface="Times New Roman" panose="02020603050405020304" pitchFamily="18" charset="0"/>
              </a:rPr>
              <a:t>helps repair damaged vascular walls</a:t>
            </a:r>
            <a:r>
              <a:rPr lang="en-US" sz="2200"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 </a:t>
            </a:r>
            <a:r>
              <a:rPr lang="en-US" sz="2200" b="1" dirty="0">
                <a:solidFill>
                  <a:srgbClr val="0070C0"/>
                </a:solidFill>
                <a:latin typeface="Times New Roman" panose="02020603050405020304" pitchFamily="18" charset="0"/>
                <a:cs typeface="Times New Roman" panose="02020603050405020304" pitchFamily="18" charset="0"/>
              </a:rPr>
              <a:t>surface of the platelets cell membrane is a coat of glycoproteins </a:t>
            </a:r>
            <a:r>
              <a:rPr lang="en-US" sz="2200" b="1" dirty="0" smtClean="0">
                <a:solidFill>
                  <a:srgbClr val="7030A0"/>
                </a:solidFill>
                <a:latin typeface="Times New Roman" panose="02020603050405020304" pitchFamily="18" charset="0"/>
                <a:cs typeface="Times New Roman" panose="02020603050405020304" pitchFamily="18" charset="0"/>
              </a:rPr>
              <a:t>(integrin's </a:t>
            </a:r>
            <a:r>
              <a:rPr lang="en-US" sz="2200" b="1" dirty="0">
                <a:solidFill>
                  <a:srgbClr val="7030A0"/>
                </a:solidFill>
                <a:latin typeface="Times New Roman" panose="02020603050405020304" pitchFamily="18" charset="0"/>
                <a:cs typeface="Times New Roman" panose="02020603050405020304" pitchFamily="18" charset="0"/>
              </a:rPr>
              <a:t>and leucine-rich </a:t>
            </a:r>
            <a:r>
              <a:rPr lang="en-US" sz="2200" b="1" dirty="0" smtClean="0">
                <a:solidFill>
                  <a:srgbClr val="7030A0"/>
                </a:solidFill>
                <a:latin typeface="Times New Roman" panose="02020603050405020304" pitchFamily="18" charset="0"/>
                <a:cs typeface="Times New Roman" panose="02020603050405020304" pitchFamily="18" charset="0"/>
              </a:rPr>
              <a:t>glycoproteins) </a:t>
            </a:r>
            <a:r>
              <a:rPr lang="en-US" sz="2200" b="1" dirty="0" smtClean="0">
                <a:solidFill>
                  <a:srgbClr val="0070C0"/>
                </a:solidFill>
                <a:latin typeface="Times New Roman" panose="02020603050405020304" pitchFamily="18" charset="0"/>
                <a:cs typeface="Times New Roman" panose="02020603050405020304" pitchFamily="18" charset="0"/>
              </a:rPr>
              <a:t>that </a:t>
            </a:r>
            <a:r>
              <a:rPr lang="en-US" sz="2200" b="1" dirty="0">
                <a:solidFill>
                  <a:srgbClr val="0070C0"/>
                </a:solidFill>
                <a:latin typeface="Times New Roman" panose="02020603050405020304" pitchFamily="18" charset="0"/>
                <a:cs typeface="Times New Roman" panose="02020603050405020304" pitchFamily="18" charset="0"/>
              </a:rPr>
              <a:t>repulses adherence to normal endothelium and yet </a:t>
            </a:r>
            <a:r>
              <a:rPr lang="en-US" sz="2200" b="1" dirty="0" smtClean="0">
                <a:solidFill>
                  <a:srgbClr val="0070C0"/>
                </a:solidFill>
                <a:latin typeface="Times New Roman" panose="02020603050405020304" pitchFamily="18" charset="0"/>
                <a:cs typeface="Times New Roman" panose="02020603050405020304" pitchFamily="18" charset="0"/>
              </a:rPr>
              <a:t>causes adherence </a:t>
            </a:r>
            <a:r>
              <a:rPr lang="en-US" sz="2200" b="1" dirty="0">
                <a:solidFill>
                  <a:srgbClr val="0070C0"/>
                </a:solidFill>
                <a:latin typeface="Times New Roman" panose="02020603050405020304" pitchFamily="18" charset="0"/>
                <a:cs typeface="Times New Roman" panose="02020603050405020304" pitchFamily="18" charset="0"/>
              </a:rPr>
              <a:t>to injured areas of the vessel wall (injured endothelial </a:t>
            </a:r>
            <a:r>
              <a:rPr lang="en-US" sz="2200" b="1" dirty="0" smtClean="0">
                <a:solidFill>
                  <a:srgbClr val="0070C0"/>
                </a:solidFill>
                <a:latin typeface="Times New Roman" panose="02020603050405020304" pitchFamily="18" charset="0"/>
                <a:cs typeface="Times New Roman" panose="02020603050405020304" pitchFamily="18" charset="0"/>
              </a:rPr>
              <a:t>cells).</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 The platelet membrane contains </a:t>
            </a:r>
            <a:r>
              <a:rPr lang="en-US" sz="2200" b="1" dirty="0" smtClean="0">
                <a:solidFill>
                  <a:srgbClr val="0070C0"/>
                </a:solidFill>
                <a:latin typeface="Times New Roman" panose="02020603050405020304" pitchFamily="18" charset="0"/>
                <a:cs typeface="Times New Roman" panose="02020603050405020304" pitchFamily="18" charset="0"/>
              </a:rPr>
              <a:t>large amounts </a:t>
            </a:r>
            <a:r>
              <a:rPr lang="en-US" sz="2200" b="1" dirty="0">
                <a:solidFill>
                  <a:srgbClr val="0070C0"/>
                </a:solidFill>
                <a:latin typeface="Times New Roman" panose="02020603050405020304" pitchFamily="18" charset="0"/>
                <a:cs typeface="Times New Roman" panose="02020603050405020304" pitchFamily="18" charset="0"/>
              </a:rPr>
              <a:t>of phospholipids that activate multiple </a:t>
            </a:r>
            <a:r>
              <a:rPr lang="en-US" sz="2200" b="1" dirty="0" smtClean="0">
                <a:solidFill>
                  <a:srgbClr val="0070C0"/>
                </a:solidFill>
                <a:latin typeface="Times New Roman" panose="02020603050405020304" pitchFamily="18" charset="0"/>
                <a:cs typeface="Times New Roman" panose="02020603050405020304" pitchFamily="18" charset="0"/>
              </a:rPr>
              <a:t>stages in </a:t>
            </a:r>
            <a:r>
              <a:rPr lang="en-US" sz="2200" b="1" dirty="0">
                <a:solidFill>
                  <a:srgbClr val="0070C0"/>
                </a:solidFill>
                <a:latin typeface="Times New Roman" panose="02020603050405020304" pitchFamily="18" charset="0"/>
                <a:cs typeface="Times New Roman" panose="02020603050405020304" pitchFamily="18" charset="0"/>
              </a:rPr>
              <a:t>the blood-clotting </a:t>
            </a:r>
            <a:r>
              <a:rPr lang="en-US" sz="2200" b="1" dirty="0" smtClean="0">
                <a:solidFill>
                  <a:srgbClr val="0070C0"/>
                </a:solidFill>
                <a:latin typeface="Times New Roman" panose="02020603050405020304" pitchFamily="18" charset="0"/>
                <a:cs typeface="Times New Roman" panose="02020603050405020304" pitchFamily="18" charset="0"/>
              </a:rPr>
              <a:t>process.</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algn="just">
              <a:lnSpc>
                <a:spcPct val="160000"/>
              </a:lnSpc>
            </a:pPr>
            <a:r>
              <a:rPr lang="en-US" b="1" dirty="0">
                <a:solidFill>
                  <a:srgbClr val="0070C0"/>
                </a:solidFill>
                <a:latin typeface="Times New Roman" panose="02020603050405020304" pitchFamily="18" charset="0"/>
                <a:cs typeface="Times New Roman" panose="02020603050405020304" pitchFamily="18" charset="0"/>
              </a:rPr>
              <a:t>The platelets cytoplasm have </a:t>
            </a:r>
            <a:r>
              <a:rPr lang="el-GR" b="1" dirty="0">
                <a:solidFill>
                  <a:srgbClr val="0070C0"/>
                </a:solidFill>
                <a:latin typeface="Times New Roman" panose="02020603050405020304" pitchFamily="18" charset="0"/>
                <a:cs typeface="Times New Roman" panose="02020603050405020304" pitchFamily="18" charset="0"/>
              </a:rPr>
              <a:t>α-</a:t>
            </a:r>
            <a:r>
              <a:rPr lang="en-US" b="1" dirty="0">
                <a:solidFill>
                  <a:srgbClr val="0070C0"/>
                </a:solidFill>
                <a:latin typeface="Times New Roman" panose="02020603050405020304" pitchFamily="18" charset="0"/>
                <a:cs typeface="Times New Roman" panose="02020603050405020304" pitchFamily="18" charset="0"/>
              </a:rPr>
              <a:t>granules and dense bodies. </a:t>
            </a:r>
          </a:p>
          <a:p>
            <a:pPr marL="173038" indent="0" algn="just">
              <a:lnSpc>
                <a:spcPct val="160000"/>
              </a:lnSpc>
              <a:buNone/>
            </a:pPr>
            <a:r>
              <a:rPr lang="el-GR" b="1" dirty="0">
                <a:solidFill>
                  <a:srgbClr val="0070C0"/>
                </a:solidFill>
                <a:latin typeface="Times New Roman" panose="02020603050405020304" pitchFamily="18" charset="0"/>
                <a:cs typeface="Times New Roman" panose="02020603050405020304" pitchFamily="18" charset="0"/>
              </a:rPr>
              <a:t>α-</a:t>
            </a:r>
            <a:r>
              <a:rPr lang="en-US" b="1" dirty="0">
                <a:solidFill>
                  <a:srgbClr val="0070C0"/>
                </a:solidFill>
                <a:latin typeface="Times New Roman" panose="02020603050405020304" pitchFamily="18" charset="0"/>
                <a:cs typeface="Times New Roman" panose="02020603050405020304" pitchFamily="18" charset="0"/>
              </a:rPr>
              <a:t>Granules are the storage site of </a:t>
            </a:r>
            <a:r>
              <a:rPr lang="el-GR" b="1" dirty="0">
                <a:solidFill>
                  <a:srgbClr val="7030A0"/>
                </a:solidFill>
                <a:latin typeface="Times New Roman" panose="02020603050405020304" pitchFamily="18" charset="0"/>
                <a:cs typeface="Times New Roman" panose="02020603050405020304" pitchFamily="18" charset="0"/>
              </a:rPr>
              <a:t>β-</a:t>
            </a:r>
            <a:r>
              <a:rPr lang="en-US" b="1" dirty="0" err="1">
                <a:solidFill>
                  <a:srgbClr val="7030A0"/>
                </a:solidFill>
                <a:latin typeface="Times New Roman" panose="02020603050405020304" pitchFamily="18" charset="0"/>
                <a:cs typeface="Times New Roman" panose="02020603050405020304" pitchFamily="18" charset="0"/>
              </a:rPr>
              <a:t>thromboglobulin</a:t>
            </a:r>
            <a:r>
              <a:rPr lang="en-US" b="1" dirty="0">
                <a:solidFill>
                  <a:srgbClr val="7030A0"/>
                </a:solidFill>
                <a:latin typeface="Times New Roman" panose="02020603050405020304" pitchFamily="18" charset="0"/>
                <a:cs typeface="Times New Roman" panose="02020603050405020304" pitchFamily="18" charset="0"/>
              </a:rPr>
              <a:t>, platelet factor (PF) 4, platelet-derived growth factor (PDGF), VWF, fibrinogen, factor V, PAI-1, and thrombospondin.</a:t>
            </a:r>
            <a:r>
              <a:rPr lang="en-US" b="1" dirty="0">
                <a:solidFill>
                  <a:srgbClr val="0070C0"/>
                </a:solidFill>
                <a:latin typeface="Times New Roman" panose="02020603050405020304" pitchFamily="18" charset="0"/>
                <a:cs typeface="Times New Roman" panose="02020603050405020304" pitchFamily="18" charset="0"/>
              </a:rPr>
              <a:t> Dense bodies contain ADP, ATP, calcium, and serotonin.</a:t>
            </a: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4127</TotalTime>
  <Words>3961</Words>
  <Application>Microsoft Office PowerPoint</Application>
  <PresentationFormat>On-screen Show (4:3)</PresentationFormat>
  <Paragraphs>254</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Rockwell</vt:lpstr>
      <vt:lpstr>Rockwell Condensed</vt:lpstr>
      <vt:lpstr>Times New Roman</vt:lpstr>
      <vt:lpstr>Wingdings</vt:lpstr>
      <vt:lpstr>Wood Type</vt:lpstr>
      <vt:lpstr>Blood Biochemistry BCH 577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Biochemistry BCH 577</dc:title>
  <dc:creator>user</dc:creator>
  <cp:lastModifiedBy>Mohamed Saad Dawood</cp:lastModifiedBy>
  <cp:revision>244</cp:revision>
  <dcterms:created xsi:type="dcterms:W3CDTF">2015-03-01T11:18:03Z</dcterms:created>
  <dcterms:modified xsi:type="dcterms:W3CDTF">2019-11-19T05:00:52Z</dcterms:modified>
</cp:coreProperties>
</file>