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Lst>
  <p:notesMasterIdLst>
    <p:notesMasterId r:id="rId45"/>
  </p:notesMasterIdLst>
  <p:sldIdLst>
    <p:sldId id="256" r:id="rId2"/>
    <p:sldId id="423" r:id="rId3"/>
    <p:sldId id="424" r:id="rId4"/>
    <p:sldId id="425" r:id="rId5"/>
    <p:sldId id="426" r:id="rId6"/>
    <p:sldId id="427" r:id="rId7"/>
    <p:sldId id="428" r:id="rId8"/>
    <p:sldId id="429" r:id="rId9"/>
    <p:sldId id="430" r:id="rId10"/>
    <p:sldId id="431" r:id="rId11"/>
    <p:sldId id="432" r:id="rId12"/>
    <p:sldId id="433" r:id="rId13"/>
    <p:sldId id="434" r:id="rId14"/>
    <p:sldId id="435" r:id="rId15"/>
    <p:sldId id="436" r:id="rId16"/>
    <p:sldId id="437" r:id="rId17"/>
    <p:sldId id="438" r:id="rId18"/>
    <p:sldId id="439" r:id="rId19"/>
    <p:sldId id="440" r:id="rId20"/>
    <p:sldId id="441" r:id="rId21"/>
    <p:sldId id="442" r:id="rId22"/>
    <p:sldId id="443" r:id="rId23"/>
    <p:sldId id="444" r:id="rId24"/>
    <p:sldId id="445" r:id="rId25"/>
    <p:sldId id="446" r:id="rId26"/>
    <p:sldId id="447" r:id="rId27"/>
    <p:sldId id="448" r:id="rId28"/>
    <p:sldId id="449" r:id="rId29"/>
    <p:sldId id="450" r:id="rId30"/>
    <p:sldId id="451" r:id="rId31"/>
    <p:sldId id="453" r:id="rId32"/>
    <p:sldId id="452" r:id="rId33"/>
    <p:sldId id="454" r:id="rId34"/>
    <p:sldId id="455" r:id="rId35"/>
    <p:sldId id="456" r:id="rId36"/>
    <p:sldId id="457" r:id="rId37"/>
    <p:sldId id="458" r:id="rId38"/>
    <p:sldId id="459" r:id="rId39"/>
    <p:sldId id="460" r:id="rId40"/>
    <p:sldId id="461" r:id="rId41"/>
    <p:sldId id="462" r:id="rId42"/>
    <p:sldId id="463" r:id="rId43"/>
    <p:sldId id="464"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27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BB955C-A540-4863-BAFA-9C622F340E4E}" type="datetimeFigureOut">
              <a:rPr lang="en-US" smtClean="0"/>
              <a:pPr/>
              <a:t>12/1/2019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64845A-B707-4A3F-A092-B4665D80AA2A}" type="slidenum">
              <a:rPr lang="en-US" smtClean="0"/>
              <a:pPr/>
              <a:t>‹#›</a:t>
            </a:fld>
            <a:endParaRPr lang="en-US"/>
          </a:p>
        </p:txBody>
      </p:sp>
    </p:spTree>
    <p:extLst>
      <p:ext uri="{BB962C8B-B14F-4D97-AF65-F5344CB8AC3E}">
        <p14:creationId xmlns:p14="http://schemas.microsoft.com/office/powerpoint/2010/main" val="1420601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CD742C4-3A34-4D21-ABCF-C3D31C7FFAF3}" type="datetime1">
              <a:rPr lang="en-US" smtClean="0"/>
              <a:pPr/>
              <a:t>12/1/2019</a:t>
            </a:fld>
            <a:endParaRPr lang="en-US"/>
          </a:p>
        </p:txBody>
      </p:sp>
      <p:sp>
        <p:nvSpPr>
          <p:cNvPr id="5" name="Footer Placeholder 4"/>
          <p:cNvSpPr>
            <a:spLocks noGrp="1"/>
          </p:cNvSpPr>
          <p:nvPr>
            <p:ph type="ftr" sz="quarter" idx="11"/>
          </p:nvPr>
        </p:nvSpPr>
        <p:spPr>
          <a:xfrm>
            <a:off x="812805" y="6272785"/>
            <a:ext cx="4745736" cy="365125"/>
          </a:xfrm>
        </p:spPr>
        <p:txBody>
          <a:bodyPr/>
          <a:lstStyle/>
          <a:p>
            <a:r>
              <a:rPr lang="en-US" smtClean="0"/>
              <a:t>Dr. Mohamed Saad Daoud</a:t>
            </a:r>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C0B24F9D-808B-4200-A7FE-3B1F49D75A8C}" type="slidenum">
              <a:rPr lang="en-US" smtClean="0"/>
              <a:pPr/>
              <a:t>‹#›</a:t>
            </a:fld>
            <a:endParaRPr lang="en-US"/>
          </a:p>
        </p:txBody>
      </p:sp>
    </p:spTree>
    <p:extLst>
      <p:ext uri="{BB962C8B-B14F-4D97-AF65-F5344CB8AC3E}">
        <p14:creationId xmlns:p14="http://schemas.microsoft.com/office/powerpoint/2010/main" val="3172019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82BE0B4-C0B0-4B37-9349-1F1E080B501D}" type="datetime1">
              <a:rPr lang="en-US" smtClean="0"/>
              <a:pPr/>
              <a:t>12/1/2019</a:t>
            </a:fld>
            <a:endParaRPr lang="en-US"/>
          </a:p>
        </p:txBody>
      </p:sp>
      <p:sp>
        <p:nvSpPr>
          <p:cNvPr id="8" name="Footer Placeholder 7"/>
          <p:cNvSpPr>
            <a:spLocks noGrp="1"/>
          </p:cNvSpPr>
          <p:nvPr>
            <p:ph type="ftr" sz="quarter" idx="11"/>
          </p:nvPr>
        </p:nvSpPr>
        <p:spPr/>
        <p:txBody>
          <a:bodyPr/>
          <a:lstStyle/>
          <a:p>
            <a:r>
              <a:rPr lang="en-US" smtClean="0"/>
              <a:t>Dr. Mohamed Saad Daoud</a:t>
            </a:r>
            <a:endParaRPr lang="en-US"/>
          </a:p>
        </p:txBody>
      </p:sp>
      <p:sp>
        <p:nvSpPr>
          <p:cNvPr id="9" name="Slide Number Placeholder 8"/>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2994063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DE300D-ED5D-4EDB-B7B7-16782294268B}" type="datetime1">
              <a:rPr lang="en-US" smtClean="0"/>
              <a:pPr/>
              <a:t>12/1/2019</a:t>
            </a:fld>
            <a:endParaRPr lang="en-US"/>
          </a:p>
        </p:txBody>
      </p:sp>
      <p:sp>
        <p:nvSpPr>
          <p:cNvPr id="8" name="Footer Placeholder 7"/>
          <p:cNvSpPr>
            <a:spLocks noGrp="1"/>
          </p:cNvSpPr>
          <p:nvPr>
            <p:ph type="ftr" sz="quarter" idx="11"/>
          </p:nvPr>
        </p:nvSpPr>
        <p:spPr/>
        <p:txBody>
          <a:bodyPr/>
          <a:lstStyle/>
          <a:p>
            <a:r>
              <a:rPr lang="en-US" smtClean="0"/>
              <a:t>Dr. Mohamed Saad Daoud</a:t>
            </a:r>
            <a:endParaRPr lang="en-US"/>
          </a:p>
        </p:txBody>
      </p:sp>
      <p:sp>
        <p:nvSpPr>
          <p:cNvPr id="9" name="Slide Number Placeholder 8"/>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1527889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85EFCA-3996-4DAB-911A-24681EABDBA1}" type="datetime1">
              <a:rPr lang="en-US" smtClean="0"/>
              <a:pPr/>
              <a:t>12/1/2019</a:t>
            </a:fld>
            <a:endParaRPr lang="en-US"/>
          </a:p>
        </p:txBody>
      </p:sp>
      <p:sp>
        <p:nvSpPr>
          <p:cNvPr id="8" name="Footer Placeholder 7"/>
          <p:cNvSpPr>
            <a:spLocks noGrp="1"/>
          </p:cNvSpPr>
          <p:nvPr>
            <p:ph type="ftr" sz="quarter" idx="11"/>
          </p:nvPr>
        </p:nvSpPr>
        <p:spPr/>
        <p:txBody>
          <a:bodyPr/>
          <a:lstStyle/>
          <a:p>
            <a:r>
              <a:rPr lang="en-US" smtClean="0"/>
              <a:t>Dr. Mohamed Saad Daoud</a:t>
            </a:r>
            <a:endParaRPr lang="en-US"/>
          </a:p>
        </p:txBody>
      </p:sp>
      <p:sp>
        <p:nvSpPr>
          <p:cNvPr id="9" name="Slide Number Placeholder 8"/>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1371269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smtClean="0"/>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78F9179F-03F2-42E6-B49E-ECF62F591C02}" type="datetime1">
              <a:rPr lang="en-US" smtClean="0"/>
              <a:pPr/>
              <a:t>12/1/2019</a:t>
            </a:fld>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r>
              <a:rPr lang="en-US" smtClean="0"/>
              <a:t>Dr. Mohamed Saad Daoud</a:t>
            </a:r>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C0B24F9D-808B-4200-A7FE-3B1F49D75A8C}" type="slidenum">
              <a:rPr lang="en-US" smtClean="0"/>
              <a:pPr/>
              <a:t>‹#›</a:t>
            </a:fld>
            <a:endParaRPr lang="en-US"/>
          </a:p>
        </p:txBody>
      </p:sp>
    </p:spTree>
    <p:extLst>
      <p:ext uri="{BB962C8B-B14F-4D97-AF65-F5344CB8AC3E}">
        <p14:creationId xmlns:p14="http://schemas.microsoft.com/office/powerpoint/2010/main" val="3437084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C71C2A-AD2D-4B88-933F-B2BD4F01FB12}" type="datetime1">
              <a:rPr lang="en-US" smtClean="0"/>
              <a:pPr/>
              <a:t>12/1/2019</a:t>
            </a:fld>
            <a:endParaRPr lang="en-US"/>
          </a:p>
        </p:txBody>
      </p:sp>
      <p:sp>
        <p:nvSpPr>
          <p:cNvPr id="6" name="Footer Placeholder 5"/>
          <p:cNvSpPr>
            <a:spLocks noGrp="1"/>
          </p:cNvSpPr>
          <p:nvPr>
            <p:ph type="ftr" sz="quarter" idx="11"/>
          </p:nvPr>
        </p:nvSpPr>
        <p:spPr/>
        <p:txBody>
          <a:bodyPr/>
          <a:lstStyle/>
          <a:p>
            <a:r>
              <a:rPr lang="en-US" smtClean="0"/>
              <a:t>Dr. Mohamed Saad Daoud</a:t>
            </a:r>
            <a:endParaRPr lang="en-US"/>
          </a:p>
        </p:txBody>
      </p:sp>
      <p:sp>
        <p:nvSpPr>
          <p:cNvPr id="7" name="Slide Number Placeholder 6"/>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2549373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3BF9AC7-8CD0-4F98-B7D0-E100219275BC}" type="datetime1">
              <a:rPr lang="en-US" smtClean="0"/>
              <a:pPr/>
              <a:t>12/1/2019</a:t>
            </a:fld>
            <a:endParaRPr lang="en-US"/>
          </a:p>
        </p:txBody>
      </p:sp>
      <p:sp>
        <p:nvSpPr>
          <p:cNvPr id="8" name="Footer Placeholder 7"/>
          <p:cNvSpPr>
            <a:spLocks noGrp="1"/>
          </p:cNvSpPr>
          <p:nvPr>
            <p:ph type="ftr" sz="quarter" idx="11"/>
          </p:nvPr>
        </p:nvSpPr>
        <p:spPr/>
        <p:txBody>
          <a:bodyPr/>
          <a:lstStyle/>
          <a:p>
            <a:r>
              <a:rPr lang="en-US" smtClean="0"/>
              <a:t>Dr. Mohamed Saad Daoud</a:t>
            </a:r>
            <a:endParaRPr lang="en-US"/>
          </a:p>
        </p:txBody>
      </p:sp>
      <p:sp>
        <p:nvSpPr>
          <p:cNvPr id="9" name="Slide Number Placeholder 8"/>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329804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4EF7B6D0-A3F5-4CAA-B1EC-0782B8FC54E5}" type="datetime1">
              <a:rPr lang="en-US" smtClean="0"/>
              <a:pPr/>
              <a:t>12/1/2019</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1119171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909C96-AAB8-42BA-B9D5-4FAD1394A69B}" type="datetime1">
              <a:rPr lang="en-US" smtClean="0"/>
              <a:pPr/>
              <a:t>12/1/2019</a:t>
            </a:fld>
            <a:endParaRPr lang="en-US"/>
          </a:p>
        </p:txBody>
      </p:sp>
      <p:sp>
        <p:nvSpPr>
          <p:cNvPr id="3" name="Footer Placeholder 2"/>
          <p:cNvSpPr>
            <a:spLocks noGrp="1"/>
          </p:cNvSpPr>
          <p:nvPr>
            <p:ph type="ftr" sz="quarter" idx="11"/>
          </p:nvPr>
        </p:nvSpPr>
        <p:spPr/>
        <p:txBody>
          <a:bodyPr/>
          <a:lstStyle/>
          <a:p>
            <a:r>
              <a:rPr lang="en-US" smtClean="0"/>
              <a:t>Dr. Mohamed Saad Daoud</a:t>
            </a:r>
            <a:endParaRPr lang="en-US"/>
          </a:p>
        </p:txBody>
      </p:sp>
      <p:sp>
        <p:nvSpPr>
          <p:cNvPr id="4" name="Slide Number Placeholder 3"/>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3944447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73EEAA95-5B86-4C71-AC44-4D692ADAC773}" type="datetime1">
              <a:rPr lang="en-US" smtClean="0"/>
              <a:pPr/>
              <a:t>12/1/2019</a:t>
            </a:fld>
            <a:endParaRPr lang="en-US"/>
          </a:p>
        </p:txBody>
      </p:sp>
      <p:sp>
        <p:nvSpPr>
          <p:cNvPr id="10" name="Footer Placeholder 9"/>
          <p:cNvSpPr>
            <a:spLocks noGrp="1"/>
          </p:cNvSpPr>
          <p:nvPr>
            <p:ph type="ftr" sz="quarter" idx="11"/>
          </p:nvPr>
        </p:nvSpPr>
        <p:spPr/>
        <p:txBody>
          <a:bodyPr/>
          <a:lstStyle/>
          <a:p>
            <a:r>
              <a:rPr lang="en-US" smtClean="0"/>
              <a:t>Dr. Mohamed Saad Daoud</a:t>
            </a:r>
            <a:endParaRPr lang="en-US"/>
          </a:p>
        </p:txBody>
      </p:sp>
      <p:sp>
        <p:nvSpPr>
          <p:cNvPr id="11" name="Slide Number Placeholder 10"/>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3663989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67EA84BA-F35E-4986-97DA-376233FCBDB2}" type="datetime1">
              <a:rPr lang="en-US" smtClean="0"/>
              <a:pPr/>
              <a:t>12/1/2019</a:t>
            </a:fld>
            <a:endParaRPr lang="en-US"/>
          </a:p>
        </p:txBody>
      </p:sp>
      <p:sp>
        <p:nvSpPr>
          <p:cNvPr id="10" name="Slide Number Placeholder 9"/>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1982541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E63BCB24-F74B-4F6F-871D-3F6062A38C7B}" type="datetime1">
              <a:rPr lang="en-US" smtClean="0"/>
              <a:pPr/>
              <a:t>12/1/2019</a:t>
            </a:fld>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r>
              <a:rPr lang="en-US" smtClean="0"/>
              <a:t>Dr. Mohamed Saad Daoud</a:t>
            </a:r>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C0B24F9D-808B-4200-A7FE-3B1F49D75A8C}" type="slidenum">
              <a:rPr lang="en-US" smtClean="0"/>
              <a:pPr/>
              <a:t>‹#›</a:t>
            </a:fld>
            <a:endParaRPr lang="en-US"/>
          </a:p>
        </p:txBody>
      </p:sp>
    </p:spTree>
    <p:extLst>
      <p:ext uri="{BB962C8B-B14F-4D97-AF65-F5344CB8AC3E}">
        <p14:creationId xmlns:p14="http://schemas.microsoft.com/office/powerpoint/2010/main" val="3777534528"/>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dt="0"/>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800" b="1" dirty="0" smtClean="0">
                <a:latin typeface="Times New Roman" panose="02020603050405020304" pitchFamily="18" charset="0"/>
                <a:cs typeface="Times New Roman" panose="02020603050405020304" pitchFamily="18" charset="0"/>
              </a:rPr>
              <a:t>Blood Biochemistry</a:t>
            </a:r>
            <a:br>
              <a:rPr lang="en-US" sz="4800" b="1" dirty="0" smtClean="0">
                <a:latin typeface="Times New Roman" panose="02020603050405020304" pitchFamily="18" charset="0"/>
                <a:cs typeface="Times New Roman" panose="02020603050405020304" pitchFamily="18" charset="0"/>
              </a:rPr>
            </a:br>
            <a:r>
              <a:rPr lang="en-US" sz="4800" b="1" dirty="0" smtClean="0">
                <a:latin typeface="Times New Roman" panose="02020603050405020304" pitchFamily="18" charset="0"/>
                <a:cs typeface="Times New Roman" panose="02020603050405020304" pitchFamily="18" charset="0"/>
              </a:rPr>
              <a:t>BCH 577</a:t>
            </a:r>
            <a:endParaRPr lang="en-US" sz="48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pPr algn="ctr"/>
            <a:r>
              <a:rPr lang="en-US" sz="2400" b="1" dirty="0" smtClean="0">
                <a:latin typeface="Times New Roman" panose="02020603050405020304" pitchFamily="18" charset="0"/>
                <a:cs typeface="Times New Roman" panose="02020603050405020304" pitchFamily="18" charset="0"/>
              </a:rPr>
              <a:t>By</a:t>
            </a:r>
          </a:p>
          <a:p>
            <a:pPr algn="ctr"/>
            <a:r>
              <a:rPr lang="en-US" sz="2400" b="1" dirty="0" smtClean="0">
                <a:latin typeface="Times New Roman" panose="02020603050405020304" pitchFamily="18" charset="0"/>
                <a:cs typeface="Times New Roman" panose="02020603050405020304" pitchFamily="18" charset="0"/>
              </a:rPr>
              <a:t>Dr. Mohamed </a:t>
            </a:r>
            <a:r>
              <a:rPr lang="en-US" sz="2400" b="1" dirty="0" err="1" smtClean="0">
                <a:latin typeface="Times New Roman" panose="02020603050405020304" pitchFamily="18" charset="0"/>
                <a:cs typeface="Times New Roman" panose="02020603050405020304" pitchFamily="18" charset="0"/>
              </a:rPr>
              <a:t>Saad</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Daoud</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92656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92696"/>
            <a:ext cx="7772400" cy="5479504"/>
          </a:xfrm>
        </p:spPr>
        <p:txBody>
          <a:bodyPr>
            <a:normAutofit/>
          </a:bodyPr>
          <a:lstStyle/>
          <a:p>
            <a:pPr marL="0" indent="0">
              <a:buNone/>
            </a:pPr>
            <a:r>
              <a:rPr lang="en-US" sz="2400" b="1" i="1" dirty="0">
                <a:solidFill>
                  <a:srgbClr val="7030A0"/>
                </a:solidFill>
                <a:latin typeface="Times New Roman" panose="02020603050405020304" pitchFamily="18" charset="0"/>
                <a:cs typeface="Times New Roman" panose="02020603050405020304" pitchFamily="18" charset="0"/>
              </a:rPr>
              <a:t>Activation of Plasminogen to Form </a:t>
            </a:r>
            <a:r>
              <a:rPr lang="en-US" sz="2400" b="1" i="1" dirty="0" smtClean="0">
                <a:solidFill>
                  <a:srgbClr val="7030A0"/>
                </a:solidFill>
                <a:latin typeface="Times New Roman" panose="02020603050405020304" pitchFamily="18" charset="0"/>
                <a:cs typeface="Times New Roman" panose="02020603050405020304" pitchFamily="18" charset="0"/>
              </a:rPr>
              <a:t>Plasmin-Then </a:t>
            </a:r>
            <a:r>
              <a:rPr lang="en-US" sz="2400" b="1" i="1" dirty="0">
                <a:solidFill>
                  <a:srgbClr val="7030A0"/>
                </a:solidFill>
                <a:latin typeface="Times New Roman" panose="02020603050405020304" pitchFamily="18" charset="0"/>
                <a:cs typeface="Times New Roman" panose="02020603050405020304" pitchFamily="18" charset="0"/>
              </a:rPr>
              <a:t>Lysis of Clots.</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When a clot is formed, a large amount of </a:t>
            </a:r>
            <a:r>
              <a:rPr lang="en-US" b="1" dirty="0" smtClean="0">
                <a:solidFill>
                  <a:srgbClr val="0070C0"/>
                </a:solidFill>
                <a:latin typeface="Times New Roman" panose="02020603050405020304" pitchFamily="18" charset="0"/>
                <a:cs typeface="Times New Roman" panose="02020603050405020304" pitchFamily="18" charset="0"/>
              </a:rPr>
              <a:t>plasminogen is </a:t>
            </a:r>
            <a:r>
              <a:rPr lang="en-US" b="1" dirty="0">
                <a:solidFill>
                  <a:srgbClr val="0070C0"/>
                </a:solidFill>
                <a:latin typeface="Times New Roman" panose="02020603050405020304" pitchFamily="18" charset="0"/>
                <a:cs typeface="Times New Roman" panose="02020603050405020304" pitchFamily="18" charset="0"/>
              </a:rPr>
              <a:t>trapped in the clot along with other plasma </a:t>
            </a:r>
            <a:r>
              <a:rPr lang="en-US" b="1" dirty="0" smtClean="0">
                <a:solidFill>
                  <a:srgbClr val="0070C0"/>
                </a:solidFill>
                <a:latin typeface="Times New Roman" panose="02020603050405020304" pitchFamily="18" charset="0"/>
                <a:cs typeface="Times New Roman" panose="02020603050405020304" pitchFamily="18" charset="0"/>
              </a:rPr>
              <a:t>proteins. This </a:t>
            </a:r>
            <a:r>
              <a:rPr lang="en-US" b="1" dirty="0">
                <a:solidFill>
                  <a:srgbClr val="0070C0"/>
                </a:solidFill>
                <a:latin typeface="Times New Roman" panose="02020603050405020304" pitchFamily="18" charset="0"/>
                <a:cs typeface="Times New Roman" panose="02020603050405020304" pitchFamily="18" charset="0"/>
              </a:rPr>
              <a:t>will not become plasmin or cause lysis of the </a:t>
            </a:r>
            <a:r>
              <a:rPr lang="en-US" b="1" dirty="0" smtClean="0">
                <a:solidFill>
                  <a:srgbClr val="0070C0"/>
                </a:solidFill>
                <a:latin typeface="Times New Roman" panose="02020603050405020304" pitchFamily="18" charset="0"/>
                <a:cs typeface="Times New Roman" panose="02020603050405020304" pitchFamily="18" charset="0"/>
              </a:rPr>
              <a:t>clot until </a:t>
            </a:r>
            <a:r>
              <a:rPr lang="en-US" b="1" dirty="0">
                <a:solidFill>
                  <a:srgbClr val="0070C0"/>
                </a:solidFill>
                <a:latin typeface="Times New Roman" panose="02020603050405020304" pitchFamily="18" charset="0"/>
                <a:cs typeface="Times New Roman" panose="02020603050405020304" pitchFamily="18" charset="0"/>
              </a:rPr>
              <a:t>it is activated.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The </a:t>
            </a:r>
            <a:r>
              <a:rPr lang="en-US" b="1" dirty="0">
                <a:solidFill>
                  <a:srgbClr val="0070C0"/>
                </a:solidFill>
                <a:latin typeface="Times New Roman" panose="02020603050405020304" pitchFamily="18" charset="0"/>
                <a:cs typeface="Times New Roman" panose="02020603050405020304" pitchFamily="18" charset="0"/>
              </a:rPr>
              <a:t>injured tissues and </a:t>
            </a:r>
            <a:r>
              <a:rPr lang="en-US" b="1" dirty="0" smtClean="0">
                <a:solidFill>
                  <a:srgbClr val="0070C0"/>
                </a:solidFill>
                <a:latin typeface="Times New Roman" panose="02020603050405020304" pitchFamily="18" charset="0"/>
                <a:cs typeface="Times New Roman" panose="02020603050405020304" pitchFamily="18" charset="0"/>
              </a:rPr>
              <a:t>vascular endothelium </a:t>
            </a:r>
            <a:r>
              <a:rPr lang="en-US" b="1" dirty="0">
                <a:solidFill>
                  <a:srgbClr val="0070C0"/>
                </a:solidFill>
                <a:latin typeface="Times New Roman" panose="02020603050405020304" pitchFamily="18" charset="0"/>
                <a:cs typeface="Times New Roman" panose="02020603050405020304" pitchFamily="18" charset="0"/>
              </a:rPr>
              <a:t>very slowly release a powerful </a:t>
            </a:r>
            <a:r>
              <a:rPr lang="en-US" b="1" dirty="0" smtClean="0">
                <a:solidFill>
                  <a:srgbClr val="0070C0"/>
                </a:solidFill>
                <a:latin typeface="Times New Roman" panose="02020603050405020304" pitchFamily="18" charset="0"/>
                <a:cs typeface="Times New Roman" panose="02020603050405020304" pitchFamily="18" charset="0"/>
              </a:rPr>
              <a:t>activator called </a:t>
            </a:r>
            <a:r>
              <a:rPr lang="en-US" b="1" dirty="0">
                <a:solidFill>
                  <a:srgbClr val="0070C0"/>
                </a:solidFill>
                <a:latin typeface="Times New Roman" panose="02020603050405020304" pitchFamily="18" charset="0"/>
                <a:cs typeface="Times New Roman" panose="02020603050405020304" pitchFamily="18" charset="0"/>
              </a:rPr>
              <a:t>tissue plasminogen activator (t-PA) that a </a:t>
            </a:r>
            <a:r>
              <a:rPr lang="en-US" b="1" dirty="0" smtClean="0">
                <a:solidFill>
                  <a:srgbClr val="0070C0"/>
                </a:solidFill>
                <a:latin typeface="Times New Roman" panose="02020603050405020304" pitchFamily="18" charset="0"/>
                <a:cs typeface="Times New Roman" panose="02020603050405020304" pitchFamily="18" charset="0"/>
              </a:rPr>
              <a:t>few days </a:t>
            </a:r>
            <a:r>
              <a:rPr lang="en-US" b="1" dirty="0">
                <a:solidFill>
                  <a:srgbClr val="0070C0"/>
                </a:solidFill>
                <a:latin typeface="Times New Roman" panose="02020603050405020304" pitchFamily="18" charset="0"/>
                <a:cs typeface="Times New Roman" panose="02020603050405020304" pitchFamily="18" charset="0"/>
              </a:rPr>
              <a:t>later, after the clot has stopped the </a:t>
            </a:r>
            <a:r>
              <a:rPr lang="en-US" b="1" dirty="0" smtClean="0">
                <a:solidFill>
                  <a:srgbClr val="0070C0"/>
                </a:solidFill>
                <a:latin typeface="Times New Roman" panose="02020603050405020304" pitchFamily="18" charset="0"/>
                <a:cs typeface="Times New Roman" panose="02020603050405020304" pitchFamily="18" charset="0"/>
              </a:rPr>
              <a:t>bleeding, eventually </a:t>
            </a:r>
            <a:r>
              <a:rPr lang="en-US" b="1" dirty="0">
                <a:solidFill>
                  <a:srgbClr val="0070C0"/>
                </a:solidFill>
                <a:latin typeface="Times New Roman" panose="02020603050405020304" pitchFamily="18" charset="0"/>
                <a:cs typeface="Times New Roman" panose="02020603050405020304" pitchFamily="18" charset="0"/>
              </a:rPr>
              <a:t>converts plasminogen to plasmin, which </a:t>
            </a:r>
            <a:r>
              <a:rPr lang="en-US" b="1" dirty="0" smtClean="0">
                <a:solidFill>
                  <a:srgbClr val="0070C0"/>
                </a:solidFill>
                <a:latin typeface="Times New Roman" panose="02020603050405020304" pitchFamily="18" charset="0"/>
                <a:cs typeface="Times New Roman" panose="02020603050405020304" pitchFamily="18" charset="0"/>
              </a:rPr>
              <a:t>in turn </a:t>
            </a:r>
            <a:r>
              <a:rPr lang="en-US" b="1" dirty="0">
                <a:solidFill>
                  <a:srgbClr val="0070C0"/>
                </a:solidFill>
                <a:latin typeface="Times New Roman" panose="02020603050405020304" pitchFamily="18" charset="0"/>
                <a:cs typeface="Times New Roman" panose="02020603050405020304" pitchFamily="18" charset="0"/>
              </a:rPr>
              <a:t>removes the remaining unnecessary blood clot. </a:t>
            </a:r>
            <a:endParaRPr lang="en-US" b="1" dirty="0" smtClean="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10</a:t>
            </a:fld>
            <a:endParaRPr lang="en-US"/>
          </a:p>
        </p:txBody>
      </p:sp>
    </p:spTree>
    <p:extLst>
      <p:ext uri="{BB962C8B-B14F-4D97-AF65-F5344CB8AC3E}">
        <p14:creationId xmlns:p14="http://schemas.microsoft.com/office/powerpoint/2010/main" val="883255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36712"/>
            <a:ext cx="7772400" cy="5335488"/>
          </a:xfrm>
        </p:spPr>
        <p:txBody>
          <a:bodyPr/>
          <a:lstStyle/>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In fact, many small blood vessels in which blood flow has been blocked by clots are reopened by this mechanism. Thus, an especially important function of the plasmin system is to remove minute clots from millions of tiny peripheral </a:t>
            </a:r>
            <a:r>
              <a:rPr lang="en-US" b="1" dirty="0" smtClean="0">
                <a:solidFill>
                  <a:srgbClr val="0070C0"/>
                </a:solidFill>
                <a:latin typeface="Times New Roman" panose="02020603050405020304" pitchFamily="18" charset="0"/>
                <a:cs typeface="Times New Roman" panose="02020603050405020304" pitchFamily="18" charset="0"/>
              </a:rPr>
              <a:t>vessels.</a:t>
            </a:r>
            <a:endParaRPr lang="en-US" b="1" dirty="0">
              <a:solidFill>
                <a:srgbClr val="0070C0"/>
              </a:solidFill>
              <a:latin typeface="Times New Roman" panose="02020603050405020304" pitchFamily="18" charset="0"/>
              <a:cs typeface="Times New Roman" panose="02020603050405020304" pitchFamily="18" charset="0"/>
            </a:endParaRPr>
          </a:p>
          <a:p>
            <a:endParaRPr lang="en-US" dirty="0"/>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11</a:t>
            </a:fld>
            <a:endParaRPr lang="en-US"/>
          </a:p>
        </p:txBody>
      </p:sp>
    </p:spTree>
    <p:extLst>
      <p:ext uri="{BB962C8B-B14F-4D97-AF65-F5344CB8AC3E}">
        <p14:creationId xmlns:p14="http://schemas.microsoft.com/office/powerpoint/2010/main" val="527335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08720"/>
            <a:ext cx="7772400" cy="5263480"/>
          </a:xfrm>
        </p:spPr>
        <p:txBody>
          <a:bodyPr>
            <a:normAutofit/>
          </a:bodyPr>
          <a:lstStyle/>
          <a:p>
            <a:pPr marL="0" indent="0">
              <a:buNone/>
            </a:pPr>
            <a:r>
              <a:rPr lang="en-US" sz="2200" b="1" dirty="0">
                <a:solidFill>
                  <a:srgbClr val="FF0000"/>
                </a:solidFill>
                <a:latin typeface="Times New Roman" panose="02020603050405020304" pitchFamily="18" charset="0"/>
                <a:cs typeface="Times New Roman" panose="02020603050405020304" pitchFamily="18" charset="0"/>
              </a:rPr>
              <a:t>Conditions That </a:t>
            </a:r>
            <a:r>
              <a:rPr lang="en-US" sz="2200" b="1" dirty="0" smtClean="0">
                <a:solidFill>
                  <a:srgbClr val="FF0000"/>
                </a:solidFill>
                <a:latin typeface="Times New Roman" panose="02020603050405020304" pitchFamily="18" charset="0"/>
                <a:cs typeface="Times New Roman" panose="02020603050405020304" pitchFamily="18" charset="0"/>
              </a:rPr>
              <a:t>Cause Excessive </a:t>
            </a:r>
            <a:r>
              <a:rPr lang="en-US" sz="2200" b="1" dirty="0">
                <a:solidFill>
                  <a:srgbClr val="FF0000"/>
                </a:solidFill>
                <a:latin typeface="Times New Roman" panose="02020603050405020304" pitchFamily="18" charset="0"/>
                <a:cs typeface="Times New Roman" panose="02020603050405020304" pitchFamily="18" charset="0"/>
              </a:rPr>
              <a:t>Bleeding </a:t>
            </a:r>
            <a:r>
              <a:rPr lang="en-US" sz="2200" b="1" dirty="0" smtClean="0">
                <a:solidFill>
                  <a:srgbClr val="FF0000"/>
                </a:solidFill>
                <a:latin typeface="Times New Roman" panose="02020603050405020304" pitchFamily="18" charset="0"/>
                <a:cs typeface="Times New Roman" panose="02020603050405020304" pitchFamily="18" charset="0"/>
              </a:rPr>
              <a:t>in Human </a:t>
            </a:r>
            <a:r>
              <a:rPr lang="en-US" sz="2200" b="1" dirty="0">
                <a:solidFill>
                  <a:srgbClr val="FF0000"/>
                </a:solidFill>
                <a:latin typeface="Times New Roman" panose="02020603050405020304" pitchFamily="18" charset="0"/>
                <a:cs typeface="Times New Roman" panose="02020603050405020304" pitchFamily="18" charset="0"/>
              </a:rPr>
              <a:t>Beings</a:t>
            </a:r>
          </a:p>
          <a:p>
            <a:pPr algn="just">
              <a:lnSpc>
                <a:spcPct val="150000"/>
              </a:lnSpc>
            </a:pPr>
            <a:r>
              <a:rPr lang="en-US" sz="2200" b="1" dirty="0">
                <a:solidFill>
                  <a:srgbClr val="0070C0"/>
                </a:solidFill>
                <a:latin typeface="Times New Roman" panose="02020603050405020304" pitchFamily="18" charset="0"/>
                <a:cs typeface="Times New Roman" panose="02020603050405020304" pitchFamily="18" charset="0"/>
              </a:rPr>
              <a:t>Excessive bleeding can result from deficiency of </a:t>
            </a:r>
            <a:r>
              <a:rPr lang="en-US" sz="2200" b="1" dirty="0" smtClean="0">
                <a:solidFill>
                  <a:srgbClr val="0070C0"/>
                </a:solidFill>
                <a:latin typeface="Times New Roman" panose="02020603050405020304" pitchFamily="18" charset="0"/>
                <a:cs typeface="Times New Roman" panose="02020603050405020304" pitchFamily="18" charset="0"/>
              </a:rPr>
              <a:t>any one </a:t>
            </a:r>
            <a:r>
              <a:rPr lang="en-US" sz="2200" b="1" dirty="0">
                <a:solidFill>
                  <a:srgbClr val="0070C0"/>
                </a:solidFill>
                <a:latin typeface="Times New Roman" panose="02020603050405020304" pitchFamily="18" charset="0"/>
                <a:cs typeface="Times New Roman" panose="02020603050405020304" pitchFamily="18" charset="0"/>
              </a:rPr>
              <a:t>of the many blood-clotting factors. Three </a:t>
            </a:r>
            <a:r>
              <a:rPr lang="en-US" sz="2200" b="1" dirty="0" smtClean="0">
                <a:solidFill>
                  <a:srgbClr val="0070C0"/>
                </a:solidFill>
                <a:latin typeface="Times New Roman" panose="02020603050405020304" pitchFamily="18" charset="0"/>
                <a:cs typeface="Times New Roman" panose="02020603050405020304" pitchFamily="18" charset="0"/>
              </a:rPr>
              <a:t>particular types </a:t>
            </a:r>
            <a:r>
              <a:rPr lang="en-US" sz="2200" b="1" dirty="0">
                <a:solidFill>
                  <a:srgbClr val="0070C0"/>
                </a:solidFill>
                <a:latin typeface="Times New Roman" panose="02020603050405020304" pitchFamily="18" charset="0"/>
                <a:cs typeface="Times New Roman" panose="02020603050405020304" pitchFamily="18" charset="0"/>
              </a:rPr>
              <a:t>of bleeding tendencies that have been </a:t>
            </a:r>
            <a:r>
              <a:rPr lang="en-US" sz="2200" b="1" dirty="0" smtClean="0">
                <a:solidFill>
                  <a:srgbClr val="0070C0"/>
                </a:solidFill>
                <a:latin typeface="Times New Roman" panose="02020603050405020304" pitchFamily="18" charset="0"/>
                <a:cs typeface="Times New Roman" panose="02020603050405020304" pitchFamily="18" charset="0"/>
              </a:rPr>
              <a:t>studied to </a:t>
            </a:r>
            <a:r>
              <a:rPr lang="en-US" sz="2200" b="1" dirty="0">
                <a:solidFill>
                  <a:srgbClr val="0070C0"/>
                </a:solidFill>
                <a:latin typeface="Times New Roman" panose="02020603050405020304" pitchFamily="18" charset="0"/>
                <a:cs typeface="Times New Roman" panose="02020603050405020304" pitchFamily="18" charset="0"/>
              </a:rPr>
              <a:t>the greatest </a:t>
            </a:r>
            <a:r>
              <a:rPr lang="en-US" sz="2200" b="1" dirty="0" smtClean="0">
                <a:solidFill>
                  <a:srgbClr val="0070C0"/>
                </a:solidFill>
                <a:latin typeface="Times New Roman" panose="02020603050405020304" pitchFamily="18" charset="0"/>
                <a:cs typeface="Times New Roman" panose="02020603050405020304" pitchFamily="18" charset="0"/>
              </a:rPr>
              <a:t>extent, bleeding caused </a:t>
            </a:r>
            <a:r>
              <a:rPr lang="en-US" sz="2200" b="1" dirty="0">
                <a:solidFill>
                  <a:srgbClr val="0070C0"/>
                </a:solidFill>
                <a:latin typeface="Times New Roman" panose="02020603050405020304" pitchFamily="18" charset="0"/>
                <a:cs typeface="Times New Roman" panose="02020603050405020304" pitchFamily="18" charset="0"/>
              </a:rPr>
              <a:t>by </a:t>
            </a:r>
            <a:endParaRPr lang="en-US" sz="2200" b="1" dirty="0" smtClean="0">
              <a:solidFill>
                <a:srgbClr val="0070C0"/>
              </a:solidFill>
              <a:latin typeface="Times New Roman" panose="02020603050405020304" pitchFamily="18" charset="0"/>
              <a:cs typeface="Times New Roman" panose="02020603050405020304" pitchFamily="18" charset="0"/>
            </a:endParaRPr>
          </a:p>
          <a:p>
            <a:pPr marL="0" indent="173038" algn="just">
              <a:lnSpc>
                <a:spcPct val="150000"/>
              </a:lnSpc>
              <a:buNone/>
            </a:pPr>
            <a:r>
              <a:rPr lang="en-US" sz="2200" b="1" dirty="0" smtClean="0">
                <a:solidFill>
                  <a:srgbClr val="0070C0"/>
                </a:solidFill>
                <a:latin typeface="Times New Roman" panose="02020603050405020304" pitchFamily="18" charset="0"/>
                <a:cs typeface="Times New Roman" panose="02020603050405020304" pitchFamily="18" charset="0"/>
              </a:rPr>
              <a:t>(</a:t>
            </a:r>
            <a:r>
              <a:rPr lang="en-US" sz="2200" b="1" dirty="0">
                <a:solidFill>
                  <a:srgbClr val="0070C0"/>
                </a:solidFill>
                <a:latin typeface="Times New Roman" panose="02020603050405020304" pitchFamily="18" charset="0"/>
                <a:cs typeface="Times New Roman" panose="02020603050405020304" pitchFamily="18" charset="0"/>
              </a:rPr>
              <a:t>1) vitamin K </a:t>
            </a:r>
            <a:r>
              <a:rPr lang="en-US" sz="2200" b="1" dirty="0" smtClean="0">
                <a:solidFill>
                  <a:srgbClr val="0070C0"/>
                </a:solidFill>
                <a:latin typeface="Times New Roman" panose="02020603050405020304" pitchFamily="18" charset="0"/>
                <a:cs typeface="Times New Roman" panose="02020603050405020304" pitchFamily="18" charset="0"/>
              </a:rPr>
              <a:t>deficiency</a:t>
            </a:r>
          </a:p>
          <a:p>
            <a:pPr marL="0" indent="173038" algn="just">
              <a:lnSpc>
                <a:spcPct val="150000"/>
              </a:lnSpc>
              <a:buNone/>
            </a:pPr>
            <a:r>
              <a:rPr lang="en-US" sz="2200" b="1" dirty="0" smtClean="0">
                <a:solidFill>
                  <a:srgbClr val="0070C0"/>
                </a:solidFill>
                <a:latin typeface="Times New Roman" panose="02020603050405020304" pitchFamily="18" charset="0"/>
                <a:cs typeface="Times New Roman" panose="02020603050405020304" pitchFamily="18" charset="0"/>
              </a:rPr>
              <a:t>(</a:t>
            </a:r>
            <a:r>
              <a:rPr lang="en-US" sz="2200" b="1" dirty="0">
                <a:solidFill>
                  <a:srgbClr val="0070C0"/>
                </a:solidFill>
                <a:latin typeface="Times New Roman" panose="02020603050405020304" pitchFamily="18" charset="0"/>
                <a:cs typeface="Times New Roman" panose="02020603050405020304" pitchFamily="18" charset="0"/>
              </a:rPr>
              <a:t>2) </a:t>
            </a:r>
            <a:r>
              <a:rPr lang="en-US" sz="2200" b="1" dirty="0" smtClean="0">
                <a:solidFill>
                  <a:srgbClr val="0070C0"/>
                </a:solidFill>
                <a:latin typeface="Times New Roman" panose="02020603050405020304" pitchFamily="18" charset="0"/>
                <a:cs typeface="Times New Roman" panose="02020603050405020304" pitchFamily="18" charset="0"/>
              </a:rPr>
              <a:t>hemophilia</a:t>
            </a:r>
            <a:endParaRPr lang="en-US" sz="2200" b="1" dirty="0">
              <a:solidFill>
                <a:srgbClr val="0070C0"/>
              </a:solidFill>
              <a:latin typeface="Times New Roman" panose="02020603050405020304" pitchFamily="18" charset="0"/>
              <a:cs typeface="Times New Roman" panose="02020603050405020304" pitchFamily="18" charset="0"/>
            </a:endParaRPr>
          </a:p>
          <a:p>
            <a:pPr marL="0" indent="173038" algn="just">
              <a:lnSpc>
                <a:spcPct val="150000"/>
              </a:lnSpc>
              <a:buNone/>
            </a:pPr>
            <a:r>
              <a:rPr lang="en-US" sz="2200" b="1" dirty="0" smtClean="0">
                <a:solidFill>
                  <a:srgbClr val="0070C0"/>
                </a:solidFill>
                <a:latin typeface="Times New Roman" panose="02020603050405020304" pitchFamily="18" charset="0"/>
                <a:cs typeface="Times New Roman" panose="02020603050405020304" pitchFamily="18" charset="0"/>
              </a:rPr>
              <a:t>(3</a:t>
            </a:r>
            <a:r>
              <a:rPr lang="en-US" sz="2200" b="1" dirty="0">
                <a:solidFill>
                  <a:srgbClr val="0070C0"/>
                </a:solidFill>
                <a:latin typeface="Times New Roman" panose="02020603050405020304" pitchFamily="18" charset="0"/>
                <a:cs typeface="Times New Roman" panose="02020603050405020304" pitchFamily="18" charset="0"/>
              </a:rPr>
              <a:t>) thrombocytopenia (platelet deficiency).</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12</a:t>
            </a:fld>
            <a:endParaRPr lang="en-US"/>
          </a:p>
        </p:txBody>
      </p:sp>
    </p:spTree>
    <p:extLst>
      <p:ext uri="{BB962C8B-B14F-4D97-AF65-F5344CB8AC3E}">
        <p14:creationId xmlns:p14="http://schemas.microsoft.com/office/powerpoint/2010/main" val="1705113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4704"/>
            <a:ext cx="7772400" cy="5407496"/>
          </a:xfrm>
        </p:spPr>
        <p:txBody>
          <a:bodyPr>
            <a:normAutofit fontScale="92500" lnSpcReduction="20000"/>
          </a:bodyPr>
          <a:lstStyle/>
          <a:p>
            <a:pPr marL="0" indent="0" algn="just">
              <a:buNone/>
            </a:pPr>
            <a:r>
              <a:rPr lang="en-US" b="1" i="1" dirty="0">
                <a:solidFill>
                  <a:srgbClr val="7030A0"/>
                </a:solidFill>
                <a:latin typeface="Times New Roman" panose="02020603050405020304" pitchFamily="18" charset="0"/>
                <a:cs typeface="Times New Roman" panose="02020603050405020304" pitchFamily="18" charset="0"/>
              </a:rPr>
              <a:t>Decreased Prothrombin, Factor </a:t>
            </a:r>
            <a:r>
              <a:rPr lang="en-US" b="1" i="1" dirty="0" smtClean="0">
                <a:solidFill>
                  <a:srgbClr val="7030A0"/>
                </a:solidFill>
                <a:latin typeface="Times New Roman" panose="02020603050405020304" pitchFamily="18" charset="0"/>
                <a:cs typeface="Times New Roman" panose="02020603050405020304" pitchFamily="18" charset="0"/>
              </a:rPr>
              <a:t>VII, Factor </a:t>
            </a:r>
            <a:r>
              <a:rPr lang="en-US" b="1" i="1" dirty="0">
                <a:solidFill>
                  <a:srgbClr val="7030A0"/>
                </a:solidFill>
                <a:latin typeface="Times New Roman" panose="02020603050405020304" pitchFamily="18" charset="0"/>
                <a:cs typeface="Times New Roman" panose="02020603050405020304" pitchFamily="18" charset="0"/>
              </a:rPr>
              <a:t>IX, and Factor X Caused</a:t>
            </a:r>
          </a:p>
          <a:p>
            <a:pPr marL="0" indent="0" algn="just">
              <a:buNone/>
            </a:pPr>
            <a:r>
              <a:rPr lang="en-US" b="1" i="1" dirty="0">
                <a:solidFill>
                  <a:srgbClr val="7030A0"/>
                </a:solidFill>
                <a:latin typeface="Times New Roman" panose="02020603050405020304" pitchFamily="18" charset="0"/>
                <a:cs typeface="Times New Roman" panose="02020603050405020304" pitchFamily="18" charset="0"/>
              </a:rPr>
              <a:t>by Vitamin K </a:t>
            </a:r>
            <a:r>
              <a:rPr lang="en-US" b="1" i="1" dirty="0" smtClean="0">
                <a:solidFill>
                  <a:srgbClr val="7030A0"/>
                </a:solidFill>
                <a:latin typeface="Times New Roman" panose="02020603050405020304" pitchFamily="18" charset="0"/>
                <a:cs typeface="Times New Roman" panose="02020603050405020304" pitchFamily="18" charset="0"/>
              </a:rPr>
              <a:t>Deficiency</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With few exceptions, almost all the </a:t>
            </a:r>
            <a:r>
              <a:rPr lang="en-US" b="1" dirty="0" smtClean="0">
                <a:solidFill>
                  <a:srgbClr val="0070C0"/>
                </a:solidFill>
                <a:latin typeface="Times New Roman" panose="02020603050405020304" pitchFamily="18" charset="0"/>
                <a:cs typeface="Times New Roman" panose="02020603050405020304" pitchFamily="18" charset="0"/>
              </a:rPr>
              <a:t>blood-clotting factors </a:t>
            </a:r>
            <a:r>
              <a:rPr lang="en-US" b="1" dirty="0">
                <a:solidFill>
                  <a:srgbClr val="0070C0"/>
                </a:solidFill>
                <a:latin typeface="Times New Roman" panose="02020603050405020304" pitchFamily="18" charset="0"/>
                <a:cs typeface="Times New Roman" panose="02020603050405020304" pitchFamily="18" charset="0"/>
              </a:rPr>
              <a:t>are formed by the liver. Therefore, diseases </a:t>
            </a:r>
            <a:r>
              <a:rPr lang="en-US" b="1" dirty="0" smtClean="0">
                <a:solidFill>
                  <a:srgbClr val="0070C0"/>
                </a:solidFill>
                <a:latin typeface="Times New Roman" panose="02020603050405020304" pitchFamily="18" charset="0"/>
                <a:cs typeface="Times New Roman" panose="02020603050405020304" pitchFamily="18" charset="0"/>
              </a:rPr>
              <a:t>of the </a:t>
            </a:r>
            <a:r>
              <a:rPr lang="en-US" b="1" dirty="0">
                <a:solidFill>
                  <a:srgbClr val="0070C0"/>
                </a:solidFill>
                <a:latin typeface="Times New Roman" panose="02020603050405020304" pitchFamily="18" charset="0"/>
                <a:cs typeface="Times New Roman" panose="02020603050405020304" pitchFamily="18" charset="0"/>
              </a:rPr>
              <a:t>liver such as hepatitis, cirrhosis, and acute </a:t>
            </a:r>
            <a:r>
              <a:rPr lang="en-US" b="1" dirty="0" smtClean="0">
                <a:solidFill>
                  <a:srgbClr val="0070C0"/>
                </a:solidFill>
                <a:latin typeface="Times New Roman" panose="02020603050405020304" pitchFamily="18" charset="0"/>
                <a:cs typeface="Times New Roman" panose="02020603050405020304" pitchFamily="18" charset="0"/>
              </a:rPr>
              <a:t>yellow atrophy </a:t>
            </a:r>
            <a:r>
              <a:rPr lang="en-US" b="1" dirty="0">
                <a:solidFill>
                  <a:srgbClr val="0070C0"/>
                </a:solidFill>
                <a:latin typeface="Times New Roman" panose="02020603050405020304" pitchFamily="18" charset="0"/>
                <a:cs typeface="Times New Roman" panose="02020603050405020304" pitchFamily="18" charset="0"/>
              </a:rPr>
              <a:t>can sometimes depress the clotting system </a:t>
            </a:r>
            <a:r>
              <a:rPr lang="en-US" b="1" dirty="0" smtClean="0">
                <a:solidFill>
                  <a:srgbClr val="0070C0"/>
                </a:solidFill>
                <a:latin typeface="Times New Roman" panose="02020603050405020304" pitchFamily="18" charset="0"/>
                <a:cs typeface="Times New Roman" panose="02020603050405020304" pitchFamily="18" charset="0"/>
              </a:rPr>
              <a:t>so greatly </a:t>
            </a:r>
            <a:r>
              <a:rPr lang="en-US" b="1" dirty="0">
                <a:solidFill>
                  <a:srgbClr val="0070C0"/>
                </a:solidFill>
                <a:latin typeface="Times New Roman" panose="02020603050405020304" pitchFamily="18" charset="0"/>
                <a:cs typeface="Times New Roman" panose="02020603050405020304" pitchFamily="18" charset="0"/>
              </a:rPr>
              <a:t>that the patient develops a severe tendency </a:t>
            </a:r>
            <a:r>
              <a:rPr lang="en-US" b="1" dirty="0" smtClean="0">
                <a:solidFill>
                  <a:srgbClr val="0070C0"/>
                </a:solidFill>
                <a:latin typeface="Times New Roman" panose="02020603050405020304" pitchFamily="18" charset="0"/>
                <a:cs typeface="Times New Roman" panose="02020603050405020304" pitchFamily="18" charset="0"/>
              </a:rPr>
              <a:t>to bleed.</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Another cause of depressed formation of </a:t>
            </a:r>
            <a:r>
              <a:rPr lang="en-US" b="1" dirty="0" smtClean="0">
                <a:solidFill>
                  <a:srgbClr val="0070C0"/>
                </a:solidFill>
                <a:latin typeface="Times New Roman" panose="02020603050405020304" pitchFamily="18" charset="0"/>
                <a:cs typeface="Times New Roman" panose="02020603050405020304" pitchFamily="18" charset="0"/>
              </a:rPr>
              <a:t>clotting factors </a:t>
            </a:r>
            <a:r>
              <a:rPr lang="en-US" b="1" dirty="0">
                <a:solidFill>
                  <a:srgbClr val="0070C0"/>
                </a:solidFill>
                <a:latin typeface="Times New Roman" panose="02020603050405020304" pitchFamily="18" charset="0"/>
                <a:cs typeface="Times New Roman" panose="02020603050405020304" pitchFamily="18" charset="0"/>
              </a:rPr>
              <a:t>by the liver is vitamin K deficiency</a:t>
            </a:r>
            <a:r>
              <a:rPr lang="en-US" b="1" dirty="0" smtClean="0">
                <a:solidFill>
                  <a:srgbClr val="0070C0"/>
                </a:solidFill>
                <a:latin typeface="Times New Roman" panose="02020603050405020304" pitchFamily="18" charset="0"/>
                <a:cs typeface="Times New Roman" panose="02020603050405020304" pitchFamily="18" charset="0"/>
              </a:rPr>
              <a:t>.</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Vitamin K is </a:t>
            </a:r>
            <a:r>
              <a:rPr lang="en-US" b="1" dirty="0">
                <a:solidFill>
                  <a:srgbClr val="0070C0"/>
                </a:solidFill>
                <a:latin typeface="Times New Roman" panose="02020603050405020304" pitchFamily="18" charset="0"/>
                <a:cs typeface="Times New Roman" panose="02020603050405020304" pitchFamily="18" charset="0"/>
              </a:rPr>
              <a:t>necessary for liver formation of five of the </a:t>
            </a:r>
            <a:r>
              <a:rPr lang="en-US" b="1" dirty="0" smtClean="0">
                <a:solidFill>
                  <a:srgbClr val="0070C0"/>
                </a:solidFill>
                <a:latin typeface="Times New Roman" panose="02020603050405020304" pitchFamily="18" charset="0"/>
                <a:cs typeface="Times New Roman" panose="02020603050405020304" pitchFamily="18" charset="0"/>
              </a:rPr>
              <a:t>important clotting </a:t>
            </a:r>
            <a:r>
              <a:rPr lang="en-US" b="1" dirty="0">
                <a:solidFill>
                  <a:srgbClr val="0070C0"/>
                </a:solidFill>
                <a:latin typeface="Times New Roman" panose="02020603050405020304" pitchFamily="18" charset="0"/>
                <a:cs typeface="Times New Roman" panose="02020603050405020304" pitchFamily="18" charset="0"/>
              </a:rPr>
              <a:t>factors: prothrombin, Factor VII, </a:t>
            </a:r>
            <a:r>
              <a:rPr lang="en-US" b="1" dirty="0" smtClean="0">
                <a:solidFill>
                  <a:srgbClr val="0070C0"/>
                </a:solidFill>
                <a:latin typeface="Times New Roman" panose="02020603050405020304" pitchFamily="18" charset="0"/>
                <a:cs typeface="Times New Roman" panose="02020603050405020304" pitchFamily="18" charset="0"/>
              </a:rPr>
              <a:t>Factor IX</a:t>
            </a:r>
            <a:r>
              <a:rPr lang="en-US" b="1" dirty="0">
                <a:solidFill>
                  <a:srgbClr val="0070C0"/>
                </a:solidFill>
                <a:latin typeface="Times New Roman" panose="02020603050405020304" pitchFamily="18" charset="0"/>
                <a:cs typeface="Times New Roman" panose="02020603050405020304" pitchFamily="18" charset="0"/>
              </a:rPr>
              <a:t>, Factor X, and protein C.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In </a:t>
            </a:r>
            <a:r>
              <a:rPr lang="en-US" b="1" dirty="0">
                <a:solidFill>
                  <a:srgbClr val="0070C0"/>
                </a:solidFill>
                <a:latin typeface="Times New Roman" panose="02020603050405020304" pitchFamily="18" charset="0"/>
                <a:cs typeface="Times New Roman" panose="02020603050405020304" pitchFamily="18" charset="0"/>
              </a:rPr>
              <a:t>the absence of </a:t>
            </a:r>
            <a:r>
              <a:rPr lang="en-US" b="1" dirty="0" smtClean="0">
                <a:solidFill>
                  <a:srgbClr val="0070C0"/>
                </a:solidFill>
                <a:latin typeface="Times New Roman" panose="02020603050405020304" pitchFamily="18" charset="0"/>
                <a:cs typeface="Times New Roman" panose="02020603050405020304" pitchFamily="18" charset="0"/>
              </a:rPr>
              <a:t>vitamin K</a:t>
            </a:r>
            <a:r>
              <a:rPr lang="en-US" b="1" dirty="0">
                <a:solidFill>
                  <a:srgbClr val="0070C0"/>
                </a:solidFill>
                <a:latin typeface="Times New Roman" panose="02020603050405020304" pitchFamily="18" charset="0"/>
                <a:cs typeface="Times New Roman" panose="02020603050405020304" pitchFamily="18" charset="0"/>
              </a:rPr>
              <a:t>, subsequent insufficiency of these </a:t>
            </a:r>
            <a:r>
              <a:rPr lang="en-US" b="1" dirty="0" smtClean="0">
                <a:solidFill>
                  <a:srgbClr val="0070C0"/>
                </a:solidFill>
                <a:latin typeface="Times New Roman" panose="02020603050405020304" pitchFamily="18" charset="0"/>
                <a:cs typeface="Times New Roman" panose="02020603050405020304" pitchFamily="18" charset="0"/>
              </a:rPr>
              <a:t>coagulation factors </a:t>
            </a:r>
            <a:r>
              <a:rPr lang="en-US" b="1" dirty="0">
                <a:solidFill>
                  <a:srgbClr val="0070C0"/>
                </a:solidFill>
                <a:latin typeface="Times New Roman" panose="02020603050405020304" pitchFamily="18" charset="0"/>
                <a:cs typeface="Times New Roman" panose="02020603050405020304" pitchFamily="18" charset="0"/>
              </a:rPr>
              <a:t>in the blood can lead to serious bleeding tendencies.</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13</a:t>
            </a:fld>
            <a:endParaRPr lang="en-US"/>
          </a:p>
        </p:txBody>
      </p:sp>
    </p:spTree>
    <p:extLst>
      <p:ext uri="{BB962C8B-B14F-4D97-AF65-F5344CB8AC3E}">
        <p14:creationId xmlns:p14="http://schemas.microsoft.com/office/powerpoint/2010/main" val="2854978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92696"/>
            <a:ext cx="7772400" cy="5479504"/>
          </a:xfrm>
        </p:spPr>
        <p:txBody>
          <a:bodyPr>
            <a:normAutofit fontScale="92500" lnSpcReduction="10000"/>
          </a:bodyPr>
          <a:lstStyle/>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Vitamin K is </a:t>
            </a:r>
            <a:r>
              <a:rPr lang="en-US" b="1" dirty="0" smtClean="0">
                <a:solidFill>
                  <a:srgbClr val="0070C0"/>
                </a:solidFill>
                <a:latin typeface="Times New Roman" panose="02020603050405020304" pitchFamily="18" charset="0"/>
                <a:cs typeface="Times New Roman" panose="02020603050405020304" pitchFamily="18" charset="0"/>
              </a:rPr>
              <a:t>synthesized </a:t>
            </a:r>
            <a:r>
              <a:rPr lang="en-US" b="1" dirty="0">
                <a:solidFill>
                  <a:srgbClr val="0070C0"/>
                </a:solidFill>
                <a:latin typeface="Times New Roman" panose="02020603050405020304" pitchFamily="18" charset="0"/>
                <a:cs typeface="Times New Roman" panose="02020603050405020304" pitchFamily="18" charset="0"/>
              </a:rPr>
              <a:t>in the </a:t>
            </a:r>
            <a:r>
              <a:rPr lang="en-US" b="1" dirty="0" smtClean="0">
                <a:solidFill>
                  <a:srgbClr val="0070C0"/>
                </a:solidFill>
                <a:latin typeface="Times New Roman" panose="02020603050405020304" pitchFamily="18" charset="0"/>
                <a:cs typeface="Times New Roman" panose="02020603050405020304" pitchFamily="18" charset="0"/>
              </a:rPr>
              <a:t>intestinal tract </a:t>
            </a:r>
            <a:r>
              <a:rPr lang="en-US" b="1" dirty="0">
                <a:solidFill>
                  <a:srgbClr val="0070C0"/>
                </a:solidFill>
                <a:latin typeface="Times New Roman" panose="02020603050405020304" pitchFamily="18" charset="0"/>
                <a:cs typeface="Times New Roman" panose="02020603050405020304" pitchFamily="18" charset="0"/>
              </a:rPr>
              <a:t>by bacteria, so that vitamin K </a:t>
            </a:r>
            <a:r>
              <a:rPr lang="en-US" b="1" dirty="0" smtClean="0">
                <a:solidFill>
                  <a:srgbClr val="0070C0"/>
                </a:solidFill>
                <a:latin typeface="Times New Roman" panose="02020603050405020304" pitchFamily="18" charset="0"/>
                <a:cs typeface="Times New Roman" panose="02020603050405020304" pitchFamily="18" charset="0"/>
              </a:rPr>
              <a:t>deficiency seldom </a:t>
            </a:r>
            <a:r>
              <a:rPr lang="en-US" b="1" dirty="0">
                <a:solidFill>
                  <a:srgbClr val="0070C0"/>
                </a:solidFill>
                <a:latin typeface="Times New Roman" panose="02020603050405020304" pitchFamily="18" charset="0"/>
                <a:cs typeface="Times New Roman" panose="02020603050405020304" pitchFamily="18" charset="0"/>
              </a:rPr>
              <a:t>occurs in the normal person as a result </a:t>
            </a:r>
            <a:r>
              <a:rPr lang="en-US" b="1" dirty="0" smtClean="0">
                <a:solidFill>
                  <a:srgbClr val="0070C0"/>
                </a:solidFill>
                <a:latin typeface="Times New Roman" panose="02020603050405020304" pitchFamily="18" charset="0"/>
                <a:cs typeface="Times New Roman" panose="02020603050405020304" pitchFamily="18" charset="0"/>
              </a:rPr>
              <a:t>of vitamin </a:t>
            </a:r>
            <a:r>
              <a:rPr lang="en-US" b="1" dirty="0">
                <a:solidFill>
                  <a:srgbClr val="0070C0"/>
                </a:solidFill>
                <a:latin typeface="Times New Roman" panose="02020603050405020304" pitchFamily="18" charset="0"/>
                <a:cs typeface="Times New Roman" panose="02020603050405020304" pitchFamily="18" charset="0"/>
              </a:rPr>
              <a:t>K absence from the diet (except in </a:t>
            </a:r>
            <a:r>
              <a:rPr lang="en-US" b="1" dirty="0" smtClean="0">
                <a:solidFill>
                  <a:srgbClr val="0070C0"/>
                </a:solidFill>
                <a:latin typeface="Times New Roman" panose="02020603050405020304" pitchFamily="18" charset="0"/>
                <a:cs typeface="Times New Roman" panose="02020603050405020304" pitchFamily="18" charset="0"/>
              </a:rPr>
              <a:t>neonates before </a:t>
            </a:r>
            <a:r>
              <a:rPr lang="en-US" b="1" dirty="0">
                <a:solidFill>
                  <a:srgbClr val="0070C0"/>
                </a:solidFill>
                <a:latin typeface="Times New Roman" panose="02020603050405020304" pitchFamily="18" charset="0"/>
                <a:cs typeface="Times New Roman" panose="02020603050405020304" pitchFamily="18" charset="0"/>
              </a:rPr>
              <a:t>they establish their intestinal bacterial flora).</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However, in gastrointestinal disease, vitamin K </a:t>
            </a:r>
            <a:r>
              <a:rPr lang="en-US" b="1" dirty="0" smtClean="0">
                <a:solidFill>
                  <a:srgbClr val="0070C0"/>
                </a:solidFill>
                <a:latin typeface="Times New Roman" panose="02020603050405020304" pitchFamily="18" charset="0"/>
                <a:cs typeface="Times New Roman" panose="02020603050405020304" pitchFamily="18" charset="0"/>
              </a:rPr>
              <a:t>deficiency often </a:t>
            </a:r>
            <a:r>
              <a:rPr lang="en-US" b="1" dirty="0">
                <a:solidFill>
                  <a:srgbClr val="0070C0"/>
                </a:solidFill>
                <a:latin typeface="Times New Roman" panose="02020603050405020304" pitchFamily="18" charset="0"/>
                <a:cs typeface="Times New Roman" panose="02020603050405020304" pitchFamily="18" charset="0"/>
              </a:rPr>
              <a:t>occurs as a result of poor absorption </a:t>
            </a:r>
            <a:r>
              <a:rPr lang="en-US" b="1" dirty="0" smtClean="0">
                <a:solidFill>
                  <a:srgbClr val="0070C0"/>
                </a:solidFill>
                <a:latin typeface="Times New Roman" panose="02020603050405020304" pitchFamily="18" charset="0"/>
                <a:cs typeface="Times New Roman" panose="02020603050405020304" pitchFamily="18" charset="0"/>
              </a:rPr>
              <a:t>of fats </a:t>
            </a:r>
            <a:r>
              <a:rPr lang="en-US" b="1" dirty="0">
                <a:solidFill>
                  <a:srgbClr val="0070C0"/>
                </a:solidFill>
                <a:latin typeface="Times New Roman" panose="02020603050405020304" pitchFamily="18" charset="0"/>
                <a:cs typeface="Times New Roman" panose="02020603050405020304" pitchFamily="18" charset="0"/>
              </a:rPr>
              <a:t>from the gastrointestinal tract. The reason is </a:t>
            </a:r>
            <a:r>
              <a:rPr lang="en-US" b="1" dirty="0" smtClean="0">
                <a:solidFill>
                  <a:srgbClr val="0070C0"/>
                </a:solidFill>
                <a:latin typeface="Times New Roman" panose="02020603050405020304" pitchFamily="18" charset="0"/>
                <a:cs typeface="Times New Roman" panose="02020603050405020304" pitchFamily="18" charset="0"/>
              </a:rPr>
              <a:t>that vitamin </a:t>
            </a:r>
            <a:r>
              <a:rPr lang="en-US" b="1" dirty="0">
                <a:solidFill>
                  <a:srgbClr val="0070C0"/>
                </a:solidFill>
                <a:latin typeface="Times New Roman" panose="02020603050405020304" pitchFamily="18" charset="0"/>
                <a:cs typeface="Times New Roman" panose="02020603050405020304" pitchFamily="18" charset="0"/>
              </a:rPr>
              <a:t>K is fat-soluble and ordinarily is absorbed </a:t>
            </a:r>
            <a:r>
              <a:rPr lang="en-US" b="1" dirty="0" smtClean="0">
                <a:solidFill>
                  <a:srgbClr val="0070C0"/>
                </a:solidFill>
                <a:latin typeface="Times New Roman" panose="02020603050405020304" pitchFamily="18" charset="0"/>
                <a:cs typeface="Times New Roman" panose="02020603050405020304" pitchFamily="18" charset="0"/>
              </a:rPr>
              <a:t>into the </a:t>
            </a:r>
            <a:r>
              <a:rPr lang="en-US" b="1" dirty="0">
                <a:solidFill>
                  <a:srgbClr val="0070C0"/>
                </a:solidFill>
                <a:latin typeface="Times New Roman" panose="02020603050405020304" pitchFamily="18" charset="0"/>
                <a:cs typeface="Times New Roman" panose="02020603050405020304" pitchFamily="18" charset="0"/>
              </a:rPr>
              <a:t>blood along with the fats</a:t>
            </a:r>
            <a:r>
              <a:rPr lang="en-US" b="1" dirty="0" smtClean="0">
                <a:solidFill>
                  <a:srgbClr val="0070C0"/>
                </a:solidFill>
                <a:latin typeface="Times New Roman" panose="02020603050405020304" pitchFamily="18" charset="0"/>
                <a:cs typeface="Times New Roman" panose="02020603050405020304" pitchFamily="18" charset="0"/>
              </a:rPr>
              <a:t>.</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One of the most prevalent causes of vitamin K </a:t>
            </a:r>
            <a:r>
              <a:rPr lang="en-US" b="1" dirty="0" smtClean="0">
                <a:solidFill>
                  <a:srgbClr val="0070C0"/>
                </a:solidFill>
                <a:latin typeface="Times New Roman" panose="02020603050405020304" pitchFamily="18" charset="0"/>
                <a:cs typeface="Times New Roman" panose="02020603050405020304" pitchFamily="18" charset="0"/>
              </a:rPr>
              <a:t>deficiency is </a:t>
            </a:r>
            <a:r>
              <a:rPr lang="en-US" b="1" dirty="0">
                <a:solidFill>
                  <a:srgbClr val="0070C0"/>
                </a:solidFill>
                <a:latin typeface="Times New Roman" panose="02020603050405020304" pitchFamily="18" charset="0"/>
                <a:cs typeface="Times New Roman" panose="02020603050405020304" pitchFamily="18" charset="0"/>
              </a:rPr>
              <a:t>failure of the liver to secrete bile into the </a:t>
            </a:r>
            <a:r>
              <a:rPr lang="en-US" b="1" dirty="0" smtClean="0">
                <a:solidFill>
                  <a:srgbClr val="0070C0"/>
                </a:solidFill>
                <a:latin typeface="Times New Roman" panose="02020603050405020304" pitchFamily="18" charset="0"/>
                <a:cs typeface="Times New Roman" panose="02020603050405020304" pitchFamily="18" charset="0"/>
              </a:rPr>
              <a:t>gastrointestinal tract </a:t>
            </a:r>
            <a:r>
              <a:rPr lang="en-US" b="1" dirty="0">
                <a:solidFill>
                  <a:srgbClr val="0070C0"/>
                </a:solidFill>
                <a:latin typeface="Times New Roman" panose="02020603050405020304" pitchFamily="18" charset="0"/>
                <a:cs typeface="Times New Roman" panose="02020603050405020304" pitchFamily="18" charset="0"/>
              </a:rPr>
              <a:t>(which occurs either as a result </a:t>
            </a:r>
            <a:r>
              <a:rPr lang="en-US" b="1" dirty="0" smtClean="0">
                <a:solidFill>
                  <a:srgbClr val="0070C0"/>
                </a:solidFill>
                <a:latin typeface="Times New Roman" panose="02020603050405020304" pitchFamily="18" charset="0"/>
                <a:cs typeface="Times New Roman" panose="02020603050405020304" pitchFamily="18" charset="0"/>
              </a:rPr>
              <a:t>of obstruction </a:t>
            </a:r>
            <a:r>
              <a:rPr lang="en-US" b="1" dirty="0">
                <a:solidFill>
                  <a:srgbClr val="0070C0"/>
                </a:solidFill>
                <a:latin typeface="Times New Roman" panose="02020603050405020304" pitchFamily="18" charset="0"/>
                <a:cs typeface="Times New Roman" panose="02020603050405020304" pitchFamily="18" charset="0"/>
              </a:rPr>
              <a:t>of the bile ducts or as a result of </a:t>
            </a:r>
            <a:r>
              <a:rPr lang="en-US" b="1" dirty="0" smtClean="0">
                <a:solidFill>
                  <a:srgbClr val="0070C0"/>
                </a:solidFill>
                <a:latin typeface="Times New Roman" panose="02020603050405020304" pitchFamily="18" charset="0"/>
                <a:cs typeface="Times New Roman" panose="02020603050405020304" pitchFamily="18" charset="0"/>
              </a:rPr>
              <a:t>liver disease</a:t>
            </a:r>
            <a:r>
              <a:rPr lang="en-US" b="1" dirty="0">
                <a:solidFill>
                  <a:srgbClr val="0070C0"/>
                </a:solidFill>
                <a:latin typeface="Times New Roman" panose="02020603050405020304" pitchFamily="18" charset="0"/>
                <a:cs typeface="Times New Roman" panose="02020603050405020304" pitchFamily="18" charset="0"/>
              </a:rPr>
              <a:t>). </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14</a:t>
            </a:fld>
            <a:endParaRPr lang="en-US"/>
          </a:p>
        </p:txBody>
      </p:sp>
    </p:spTree>
    <p:extLst>
      <p:ext uri="{BB962C8B-B14F-4D97-AF65-F5344CB8AC3E}">
        <p14:creationId xmlns:p14="http://schemas.microsoft.com/office/powerpoint/2010/main" val="1091518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48680"/>
            <a:ext cx="7772400" cy="5623520"/>
          </a:xfrm>
        </p:spPr>
        <p:txBody>
          <a:bodyPr>
            <a:normAutofit fontScale="92500"/>
          </a:bodyPr>
          <a:lstStyle/>
          <a:p>
            <a:pPr algn="just">
              <a:lnSpc>
                <a:spcPct val="160000"/>
              </a:lnSpc>
            </a:pPr>
            <a:r>
              <a:rPr lang="en-US" b="1" dirty="0">
                <a:solidFill>
                  <a:srgbClr val="0070C0"/>
                </a:solidFill>
                <a:latin typeface="Times New Roman" panose="02020603050405020304" pitchFamily="18" charset="0"/>
                <a:cs typeface="Times New Roman" panose="02020603050405020304" pitchFamily="18" charset="0"/>
              </a:rPr>
              <a:t>Lack of bile prevents adequate fat </a:t>
            </a:r>
            <a:r>
              <a:rPr lang="en-US" b="1" dirty="0" smtClean="0">
                <a:solidFill>
                  <a:srgbClr val="0070C0"/>
                </a:solidFill>
                <a:latin typeface="Times New Roman" panose="02020603050405020304" pitchFamily="18" charset="0"/>
                <a:cs typeface="Times New Roman" panose="02020603050405020304" pitchFamily="18" charset="0"/>
              </a:rPr>
              <a:t>digestion and </a:t>
            </a:r>
            <a:r>
              <a:rPr lang="en-US" b="1" dirty="0">
                <a:solidFill>
                  <a:srgbClr val="0070C0"/>
                </a:solidFill>
                <a:latin typeface="Times New Roman" panose="02020603050405020304" pitchFamily="18" charset="0"/>
                <a:cs typeface="Times New Roman" panose="02020603050405020304" pitchFamily="18" charset="0"/>
              </a:rPr>
              <a:t>absorption and, therefore, depresses vitamin </a:t>
            </a:r>
            <a:r>
              <a:rPr lang="en-US" b="1" dirty="0" smtClean="0">
                <a:solidFill>
                  <a:srgbClr val="0070C0"/>
                </a:solidFill>
                <a:latin typeface="Times New Roman" panose="02020603050405020304" pitchFamily="18" charset="0"/>
                <a:cs typeface="Times New Roman" panose="02020603050405020304" pitchFamily="18" charset="0"/>
              </a:rPr>
              <a:t>K absorption </a:t>
            </a:r>
            <a:r>
              <a:rPr lang="en-US" b="1" dirty="0">
                <a:solidFill>
                  <a:srgbClr val="0070C0"/>
                </a:solidFill>
                <a:latin typeface="Times New Roman" panose="02020603050405020304" pitchFamily="18" charset="0"/>
                <a:cs typeface="Times New Roman" panose="02020603050405020304" pitchFamily="18" charset="0"/>
              </a:rPr>
              <a:t>as well. Thus, liver disease often </a:t>
            </a:r>
            <a:r>
              <a:rPr lang="en-US" b="1" dirty="0" smtClean="0">
                <a:solidFill>
                  <a:srgbClr val="0070C0"/>
                </a:solidFill>
                <a:latin typeface="Times New Roman" panose="02020603050405020304" pitchFamily="18" charset="0"/>
                <a:cs typeface="Times New Roman" panose="02020603050405020304" pitchFamily="18" charset="0"/>
              </a:rPr>
              <a:t>causes decreased </a:t>
            </a:r>
            <a:r>
              <a:rPr lang="en-US" b="1" dirty="0">
                <a:solidFill>
                  <a:srgbClr val="0070C0"/>
                </a:solidFill>
                <a:latin typeface="Times New Roman" panose="02020603050405020304" pitchFamily="18" charset="0"/>
                <a:cs typeface="Times New Roman" panose="02020603050405020304" pitchFamily="18" charset="0"/>
              </a:rPr>
              <a:t>production of prothrombin and some </a:t>
            </a:r>
            <a:r>
              <a:rPr lang="en-US" b="1" dirty="0" smtClean="0">
                <a:solidFill>
                  <a:srgbClr val="0070C0"/>
                </a:solidFill>
                <a:latin typeface="Times New Roman" panose="02020603050405020304" pitchFamily="18" charset="0"/>
                <a:cs typeface="Times New Roman" panose="02020603050405020304" pitchFamily="18" charset="0"/>
              </a:rPr>
              <a:t>other clotting </a:t>
            </a:r>
            <a:r>
              <a:rPr lang="en-US" b="1" dirty="0">
                <a:solidFill>
                  <a:srgbClr val="0070C0"/>
                </a:solidFill>
                <a:latin typeface="Times New Roman" panose="02020603050405020304" pitchFamily="18" charset="0"/>
                <a:cs typeface="Times New Roman" panose="02020603050405020304" pitchFamily="18" charset="0"/>
              </a:rPr>
              <a:t>factors both because of poor vitamin </a:t>
            </a:r>
            <a:r>
              <a:rPr lang="en-US" b="1" dirty="0" smtClean="0">
                <a:solidFill>
                  <a:srgbClr val="0070C0"/>
                </a:solidFill>
                <a:latin typeface="Times New Roman" panose="02020603050405020304" pitchFamily="18" charset="0"/>
                <a:cs typeface="Times New Roman" panose="02020603050405020304" pitchFamily="18" charset="0"/>
              </a:rPr>
              <a:t>K absorption </a:t>
            </a:r>
            <a:r>
              <a:rPr lang="en-US" b="1" dirty="0">
                <a:solidFill>
                  <a:srgbClr val="0070C0"/>
                </a:solidFill>
                <a:latin typeface="Times New Roman" panose="02020603050405020304" pitchFamily="18" charset="0"/>
                <a:cs typeface="Times New Roman" panose="02020603050405020304" pitchFamily="18" charset="0"/>
              </a:rPr>
              <a:t>and because of the diseased liver cells.</a:t>
            </a:r>
          </a:p>
          <a:p>
            <a:pPr algn="just">
              <a:lnSpc>
                <a:spcPct val="160000"/>
              </a:lnSpc>
            </a:pPr>
            <a:r>
              <a:rPr lang="en-US" b="1" dirty="0">
                <a:solidFill>
                  <a:srgbClr val="0070C0"/>
                </a:solidFill>
                <a:latin typeface="Times New Roman" panose="02020603050405020304" pitchFamily="18" charset="0"/>
                <a:cs typeface="Times New Roman" panose="02020603050405020304" pitchFamily="18" charset="0"/>
              </a:rPr>
              <a:t>Because of this, vitamin K is injected into all </a:t>
            </a:r>
            <a:r>
              <a:rPr lang="en-US" b="1" dirty="0" smtClean="0">
                <a:solidFill>
                  <a:srgbClr val="0070C0"/>
                </a:solidFill>
                <a:latin typeface="Times New Roman" panose="02020603050405020304" pitchFamily="18" charset="0"/>
                <a:cs typeface="Times New Roman" panose="02020603050405020304" pitchFamily="18" charset="0"/>
              </a:rPr>
              <a:t>surgical patients </a:t>
            </a:r>
            <a:r>
              <a:rPr lang="en-US" b="1" dirty="0">
                <a:solidFill>
                  <a:srgbClr val="0070C0"/>
                </a:solidFill>
                <a:latin typeface="Times New Roman" panose="02020603050405020304" pitchFamily="18" charset="0"/>
                <a:cs typeface="Times New Roman" panose="02020603050405020304" pitchFamily="18" charset="0"/>
              </a:rPr>
              <a:t>with liver disease or with obstructed bile </a:t>
            </a:r>
            <a:r>
              <a:rPr lang="en-US" b="1" dirty="0" smtClean="0">
                <a:solidFill>
                  <a:srgbClr val="0070C0"/>
                </a:solidFill>
                <a:latin typeface="Times New Roman" panose="02020603050405020304" pitchFamily="18" charset="0"/>
                <a:cs typeface="Times New Roman" panose="02020603050405020304" pitchFamily="18" charset="0"/>
              </a:rPr>
              <a:t>ducts before </a:t>
            </a:r>
            <a:r>
              <a:rPr lang="en-US" b="1" dirty="0">
                <a:solidFill>
                  <a:srgbClr val="0070C0"/>
                </a:solidFill>
                <a:latin typeface="Times New Roman" panose="02020603050405020304" pitchFamily="18" charset="0"/>
                <a:cs typeface="Times New Roman" panose="02020603050405020304" pitchFamily="18" charset="0"/>
              </a:rPr>
              <a:t>performing the surgical </a:t>
            </a:r>
            <a:r>
              <a:rPr lang="en-US" b="1" dirty="0" smtClean="0">
                <a:solidFill>
                  <a:srgbClr val="0070C0"/>
                </a:solidFill>
                <a:latin typeface="Times New Roman" panose="02020603050405020304" pitchFamily="18" charset="0"/>
                <a:cs typeface="Times New Roman" panose="02020603050405020304" pitchFamily="18" charset="0"/>
              </a:rPr>
              <a:t>procedure. Ordinarily, if </a:t>
            </a:r>
            <a:r>
              <a:rPr lang="en-US" b="1" dirty="0">
                <a:solidFill>
                  <a:srgbClr val="0070C0"/>
                </a:solidFill>
                <a:latin typeface="Times New Roman" panose="02020603050405020304" pitchFamily="18" charset="0"/>
                <a:cs typeface="Times New Roman" panose="02020603050405020304" pitchFamily="18" charset="0"/>
              </a:rPr>
              <a:t>vitamin K is given to a deficient patient 4 to 8 </a:t>
            </a:r>
            <a:r>
              <a:rPr lang="en-US" b="1" dirty="0" smtClean="0">
                <a:solidFill>
                  <a:srgbClr val="0070C0"/>
                </a:solidFill>
                <a:latin typeface="Times New Roman" panose="02020603050405020304" pitchFamily="18" charset="0"/>
                <a:cs typeface="Times New Roman" panose="02020603050405020304" pitchFamily="18" charset="0"/>
              </a:rPr>
              <a:t>hours before </a:t>
            </a:r>
            <a:r>
              <a:rPr lang="en-US" b="1" dirty="0">
                <a:solidFill>
                  <a:srgbClr val="0070C0"/>
                </a:solidFill>
                <a:latin typeface="Times New Roman" panose="02020603050405020304" pitchFamily="18" charset="0"/>
                <a:cs typeface="Times New Roman" panose="02020603050405020304" pitchFamily="18" charset="0"/>
              </a:rPr>
              <a:t>the operation and the liver parenchymal </a:t>
            </a:r>
            <a:r>
              <a:rPr lang="en-US" b="1" dirty="0" smtClean="0">
                <a:solidFill>
                  <a:srgbClr val="0070C0"/>
                </a:solidFill>
                <a:latin typeface="Times New Roman" panose="02020603050405020304" pitchFamily="18" charset="0"/>
                <a:cs typeface="Times New Roman" panose="02020603050405020304" pitchFamily="18" charset="0"/>
              </a:rPr>
              <a:t>cells are </a:t>
            </a:r>
            <a:r>
              <a:rPr lang="en-US" b="1" dirty="0">
                <a:solidFill>
                  <a:srgbClr val="0070C0"/>
                </a:solidFill>
                <a:latin typeface="Times New Roman" panose="02020603050405020304" pitchFamily="18" charset="0"/>
                <a:cs typeface="Times New Roman" panose="02020603050405020304" pitchFamily="18" charset="0"/>
              </a:rPr>
              <a:t>at least one-half normal in function, </a:t>
            </a:r>
            <a:r>
              <a:rPr lang="en-US" b="1" dirty="0" smtClean="0">
                <a:solidFill>
                  <a:srgbClr val="0070C0"/>
                </a:solidFill>
                <a:latin typeface="Times New Roman" panose="02020603050405020304" pitchFamily="18" charset="0"/>
                <a:cs typeface="Times New Roman" panose="02020603050405020304" pitchFamily="18" charset="0"/>
              </a:rPr>
              <a:t>sufficient clotting </a:t>
            </a:r>
            <a:r>
              <a:rPr lang="en-US" b="1" dirty="0">
                <a:solidFill>
                  <a:srgbClr val="0070C0"/>
                </a:solidFill>
                <a:latin typeface="Times New Roman" panose="02020603050405020304" pitchFamily="18" charset="0"/>
                <a:cs typeface="Times New Roman" panose="02020603050405020304" pitchFamily="18" charset="0"/>
              </a:rPr>
              <a:t>factors will be produced to prevent </a:t>
            </a:r>
            <a:r>
              <a:rPr lang="en-US" b="1" dirty="0" smtClean="0">
                <a:solidFill>
                  <a:srgbClr val="0070C0"/>
                </a:solidFill>
                <a:latin typeface="Times New Roman" panose="02020603050405020304" pitchFamily="18" charset="0"/>
                <a:cs typeface="Times New Roman" panose="02020603050405020304" pitchFamily="18" charset="0"/>
              </a:rPr>
              <a:t>excessive bleeding </a:t>
            </a:r>
            <a:r>
              <a:rPr lang="en-US" b="1" dirty="0">
                <a:solidFill>
                  <a:srgbClr val="0070C0"/>
                </a:solidFill>
                <a:latin typeface="Times New Roman" panose="02020603050405020304" pitchFamily="18" charset="0"/>
                <a:cs typeface="Times New Roman" panose="02020603050405020304" pitchFamily="18" charset="0"/>
              </a:rPr>
              <a:t>during the operation.</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15</a:t>
            </a:fld>
            <a:endParaRPr lang="en-US"/>
          </a:p>
        </p:txBody>
      </p:sp>
    </p:spTree>
    <p:extLst>
      <p:ext uri="{BB962C8B-B14F-4D97-AF65-F5344CB8AC3E}">
        <p14:creationId xmlns:p14="http://schemas.microsoft.com/office/powerpoint/2010/main" val="4159963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08720"/>
            <a:ext cx="7772400" cy="5263480"/>
          </a:xfrm>
        </p:spPr>
        <p:txBody>
          <a:bodyPr>
            <a:normAutofit fontScale="92500" lnSpcReduction="20000"/>
          </a:bodyPr>
          <a:lstStyle/>
          <a:p>
            <a:pPr marL="0" indent="0">
              <a:buNone/>
            </a:pPr>
            <a:r>
              <a:rPr lang="en-US" b="1" i="1" dirty="0">
                <a:solidFill>
                  <a:srgbClr val="7030A0"/>
                </a:solidFill>
                <a:latin typeface="Times New Roman" panose="02020603050405020304" pitchFamily="18" charset="0"/>
                <a:cs typeface="Times New Roman" panose="02020603050405020304" pitchFamily="18" charset="0"/>
              </a:rPr>
              <a:t>Hemophilia</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Hemophilia is a bleeding disease that occurs </a:t>
            </a:r>
            <a:r>
              <a:rPr lang="en-US" b="1" dirty="0" smtClean="0">
                <a:solidFill>
                  <a:srgbClr val="0070C0"/>
                </a:solidFill>
                <a:latin typeface="Times New Roman" panose="02020603050405020304" pitchFamily="18" charset="0"/>
                <a:cs typeface="Times New Roman" panose="02020603050405020304" pitchFamily="18" charset="0"/>
              </a:rPr>
              <a:t>almost exclusively </a:t>
            </a:r>
            <a:r>
              <a:rPr lang="en-US" b="1" dirty="0">
                <a:solidFill>
                  <a:srgbClr val="0070C0"/>
                </a:solidFill>
                <a:latin typeface="Times New Roman" panose="02020603050405020304" pitchFamily="18" charset="0"/>
                <a:cs typeface="Times New Roman" panose="02020603050405020304" pitchFamily="18" charset="0"/>
              </a:rPr>
              <a:t>in males.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In </a:t>
            </a:r>
            <a:r>
              <a:rPr lang="en-US" b="1" dirty="0">
                <a:solidFill>
                  <a:srgbClr val="0070C0"/>
                </a:solidFill>
                <a:latin typeface="Times New Roman" panose="02020603050405020304" pitchFamily="18" charset="0"/>
                <a:cs typeface="Times New Roman" panose="02020603050405020304" pitchFamily="18" charset="0"/>
              </a:rPr>
              <a:t>85 per cent of cases, it is </a:t>
            </a:r>
            <a:r>
              <a:rPr lang="en-US" b="1" dirty="0" smtClean="0">
                <a:solidFill>
                  <a:srgbClr val="0070C0"/>
                </a:solidFill>
                <a:latin typeface="Times New Roman" panose="02020603050405020304" pitchFamily="18" charset="0"/>
                <a:cs typeface="Times New Roman" panose="02020603050405020304" pitchFamily="18" charset="0"/>
              </a:rPr>
              <a:t>caused by </a:t>
            </a:r>
            <a:r>
              <a:rPr lang="en-US" b="1" dirty="0">
                <a:solidFill>
                  <a:srgbClr val="0070C0"/>
                </a:solidFill>
                <a:latin typeface="Times New Roman" panose="02020603050405020304" pitchFamily="18" charset="0"/>
                <a:cs typeface="Times New Roman" panose="02020603050405020304" pitchFamily="18" charset="0"/>
              </a:rPr>
              <a:t>an abnormality or deficiency of Factor VIII; </a:t>
            </a:r>
            <a:r>
              <a:rPr lang="en-US" b="1" dirty="0" smtClean="0">
                <a:solidFill>
                  <a:srgbClr val="0070C0"/>
                </a:solidFill>
                <a:latin typeface="Times New Roman" panose="02020603050405020304" pitchFamily="18" charset="0"/>
                <a:cs typeface="Times New Roman" panose="02020603050405020304" pitchFamily="18" charset="0"/>
              </a:rPr>
              <a:t>this type </a:t>
            </a:r>
            <a:r>
              <a:rPr lang="en-US" b="1" dirty="0">
                <a:solidFill>
                  <a:srgbClr val="0070C0"/>
                </a:solidFill>
                <a:latin typeface="Times New Roman" panose="02020603050405020304" pitchFamily="18" charset="0"/>
                <a:cs typeface="Times New Roman" panose="02020603050405020304" pitchFamily="18" charset="0"/>
              </a:rPr>
              <a:t>of hemophilia is called hemophilia A or </a:t>
            </a:r>
            <a:r>
              <a:rPr lang="en-US" b="1" dirty="0" smtClean="0">
                <a:solidFill>
                  <a:srgbClr val="0070C0"/>
                </a:solidFill>
                <a:latin typeface="Times New Roman" panose="02020603050405020304" pitchFamily="18" charset="0"/>
                <a:cs typeface="Times New Roman" panose="02020603050405020304" pitchFamily="18" charset="0"/>
              </a:rPr>
              <a:t>classic hemophilia</a:t>
            </a:r>
            <a:r>
              <a:rPr lang="en-US" b="1" dirty="0">
                <a:solidFill>
                  <a:srgbClr val="0070C0"/>
                </a:solidFill>
                <a:latin typeface="Times New Roman" panose="02020603050405020304" pitchFamily="18" charset="0"/>
                <a:cs typeface="Times New Roman" panose="02020603050405020304" pitchFamily="18" charset="0"/>
              </a:rPr>
              <a:t>.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In </a:t>
            </a:r>
            <a:r>
              <a:rPr lang="en-US" b="1" dirty="0">
                <a:solidFill>
                  <a:srgbClr val="0070C0"/>
                </a:solidFill>
                <a:latin typeface="Times New Roman" panose="02020603050405020304" pitchFamily="18" charset="0"/>
                <a:cs typeface="Times New Roman" panose="02020603050405020304" pitchFamily="18" charset="0"/>
              </a:rPr>
              <a:t>the other </a:t>
            </a:r>
            <a:r>
              <a:rPr lang="en-US" b="1" dirty="0" smtClean="0">
                <a:solidFill>
                  <a:srgbClr val="0070C0"/>
                </a:solidFill>
                <a:latin typeface="Times New Roman" panose="02020603050405020304" pitchFamily="18" charset="0"/>
                <a:cs typeface="Times New Roman" panose="02020603050405020304" pitchFamily="18" charset="0"/>
              </a:rPr>
              <a:t>15 per </a:t>
            </a:r>
            <a:r>
              <a:rPr lang="en-US" b="1" dirty="0">
                <a:solidFill>
                  <a:srgbClr val="0070C0"/>
                </a:solidFill>
                <a:latin typeface="Times New Roman" panose="02020603050405020304" pitchFamily="18" charset="0"/>
                <a:cs typeface="Times New Roman" panose="02020603050405020304" pitchFamily="18" charset="0"/>
              </a:rPr>
              <a:t>cent of hemophilia patients, the bleeding </a:t>
            </a:r>
            <a:r>
              <a:rPr lang="en-US" b="1" dirty="0" smtClean="0">
                <a:solidFill>
                  <a:srgbClr val="0070C0"/>
                </a:solidFill>
                <a:latin typeface="Times New Roman" panose="02020603050405020304" pitchFamily="18" charset="0"/>
                <a:cs typeface="Times New Roman" panose="02020603050405020304" pitchFamily="18" charset="0"/>
              </a:rPr>
              <a:t>tendency is </a:t>
            </a:r>
            <a:r>
              <a:rPr lang="en-US" b="1" dirty="0">
                <a:solidFill>
                  <a:srgbClr val="0070C0"/>
                </a:solidFill>
                <a:latin typeface="Times New Roman" panose="02020603050405020304" pitchFamily="18" charset="0"/>
                <a:cs typeface="Times New Roman" panose="02020603050405020304" pitchFamily="18" charset="0"/>
              </a:rPr>
              <a:t>caused by deficiency of Factor IX.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Both </a:t>
            </a:r>
            <a:r>
              <a:rPr lang="en-US" b="1" dirty="0">
                <a:solidFill>
                  <a:srgbClr val="0070C0"/>
                </a:solidFill>
                <a:latin typeface="Times New Roman" panose="02020603050405020304" pitchFamily="18" charset="0"/>
                <a:cs typeface="Times New Roman" panose="02020603050405020304" pitchFamily="18" charset="0"/>
              </a:rPr>
              <a:t>of </a:t>
            </a:r>
            <a:r>
              <a:rPr lang="en-US" b="1" dirty="0" smtClean="0">
                <a:solidFill>
                  <a:srgbClr val="0070C0"/>
                </a:solidFill>
                <a:latin typeface="Times New Roman" panose="02020603050405020304" pitchFamily="18" charset="0"/>
                <a:cs typeface="Times New Roman" panose="02020603050405020304" pitchFamily="18" charset="0"/>
              </a:rPr>
              <a:t>these factors </a:t>
            </a:r>
            <a:r>
              <a:rPr lang="en-US" b="1" dirty="0">
                <a:solidFill>
                  <a:srgbClr val="0070C0"/>
                </a:solidFill>
                <a:latin typeface="Times New Roman" panose="02020603050405020304" pitchFamily="18" charset="0"/>
                <a:cs typeface="Times New Roman" panose="02020603050405020304" pitchFamily="18" charset="0"/>
              </a:rPr>
              <a:t>are transmitted genetically by way of </a:t>
            </a:r>
            <a:r>
              <a:rPr lang="en-US" b="1" dirty="0" smtClean="0">
                <a:solidFill>
                  <a:srgbClr val="0070C0"/>
                </a:solidFill>
                <a:latin typeface="Times New Roman" panose="02020603050405020304" pitchFamily="18" charset="0"/>
                <a:cs typeface="Times New Roman" panose="02020603050405020304" pitchFamily="18" charset="0"/>
              </a:rPr>
              <a:t>the female </a:t>
            </a:r>
            <a:r>
              <a:rPr lang="en-US" b="1" dirty="0">
                <a:solidFill>
                  <a:srgbClr val="0070C0"/>
                </a:solidFill>
                <a:latin typeface="Times New Roman" panose="02020603050405020304" pitchFamily="18" charset="0"/>
                <a:cs typeface="Times New Roman" panose="02020603050405020304" pitchFamily="18" charset="0"/>
              </a:rPr>
              <a:t>chromosome. Therefore, almost never will </a:t>
            </a:r>
            <a:r>
              <a:rPr lang="en-US" b="1" dirty="0" smtClean="0">
                <a:solidFill>
                  <a:srgbClr val="0070C0"/>
                </a:solidFill>
                <a:latin typeface="Times New Roman" panose="02020603050405020304" pitchFamily="18" charset="0"/>
                <a:cs typeface="Times New Roman" panose="02020603050405020304" pitchFamily="18" charset="0"/>
              </a:rPr>
              <a:t>a woman </a:t>
            </a:r>
            <a:r>
              <a:rPr lang="en-US" b="1" dirty="0">
                <a:solidFill>
                  <a:srgbClr val="0070C0"/>
                </a:solidFill>
                <a:latin typeface="Times New Roman" panose="02020603050405020304" pitchFamily="18" charset="0"/>
                <a:cs typeface="Times New Roman" panose="02020603050405020304" pitchFamily="18" charset="0"/>
              </a:rPr>
              <a:t>have hemophilia because at least one of </a:t>
            </a:r>
            <a:r>
              <a:rPr lang="en-US" b="1" dirty="0" smtClean="0">
                <a:solidFill>
                  <a:srgbClr val="0070C0"/>
                </a:solidFill>
                <a:latin typeface="Times New Roman" panose="02020603050405020304" pitchFamily="18" charset="0"/>
                <a:cs typeface="Times New Roman" panose="02020603050405020304" pitchFamily="18" charset="0"/>
              </a:rPr>
              <a:t>her two </a:t>
            </a:r>
            <a:r>
              <a:rPr lang="en-US" b="1" dirty="0">
                <a:solidFill>
                  <a:srgbClr val="0070C0"/>
                </a:solidFill>
                <a:latin typeface="Times New Roman" panose="02020603050405020304" pitchFamily="18" charset="0"/>
                <a:cs typeface="Times New Roman" panose="02020603050405020304" pitchFamily="18" charset="0"/>
              </a:rPr>
              <a:t>X chromosomes will have the appropriate genes</a:t>
            </a:r>
            <a:r>
              <a:rPr lang="en-US" b="1" dirty="0" smtClean="0">
                <a:solidFill>
                  <a:srgbClr val="0070C0"/>
                </a:solidFill>
                <a:latin typeface="Times New Roman" panose="02020603050405020304" pitchFamily="18" charset="0"/>
                <a:cs typeface="Times New Roman" panose="02020603050405020304" pitchFamily="18" charset="0"/>
              </a:rPr>
              <a:t>.</a:t>
            </a:r>
            <a:endParaRPr lang="en-US"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16</a:t>
            </a:fld>
            <a:endParaRPr lang="en-US"/>
          </a:p>
        </p:txBody>
      </p:sp>
    </p:spTree>
    <p:extLst>
      <p:ext uri="{BB962C8B-B14F-4D97-AF65-F5344CB8AC3E}">
        <p14:creationId xmlns:p14="http://schemas.microsoft.com/office/powerpoint/2010/main" val="3545401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92696"/>
            <a:ext cx="7772400" cy="5479504"/>
          </a:xfrm>
        </p:spPr>
        <p:txBody>
          <a:bodyPr>
            <a:normAutofit/>
          </a:bodyPr>
          <a:lstStyle/>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If one of her X chromosomes is deficient, she will be a hemophilia carrier, transmitting the disease to half of her male offspring and transmitting the carrier state to half of her female offspring</a:t>
            </a:r>
            <a:r>
              <a:rPr lang="en-US" b="1" dirty="0" smtClean="0">
                <a:solidFill>
                  <a:srgbClr val="0070C0"/>
                </a:solidFill>
                <a:latin typeface="Times New Roman" panose="02020603050405020304" pitchFamily="18" charset="0"/>
                <a:cs typeface="Times New Roman" panose="02020603050405020304" pitchFamily="18" charset="0"/>
              </a:rPr>
              <a:t>.</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The bleeding trait in hemophilia can have </a:t>
            </a:r>
            <a:r>
              <a:rPr lang="en-US" b="1" dirty="0" smtClean="0">
                <a:solidFill>
                  <a:srgbClr val="0070C0"/>
                </a:solidFill>
                <a:latin typeface="Times New Roman" panose="02020603050405020304" pitchFamily="18" charset="0"/>
                <a:cs typeface="Times New Roman" panose="02020603050405020304" pitchFamily="18" charset="0"/>
              </a:rPr>
              <a:t>various degrees </a:t>
            </a:r>
            <a:r>
              <a:rPr lang="en-US" b="1" dirty="0">
                <a:solidFill>
                  <a:srgbClr val="0070C0"/>
                </a:solidFill>
                <a:latin typeface="Times New Roman" panose="02020603050405020304" pitchFamily="18" charset="0"/>
                <a:cs typeface="Times New Roman" panose="02020603050405020304" pitchFamily="18" charset="0"/>
              </a:rPr>
              <a:t>of severity, depending on the character of </a:t>
            </a:r>
            <a:r>
              <a:rPr lang="en-US" b="1" dirty="0" smtClean="0">
                <a:solidFill>
                  <a:srgbClr val="0070C0"/>
                </a:solidFill>
                <a:latin typeface="Times New Roman" panose="02020603050405020304" pitchFamily="18" charset="0"/>
                <a:cs typeface="Times New Roman" panose="02020603050405020304" pitchFamily="18" charset="0"/>
              </a:rPr>
              <a:t>the genetic </a:t>
            </a:r>
            <a:r>
              <a:rPr lang="en-US" b="1" dirty="0">
                <a:solidFill>
                  <a:srgbClr val="0070C0"/>
                </a:solidFill>
                <a:latin typeface="Times New Roman" panose="02020603050405020304" pitchFamily="18" charset="0"/>
                <a:cs typeface="Times New Roman" panose="02020603050405020304" pitchFamily="18" charset="0"/>
              </a:rPr>
              <a:t>deficiency. Bleeding usually does not </a:t>
            </a:r>
            <a:r>
              <a:rPr lang="en-US" b="1" dirty="0" smtClean="0">
                <a:solidFill>
                  <a:srgbClr val="0070C0"/>
                </a:solidFill>
                <a:latin typeface="Times New Roman" panose="02020603050405020304" pitchFamily="18" charset="0"/>
                <a:cs typeface="Times New Roman" panose="02020603050405020304" pitchFamily="18" charset="0"/>
              </a:rPr>
              <a:t>occur except </a:t>
            </a:r>
            <a:r>
              <a:rPr lang="en-US" b="1" dirty="0">
                <a:solidFill>
                  <a:srgbClr val="0070C0"/>
                </a:solidFill>
                <a:latin typeface="Times New Roman" panose="02020603050405020304" pitchFamily="18" charset="0"/>
                <a:cs typeface="Times New Roman" panose="02020603050405020304" pitchFamily="18" charset="0"/>
              </a:rPr>
              <a:t>after trauma, but in some patients, the </a:t>
            </a:r>
            <a:r>
              <a:rPr lang="en-US" b="1" dirty="0" smtClean="0">
                <a:solidFill>
                  <a:srgbClr val="0070C0"/>
                </a:solidFill>
                <a:latin typeface="Times New Roman" panose="02020603050405020304" pitchFamily="18" charset="0"/>
                <a:cs typeface="Times New Roman" panose="02020603050405020304" pitchFamily="18" charset="0"/>
              </a:rPr>
              <a:t>degree of </a:t>
            </a:r>
            <a:r>
              <a:rPr lang="en-US" b="1" dirty="0">
                <a:solidFill>
                  <a:srgbClr val="0070C0"/>
                </a:solidFill>
                <a:latin typeface="Times New Roman" panose="02020603050405020304" pitchFamily="18" charset="0"/>
                <a:cs typeface="Times New Roman" panose="02020603050405020304" pitchFamily="18" charset="0"/>
              </a:rPr>
              <a:t>trauma required to cause severe and </a:t>
            </a:r>
            <a:r>
              <a:rPr lang="en-US" b="1" dirty="0" smtClean="0">
                <a:solidFill>
                  <a:srgbClr val="0070C0"/>
                </a:solidFill>
                <a:latin typeface="Times New Roman" panose="02020603050405020304" pitchFamily="18" charset="0"/>
                <a:cs typeface="Times New Roman" panose="02020603050405020304" pitchFamily="18" charset="0"/>
              </a:rPr>
              <a:t>prolonged bleeding </a:t>
            </a:r>
            <a:r>
              <a:rPr lang="en-US" b="1" dirty="0">
                <a:solidFill>
                  <a:srgbClr val="0070C0"/>
                </a:solidFill>
                <a:latin typeface="Times New Roman" panose="02020603050405020304" pitchFamily="18" charset="0"/>
                <a:cs typeface="Times New Roman" panose="02020603050405020304" pitchFamily="18" charset="0"/>
              </a:rPr>
              <a:t>may be so mild that it is hardly </a:t>
            </a:r>
            <a:r>
              <a:rPr lang="en-US" b="1" dirty="0" smtClean="0">
                <a:solidFill>
                  <a:srgbClr val="0070C0"/>
                </a:solidFill>
                <a:latin typeface="Times New Roman" panose="02020603050405020304" pitchFamily="18" charset="0"/>
                <a:cs typeface="Times New Roman" panose="02020603050405020304" pitchFamily="18" charset="0"/>
              </a:rPr>
              <a:t>noticeable. For </a:t>
            </a:r>
            <a:r>
              <a:rPr lang="en-US" b="1" dirty="0">
                <a:solidFill>
                  <a:srgbClr val="0070C0"/>
                </a:solidFill>
                <a:latin typeface="Times New Roman" panose="02020603050405020304" pitchFamily="18" charset="0"/>
                <a:cs typeface="Times New Roman" panose="02020603050405020304" pitchFamily="18" charset="0"/>
              </a:rPr>
              <a:t>instance, bleeding can often last for days </a:t>
            </a:r>
            <a:r>
              <a:rPr lang="en-US" b="1" dirty="0" smtClean="0">
                <a:solidFill>
                  <a:srgbClr val="0070C0"/>
                </a:solidFill>
                <a:latin typeface="Times New Roman" panose="02020603050405020304" pitchFamily="18" charset="0"/>
                <a:cs typeface="Times New Roman" panose="02020603050405020304" pitchFamily="18" charset="0"/>
              </a:rPr>
              <a:t>after extraction </a:t>
            </a:r>
            <a:r>
              <a:rPr lang="en-US" b="1" dirty="0">
                <a:solidFill>
                  <a:srgbClr val="0070C0"/>
                </a:solidFill>
                <a:latin typeface="Times New Roman" panose="02020603050405020304" pitchFamily="18" charset="0"/>
                <a:cs typeface="Times New Roman" panose="02020603050405020304" pitchFamily="18" charset="0"/>
              </a:rPr>
              <a:t>of a tooth.</a:t>
            </a:r>
          </a:p>
          <a:p>
            <a:endParaRPr lang="en-US" dirty="0"/>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17</a:t>
            </a:fld>
            <a:endParaRPr lang="en-US"/>
          </a:p>
        </p:txBody>
      </p:sp>
    </p:spTree>
    <p:extLst>
      <p:ext uri="{BB962C8B-B14F-4D97-AF65-F5344CB8AC3E}">
        <p14:creationId xmlns:p14="http://schemas.microsoft.com/office/powerpoint/2010/main" val="2518795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4704"/>
            <a:ext cx="7772400" cy="5407496"/>
          </a:xfrm>
        </p:spPr>
        <p:txBody>
          <a:bodyPr/>
          <a:lstStyle/>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Factor VIII has two active components, a large </a:t>
            </a:r>
            <a:r>
              <a:rPr lang="en-US" b="1" dirty="0" smtClean="0">
                <a:solidFill>
                  <a:srgbClr val="0070C0"/>
                </a:solidFill>
                <a:latin typeface="Times New Roman" panose="02020603050405020304" pitchFamily="18" charset="0"/>
                <a:cs typeface="Times New Roman" panose="02020603050405020304" pitchFamily="18" charset="0"/>
              </a:rPr>
              <a:t>component with </a:t>
            </a:r>
            <a:r>
              <a:rPr lang="en-US" b="1" dirty="0">
                <a:solidFill>
                  <a:srgbClr val="0070C0"/>
                </a:solidFill>
                <a:latin typeface="Times New Roman" panose="02020603050405020304" pitchFamily="18" charset="0"/>
                <a:cs typeface="Times New Roman" panose="02020603050405020304" pitchFamily="18" charset="0"/>
              </a:rPr>
              <a:t>a molecular weight in the millions and </a:t>
            </a:r>
            <a:r>
              <a:rPr lang="en-US" b="1" dirty="0" smtClean="0">
                <a:solidFill>
                  <a:srgbClr val="0070C0"/>
                </a:solidFill>
                <a:latin typeface="Times New Roman" panose="02020603050405020304" pitchFamily="18" charset="0"/>
                <a:cs typeface="Times New Roman" panose="02020603050405020304" pitchFamily="18" charset="0"/>
              </a:rPr>
              <a:t>a smaller </a:t>
            </a:r>
            <a:r>
              <a:rPr lang="en-US" b="1" dirty="0">
                <a:solidFill>
                  <a:srgbClr val="0070C0"/>
                </a:solidFill>
                <a:latin typeface="Times New Roman" panose="02020603050405020304" pitchFamily="18" charset="0"/>
                <a:cs typeface="Times New Roman" panose="02020603050405020304" pitchFamily="18" charset="0"/>
              </a:rPr>
              <a:t>component with a molecular weight of </a:t>
            </a:r>
            <a:r>
              <a:rPr lang="en-US" b="1" dirty="0" smtClean="0">
                <a:solidFill>
                  <a:srgbClr val="0070C0"/>
                </a:solidFill>
                <a:latin typeface="Times New Roman" panose="02020603050405020304" pitchFamily="18" charset="0"/>
                <a:cs typeface="Times New Roman" panose="02020603050405020304" pitchFamily="18" charset="0"/>
              </a:rPr>
              <a:t>about 230,000</a:t>
            </a:r>
            <a:r>
              <a:rPr lang="en-US" b="1" dirty="0">
                <a:solidFill>
                  <a:srgbClr val="0070C0"/>
                </a:solidFill>
                <a:latin typeface="Times New Roman" panose="02020603050405020304" pitchFamily="18" charset="0"/>
                <a:cs typeface="Times New Roman" panose="02020603050405020304" pitchFamily="18" charset="0"/>
              </a:rPr>
              <a:t>.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The </a:t>
            </a:r>
            <a:r>
              <a:rPr lang="en-US" b="1" dirty="0">
                <a:solidFill>
                  <a:srgbClr val="0070C0"/>
                </a:solidFill>
                <a:latin typeface="Times New Roman" panose="02020603050405020304" pitchFamily="18" charset="0"/>
                <a:cs typeface="Times New Roman" panose="02020603050405020304" pitchFamily="18" charset="0"/>
              </a:rPr>
              <a:t>smaller component is most important </a:t>
            </a:r>
            <a:r>
              <a:rPr lang="en-US" b="1" dirty="0" smtClean="0">
                <a:solidFill>
                  <a:srgbClr val="0070C0"/>
                </a:solidFill>
                <a:latin typeface="Times New Roman" panose="02020603050405020304" pitchFamily="18" charset="0"/>
                <a:cs typeface="Times New Roman" panose="02020603050405020304" pitchFamily="18" charset="0"/>
              </a:rPr>
              <a:t>in the </a:t>
            </a:r>
            <a:r>
              <a:rPr lang="en-US" b="1" dirty="0">
                <a:solidFill>
                  <a:srgbClr val="0070C0"/>
                </a:solidFill>
                <a:latin typeface="Times New Roman" panose="02020603050405020304" pitchFamily="18" charset="0"/>
                <a:cs typeface="Times New Roman" panose="02020603050405020304" pitchFamily="18" charset="0"/>
              </a:rPr>
              <a:t>intrinsic pathway for clotting, and it is </a:t>
            </a:r>
            <a:r>
              <a:rPr lang="en-US" b="1" dirty="0" smtClean="0">
                <a:solidFill>
                  <a:srgbClr val="0070C0"/>
                </a:solidFill>
                <a:latin typeface="Times New Roman" panose="02020603050405020304" pitchFamily="18" charset="0"/>
                <a:cs typeface="Times New Roman" panose="02020603050405020304" pitchFamily="18" charset="0"/>
              </a:rPr>
              <a:t>deficiency of </a:t>
            </a:r>
            <a:r>
              <a:rPr lang="en-US" b="1" dirty="0">
                <a:solidFill>
                  <a:srgbClr val="0070C0"/>
                </a:solidFill>
                <a:latin typeface="Times New Roman" panose="02020603050405020304" pitchFamily="18" charset="0"/>
                <a:cs typeface="Times New Roman" panose="02020603050405020304" pitchFamily="18" charset="0"/>
              </a:rPr>
              <a:t>this part of Factor VIII that causes classic hemophilia.</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Another bleeding disease with somewhat </a:t>
            </a:r>
            <a:r>
              <a:rPr lang="en-US" b="1" dirty="0" smtClean="0">
                <a:solidFill>
                  <a:srgbClr val="0070C0"/>
                </a:solidFill>
                <a:latin typeface="Times New Roman" panose="02020603050405020304" pitchFamily="18" charset="0"/>
                <a:cs typeface="Times New Roman" panose="02020603050405020304" pitchFamily="18" charset="0"/>
              </a:rPr>
              <a:t>different characteristics</a:t>
            </a:r>
            <a:r>
              <a:rPr lang="en-US" b="1" dirty="0">
                <a:solidFill>
                  <a:srgbClr val="0070C0"/>
                </a:solidFill>
                <a:latin typeface="Times New Roman" panose="02020603050405020304" pitchFamily="18" charset="0"/>
                <a:cs typeface="Times New Roman" panose="02020603050405020304" pitchFamily="18" charset="0"/>
              </a:rPr>
              <a:t>, called von </a:t>
            </a:r>
            <a:r>
              <a:rPr lang="en-US" b="1" dirty="0" err="1">
                <a:solidFill>
                  <a:srgbClr val="0070C0"/>
                </a:solidFill>
                <a:latin typeface="Times New Roman" panose="02020603050405020304" pitchFamily="18" charset="0"/>
                <a:cs typeface="Times New Roman" panose="02020603050405020304" pitchFamily="18" charset="0"/>
              </a:rPr>
              <a:t>Willebrand’s</a:t>
            </a:r>
            <a:r>
              <a:rPr lang="en-US" b="1" dirty="0">
                <a:solidFill>
                  <a:srgbClr val="0070C0"/>
                </a:solidFill>
                <a:latin typeface="Times New Roman" panose="02020603050405020304" pitchFamily="18" charset="0"/>
                <a:cs typeface="Times New Roman" panose="02020603050405020304" pitchFamily="18" charset="0"/>
              </a:rPr>
              <a:t> </a:t>
            </a:r>
            <a:r>
              <a:rPr lang="en-US" b="1" dirty="0" smtClean="0">
                <a:solidFill>
                  <a:srgbClr val="0070C0"/>
                </a:solidFill>
                <a:latin typeface="Times New Roman" panose="02020603050405020304" pitchFamily="18" charset="0"/>
                <a:cs typeface="Times New Roman" panose="02020603050405020304" pitchFamily="18" charset="0"/>
              </a:rPr>
              <a:t>disease, results </a:t>
            </a:r>
            <a:r>
              <a:rPr lang="en-US" b="1" dirty="0">
                <a:solidFill>
                  <a:srgbClr val="0070C0"/>
                </a:solidFill>
                <a:latin typeface="Times New Roman" panose="02020603050405020304" pitchFamily="18" charset="0"/>
                <a:cs typeface="Times New Roman" panose="02020603050405020304" pitchFamily="18" charset="0"/>
              </a:rPr>
              <a:t>from loss of the large component.</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18</a:t>
            </a:fld>
            <a:endParaRPr lang="en-US"/>
          </a:p>
        </p:txBody>
      </p:sp>
    </p:spTree>
    <p:extLst>
      <p:ext uri="{BB962C8B-B14F-4D97-AF65-F5344CB8AC3E}">
        <p14:creationId xmlns:p14="http://schemas.microsoft.com/office/powerpoint/2010/main" val="39986286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4704"/>
            <a:ext cx="7772400" cy="5407496"/>
          </a:xfrm>
        </p:spPr>
        <p:txBody>
          <a:bodyPr/>
          <a:lstStyle/>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When a person with classic hemophilia </a:t>
            </a:r>
            <a:r>
              <a:rPr lang="en-US" b="1" dirty="0" smtClean="0">
                <a:solidFill>
                  <a:srgbClr val="0070C0"/>
                </a:solidFill>
                <a:latin typeface="Times New Roman" panose="02020603050405020304" pitchFamily="18" charset="0"/>
                <a:cs typeface="Times New Roman" panose="02020603050405020304" pitchFamily="18" charset="0"/>
              </a:rPr>
              <a:t>experiences severe </a:t>
            </a:r>
            <a:r>
              <a:rPr lang="en-US" b="1" dirty="0">
                <a:solidFill>
                  <a:srgbClr val="0070C0"/>
                </a:solidFill>
                <a:latin typeface="Times New Roman" panose="02020603050405020304" pitchFamily="18" charset="0"/>
                <a:cs typeface="Times New Roman" panose="02020603050405020304" pitchFamily="18" charset="0"/>
              </a:rPr>
              <a:t>prolonged bleeding, almost the only </a:t>
            </a:r>
            <a:r>
              <a:rPr lang="en-US" b="1" dirty="0" smtClean="0">
                <a:solidFill>
                  <a:srgbClr val="0070C0"/>
                </a:solidFill>
                <a:latin typeface="Times New Roman" panose="02020603050405020304" pitchFamily="18" charset="0"/>
                <a:cs typeface="Times New Roman" panose="02020603050405020304" pitchFamily="18" charset="0"/>
              </a:rPr>
              <a:t>therapy that </a:t>
            </a:r>
            <a:r>
              <a:rPr lang="en-US" b="1" dirty="0">
                <a:solidFill>
                  <a:srgbClr val="0070C0"/>
                </a:solidFill>
                <a:latin typeface="Times New Roman" panose="02020603050405020304" pitchFamily="18" charset="0"/>
                <a:cs typeface="Times New Roman" panose="02020603050405020304" pitchFamily="18" charset="0"/>
              </a:rPr>
              <a:t>is truly effective is injection of purified </a:t>
            </a:r>
            <a:r>
              <a:rPr lang="en-US" b="1" dirty="0" smtClean="0">
                <a:solidFill>
                  <a:srgbClr val="0070C0"/>
                </a:solidFill>
                <a:latin typeface="Times New Roman" panose="02020603050405020304" pitchFamily="18" charset="0"/>
                <a:cs typeface="Times New Roman" panose="02020603050405020304" pitchFamily="18" charset="0"/>
              </a:rPr>
              <a:t>Factor VIII</a:t>
            </a:r>
            <a:r>
              <a:rPr lang="en-US" b="1" dirty="0">
                <a:solidFill>
                  <a:srgbClr val="0070C0"/>
                </a:solidFill>
                <a:latin typeface="Times New Roman" panose="02020603050405020304" pitchFamily="18" charset="0"/>
                <a:cs typeface="Times New Roman" panose="02020603050405020304" pitchFamily="18" charset="0"/>
              </a:rPr>
              <a:t>. The cost of Factor VIII is high, and its </a:t>
            </a:r>
            <a:r>
              <a:rPr lang="en-US" b="1" dirty="0" smtClean="0">
                <a:solidFill>
                  <a:srgbClr val="0070C0"/>
                </a:solidFill>
                <a:latin typeface="Times New Roman" panose="02020603050405020304" pitchFamily="18" charset="0"/>
                <a:cs typeface="Times New Roman" panose="02020603050405020304" pitchFamily="18" charset="0"/>
              </a:rPr>
              <a:t>availability is </a:t>
            </a:r>
            <a:r>
              <a:rPr lang="en-US" b="1" dirty="0">
                <a:solidFill>
                  <a:srgbClr val="0070C0"/>
                </a:solidFill>
                <a:latin typeface="Times New Roman" panose="02020603050405020304" pitchFamily="18" charset="0"/>
                <a:cs typeface="Times New Roman" panose="02020603050405020304" pitchFamily="18" charset="0"/>
              </a:rPr>
              <a:t>limited because it can be gathered only </a:t>
            </a:r>
            <a:r>
              <a:rPr lang="en-US" b="1" dirty="0" smtClean="0">
                <a:solidFill>
                  <a:srgbClr val="0070C0"/>
                </a:solidFill>
                <a:latin typeface="Times New Roman" panose="02020603050405020304" pitchFamily="18" charset="0"/>
                <a:cs typeface="Times New Roman" panose="02020603050405020304" pitchFamily="18" charset="0"/>
              </a:rPr>
              <a:t>from human </a:t>
            </a:r>
            <a:r>
              <a:rPr lang="en-US" b="1" dirty="0">
                <a:solidFill>
                  <a:srgbClr val="0070C0"/>
                </a:solidFill>
                <a:latin typeface="Times New Roman" panose="02020603050405020304" pitchFamily="18" charset="0"/>
                <a:cs typeface="Times New Roman" panose="02020603050405020304" pitchFamily="18" charset="0"/>
              </a:rPr>
              <a:t>blood and only in extremely small quantities.</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19</a:t>
            </a:fld>
            <a:endParaRPr lang="en-US"/>
          </a:p>
        </p:txBody>
      </p:sp>
    </p:spTree>
    <p:extLst>
      <p:ext uri="{BB962C8B-B14F-4D97-AF65-F5344CB8AC3E}">
        <p14:creationId xmlns:p14="http://schemas.microsoft.com/office/powerpoint/2010/main" val="2135820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620688"/>
            <a:ext cx="7772400" cy="5263480"/>
          </a:xfrm>
        </p:spPr>
        <p:txBody>
          <a:bodyPr>
            <a:normAutofit fontScale="92500" lnSpcReduction="10000"/>
          </a:bodyPr>
          <a:lstStyle/>
          <a:p>
            <a:pPr marL="0" indent="0" algn="just">
              <a:lnSpc>
                <a:spcPct val="150000"/>
              </a:lnSpc>
              <a:buNone/>
            </a:pPr>
            <a:r>
              <a:rPr lang="en-US" b="1" dirty="0">
                <a:solidFill>
                  <a:srgbClr val="C00000"/>
                </a:solidFill>
                <a:latin typeface="Times New Roman" panose="02020603050405020304" pitchFamily="18" charset="0"/>
                <a:cs typeface="Times New Roman" panose="02020603050405020304" pitchFamily="18" charset="0"/>
              </a:rPr>
              <a:t>Prevention of Blood </a:t>
            </a:r>
            <a:r>
              <a:rPr lang="en-US" b="1" dirty="0" smtClean="0">
                <a:solidFill>
                  <a:srgbClr val="C00000"/>
                </a:solidFill>
                <a:latin typeface="Times New Roman" panose="02020603050405020304" pitchFamily="18" charset="0"/>
                <a:cs typeface="Times New Roman" panose="02020603050405020304" pitchFamily="18" charset="0"/>
              </a:rPr>
              <a:t>Clotting in </a:t>
            </a:r>
            <a:r>
              <a:rPr lang="en-US" b="1" dirty="0">
                <a:solidFill>
                  <a:srgbClr val="C00000"/>
                </a:solidFill>
                <a:latin typeface="Times New Roman" panose="02020603050405020304" pitchFamily="18" charset="0"/>
                <a:cs typeface="Times New Roman" panose="02020603050405020304" pitchFamily="18" charset="0"/>
              </a:rPr>
              <a:t>the Normal Vascular </a:t>
            </a:r>
            <a:r>
              <a:rPr lang="en-US" b="1" dirty="0" smtClean="0">
                <a:solidFill>
                  <a:srgbClr val="C00000"/>
                </a:solidFill>
                <a:latin typeface="Times New Roman" panose="02020603050405020304" pitchFamily="18" charset="0"/>
                <a:cs typeface="Times New Roman" panose="02020603050405020304" pitchFamily="18" charset="0"/>
              </a:rPr>
              <a:t>System— Intravascular Anticoagulants</a:t>
            </a:r>
          </a:p>
          <a:p>
            <a:pPr marL="0" indent="0" algn="just">
              <a:lnSpc>
                <a:spcPct val="150000"/>
              </a:lnSpc>
              <a:buNone/>
            </a:pPr>
            <a:r>
              <a:rPr lang="en-US" b="1" i="1" dirty="0">
                <a:solidFill>
                  <a:srgbClr val="7030A0"/>
                </a:solidFill>
                <a:latin typeface="Times New Roman" panose="02020603050405020304" pitchFamily="18" charset="0"/>
                <a:cs typeface="Times New Roman" panose="02020603050405020304" pitchFamily="18" charset="0"/>
              </a:rPr>
              <a:t>Endothelial Surface </a:t>
            </a:r>
            <a:r>
              <a:rPr lang="en-US" b="1" i="1" dirty="0" smtClean="0">
                <a:solidFill>
                  <a:srgbClr val="7030A0"/>
                </a:solidFill>
                <a:latin typeface="Times New Roman" panose="02020603050405020304" pitchFamily="18" charset="0"/>
                <a:cs typeface="Times New Roman" panose="02020603050405020304" pitchFamily="18" charset="0"/>
              </a:rPr>
              <a:t>Factors</a:t>
            </a:r>
          </a:p>
          <a:p>
            <a:pPr marL="0" indent="0" algn="just">
              <a:lnSpc>
                <a:spcPct val="150000"/>
              </a:lnSpc>
              <a:buNone/>
            </a:pPr>
            <a:r>
              <a:rPr lang="en-US" b="1" dirty="0" smtClean="0">
                <a:solidFill>
                  <a:srgbClr val="0070C0"/>
                </a:solidFill>
                <a:latin typeface="Times New Roman" panose="02020603050405020304" pitchFamily="18" charset="0"/>
                <a:cs typeface="Times New Roman" panose="02020603050405020304" pitchFamily="18" charset="0"/>
              </a:rPr>
              <a:t>Probably </a:t>
            </a:r>
            <a:r>
              <a:rPr lang="en-US" b="1" dirty="0">
                <a:solidFill>
                  <a:srgbClr val="0070C0"/>
                </a:solidFill>
                <a:latin typeface="Times New Roman" panose="02020603050405020304" pitchFamily="18" charset="0"/>
                <a:cs typeface="Times New Roman" panose="02020603050405020304" pitchFamily="18" charset="0"/>
              </a:rPr>
              <a:t>the most </a:t>
            </a:r>
            <a:r>
              <a:rPr lang="en-US" b="1" dirty="0" smtClean="0">
                <a:solidFill>
                  <a:srgbClr val="0070C0"/>
                </a:solidFill>
                <a:latin typeface="Times New Roman" panose="02020603050405020304" pitchFamily="18" charset="0"/>
                <a:cs typeface="Times New Roman" panose="02020603050405020304" pitchFamily="18" charset="0"/>
              </a:rPr>
              <a:t>important factors </a:t>
            </a:r>
            <a:r>
              <a:rPr lang="en-US" b="1" dirty="0">
                <a:solidFill>
                  <a:srgbClr val="0070C0"/>
                </a:solidFill>
                <a:latin typeface="Times New Roman" panose="02020603050405020304" pitchFamily="18" charset="0"/>
                <a:cs typeface="Times New Roman" panose="02020603050405020304" pitchFamily="18" charset="0"/>
              </a:rPr>
              <a:t>for preventing clotting in the normal </a:t>
            </a:r>
            <a:r>
              <a:rPr lang="en-US" b="1" dirty="0" smtClean="0">
                <a:solidFill>
                  <a:srgbClr val="0070C0"/>
                </a:solidFill>
                <a:latin typeface="Times New Roman" panose="02020603050405020304" pitchFamily="18" charset="0"/>
                <a:cs typeface="Times New Roman" panose="02020603050405020304" pitchFamily="18" charset="0"/>
              </a:rPr>
              <a:t>vascular system are:</a:t>
            </a:r>
          </a:p>
          <a:p>
            <a:pPr marL="346075" indent="-346075" algn="just">
              <a:lnSpc>
                <a:spcPct val="150000"/>
              </a:lnSpc>
              <a:buNone/>
            </a:pPr>
            <a:r>
              <a:rPr lang="en-US" b="1" dirty="0" smtClean="0">
                <a:solidFill>
                  <a:srgbClr val="0070C0"/>
                </a:solidFill>
                <a:latin typeface="Times New Roman" panose="02020603050405020304" pitchFamily="18" charset="0"/>
                <a:cs typeface="Times New Roman" panose="02020603050405020304" pitchFamily="18" charset="0"/>
              </a:rPr>
              <a:t>(</a:t>
            </a:r>
            <a:r>
              <a:rPr lang="en-US" b="1" dirty="0">
                <a:solidFill>
                  <a:srgbClr val="0070C0"/>
                </a:solidFill>
                <a:latin typeface="Times New Roman" panose="02020603050405020304" pitchFamily="18" charset="0"/>
                <a:cs typeface="Times New Roman" panose="02020603050405020304" pitchFamily="18" charset="0"/>
              </a:rPr>
              <a:t>1) </a:t>
            </a:r>
            <a:r>
              <a:rPr lang="en-US" b="1" dirty="0" smtClean="0">
                <a:solidFill>
                  <a:srgbClr val="0070C0"/>
                </a:solidFill>
                <a:latin typeface="Times New Roman" panose="02020603050405020304" pitchFamily="18" charset="0"/>
                <a:cs typeface="Times New Roman" panose="02020603050405020304" pitchFamily="18" charset="0"/>
              </a:rPr>
              <a:t>The </a:t>
            </a:r>
            <a:r>
              <a:rPr lang="en-US" b="1" dirty="0">
                <a:solidFill>
                  <a:srgbClr val="0070C0"/>
                </a:solidFill>
                <a:latin typeface="Times New Roman" panose="02020603050405020304" pitchFamily="18" charset="0"/>
                <a:cs typeface="Times New Roman" panose="02020603050405020304" pitchFamily="18" charset="0"/>
              </a:rPr>
              <a:t>smoothness of the endothelial </a:t>
            </a:r>
            <a:r>
              <a:rPr lang="en-US" b="1" dirty="0" smtClean="0">
                <a:solidFill>
                  <a:srgbClr val="0070C0"/>
                </a:solidFill>
                <a:latin typeface="Times New Roman" panose="02020603050405020304" pitchFamily="18" charset="0"/>
                <a:cs typeface="Times New Roman" panose="02020603050405020304" pitchFamily="18" charset="0"/>
              </a:rPr>
              <a:t>cell surface</a:t>
            </a:r>
            <a:r>
              <a:rPr lang="en-US" b="1" dirty="0">
                <a:solidFill>
                  <a:srgbClr val="0070C0"/>
                </a:solidFill>
                <a:latin typeface="Times New Roman" panose="02020603050405020304" pitchFamily="18" charset="0"/>
                <a:cs typeface="Times New Roman" panose="02020603050405020304" pitchFamily="18" charset="0"/>
              </a:rPr>
              <a:t>, which prevents contact activation of the </a:t>
            </a:r>
            <a:r>
              <a:rPr lang="en-US" b="1" dirty="0" smtClean="0">
                <a:solidFill>
                  <a:srgbClr val="0070C0"/>
                </a:solidFill>
                <a:latin typeface="Times New Roman" panose="02020603050405020304" pitchFamily="18" charset="0"/>
                <a:cs typeface="Times New Roman" panose="02020603050405020304" pitchFamily="18" charset="0"/>
              </a:rPr>
              <a:t>intrinsic clotting system</a:t>
            </a:r>
          </a:p>
          <a:p>
            <a:pPr marL="346075" indent="-346075" algn="just">
              <a:lnSpc>
                <a:spcPct val="150000"/>
              </a:lnSpc>
              <a:buNone/>
            </a:pPr>
            <a:r>
              <a:rPr lang="en-US" b="1" dirty="0" smtClean="0">
                <a:solidFill>
                  <a:srgbClr val="0070C0"/>
                </a:solidFill>
                <a:latin typeface="Times New Roman" panose="02020603050405020304" pitchFamily="18" charset="0"/>
                <a:cs typeface="Times New Roman" panose="02020603050405020304" pitchFamily="18" charset="0"/>
              </a:rPr>
              <a:t>(</a:t>
            </a:r>
            <a:r>
              <a:rPr lang="en-US" b="1" dirty="0">
                <a:solidFill>
                  <a:srgbClr val="0070C0"/>
                </a:solidFill>
                <a:latin typeface="Times New Roman" panose="02020603050405020304" pitchFamily="18" charset="0"/>
                <a:cs typeface="Times New Roman" panose="02020603050405020304" pitchFamily="18" charset="0"/>
              </a:rPr>
              <a:t>2) </a:t>
            </a:r>
            <a:r>
              <a:rPr lang="en-US" b="1" dirty="0" smtClean="0">
                <a:solidFill>
                  <a:srgbClr val="0070C0"/>
                </a:solidFill>
                <a:latin typeface="Times New Roman" panose="02020603050405020304" pitchFamily="18" charset="0"/>
                <a:cs typeface="Times New Roman" panose="02020603050405020304" pitchFamily="18" charset="0"/>
              </a:rPr>
              <a:t>Layer of </a:t>
            </a:r>
            <a:r>
              <a:rPr lang="en-US" b="1" dirty="0" err="1">
                <a:solidFill>
                  <a:srgbClr val="0070C0"/>
                </a:solidFill>
                <a:latin typeface="Times New Roman" panose="02020603050405020304" pitchFamily="18" charset="0"/>
                <a:cs typeface="Times New Roman" panose="02020603050405020304" pitchFamily="18" charset="0"/>
              </a:rPr>
              <a:t>glycocalyx</a:t>
            </a:r>
            <a:r>
              <a:rPr lang="en-US" b="1" dirty="0">
                <a:solidFill>
                  <a:srgbClr val="0070C0"/>
                </a:solidFill>
                <a:latin typeface="Times New Roman" panose="02020603050405020304" pitchFamily="18" charset="0"/>
                <a:cs typeface="Times New Roman" panose="02020603050405020304" pitchFamily="18" charset="0"/>
              </a:rPr>
              <a:t> on </a:t>
            </a:r>
            <a:r>
              <a:rPr lang="en-US" b="1" dirty="0" smtClean="0">
                <a:solidFill>
                  <a:srgbClr val="0070C0"/>
                </a:solidFill>
                <a:latin typeface="Times New Roman" panose="02020603050405020304" pitchFamily="18" charset="0"/>
                <a:cs typeface="Times New Roman" panose="02020603050405020304" pitchFamily="18" charset="0"/>
              </a:rPr>
              <a:t>the endothelium </a:t>
            </a:r>
            <a:r>
              <a:rPr lang="en-US" b="1" dirty="0">
                <a:solidFill>
                  <a:srgbClr val="0070C0"/>
                </a:solidFill>
                <a:latin typeface="Times New Roman" panose="02020603050405020304" pitchFamily="18" charset="0"/>
                <a:cs typeface="Times New Roman" panose="02020603050405020304" pitchFamily="18" charset="0"/>
              </a:rPr>
              <a:t>(</a:t>
            </a:r>
            <a:r>
              <a:rPr lang="en-US" b="1" dirty="0" err="1">
                <a:solidFill>
                  <a:srgbClr val="0070C0"/>
                </a:solidFill>
                <a:latin typeface="Times New Roman" panose="02020603050405020304" pitchFamily="18" charset="0"/>
                <a:cs typeface="Times New Roman" panose="02020603050405020304" pitchFamily="18" charset="0"/>
              </a:rPr>
              <a:t>glycocalyx</a:t>
            </a:r>
            <a:r>
              <a:rPr lang="en-US" b="1" dirty="0">
                <a:solidFill>
                  <a:srgbClr val="0070C0"/>
                </a:solidFill>
                <a:latin typeface="Times New Roman" panose="02020603050405020304" pitchFamily="18" charset="0"/>
                <a:cs typeface="Times New Roman" panose="02020603050405020304" pitchFamily="18" charset="0"/>
              </a:rPr>
              <a:t> is a </a:t>
            </a:r>
            <a:r>
              <a:rPr lang="en-US" b="1" dirty="0" err="1" smtClean="0">
                <a:solidFill>
                  <a:srgbClr val="0070C0"/>
                </a:solidFill>
                <a:latin typeface="Times New Roman" panose="02020603050405020304" pitchFamily="18" charset="0"/>
                <a:cs typeface="Times New Roman" panose="02020603050405020304" pitchFamily="18" charset="0"/>
              </a:rPr>
              <a:t>mucopolysaccharide</a:t>
            </a:r>
            <a:r>
              <a:rPr lang="en-US" b="1" dirty="0" smtClean="0">
                <a:solidFill>
                  <a:srgbClr val="0070C0"/>
                </a:solidFill>
                <a:latin typeface="Times New Roman" panose="02020603050405020304" pitchFamily="18" charset="0"/>
                <a:cs typeface="Times New Roman" panose="02020603050405020304" pitchFamily="18" charset="0"/>
              </a:rPr>
              <a:t> adsorbed </a:t>
            </a:r>
            <a:r>
              <a:rPr lang="en-US" b="1" dirty="0">
                <a:solidFill>
                  <a:srgbClr val="0070C0"/>
                </a:solidFill>
                <a:latin typeface="Times New Roman" panose="02020603050405020304" pitchFamily="18" charset="0"/>
                <a:cs typeface="Times New Roman" panose="02020603050405020304" pitchFamily="18" charset="0"/>
              </a:rPr>
              <a:t>to the surfaces of the endothelial cells</a:t>
            </a:r>
            <a:r>
              <a:rPr lang="en-US" b="1" dirty="0" smtClean="0">
                <a:solidFill>
                  <a:srgbClr val="0070C0"/>
                </a:solidFill>
                <a:latin typeface="Times New Roman" panose="02020603050405020304" pitchFamily="18" charset="0"/>
                <a:cs typeface="Times New Roman" panose="02020603050405020304" pitchFamily="18" charset="0"/>
              </a:rPr>
              <a:t>), which </a:t>
            </a:r>
            <a:r>
              <a:rPr lang="en-US" b="1" dirty="0">
                <a:solidFill>
                  <a:srgbClr val="0070C0"/>
                </a:solidFill>
                <a:latin typeface="Times New Roman" panose="02020603050405020304" pitchFamily="18" charset="0"/>
                <a:cs typeface="Times New Roman" panose="02020603050405020304" pitchFamily="18" charset="0"/>
              </a:rPr>
              <a:t>repels clotting factors and platelets, thereby </a:t>
            </a:r>
            <a:r>
              <a:rPr lang="en-US" b="1" dirty="0" smtClean="0">
                <a:solidFill>
                  <a:srgbClr val="0070C0"/>
                </a:solidFill>
                <a:latin typeface="Times New Roman" panose="02020603050405020304" pitchFamily="18" charset="0"/>
                <a:cs typeface="Times New Roman" panose="02020603050405020304" pitchFamily="18" charset="0"/>
              </a:rPr>
              <a:t>preventing activation </a:t>
            </a:r>
            <a:r>
              <a:rPr lang="en-US" b="1" dirty="0">
                <a:solidFill>
                  <a:srgbClr val="0070C0"/>
                </a:solidFill>
                <a:latin typeface="Times New Roman" panose="02020603050405020304" pitchFamily="18" charset="0"/>
                <a:cs typeface="Times New Roman" panose="02020603050405020304" pitchFamily="18" charset="0"/>
              </a:rPr>
              <a:t>of </a:t>
            </a:r>
            <a:r>
              <a:rPr lang="en-US" b="1" dirty="0" smtClean="0">
                <a:solidFill>
                  <a:srgbClr val="0070C0"/>
                </a:solidFill>
                <a:latin typeface="Times New Roman" panose="02020603050405020304" pitchFamily="18" charset="0"/>
                <a:cs typeface="Times New Roman" panose="02020603050405020304" pitchFamily="18" charset="0"/>
              </a:rPr>
              <a:t>clotting</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a:t>
            </a:fld>
            <a:endParaRPr lang="en-US"/>
          </a:p>
        </p:txBody>
      </p:sp>
    </p:spTree>
    <p:extLst>
      <p:ext uri="{BB962C8B-B14F-4D97-AF65-F5344CB8AC3E}">
        <p14:creationId xmlns:p14="http://schemas.microsoft.com/office/powerpoint/2010/main" val="8681662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20688"/>
            <a:ext cx="7772400" cy="5551512"/>
          </a:xfrm>
        </p:spPr>
        <p:txBody>
          <a:bodyPr>
            <a:normAutofit lnSpcReduction="10000"/>
          </a:bodyPr>
          <a:lstStyle/>
          <a:p>
            <a:pPr marL="0" indent="0" algn="just">
              <a:lnSpc>
                <a:spcPct val="160000"/>
              </a:lnSpc>
              <a:buNone/>
            </a:pPr>
            <a:r>
              <a:rPr lang="en-US" b="1" i="1" dirty="0">
                <a:solidFill>
                  <a:srgbClr val="7030A0"/>
                </a:solidFill>
                <a:latin typeface="Times New Roman" panose="02020603050405020304" pitchFamily="18" charset="0"/>
                <a:cs typeface="Times New Roman" panose="02020603050405020304" pitchFamily="18" charset="0"/>
              </a:rPr>
              <a:t>Thrombocytopenia</a:t>
            </a:r>
          </a:p>
          <a:p>
            <a:pPr algn="just">
              <a:lnSpc>
                <a:spcPct val="160000"/>
              </a:lnSpc>
            </a:pPr>
            <a:r>
              <a:rPr lang="en-US" b="1" dirty="0">
                <a:solidFill>
                  <a:srgbClr val="0070C0"/>
                </a:solidFill>
                <a:latin typeface="Times New Roman" panose="02020603050405020304" pitchFamily="18" charset="0"/>
                <a:cs typeface="Times New Roman" panose="02020603050405020304" pitchFamily="18" charset="0"/>
              </a:rPr>
              <a:t>Thrombocytopenia means the presence of very </a:t>
            </a:r>
            <a:r>
              <a:rPr lang="en-US" b="1" dirty="0" smtClean="0">
                <a:solidFill>
                  <a:srgbClr val="0070C0"/>
                </a:solidFill>
                <a:latin typeface="Times New Roman" panose="02020603050405020304" pitchFamily="18" charset="0"/>
                <a:cs typeface="Times New Roman" panose="02020603050405020304" pitchFamily="18" charset="0"/>
              </a:rPr>
              <a:t>low numbers </a:t>
            </a:r>
            <a:r>
              <a:rPr lang="en-US" b="1" dirty="0">
                <a:solidFill>
                  <a:srgbClr val="0070C0"/>
                </a:solidFill>
                <a:latin typeface="Times New Roman" panose="02020603050405020304" pitchFamily="18" charset="0"/>
                <a:cs typeface="Times New Roman" panose="02020603050405020304" pitchFamily="18" charset="0"/>
              </a:rPr>
              <a:t>of platelets in the circulating blood. </a:t>
            </a:r>
            <a:r>
              <a:rPr lang="en-US" b="1" dirty="0" smtClean="0">
                <a:solidFill>
                  <a:srgbClr val="0070C0"/>
                </a:solidFill>
                <a:latin typeface="Times New Roman" panose="02020603050405020304" pitchFamily="18" charset="0"/>
                <a:cs typeface="Times New Roman" panose="02020603050405020304" pitchFamily="18" charset="0"/>
              </a:rPr>
              <a:t>People with </a:t>
            </a:r>
            <a:r>
              <a:rPr lang="en-US" b="1" dirty="0">
                <a:solidFill>
                  <a:srgbClr val="0070C0"/>
                </a:solidFill>
                <a:latin typeface="Times New Roman" panose="02020603050405020304" pitchFamily="18" charset="0"/>
                <a:cs typeface="Times New Roman" panose="02020603050405020304" pitchFamily="18" charset="0"/>
              </a:rPr>
              <a:t>thrombocytopenia have a tendency to bleed, </a:t>
            </a:r>
            <a:r>
              <a:rPr lang="en-US" b="1" dirty="0" smtClean="0">
                <a:solidFill>
                  <a:srgbClr val="0070C0"/>
                </a:solidFill>
                <a:latin typeface="Times New Roman" panose="02020603050405020304" pitchFamily="18" charset="0"/>
                <a:cs typeface="Times New Roman" panose="02020603050405020304" pitchFamily="18" charset="0"/>
              </a:rPr>
              <a:t>as do </a:t>
            </a:r>
            <a:r>
              <a:rPr lang="en-US" b="1" dirty="0">
                <a:solidFill>
                  <a:srgbClr val="0070C0"/>
                </a:solidFill>
                <a:latin typeface="Times New Roman" panose="02020603050405020304" pitchFamily="18" charset="0"/>
                <a:cs typeface="Times New Roman" panose="02020603050405020304" pitchFamily="18" charset="0"/>
              </a:rPr>
              <a:t>hemophiliacs, except that the bleeding is </a:t>
            </a:r>
            <a:r>
              <a:rPr lang="en-US" b="1" dirty="0" smtClean="0">
                <a:solidFill>
                  <a:srgbClr val="0070C0"/>
                </a:solidFill>
                <a:latin typeface="Times New Roman" panose="02020603050405020304" pitchFamily="18" charset="0"/>
                <a:cs typeface="Times New Roman" panose="02020603050405020304" pitchFamily="18" charset="0"/>
              </a:rPr>
              <a:t>usually from </a:t>
            </a:r>
            <a:r>
              <a:rPr lang="en-US" b="1" dirty="0">
                <a:solidFill>
                  <a:srgbClr val="0070C0"/>
                </a:solidFill>
                <a:latin typeface="Times New Roman" panose="02020603050405020304" pitchFamily="18" charset="0"/>
                <a:cs typeface="Times New Roman" panose="02020603050405020304" pitchFamily="18" charset="0"/>
              </a:rPr>
              <a:t>many small </a:t>
            </a:r>
            <a:r>
              <a:rPr lang="en-US" b="1" dirty="0" err="1">
                <a:solidFill>
                  <a:srgbClr val="0070C0"/>
                </a:solidFill>
                <a:latin typeface="Times New Roman" panose="02020603050405020304" pitchFamily="18" charset="0"/>
                <a:cs typeface="Times New Roman" panose="02020603050405020304" pitchFamily="18" charset="0"/>
              </a:rPr>
              <a:t>venules</a:t>
            </a:r>
            <a:r>
              <a:rPr lang="en-US" b="1" dirty="0">
                <a:solidFill>
                  <a:srgbClr val="0070C0"/>
                </a:solidFill>
                <a:latin typeface="Times New Roman" panose="02020603050405020304" pitchFamily="18" charset="0"/>
                <a:cs typeface="Times New Roman" panose="02020603050405020304" pitchFamily="18" charset="0"/>
              </a:rPr>
              <a:t> or capillaries, rather </a:t>
            </a:r>
            <a:r>
              <a:rPr lang="en-US" b="1" dirty="0" smtClean="0">
                <a:solidFill>
                  <a:srgbClr val="0070C0"/>
                </a:solidFill>
                <a:latin typeface="Times New Roman" panose="02020603050405020304" pitchFamily="18" charset="0"/>
                <a:cs typeface="Times New Roman" panose="02020603050405020304" pitchFamily="18" charset="0"/>
              </a:rPr>
              <a:t>than from </a:t>
            </a:r>
            <a:r>
              <a:rPr lang="en-US" b="1" dirty="0">
                <a:solidFill>
                  <a:srgbClr val="0070C0"/>
                </a:solidFill>
                <a:latin typeface="Times New Roman" panose="02020603050405020304" pitchFamily="18" charset="0"/>
                <a:cs typeface="Times New Roman" panose="02020603050405020304" pitchFamily="18" charset="0"/>
              </a:rPr>
              <a:t>larger vessels as in hemophilia. As a result, </a:t>
            </a:r>
            <a:r>
              <a:rPr lang="en-US" b="1" dirty="0" smtClean="0">
                <a:solidFill>
                  <a:srgbClr val="0070C0"/>
                </a:solidFill>
                <a:latin typeface="Times New Roman" panose="02020603050405020304" pitchFamily="18" charset="0"/>
                <a:cs typeface="Times New Roman" panose="02020603050405020304" pitchFamily="18" charset="0"/>
              </a:rPr>
              <a:t>small punctate </a:t>
            </a:r>
            <a:r>
              <a:rPr lang="en-US" b="1" dirty="0">
                <a:solidFill>
                  <a:srgbClr val="0070C0"/>
                </a:solidFill>
                <a:latin typeface="Times New Roman" panose="02020603050405020304" pitchFamily="18" charset="0"/>
                <a:cs typeface="Times New Roman" panose="02020603050405020304" pitchFamily="18" charset="0"/>
              </a:rPr>
              <a:t>hemorrhages occur throughout all the </a:t>
            </a:r>
            <a:r>
              <a:rPr lang="en-US" b="1" dirty="0" smtClean="0">
                <a:solidFill>
                  <a:srgbClr val="0070C0"/>
                </a:solidFill>
                <a:latin typeface="Times New Roman" panose="02020603050405020304" pitchFamily="18" charset="0"/>
                <a:cs typeface="Times New Roman" panose="02020603050405020304" pitchFamily="18" charset="0"/>
              </a:rPr>
              <a:t>body tissues.</a:t>
            </a:r>
          </a:p>
          <a:p>
            <a:pPr algn="just">
              <a:lnSpc>
                <a:spcPct val="160000"/>
              </a:lnSpc>
            </a:pPr>
            <a:r>
              <a:rPr lang="en-US" b="1" dirty="0" smtClean="0">
                <a:solidFill>
                  <a:srgbClr val="0070C0"/>
                </a:solidFill>
                <a:latin typeface="Times New Roman" panose="02020603050405020304" pitchFamily="18" charset="0"/>
                <a:cs typeface="Times New Roman" panose="02020603050405020304" pitchFamily="18" charset="0"/>
              </a:rPr>
              <a:t>The </a:t>
            </a:r>
            <a:r>
              <a:rPr lang="en-US" b="1" dirty="0">
                <a:solidFill>
                  <a:srgbClr val="0070C0"/>
                </a:solidFill>
                <a:latin typeface="Times New Roman" panose="02020603050405020304" pitchFamily="18" charset="0"/>
                <a:cs typeface="Times New Roman" panose="02020603050405020304" pitchFamily="18" charset="0"/>
              </a:rPr>
              <a:t>skin of such a person displays many </a:t>
            </a:r>
            <a:r>
              <a:rPr lang="en-US" b="1" dirty="0" smtClean="0">
                <a:solidFill>
                  <a:srgbClr val="0070C0"/>
                </a:solidFill>
                <a:latin typeface="Times New Roman" panose="02020603050405020304" pitchFamily="18" charset="0"/>
                <a:cs typeface="Times New Roman" panose="02020603050405020304" pitchFamily="18" charset="0"/>
              </a:rPr>
              <a:t>small, purplish </a:t>
            </a:r>
            <a:r>
              <a:rPr lang="en-US" b="1" dirty="0">
                <a:solidFill>
                  <a:srgbClr val="0070C0"/>
                </a:solidFill>
                <a:latin typeface="Times New Roman" panose="02020603050405020304" pitchFamily="18" charset="0"/>
                <a:cs typeface="Times New Roman" panose="02020603050405020304" pitchFamily="18" charset="0"/>
              </a:rPr>
              <a:t>blotches, giving the disease the name </a:t>
            </a:r>
            <a:r>
              <a:rPr lang="en-US" b="1" dirty="0" smtClean="0">
                <a:solidFill>
                  <a:srgbClr val="0070C0"/>
                </a:solidFill>
                <a:latin typeface="Times New Roman" panose="02020603050405020304" pitchFamily="18" charset="0"/>
                <a:cs typeface="Times New Roman" panose="02020603050405020304" pitchFamily="18" charset="0"/>
              </a:rPr>
              <a:t>thrombocytopenic purpura</a:t>
            </a:r>
            <a:r>
              <a:rPr lang="en-US" b="1" dirty="0">
                <a:solidFill>
                  <a:srgbClr val="0070C0"/>
                </a:solidFill>
                <a:latin typeface="Times New Roman" panose="02020603050405020304" pitchFamily="18" charset="0"/>
                <a:cs typeface="Times New Roman" panose="02020603050405020304" pitchFamily="18" charset="0"/>
              </a:rPr>
              <a:t>. As stated earlier, platelets </a:t>
            </a:r>
            <a:r>
              <a:rPr lang="en-US" b="1" dirty="0" smtClean="0">
                <a:solidFill>
                  <a:srgbClr val="0070C0"/>
                </a:solidFill>
                <a:latin typeface="Times New Roman" panose="02020603050405020304" pitchFamily="18" charset="0"/>
                <a:cs typeface="Times New Roman" panose="02020603050405020304" pitchFamily="18" charset="0"/>
              </a:rPr>
              <a:t>are especially </a:t>
            </a:r>
            <a:r>
              <a:rPr lang="en-US" b="1" dirty="0">
                <a:solidFill>
                  <a:srgbClr val="0070C0"/>
                </a:solidFill>
                <a:latin typeface="Times New Roman" panose="02020603050405020304" pitchFamily="18" charset="0"/>
                <a:cs typeface="Times New Roman" panose="02020603050405020304" pitchFamily="18" charset="0"/>
              </a:rPr>
              <a:t>important for repair of minute breaks </a:t>
            </a:r>
            <a:r>
              <a:rPr lang="en-US" b="1" dirty="0" smtClean="0">
                <a:solidFill>
                  <a:srgbClr val="0070C0"/>
                </a:solidFill>
                <a:latin typeface="Times New Roman" panose="02020603050405020304" pitchFamily="18" charset="0"/>
                <a:cs typeface="Times New Roman" panose="02020603050405020304" pitchFamily="18" charset="0"/>
              </a:rPr>
              <a:t>in capillaries </a:t>
            </a:r>
            <a:r>
              <a:rPr lang="en-US" b="1" dirty="0">
                <a:solidFill>
                  <a:srgbClr val="0070C0"/>
                </a:solidFill>
                <a:latin typeface="Times New Roman" panose="02020603050405020304" pitchFamily="18" charset="0"/>
                <a:cs typeface="Times New Roman" panose="02020603050405020304" pitchFamily="18" charset="0"/>
              </a:rPr>
              <a:t>and other small vessels.</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20</a:t>
            </a:fld>
            <a:endParaRPr lang="en-US"/>
          </a:p>
        </p:txBody>
      </p:sp>
    </p:spTree>
    <p:extLst>
      <p:ext uri="{BB962C8B-B14F-4D97-AF65-F5344CB8AC3E}">
        <p14:creationId xmlns:p14="http://schemas.microsoft.com/office/powerpoint/2010/main" val="4126613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92696"/>
            <a:ext cx="7772400" cy="5479504"/>
          </a:xfrm>
        </p:spPr>
        <p:txBody>
          <a:bodyPr>
            <a:normAutofit/>
          </a:bodyPr>
          <a:lstStyle/>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Ordinarily, bleeding will not occur until the </a:t>
            </a:r>
            <a:r>
              <a:rPr lang="en-US" b="1" dirty="0" smtClean="0">
                <a:solidFill>
                  <a:srgbClr val="0070C0"/>
                </a:solidFill>
                <a:latin typeface="Times New Roman" panose="02020603050405020304" pitchFamily="18" charset="0"/>
                <a:cs typeface="Times New Roman" panose="02020603050405020304" pitchFamily="18" charset="0"/>
              </a:rPr>
              <a:t>number</a:t>
            </a:r>
            <a:r>
              <a:rPr lang="ar-SA" b="1" dirty="0" smtClean="0">
                <a:solidFill>
                  <a:srgbClr val="0070C0"/>
                </a:solidFill>
                <a:latin typeface="Times New Roman" panose="02020603050405020304" pitchFamily="18" charset="0"/>
                <a:cs typeface="Times New Roman" panose="02020603050405020304" pitchFamily="18" charset="0"/>
              </a:rPr>
              <a:t> </a:t>
            </a:r>
            <a:r>
              <a:rPr lang="en-US" b="1" dirty="0" smtClean="0">
                <a:solidFill>
                  <a:srgbClr val="0070C0"/>
                </a:solidFill>
                <a:latin typeface="Times New Roman" panose="02020603050405020304" pitchFamily="18" charset="0"/>
                <a:cs typeface="Times New Roman" panose="02020603050405020304" pitchFamily="18" charset="0"/>
              </a:rPr>
              <a:t>of </a:t>
            </a:r>
            <a:r>
              <a:rPr lang="en-US" b="1" dirty="0">
                <a:solidFill>
                  <a:srgbClr val="0070C0"/>
                </a:solidFill>
                <a:latin typeface="Times New Roman" panose="02020603050405020304" pitchFamily="18" charset="0"/>
                <a:cs typeface="Times New Roman" panose="02020603050405020304" pitchFamily="18" charset="0"/>
              </a:rPr>
              <a:t>platelets in the blood falls below 50,000/ml, </a:t>
            </a:r>
            <a:r>
              <a:rPr lang="en-US" b="1" dirty="0" smtClean="0">
                <a:solidFill>
                  <a:srgbClr val="0070C0"/>
                </a:solidFill>
                <a:latin typeface="Times New Roman" panose="02020603050405020304" pitchFamily="18" charset="0"/>
                <a:cs typeface="Times New Roman" panose="02020603050405020304" pitchFamily="18" charset="0"/>
              </a:rPr>
              <a:t>rather</a:t>
            </a:r>
            <a:r>
              <a:rPr lang="ar-SA" b="1" dirty="0" smtClean="0">
                <a:solidFill>
                  <a:srgbClr val="0070C0"/>
                </a:solidFill>
                <a:latin typeface="Times New Roman" panose="02020603050405020304" pitchFamily="18" charset="0"/>
                <a:cs typeface="Times New Roman" panose="02020603050405020304" pitchFamily="18" charset="0"/>
              </a:rPr>
              <a:t> </a:t>
            </a:r>
            <a:r>
              <a:rPr lang="en-US" b="1" dirty="0" smtClean="0">
                <a:solidFill>
                  <a:srgbClr val="0070C0"/>
                </a:solidFill>
                <a:latin typeface="Times New Roman" panose="02020603050405020304" pitchFamily="18" charset="0"/>
                <a:cs typeface="Times New Roman" panose="02020603050405020304" pitchFamily="18" charset="0"/>
              </a:rPr>
              <a:t>than </a:t>
            </a:r>
            <a:r>
              <a:rPr lang="en-US" b="1" dirty="0">
                <a:solidFill>
                  <a:srgbClr val="0070C0"/>
                </a:solidFill>
                <a:latin typeface="Times New Roman" panose="02020603050405020304" pitchFamily="18" charset="0"/>
                <a:cs typeface="Times New Roman" panose="02020603050405020304" pitchFamily="18" charset="0"/>
              </a:rPr>
              <a:t>the normal 150,000 to 300,000. Levels as low </a:t>
            </a:r>
            <a:r>
              <a:rPr lang="en-US" b="1" dirty="0" smtClean="0">
                <a:solidFill>
                  <a:srgbClr val="0070C0"/>
                </a:solidFill>
                <a:latin typeface="Times New Roman" panose="02020603050405020304" pitchFamily="18" charset="0"/>
                <a:cs typeface="Times New Roman" panose="02020603050405020304" pitchFamily="18" charset="0"/>
              </a:rPr>
              <a:t>as</a:t>
            </a:r>
            <a:r>
              <a:rPr lang="ar-SA" b="1" dirty="0" smtClean="0">
                <a:solidFill>
                  <a:srgbClr val="0070C0"/>
                </a:solidFill>
                <a:latin typeface="Times New Roman" panose="02020603050405020304" pitchFamily="18" charset="0"/>
                <a:cs typeface="Times New Roman" panose="02020603050405020304" pitchFamily="18" charset="0"/>
              </a:rPr>
              <a:t> </a:t>
            </a:r>
            <a:r>
              <a:rPr lang="en-US" b="1" dirty="0" smtClean="0">
                <a:solidFill>
                  <a:srgbClr val="0070C0"/>
                </a:solidFill>
                <a:latin typeface="Times New Roman" panose="02020603050405020304" pitchFamily="18" charset="0"/>
                <a:cs typeface="Times New Roman" panose="02020603050405020304" pitchFamily="18" charset="0"/>
              </a:rPr>
              <a:t>10,000/ml </a:t>
            </a:r>
            <a:r>
              <a:rPr lang="en-US" b="1" dirty="0">
                <a:solidFill>
                  <a:srgbClr val="0070C0"/>
                </a:solidFill>
                <a:latin typeface="Times New Roman" panose="02020603050405020304" pitchFamily="18" charset="0"/>
                <a:cs typeface="Times New Roman" panose="02020603050405020304" pitchFamily="18" charset="0"/>
              </a:rPr>
              <a:t>are frequently lethal.</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Even without making specific platelet counts in the blood, sometimes one can suspect the existence of thrombocytopenia if the person’s blood fails to retract, because, the clot retraction is normally dependent on the release of multiple coagulation factors from the large numbers of platelets entrapped in the fibrin mesh of the clot.</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21</a:t>
            </a:fld>
            <a:endParaRPr lang="en-US"/>
          </a:p>
        </p:txBody>
      </p:sp>
    </p:spTree>
    <p:extLst>
      <p:ext uri="{BB962C8B-B14F-4D97-AF65-F5344CB8AC3E}">
        <p14:creationId xmlns:p14="http://schemas.microsoft.com/office/powerpoint/2010/main" val="175323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4704"/>
            <a:ext cx="7772400" cy="5407496"/>
          </a:xfrm>
        </p:spPr>
        <p:txBody>
          <a:bodyPr>
            <a:normAutofit/>
          </a:bodyPr>
          <a:lstStyle/>
          <a:p>
            <a:pPr algn="just">
              <a:lnSpc>
                <a:spcPct val="160000"/>
              </a:lnSpc>
            </a:pPr>
            <a:r>
              <a:rPr lang="en-US" b="1" dirty="0">
                <a:solidFill>
                  <a:srgbClr val="0070C0"/>
                </a:solidFill>
                <a:latin typeface="Times New Roman" panose="02020603050405020304" pitchFamily="18" charset="0"/>
                <a:cs typeface="Times New Roman" panose="02020603050405020304" pitchFamily="18" charset="0"/>
              </a:rPr>
              <a:t>Most people with thrombocytopenia have </a:t>
            </a:r>
            <a:r>
              <a:rPr lang="en-US" b="1" dirty="0" smtClean="0">
                <a:solidFill>
                  <a:srgbClr val="0070C0"/>
                </a:solidFill>
                <a:latin typeface="Times New Roman" panose="02020603050405020304" pitchFamily="18" charset="0"/>
                <a:cs typeface="Times New Roman" panose="02020603050405020304" pitchFamily="18" charset="0"/>
              </a:rPr>
              <a:t>the disease </a:t>
            </a:r>
            <a:r>
              <a:rPr lang="en-US" b="1" dirty="0">
                <a:solidFill>
                  <a:srgbClr val="0070C0"/>
                </a:solidFill>
                <a:latin typeface="Times New Roman" panose="02020603050405020304" pitchFamily="18" charset="0"/>
                <a:cs typeface="Times New Roman" panose="02020603050405020304" pitchFamily="18" charset="0"/>
              </a:rPr>
              <a:t>known as idiopathic thrombocytopenia, </a:t>
            </a:r>
            <a:r>
              <a:rPr lang="en-US" b="1" dirty="0" smtClean="0">
                <a:solidFill>
                  <a:srgbClr val="0070C0"/>
                </a:solidFill>
                <a:latin typeface="Times New Roman" panose="02020603050405020304" pitchFamily="18" charset="0"/>
                <a:cs typeface="Times New Roman" panose="02020603050405020304" pitchFamily="18" charset="0"/>
              </a:rPr>
              <a:t>which means </a:t>
            </a:r>
            <a:r>
              <a:rPr lang="en-US" b="1" dirty="0">
                <a:solidFill>
                  <a:srgbClr val="0070C0"/>
                </a:solidFill>
                <a:latin typeface="Times New Roman" panose="02020603050405020304" pitchFamily="18" charset="0"/>
                <a:cs typeface="Times New Roman" panose="02020603050405020304" pitchFamily="18" charset="0"/>
              </a:rPr>
              <a:t>thrombocytopenia of unknown cause. In </a:t>
            </a:r>
            <a:r>
              <a:rPr lang="en-US" b="1" dirty="0" smtClean="0">
                <a:solidFill>
                  <a:srgbClr val="0070C0"/>
                </a:solidFill>
                <a:latin typeface="Times New Roman" panose="02020603050405020304" pitchFamily="18" charset="0"/>
                <a:cs typeface="Times New Roman" panose="02020603050405020304" pitchFamily="18" charset="0"/>
              </a:rPr>
              <a:t>most of </a:t>
            </a:r>
            <a:r>
              <a:rPr lang="en-US" b="1" dirty="0">
                <a:solidFill>
                  <a:srgbClr val="0070C0"/>
                </a:solidFill>
                <a:latin typeface="Times New Roman" panose="02020603050405020304" pitchFamily="18" charset="0"/>
                <a:cs typeface="Times New Roman" panose="02020603050405020304" pitchFamily="18" charset="0"/>
              </a:rPr>
              <a:t>these people, it has been discovered that </a:t>
            </a:r>
            <a:r>
              <a:rPr lang="en-US" b="1" dirty="0" smtClean="0">
                <a:solidFill>
                  <a:srgbClr val="0070C0"/>
                </a:solidFill>
                <a:latin typeface="Times New Roman" panose="02020603050405020304" pitchFamily="18" charset="0"/>
                <a:cs typeface="Times New Roman" panose="02020603050405020304" pitchFamily="18" charset="0"/>
              </a:rPr>
              <a:t>for unknown </a:t>
            </a:r>
            <a:r>
              <a:rPr lang="en-US" b="1" dirty="0">
                <a:solidFill>
                  <a:srgbClr val="0070C0"/>
                </a:solidFill>
                <a:latin typeface="Times New Roman" panose="02020603050405020304" pitchFamily="18" charset="0"/>
                <a:cs typeface="Times New Roman" panose="02020603050405020304" pitchFamily="18" charset="0"/>
              </a:rPr>
              <a:t>reasons, specific antibodies have formed </a:t>
            </a:r>
            <a:r>
              <a:rPr lang="en-US" b="1" dirty="0" smtClean="0">
                <a:solidFill>
                  <a:srgbClr val="0070C0"/>
                </a:solidFill>
                <a:latin typeface="Times New Roman" panose="02020603050405020304" pitchFamily="18" charset="0"/>
                <a:cs typeface="Times New Roman" panose="02020603050405020304" pitchFamily="18" charset="0"/>
              </a:rPr>
              <a:t>and react </a:t>
            </a:r>
            <a:r>
              <a:rPr lang="en-US" b="1" dirty="0">
                <a:solidFill>
                  <a:srgbClr val="0070C0"/>
                </a:solidFill>
                <a:latin typeface="Times New Roman" panose="02020603050405020304" pitchFamily="18" charset="0"/>
                <a:cs typeface="Times New Roman" panose="02020603050405020304" pitchFamily="18" charset="0"/>
              </a:rPr>
              <a:t>against the platelets themselves to destroy them.</a:t>
            </a:r>
          </a:p>
          <a:p>
            <a:pPr algn="just">
              <a:lnSpc>
                <a:spcPct val="160000"/>
              </a:lnSpc>
            </a:pPr>
            <a:r>
              <a:rPr lang="en-US" b="1" dirty="0">
                <a:solidFill>
                  <a:srgbClr val="0070C0"/>
                </a:solidFill>
                <a:latin typeface="Times New Roman" panose="02020603050405020304" pitchFamily="18" charset="0"/>
                <a:cs typeface="Times New Roman" panose="02020603050405020304" pitchFamily="18" charset="0"/>
              </a:rPr>
              <a:t>Relief from bleeding for 1 to 4 days can often </a:t>
            </a:r>
            <a:r>
              <a:rPr lang="en-US" b="1" dirty="0" smtClean="0">
                <a:solidFill>
                  <a:srgbClr val="0070C0"/>
                </a:solidFill>
                <a:latin typeface="Times New Roman" panose="02020603050405020304" pitchFamily="18" charset="0"/>
                <a:cs typeface="Times New Roman" panose="02020603050405020304" pitchFamily="18" charset="0"/>
              </a:rPr>
              <a:t>be effected </a:t>
            </a:r>
            <a:r>
              <a:rPr lang="en-US" b="1" dirty="0">
                <a:solidFill>
                  <a:srgbClr val="0070C0"/>
                </a:solidFill>
                <a:latin typeface="Times New Roman" panose="02020603050405020304" pitchFamily="18" charset="0"/>
                <a:cs typeface="Times New Roman" panose="02020603050405020304" pitchFamily="18" charset="0"/>
              </a:rPr>
              <a:t>in a patient with thrombocytopenia </a:t>
            </a:r>
            <a:r>
              <a:rPr lang="en-US" b="1" dirty="0" smtClean="0">
                <a:solidFill>
                  <a:srgbClr val="0070C0"/>
                </a:solidFill>
                <a:latin typeface="Times New Roman" panose="02020603050405020304" pitchFamily="18" charset="0"/>
                <a:cs typeface="Times New Roman" panose="02020603050405020304" pitchFamily="18" charset="0"/>
              </a:rPr>
              <a:t>by giving </a:t>
            </a:r>
            <a:r>
              <a:rPr lang="en-US" b="1" dirty="0">
                <a:solidFill>
                  <a:srgbClr val="0070C0"/>
                </a:solidFill>
                <a:latin typeface="Times New Roman" panose="02020603050405020304" pitchFamily="18" charset="0"/>
                <a:cs typeface="Times New Roman" panose="02020603050405020304" pitchFamily="18" charset="0"/>
              </a:rPr>
              <a:t>fresh whole blood transfusions that </a:t>
            </a:r>
            <a:r>
              <a:rPr lang="en-US" b="1" dirty="0" smtClean="0">
                <a:solidFill>
                  <a:srgbClr val="0070C0"/>
                </a:solidFill>
                <a:latin typeface="Times New Roman" panose="02020603050405020304" pitchFamily="18" charset="0"/>
                <a:cs typeface="Times New Roman" panose="02020603050405020304" pitchFamily="18" charset="0"/>
              </a:rPr>
              <a:t>contain large </a:t>
            </a:r>
            <a:r>
              <a:rPr lang="en-US" b="1" dirty="0">
                <a:solidFill>
                  <a:srgbClr val="0070C0"/>
                </a:solidFill>
                <a:latin typeface="Times New Roman" panose="02020603050405020304" pitchFamily="18" charset="0"/>
                <a:cs typeface="Times New Roman" panose="02020603050405020304" pitchFamily="18" charset="0"/>
              </a:rPr>
              <a:t>numbers of platelets. Also, splenectomy is </a:t>
            </a:r>
            <a:r>
              <a:rPr lang="en-US" b="1" dirty="0" smtClean="0">
                <a:solidFill>
                  <a:srgbClr val="0070C0"/>
                </a:solidFill>
                <a:latin typeface="Times New Roman" panose="02020603050405020304" pitchFamily="18" charset="0"/>
                <a:cs typeface="Times New Roman" panose="02020603050405020304" pitchFamily="18" charset="0"/>
              </a:rPr>
              <a:t>often helpful</a:t>
            </a:r>
            <a:r>
              <a:rPr lang="en-US" b="1" dirty="0">
                <a:solidFill>
                  <a:srgbClr val="0070C0"/>
                </a:solidFill>
                <a:latin typeface="Times New Roman" panose="02020603050405020304" pitchFamily="18" charset="0"/>
                <a:cs typeface="Times New Roman" panose="02020603050405020304" pitchFamily="18" charset="0"/>
              </a:rPr>
              <a:t>, sometimes effecting almost complete </a:t>
            </a:r>
            <a:r>
              <a:rPr lang="en-US" b="1" dirty="0" smtClean="0">
                <a:solidFill>
                  <a:srgbClr val="0070C0"/>
                </a:solidFill>
                <a:latin typeface="Times New Roman" panose="02020603050405020304" pitchFamily="18" charset="0"/>
                <a:cs typeface="Times New Roman" panose="02020603050405020304" pitchFamily="18" charset="0"/>
              </a:rPr>
              <a:t>cure because </a:t>
            </a:r>
            <a:r>
              <a:rPr lang="en-US" b="1" dirty="0">
                <a:solidFill>
                  <a:srgbClr val="0070C0"/>
                </a:solidFill>
                <a:latin typeface="Times New Roman" panose="02020603050405020304" pitchFamily="18" charset="0"/>
                <a:cs typeface="Times New Roman" panose="02020603050405020304" pitchFamily="18" charset="0"/>
              </a:rPr>
              <a:t>the spleen normally removes large </a:t>
            </a:r>
            <a:r>
              <a:rPr lang="en-US" b="1" dirty="0" smtClean="0">
                <a:solidFill>
                  <a:srgbClr val="0070C0"/>
                </a:solidFill>
                <a:latin typeface="Times New Roman" panose="02020603050405020304" pitchFamily="18" charset="0"/>
                <a:cs typeface="Times New Roman" panose="02020603050405020304" pitchFamily="18" charset="0"/>
              </a:rPr>
              <a:t>numbers of </a:t>
            </a:r>
            <a:r>
              <a:rPr lang="en-US" b="1" dirty="0">
                <a:solidFill>
                  <a:srgbClr val="0070C0"/>
                </a:solidFill>
                <a:latin typeface="Times New Roman" panose="02020603050405020304" pitchFamily="18" charset="0"/>
                <a:cs typeface="Times New Roman" panose="02020603050405020304" pitchFamily="18" charset="0"/>
              </a:rPr>
              <a:t>platelets from the blood.</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22</a:t>
            </a:fld>
            <a:endParaRPr lang="en-US"/>
          </a:p>
        </p:txBody>
      </p:sp>
    </p:spTree>
    <p:extLst>
      <p:ext uri="{BB962C8B-B14F-4D97-AF65-F5344CB8AC3E}">
        <p14:creationId xmlns:p14="http://schemas.microsoft.com/office/powerpoint/2010/main" val="37515160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20688"/>
            <a:ext cx="7772400" cy="5551512"/>
          </a:xfrm>
        </p:spPr>
        <p:txBody>
          <a:bodyPr>
            <a:normAutofit fontScale="85000" lnSpcReduction="10000"/>
          </a:bodyPr>
          <a:lstStyle/>
          <a:p>
            <a:pPr marL="0" indent="0" algn="just">
              <a:lnSpc>
                <a:spcPct val="160000"/>
              </a:lnSpc>
              <a:buNone/>
            </a:pPr>
            <a:r>
              <a:rPr lang="en-US" b="1" dirty="0">
                <a:solidFill>
                  <a:srgbClr val="FF0000"/>
                </a:solidFill>
                <a:latin typeface="Times New Roman" panose="02020603050405020304" pitchFamily="18" charset="0"/>
                <a:cs typeface="Times New Roman" panose="02020603050405020304" pitchFamily="18" charset="0"/>
              </a:rPr>
              <a:t>Thromboembolic </a:t>
            </a:r>
            <a:r>
              <a:rPr lang="en-US" b="1" dirty="0" smtClean="0">
                <a:solidFill>
                  <a:srgbClr val="FF0000"/>
                </a:solidFill>
                <a:latin typeface="Times New Roman" panose="02020603050405020304" pitchFamily="18" charset="0"/>
                <a:cs typeface="Times New Roman" panose="02020603050405020304" pitchFamily="18" charset="0"/>
              </a:rPr>
              <a:t>Conditions in </a:t>
            </a:r>
            <a:r>
              <a:rPr lang="en-US" b="1" dirty="0">
                <a:solidFill>
                  <a:srgbClr val="FF0000"/>
                </a:solidFill>
                <a:latin typeface="Times New Roman" panose="02020603050405020304" pitchFamily="18" charset="0"/>
                <a:cs typeface="Times New Roman" panose="02020603050405020304" pitchFamily="18" charset="0"/>
              </a:rPr>
              <a:t>the Human </a:t>
            </a:r>
            <a:r>
              <a:rPr lang="en-US" b="1" dirty="0" smtClean="0">
                <a:solidFill>
                  <a:srgbClr val="FF0000"/>
                </a:solidFill>
                <a:latin typeface="Times New Roman" panose="02020603050405020304" pitchFamily="18" charset="0"/>
                <a:cs typeface="Times New Roman" panose="02020603050405020304" pitchFamily="18" charset="0"/>
              </a:rPr>
              <a:t>Being </a:t>
            </a:r>
          </a:p>
          <a:p>
            <a:pPr marL="0" indent="0" algn="just">
              <a:lnSpc>
                <a:spcPct val="160000"/>
              </a:lnSpc>
              <a:buNone/>
            </a:pPr>
            <a:r>
              <a:rPr lang="en-US" b="1" i="1" dirty="0" smtClean="0">
                <a:solidFill>
                  <a:srgbClr val="7030A0"/>
                </a:solidFill>
                <a:latin typeface="Times New Roman" panose="02020603050405020304" pitchFamily="18" charset="0"/>
                <a:cs typeface="Times New Roman" panose="02020603050405020304" pitchFamily="18" charset="0"/>
              </a:rPr>
              <a:t>Thrombi </a:t>
            </a:r>
            <a:r>
              <a:rPr lang="en-US" b="1" i="1" dirty="0">
                <a:solidFill>
                  <a:srgbClr val="7030A0"/>
                </a:solidFill>
                <a:latin typeface="Times New Roman" panose="02020603050405020304" pitchFamily="18" charset="0"/>
                <a:cs typeface="Times New Roman" panose="02020603050405020304" pitchFamily="18" charset="0"/>
              </a:rPr>
              <a:t>and Emboli. </a:t>
            </a:r>
            <a:endParaRPr lang="en-US" b="1" i="1" dirty="0" smtClean="0">
              <a:solidFill>
                <a:srgbClr val="7030A0"/>
              </a:solidFill>
              <a:latin typeface="Times New Roman" panose="02020603050405020304" pitchFamily="18" charset="0"/>
              <a:cs typeface="Times New Roman" panose="02020603050405020304" pitchFamily="18" charset="0"/>
            </a:endParaRPr>
          </a:p>
          <a:p>
            <a:pPr algn="just">
              <a:lnSpc>
                <a:spcPct val="160000"/>
              </a:lnSpc>
            </a:pPr>
            <a:r>
              <a:rPr lang="en-US" b="1" dirty="0" smtClean="0">
                <a:solidFill>
                  <a:srgbClr val="0070C0"/>
                </a:solidFill>
                <a:latin typeface="Times New Roman" panose="02020603050405020304" pitchFamily="18" charset="0"/>
                <a:cs typeface="Times New Roman" panose="02020603050405020304" pitchFamily="18" charset="0"/>
              </a:rPr>
              <a:t>An </a:t>
            </a:r>
            <a:r>
              <a:rPr lang="en-US" b="1" dirty="0">
                <a:solidFill>
                  <a:srgbClr val="0070C0"/>
                </a:solidFill>
                <a:latin typeface="Times New Roman" panose="02020603050405020304" pitchFamily="18" charset="0"/>
                <a:cs typeface="Times New Roman" panose="02020603050405020304" pitchFamily="18" charset="0"/>
              </a:rPr>
              <a:t>abnormal clot that develops </a:t>
            </a:r>
            <a:r>
              <a:rPr lang="en-US" b="1" dirty="0" smtClean="0">
                <a:solidFill>
                  <a:srgbClr val="0070C0"/>
                </a:solidFill>
                <a:latin typeface="Times New Roman" panose="02020603050405020304" pitchFamily="18" charset="0"/>
                <a:cs typeface="Times New Roman" panose="02020603050405020304" pitchFamily="18" charset="0"/>
              </a:rPr>
              <a:t>in a </a:t>
            </a:r>
            <a:r>
              <a:rPr lang="en-US" b="1" dirty="0">
                <a:solidFill>
                  <a:srgbClr val="0070C0"/>
                </a:solidFill>
                <a:latin typeface="Times New Roman" panose="02020603050405020304" pitchFamily="18" charset="0"/>
                <a:cs typeface="Times New Roman" panose="02020603050405020304" pitchFamily="18" charset="0"/>
              </a:rPr>
              <a:t>blood vessel is called a thrombus. Once a clot </a:t>
            </a:r>
            <a:r>
              <a:rPr lang="en-US" b="1" dirty="0" smtClean="0">
                <a:solidFill>
                  <a:srgbClr val="0070C0"/>
                </a:solidFill>
                <a:latin typeface="Times New Roman" panose="02020603050405020304" pitchFamily="18" charset="0"/>
                <a:cs typeface="Times New Roman" panose="02020603050405020304" pitchFamily="18" charset="0"/>
              </a:rPr>
              <a:t>has developed</a:t>
            </a:r>
            <a:r>
              <a:rPr lang="en-US" b="1" dirty="0">
                <a:solidFill>
                  <a:srgbClr val="0070C0"/>
                </a:solidFill>
                <a:latin typeface="Times New Roman" panose="02020603050405020304" pitchFamily="18" charset="0"/>
                <a:cs typeface="Times New Roman" panose="02020603050405020304" pitchFamily="18" charset="0"/>
              </a:rPr>
              <a:t>, continued flow of blood past the clot </a:t>
            </a:r>
            <a:r>
              <a:rPr lang="en-US" b="1" dirty="0" smtClean="0">
                <a:solidFill>
                  <a:srgbClr val="0070C0"/>
                </a:solidFill>
                <a:latin typeface="Times New Roman" panose="02020603050405020304" pitchFamily="18" charset="0"/>
                <a:cs typeface="Times New Roman" panose="02020603050405020304" pitchFamily="18" charset="0"/>
              </a:rPr>
              <a:t>is likely </a:t>
            </a:r>
            <a:r>
              <a:rPr lang="en-US" b="1" dirty="0">
                <a:solidFill>
                  <a:srgbClr val="0070C0"/>
                </a:solidFill>
                <a:latin typeface="Times New Roman" panose="02020603050405020304" pitchFamily="18" charset="0"/>
                <a:cs typeface="Times New Roman" panose="02020603050405020304" pitchFamily="18" charset="0"/>
              </a:rPr>
              <a:t>to break it away from its attachment and </a:t>
            </a:r>
            <a:r>
              <a:rPr lang="en-US" b="1" dirty="0" smtClean="0">
                <a:solidFill>
                  <a:srgbClr val="0070C0"/>
                </a:solidFill>
                <a:latin typeface="Times New Roman" panose="02020603050405020304" pitchFamily="18" charset="0"/>
                <a:cs typeface="Times New Roman" panose="02020603050405020304" pitchFamily="18" charset="0"/>
              </a:rPr>
              <a:t>cause the </a:t>
            </a:r>
            <a:r>
              <a:rPr lang="en-US" b="1" dirty="0">
                <a:solidFill>
                  <a:srgbClr val="0070C0"/>
                </a:solidFill>
                <a:latin typeface="Times New Roman" panose="02020603050405020304" pitchFamily="18" charset="0"/>
                <a:cs typeface="Times New Roman" panose="02020603050405020304" pitchFamily="18" charset="0"/>
              </a:rPr>
              <a:t>clot to flow with the blood; such freely flowing </a:t>
            </a:r>
            <a:r>
              <a:rPr lang="en-US" b="1" dirty="0" smtClean="0">
                <a:solidFill>
                  <a:srgbClr val="0070C0"/>
                </a:solidFill>
                <a:latin typeface="Times New Roman" panose="02020603050405020304" pitchFamily="18" charset="0"/>
                <a:cs typeface="Times New Roman" panose="02020603050405020304" pitchFamily="18" charset="0"/>
              </a:rPr>
              <a:t>clots are </a:t>
            </a:r>
            <a:r>
              <a:rPr lang="en-US" b="1" dirty="0">
                <a:solidFill>
                  <a:srgbClr val="0070C0"/>
                </a:solidFill>
                <a:latin typeface="Times New Roman" panose="02020603050405020304" pitchFamily="18" charset="0"/>
                <a:cs typeface="Times New Roman" panose="02020603050405020304" pitchFamily="18" charset="0"/>
              </a:rPr>
              <a:t>known as emboli.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60000"/>
              </a:lnSpc>
            </a:pPr>
            <a:r>
              <a:rPr lang="en-US" b="1" dirty="0" smtClean="0">
                <a:solidFill>
                  <a:srgbClr val="0070C0"/>
                </a:solidFill>
                <a:latin typeface="Times New Roman" panose="02020603050405020304" pitchFamily="18" charset="0"/>
                <a:cs typeface="Times New Roman" panose="02020603050405020304" pitchFamily="18" charset="0"/>
              </a:rPr>
              <a:t>Also</a:t>
            </a:r>
            <a:r>
              <a:rPr lang="en-US" b="1" dirty="0">
                <a:solidFill>
                  <a:srgbClr val="0070C0"/>
                </a:solidFill>
                <a:latin typeface="Times New Roman" panose="02020603050405020304" pitchFamily="18" charset="0"/>
                <a:cs typeface="Times New Roman" panose="02020603050405020304" pitchFamily="18" charset="0"/>
              </a:rPr>
              <a:t>, emboli that originate </a:t>
            </a:r>
            <a:r>
              <a:rPr lang="en-US" b="1" dirty="0" smtClean="0">
                <a:solidFill>
                  <a:srgbClr val="0070C0"/>
                </a:solidFill>
                <a:latin typeface="Times New Roman" panose="02020603050405020304" pitchFamily="18" charset="0"/>
                <a:cs typeface="Times New Roman" panose="02020603050405020304" pitchFamily="18" charset="0"/>
              </a:rPr>
              <a:t>in large </a:t>
            </a:r>
            <a:r>
              <a:rPr lang="en-US" b="1" dirty="0">
                <a:solidFill>
                  <a:srgbClr val="0070C0"/>
                </a:solidFill>
                <a:latin typeface="Times New Roman" panose="02020603050405020304" pitchFamily="18" charset="0"/>
                <a:cs typeface="Times New Roman" panose="02020603050405020304" pitchFamily="18" charset="0"/>
              </a:rPr>
              <a:t>arteries or in the left side of the heart can </a:t>
            </a:r>
            <a:r>
              <a:rPr lang="en-US" b="1" dirty="0" smtClean="0">
                <a:solidFill>
                  <a:srgbClr val="0070C0"/>
                </a:solidFill>
                <a:latin typeface="Times New Roman" panose="02020603050405020304" pitchFamily="18" charset="0"/>
                <a:cs typeface="Times New Roman" panose="02020603050405020304" pitchFamily="18" charset="0"/>
              </a:rPr>
              <a:t>flow peripherally </a:t>
            </a:r>
            <a:r>
              <a:rPr lang="en-US" b="1" dirty="0">
                <a:solidFill>
                  <a:srgbClr val="0070C0"/>
                </a:solidFill>
                <a:latin typeface="Times New Roman" panose="02020603050405020304" pitchFamily="18" charset="0"/>
                <a:cs typeface="Times New Roman" panose="02020603050405020304" pitchFamily="18" charset="0"/>
              </a:rPr>
              <a:t>and plug arteries or arterioles in </a:t>
            </a:r>
            <a:r>
              <a:rPr lang="en-US" b="1" dirty="0" smtClean="0">
                <a:solidFill>
                  <a:srgbClr val="0070C0"/>
                </a:solidFill>
                <a:latin typeface="Times New Roman" panose="02020603050405020304" pitchFamily="18" charset="0"/>
                <a:cs typeface="Times New Roman" panose="02020603050405020304" pitchFamily="18" charset="0"/>
              </a:rPr>
              <a:t>the brain</a:t>
            </a:r>
            <a:r>
              <a:rPr lang="en-US" b="1" dirty="0">
                <a:solidFill>
                  <a:srgbClr val="0070C0"/>
                </a:solidFill>
                <a:latin typeface="Times New Roman" panose="02020603050405020304" pitchFamily="18" charset="0"/>
                <a:cs typeface="Times New Roman" panose="02020603050405020304" pitchFamily="18" charset="0"/>
              </a:rPr>
              <a:t>, kidneys, or elsewhere.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60000"/>
              </a:lnSpc>
            </a:pPr>
            <a:r>
              <a:rPr lang="en-US" b="1" dirty="0" smtClean="0">
                <a:solidFill>
                  <a:srgbClr val="0070C0"/>
                </a:solidFill>
                <a:latin typeface="Times New Roman" panose="02020603050405020304" pitchFamily="18" charset="0"/>
                <a:cs typeface="Times New Roman" panose="02020603050405020304" pitchFamily="18" charset="0"/>
              </a:rPr>
              <a:t>Emboli </a:t>
            </a:r>
            <a:r>
              <a:rPr lang="en-US" b="1" dirty="0">
                <a:solidFill>
                  <a:srgbClr val="0070C0"/>
                </a:solidFill>
                <a:latin typeface="Times New Roman" panose="02020603050405020304" pitchFamily="18" charset="0"/>
                <a:cs typeface="Times New Roman" panose="02020603050405020304" pitchFamily="18" charset="0"/>
              </a:rPr>
              <a:t>that originate </a:t>
            </a:r>
            <a:r>
              <a:rPr lang="en-US" b="1" dirty="0" smtClean="0">
                <a:solidFill>
                  <a:srgbClr val="0070C0"/>
                </a:solidFill>
                <a:latin typeface="Times New Roman" panose="02020603050405020304" pitchFamily="18" charset="0"/>
                <a:cs typeface="Times New Roman" panose="02020603050405020304" pitchFamily="18" charset="0"/>
              </a:rPr>
              <a:t>in the </a:t>
            </a:r>
            <a:r>
              <a:rPr lang="en-US" b="1" dirty="0">
                <a:solidFill>
                  <a:srgbClr val="0070C0"/>
                </a:solidFill>
                <a:latin typeface="Times New Roman" panose="02020603050405020304" pitchFamily="18" charset="0"/>
                <a:cs typeface="Times New Roman" panose="02020603050405020304" pitchFamily="18" charset="0"/>
              </a:rPr>
              <a:t>venous system or in the right side of the heart </a:t>
            </a:r>
            <a:r>
              <a:rPr lang="en-US" b="1" dirty="0" smtClean="0">
                <a:solidFill>
                  <a:srgbClr val="0070C0"/>
                </a:solidFill>
                <a:latin typeface="Times New Roman" panose="02020603050405020304" pitchFamily="18" charset="0"/>
                <a:cs typeface="Times New Roman" panose="02020603050405020304" pitchFamily="18" charset="0"/>
              </a:rPr>
              <a:t>generally flow </a:t>
            </a:r>
            <a:r>
              <a:rPr lang="en-US" b="1" dirty="0">
                <a:solidFill>
                  <a:srgbClr val="0070C0"/>
                </a:solidFill>
                <a:latin typeface="Times New Roman" panose="02020603050405020304" pitchFamily="18" charset="0"/>
                <a:cs typeface="Times New Roman" panose="02020603050405020304" pitchFamily="18" charset="0"/>
              </a:rPr>
              <a:t>into the lungs to cause pulmonary </a:t>
            </a:r>
            <a:r>
              <a:rPr lang="en-US" b="1" dirty="0" smtClean="0">
                <a:solidFill>
                  <a:srgbClr val="0070C0"/>
                </a:solidFill>
                <a:latin typeface="Times New Roman" panose="02020603050405020304" pitchFamily="18" charset="0"/>
                <a:cs typeface="Times New Roman" panose="02020603050405020304" pitchFamily="18" charset="0"/>
              </a:rPr>
              <a:t>arterial embolism</a:t>
            </a:r>
            <a:r>
              <a:rPr lang="en-US" b="1" dirty="0">
                <a:solidFill>
                  <a:srgbClr val="0070C0"/>
                </a:solidFill>
                <a:latin typeface="Times New Roman" panose="02020603050405020304" pitchFamily="18" charset="0"/>
                <a:cs typeface="Times New Roman" panose="02020603050405020304" pitchFamily="18" charset="0"/>
              </a:rPr>
              <a:t>.</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23</a:t>
            </a:fld>
            <a:endParaRPr lang="en-US"/>
          </a:p>
        </p:txBody>
      </p:sp>
    </p:spTree>
    <p:extLst>
      <p:ext uri="{BB962C8B-B14F-4D97-AF65-F5344CB8AC3E}">
        <p14:creationId xmlns:p14="http://schemas.microsoft.com/office/powerpoint/2010/main" val="3044944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4704"/>
            <a:ext cx="7772400" cy="5407496"/>
          </a:xfrm>
        </p:spPr>
        <p:txBody>
          <a:bodyPr>
            <a:normAutofit/>
          </a:bodyPr>
          <a:lstStyle/>
          <a:p>
            <a:pPr marL="0" indent="0" algn="just">
              <a:lnSpc>
                <a:spcPct val="150000"/>
              </a:lnSpc>
              <a:buNone/>
            </a:pPr>
            <a:r>
              <a:rPr lang="en-US" b="1" i="1" dirty="0">
                <a:solidFill>
                  <a:srgbClr val="7030A0"/>
                </a:solidFill>
                <a:latin typeface="Times New Roman" panose="02020603050405020304" pitchFamily="18" charset="0"/>
                <a:cs typeface="Times New Roman" panose="02020603050405020304" pitchFamily="18" charset="0"/>
              </a:rPr>
              <a:t>Cause of Thromboembolic Conditions. </a:t>
            </a:r>
            <a:endParaRPr lang="en-US" b="1" i="1" dirty="0" smtClean="0">
              <a:solidFill>
                <a:srgbClr val="7030A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The </a:t>
            </a:r>
            <a:r>
              <a:rPr lang="en-US" b="1" dirty="0">
                <a:solidFill>
                  <a:srgbClr val="0070C0"/>
                </a:solidFill>
                <a:latin typeface="Times New Roman" panose="02020603050405020304" pitchFamily="18" charset="0"/>
                <a:cs typeface="Times New Roman" panose="02020603050405020304" pitchFamily="18" charset="0"/>
              </a:rPr>
              <a:t>causes of </a:t>
            </a:r>
            <a:r>
              <a:rPr lang="en-US" b="1" dirty="0" smtClean="0">
                <a:solidFill>
                  <a:srgbClr val="0070C0"/>
                </a:solidFill>
                <a:latin typeface="Times New Roman" panose="02020603050405020304" pitchFamily="18" charset="0"/>
                <a:cs typeface="Times New Roman" panose="02020603050405020304" pitchFamily="18" charset="0"/>
              </a:rPr>
              <a:t>thromboembolic conditions </a:t>
            </a:r>
            <a:r>
              <a:rPr lang="en-US" b="1" dirty="0">
                <a:solidFill>
                  <a:srgbClr val="0070C0"/>
                </a:solidFill>
                <a:latin typeface="Times New Roman" panose="02020603050405020304" pitchFamily="18" charset="0"/>
                <a:cs typeface="Times New Roman" panose="02020603050405020304" pitchFamily="18" charset="0"/>
              </a:rPr>
              <a:t>in the human being are </a:t>
            </a:r>
            <a:r>
              <a:rPr lang="en-US" b="1" dirty="0" smtClean="0">
                <a:solidFill>
                  <a:srgbClr val="0070C0"/>
                </a:solidFill>
                <a:latin typeface="Times New Roman" panose="02020603050405020304" pitchFamily="18" charset="0"/>
                <a:cs typeface="Times New Roman" panose="02020603050405020304" pitchFamily="18" charset="0"/>
              </a:rPr>
              <a:t>usually twofold</a:t>
            </a:r>
            <a:r>
              <a:rPr lang="en-US" b="1" dirty="0">
                <a:solidFill>
                  <a:srgbClr val="0070C0"/>
                </a:solidFill>
                <a:latin typeface="Times New Roman" panose="02020603050405020304" pitchFamily="18" charset="0"/>
                <a:cs typeface="Times New Roman" panose="02020603050405020304" pitchFamily="18" charset="0"/>
              </a:rPr>
              <a:t>: </a:t>
            </a:r>
            <a:endParaRPr lang="en-US" b="1" dirty="0" smtClean="0">
              <a:solidFill>
                <a:srgbClr val="0070C0"/>
              </a:solidFill>
              <a:latin typeface="Times New Roman" panose="02020603050405020304" pitchFamily="18" charset="0"/>
              <a:cs typeface="Times New Roman" panose="02020603050405020304" pitchFamily="18" charset="0"/>
            </a:endParaRPr>
          </a:p>
          <a:p>
            <a:pPr marL="395288" indent="-395288" algn="just">
              <a:lnSpc>
                <a:spcPct val="150000"/>
              </a:lnSpc>
              <a:buNone/>
            </a:pPr>
            <a:r>
              <a:rPr lang="en-US" b="1" dirty="0" smtClean="0">
                <a:solidFill>
                  <a:srgbClr val="0070C0"/>
                </a:solidFill>
                <a:latin typeface="Times New Roman" panose="02020603050405020304" pitchFamily="18" charset="0"/>
                <a:cs typeface="Times New Roman" panose="02020603050405020304" pitchFamily="18" charset="0"/>
              </a:rPr>
              <a:t>(1) Any </a:t>
            </a:r>
            <a:r>
              <a:rPr lang="en-US" b="1" dirty="0">
                <a:solidFill>
                  <a:srgbClr val="0070C0"/>
                </a:solidFill>
                <a:latin typeface="Times New Roman" panose="02020603050405020304" pitchFamily="18" charset="0"/>
                <a:cs typeface="Times New Roman" panose="02020603050405020304" pitchFamily="18" charset="0"/>
              </a:rPr>
              <a:t>roughened endothelial surface of </a:t>
            </a:r>
            <a:r>
              <a:rPr lang="en-US" b="1" dirty="0" smtClean="0">
                <a:solidFill>
                  <a:srgbClr val="0070C0"/>
                </a:solidFill>
                <a:latin typeface="Times New Roman" panose="02020603050405020304" pitchFamily="18" charset="0"/>
                <a:cs typeface="Times New Roman" panose="02020603050405020304" pitchFamily="18" charset="0"/>
              </a:rPr>
              <a:t>a vessel—as </a:t>
            </a:r>
            <a:r>
              <a:rPr lang="en-US" b="1" dirty="0">
                <a:solidFill>
                  <a:srgbClr val="0070C0"/>
                </a:solidFill>
                <a:latin typeface="Times New Roman" panose="02020603050405020304" pitchFamily="18" charset="0"/>
                <a:cs typeface="Times New Roman" panose="02020603050405020304" pitchFamily="18" charset="0"/>
              </a:rPr>
              <a:t>may be caused by arteriosclerosis, </a:t>
            </a:r>
            <a:r>
              <a:rPr lang="en-US" b="1" dirty="0" smtClean="0">
                <a:solidFill>
                  <a:srgbClr val="0070C0"/>
                </a:solidFill>
                <a:latin typeface="Times New Roman" panose="02020603050405020304" pitchFamily="18" charset="0"/>
                <a:cs typeface="Times New Roman" panose="02020603050405020304" pitchFamily="18" charset="0"/>
              </a:rPr>
              <a:t>infection, or </a:t>
            </a:r>
            <a:r>
              <a:rPr lang="en-US" b="1" dirty="0">
                <a:solidFill>
                  <a:srgbClr val="0070C0"/>
                </a:solidFill>
                <a:latin typeface="Times New Roman" panose="02020603050405020304" pitchFamily="18" charset="0"/>
                <a:cs typeface="Times New Roman" panose="02020603050405020304" pitchFamily="18" charset="0"/>
              </a:rPr>
              <a:t>trauma—is likely to initiate the clotting process. </a:t>
            </a:r>
            <a:endParaRPr lang="en-US" b="1" dirty="0" smtClean="0">
              <a:solidFill>
                <a:srgbClr val="0070C0"/>
              </a:solidFill>
              <a:latin typeface="Times New Roman" panose="02020603050405020304" pitchFamily="18" charset="0"/>
              <a:cs typeface="Times New Roman" panose="02020603050405020304" pitchFamily="18" charset="0"/>
            </a:endParaRPr>
          </a:p>
          <a:p>
            <a:pPr marL="395288" indent="-395288" algn="just">
              <a:lnSpc>
                <a:spcPct val="150000"/>
              </a:lnSpc>
              <a:buNone/>
            </a:pPr>
            <a:r>
              <a:rPr lang="en-US" b="1" dirty="0" smtClean="0">
                <a:solidFill>
                  <a:srgbClr val="0070C0"/>
                </a:solidFill>
                <a:latin typeface="Times New Roman" panose="02020603050405020304" pitchFamily="18" charset="0"/>
                <a:cs typeface="Times New Roman" panose="02020603050405020304" pitchFamily="18" charset="0"/>
              </a:rPr>
              <a:t>(2) Blood </a:t>
            </a:r>
            <a:r>
              <a:rPr lang="en-US" b="1" dirty="0">
                <a:solidFill>
                  <a:srgbClr val="0070C0"/>
                </a:solidFill>
                <a:latin typeface="Times New Roman" panose="02020603050405020304" pitchFamily="18" charset="0"/>
                <a:cs typeface="Times New Roman" panose="02020603050405020304" pitchFamily="18" charset="0"/>
              </a:rPr>
              <a:t>often clots when it flows very slowly </a:t>
            </a:r>
            <a:r>
              <a:rPr lang="en-US" b="1" dirty="0" smtClean="0">
                <a:solidFill>
                  <a:srgbClr val="0070C0"/>
                </a:solidFill>
                <a:latin typeface="Times New Roman" panose="02020603050405020304" pitchFamily="18" charset="0"/>
                <a:cs typeface="Times New Roman" panose="02020603050405020304" pitchFamily="18" charset="0"/>
              </a:rPr>
              <a:t>through blood </a:t>
            </a:r>
            <a:r>
              <a:rPr lang="en-US" b="1" dirty="0">
                <a:solidFill>
                  <a:srgbClr val="0070C0"/>
                </a:solidFill>
                <a:latin typeface="Times New Roman" panose="02020603050405020304" pitchFamily="18" charset="0"/>
                <a:cs typeface="Times New Roman" panose="02020603050405020304" pitchFamily="18" charset="0"/>
              </a:rPr>
              <a:t>vessels, where small quantities of thrombin </a:t>
            </a:r>
            <a:r>
              <a:rPr lang="en-US" b="1" dirty="0" smtClean="0">
                <a:solidFill>
                  <a:srgbClr val="0070C0"/>
                </a:solidFill>
                <a:latin typeface="Times New Roman" panose="02020603050405020304" pitchFamily="18" charset="0"/>
                <a:cs typeface="Times New Roman" panose="02020603050405020304" pitchFamily="18" charset="0"/>
              </a:rPr>
              <a:t>and other </a:t>
            </a:r>
            <a:r>
              <a:rPr lang="en-US" b="1" dirty="0" err="1">
                <a:solidFill>
                  <a:srgbClr val="0070C0"/>
                </a:solidFill>
                <a:latin typeface="Times New Roman" panose="02020603050405020304" pitchFamily="18" charset="0"/>
                <a:cs typeface="Times New Roman" panose="02020603050405020304" pitchFamily="18" charset="0"/>
              </a:rPr>
              <a:t>procoagulants</a:t>
            </a:r>
            <a:r>
              <a:rPr lang="en-US" b="1" dirty="0">
                <a:solidFill>
                  <a:srgbClr val="0070C0"/>
                </a:solidFill>
                <a:latin typeface="Times New Roman" panose="02020603050405020304" pitchFamily="18" charset="0"/>
                <a:cs typeface="Times New Roman" panose="02020603050405020304" pitchFamily="18" charset="0"/>
              </a:rPr>
              <a:t> are always being formed.</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24</a:t>
            </a:fld>
            <a:endParaRPr lang="en-US"/>
          </a:p>
        </p:txBody>
      </p:sp>
    </p:spTree>
    <p:extLst>
      <p:ext uri="{BB962C8B-B14F-4D97-AF65-F5344CB8AC3E}">
        <p14:creationId xmlns:p14="http://schemas.microsoft.com/office/powerpoint/2010/main" val="27434566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4704"/>
            <a:ext cx="7772400" cy="5407496"/>
          </a:xfrm>
        </p:spPr>
        <p:txBody>
          <a:bodyPr>
            <a:normAutofit/>
          </a:bodyPr>
          <a:lstStyle/>
          <a:p>
            <a:pPr marL="0" indent="0" algn="just">
              <a:lnSpc>
                <a:spcPct val="150000"/>
              </a:lnSpc>
              <a:buNone/>
            </a:pPr>
            <a:r>
              <a:rPr lang="en-US" b="1" i="1" dirty="0">
                <a:solidFill>
                  <a:srgbClr val="7030A0"/>
                </a:solidFill>
                <a:latin typeface="Times New Roman" panose="02020603050405020304" pitchFamily="18" charset="0"/>
                <a:cs typeface="Times New Roman" panose="02020603050405020304" pitchFamily="18" charset="0"/>
              </a:rPr>
              <a:t>Use of t-PA in Treating Intravascular Clots. </a:t>
            </a:r>
            <a:endParaRPr lang="en-US" b="1" i="1" dirty="0" smtClean="0">
              <a:solidFill>
                <a:srgbClr val="7030A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Genetically engineered </a:t>
            </a:r>
            <a:r>
              <a:rPr lang="en-US" b="1" dirty="0">
                <a:solidFill>
                  <a:srgbClr val="0070C0"/>
                </a:solidFill>
                <a:latin typeface="Times New Roman" panose="02020603050405020304" pitchFamily="18" charset="0"/>
                <a:cs typeface="Times New Roman" panose="02020603050405020304" pitchFamily="18" charset="0"/>
              </a:rPr>
              <a:t>t-PA (tissue plasminogen activator) </a:t>
            </a:r>
            <a:r>
              <a:rPr lang="en-US" b="1" dirty="0" smtClean="0">
                <a:solidFill>
                  <a:srgbClr val="0070C0"/>
                </a:solidFill>
                <a:latin typeface="Times New Roman" panose="02020603050405020304" pitchFamily="18" charset="0"/>
                <a:cs typeface="Times New Roman" panose="02020603050405020304" pitchFamily="18" charset="0"/>
              </a:rPr>
              <a:t>is available</a:t>
            </a:r>
            <a:r>
              <a:rPr lang="en-US" b="1" dirty="0">
                <a:solidFill>
                  <a:srgbClr val="0070C0"/>
                </a:solidFill>
                <a:latin typeface="Times New Roman" panose="02020603050405020304" pitchFamily="18" charset="0"/>
                <a:cs typeface="Times New Roman" panose="02020603050405020304" pitchFamily="18" charset="0"/>
              </a:rPr>
              <a:t>. When delivered directly to a </a:t>
            </a:r>
            <a:r>
              <a:rPr lang="en-US" b="1" dirty="0" smtClean="0">
                <a:solidFill>
                  <a:srgbClr val="0070C0"/>
                </a:solidFill>
                <a:latin typeface="Times New Roman" panose="02020603050405020304" pitchFamily="18" charset="0"/>
                <a:cs typeface="Times New Roman" panose="02020603050405020304" pitchFamily="18" charset="0"/>
              </a:rPr>
              <a:t>thrombosed area </a:t>
            </a:r>
            <a:r>
              <a:rPr lang="en-US" b="1" dirty="0">
                <a:solidFill>
                  <a:srgbClr val="0070C0"/>
                </a:solidFill>
                <a:latin typeface="Times New Roman" panose="02020603050405020304" pitchFamily="18" charset="0"/>
                <a:cs typeface="Times New Roman" panose="02020603050405020304" pitchFamily="18" charset="0"/>
              </a:rPr>
              <a:t>through a catheter, it is effective in </a:t>
            </a:r>
            <a:r>
              <a:rPr lang="en-US" b="1" dirty="0" smtClean="0">
                <a:solidFill>
                  <a:srgbClr val="0070C0"/>
                </a:solidFill>
                <a:latin typeface="Times New Roman" panose="02020603050405020304" pitchFamily="18" charset="0"/>
                <a:cs typeface="Times New Roman" panose="02020603050405020304" pitchFamily="18" charset="0"/>
              </a:rPr>
              <a:t>activating plasminogen </a:t>
            </a:r>
            <a:r>
              <a:rPr lang="en-US" b="1" dirty="0">
                <a:solidFill>
                  <a:srgbClr val="0070C0"/>
                </a:solidFill>
                <a:latin typeface="Times New Roman" panose="02020603050405020304" pitchFamily="18" charset="0"/>
                <a:cs typeface="Times New Roman" panose="02020603050405020304" pitchFamily="18" charset="0"/>
              </a:rPr>
              <a:t>to plasmin, which in turn can </a:t>
            </a:r>
            <a:r>
              <a:rPr lang="en-US" b="1" dirty="0" smtClean="0">
                <a:solidFill>
                  <a:srgbClr val="0070C0"/>
                </a:solidFill>
                <a:latin typeface="Times New Roman" panose="02020603050405020304" pitchFamily="18" charset="0"/>
                <a:cs typeface="Times New Roman" panose="02020603050405020304" pitchFamily="18" charset="0"/>
              </a:rPr>
              <a:t>dissolve some </a:t>
            </a:r>
            <a:r>
              <a:rPr lang="en-US" b="1" dirty="0">
                <a:solidFill>
                  <a:srgbClr val="0070C0"/>
                </a:solidFill>
                <a:latin typeface="Times New Roman" panose="02020603050405020304" pitchFamily="18" charset="0"/>
                <a:cs typeface="Times New Roman" panose="02020603050405020304" pitchFamily="18" charset="0"/>
              </a:rPr>
              <a:t>intravascular clots. For instance, if used </a:t>
            </a:r>
            <a:r>
              <a:rPr lang="en-US" b="1" dirty="0" smtClean="0">
                <a:solidFill>
                  <a:srgbClr val="0070C0"/>
                </a:solidFill>
                <a:latin typeface="Times New Roman" panose="02020603050405020304" pitchFamily="18" charset="0"/>
                <a:cs typeface="Times New Roman" panose="02020603050405020304" pitchFamily="18" charset="0"/>
              </a:rPr>
              <a:t>within the </a:t>
            </a:r>
            <a:r>
              <a:rPr lang="en-US" b="1" dirty="0">
                <a:solidFill>
                  <a:srgbClr val="0070C0"/>
                </a:solidFill>
                <a:latin typeface="Times New Roman" panose="02020603050405020304" pitchFamily="18" charset="0"/>
                <a:cs typeface="Times New Roman" panose="02020603050405020304" pitchFamily="18" charset="0"/>
              </a:rPr>
              <a:t>first hour or so after thrombotic occlusion of </a:t>
            </a:r>
            <a:r>
              <a:rPr lang="en-US" b="1" dirty="0" smtClean="0">
                <a:solidFill>
                  <a:srgbClr val="0070C0"/>
                </a:solidFill>
                <a:latin typeface="Times New Roman" panose="02020603050405020304" pitchFamily="18" charset="0"/>
                <a:cs typeface="Times New Roman" panose="02020603050405020304" pitchFamily="18" charset="0"/>
              </a:rPr>
              <a:t>a coronary </a:t>
            </a:r>
            <a:r>
              <a:rPr lang="en-US" b="1" dirty="0">
                <a:solidFill>
                  <a:srgbClr val="0070C0"/>
                </a:solidFill>
                <a:latin typeface="Times New Roman" panose="02020603050405020304" pitchFamily="18" charset="0"/>
                <a:cs typeface="Times New Roman" panose="02020603050405020304" pitchFamily="18" charset="0"/>
              </a:rPr>
              <a:t>artery, the heart is often spared </a:t>
            </a:r>
            <a:r>
              <a:rPr lang="en-US" b="1" dirty="0" smtClean="0">
                <a:solidFill>
                  <a:srgbClr val="0070C0"/>
                </a:solidFill>
                <a:latin typeface="Times New Roman" panose="02020603050405020304" pitchFamily="18" charset="0"/>
                <a:cs typeface="Times New Roman" panose="02020603050405020304" pitchFamily="18" charset="0"/>
              </a:rPr>
              <a:t>serious damage</a:t>
            </a:r>
            <a:r>
              <a:rPr lang="en-US" b="1" dirty="0">
                <a:solidFill>
                  <a:srgbClr val="0070C0"/>
                </a:solidFill>
                <a:latin typeface="Times New Roman" panose="02020603050405020304" pitchFamily="18" charset="0"/>
                <a:cs typeface="Times New Roman" panose="02020603050405020304" pitchFamily="18" charset="0"/>
              </a:rPr>
              <a:t>.</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25</a:t>
            </a:fld>
            <a:endParaRPr lang="en-US"/>
          </a:p>
        </p:txBody>
      </p:sp>
    </p:spTree>
    <p:extLst>
      <p:ext uri="{BB962C8B-B14F-4D97-AF65-F5344CB8AC3E}">
        <p14:creationId xmlns:p14="http://schemas.microsoft.com/office/powerpoint/2010/main" val="6015267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20688"/>
            <a:ext cx="7772400" cy="5551512"/>
          </a:xfrm>
        </p:spPr>
        <p:txBody>
          <a:bodyPr>
            <a:normAutofit/>
          </a:bodyPr>
          <a:lstStyle/>
          <a:p>
            <a:pPr marL="0" indent="0">
              <a:buNone/>
            </a:pPr>
            <a:r>
              <a:rPr lang="en-US" b="1" i="1" dirty="0">
                <a:solidFill>
                  <a:srgbClr val="7030A0"/>
                </a:solidFill>
                <a:latin typeface="Times New Roman" panose="02020603050405020304" pitchFamily="18" charset="0"/>
                <a:cs typeface="Times New Roman" panose="02020603050405020304" pitchFamily="18" charset="0"/>
              </a:rPr>
              <a:t>Femoral Venous Thrombosis </a:t>
            </a:r>
            <a:r>
              <a:rPr lang="en-US" b="1" i="1" dirty="0" smtClean="0">
                <a:solidFill>
                  <a:srgbClr val="7030A0"/>
                </a:solidFill>
                <a:latin typeface="Times New Roman" panose="02020603050405020304" pitchFamily="18" charset="0"/>
                <a:cs typeface="Times New Roman" panose="02020603050405020304" pitchFamily="18" charset="0"/>
              </a:rPr>
              <a:t>and Massive </a:t>
            </a:r>
            <a:r>
              <a:rPr lang="en-US" b="1" i="1" dirty="0">
                <a:solidFill>
                  <a:srgbClr val="7030A0"/>
                </a:solidFill>
                <a:latin typeface="Times New Roman" panose="02020603050405020304" pitchFamily="18" charset="0"/>
                <a:cs typeface="Times New Roman" panose="02020603050405020304" pitchFamily="18" charset="0"/>
              </a:rPr>
              <a:t>Pulmonary Embolism</a:t>
            </a:r>
          </a:p>
          <a:p>
            <a:pPr algn="just">
              <a:lnSpc>
                <a:spcPct val="170000"/>
              </a:lnSpc>
            </a:pPr>
            <a:r>
              <a:rPr lang="en-US" b="1" dirty="0">
                <a:solidFill>
                  <a:srgbClr val="0070C0"/>
                </a:solidFill>
                <a:latin typeface="Times New Roman" panose="02020603050405020304" pitchFamily="18" charset="0"/>
                <a:cs typeface="Times New Roman" panose="02020603050405020304" pitchFamily="18" charset="0"/>
              </a:rPr>
              <a:t>Because clotting almost always occurs when </a:t>
            </a:r>
            <a:r>
              <a:rPr lang="en-US" b="1" dirty="0" smtClean="0">
                <a:solidFill>
                  <a:srgbClr val="0070C0"/>
                </a:solidFill>
                <a:latin typeface="Times New Roman" panose="02020603050405020304" pitchFamily="18" charset="0"/>
                <a:cs typeface="Times New Roman" panose="02020603050405020304" pitchFamily="18" charset="0"/>
              </a:rPr>
              <a:t>blood</a:t>
            </a:r>
            <a:r>
              <a:rPr lang="ar-EG" b="1" dirty="0" smtClean="0">
                <a:solidFill>
                  <a:srgbClr val="0070C0"/>
                </a:solidFill>
                <a:latin typeface="Times New Roman" panose="02020603050405020304" pitchFamily="18" charset="0"/>
                <a:cs typeface="Times New Roman" panose="02020603050405020304" pitchFamily="18" charset="0"/>
              </a:rPr>
              <a:t> </a:t>
            </a:r>
            <a:r>
              <a:rPr lang="en-US" b="1" dirty="0" smtClean="0">
                <a:solidFill>
                  <a:srgbClr val="0070C0"/>
                </a:solidFill>
                <a:latin typeface="Times New Roman" panose="02020603050405020304" pitchFamily="18" charset="0"/>
                <a:cs typeface="Times New Roman" panose="02020603050405020304" pitchFamily="18" charset="0"/>
              </a:rPr>
              <a:t>flow </a:t>
            </a:r>
            <a:r>
              <a:rPr lang="en-US" b="1" dirty="0">
                <a:solidFill>
                  <a:srgbClr val="0070C0"/>
                </a:solidFill>
                <a:latin typeface="Times New Roman" panose="02020603050405020304" pitchFamily="18" charset="0"/>
                <a:cs typeface="Times New Roman" panose="02020603050405020304" pitchFamily="18" charset="0"/>
              </a:rPr>
              <a:t>is blocked for many hours in any vessel of </a:t>
            </a:r>
            <a:r>
              <a:rPr lang="en-US" b="1" dirty="0" smtClean="0">
                <a:solidFill>
                  <a:srgbClr val="0070C0"/>
                </a:solidFill>
                <a:latin typeface="Times New Roman" panose="02020603050405020304" pitchFamily="18" charset="0"/>
                <a:cs typeface="Times New Roman" panose="02020603050405020304" pitchFamily="18" charset="0"/>
              </a:rPr>
              <a:t>the</a:t>
            </a:r>
            <a:r>
              <a:rPr lang="ar-EG" b="1" dirty="0" smtClean="0">
                <a:solidFill>
                  <a:srgbClr val="0070C0"/>
                </a:solidFill>
                <a:latin typeface="Times New Roman" panose="02020603050405020304" pitchFamily="18" charset="0"/>
                <a:cs typeface="Times New Roman" panose="02020603050405020304" pitchFamily="18" charset="0"/>
              </a:rPr>
              <a:t> </a:t>
            </a:r>
            <a:r>
              <a:rPr lang="en-US" b="1" dirty="0" smtClean="0">
                <a:solidFill>
                  <a:srgbClr val="0070C0"/>
                </a:solidFill>
                <a:latin typeface="Times New Roman" panose="02020603050405020304" pitchFamily="18" charset="0"/>
                <a:cs typeface="Times New Roman" panose="02020603050405020304" pitchFamily="18" charset="0"/>
              </a:rPr>
              <a:t>body, the immobility of patients confined to bed plus</a:t>
            </a:r>
            <a:r>
              <a:rPr lang="ar-EG" b="1" dirty="0" smtClean="0">
                <a:solidFill>
                  <a:srgbClr val="0070C0"/>
                </a:solidFill>
                <a:latin typeface="Times New Roman" panose="02020603050405020304" pitchFamily="18" charset="0"/>
                <a:cs typeface="Times New Roman" panose="02020603050405020304" pitchFamily="18" charset="0"/>
              </a:rPr>
              <a:t> </a:t>
            </a:r>
            <a:r>
              <a:rPr lang="en-US" b="1" dirty="0" smtClean="0">
                <a:solidFill>
                  <a:srgbClr val="0070C0"/>
                </a:solidFill>
                <a:latin typeface="Times New Roman" panose="02020603050405020304" pitchFamily="18" charset="0"/>
                <a:cs typeface="Times New Roman" panose="02020603050405020304" pitchFamily="18" charset="0"/>
              </a:rPr>
              <a:t>the </a:t>
            </a:r>
            <a:r>
              <a:rPr lang="en-US" b="1" dirty="0">
                <a:solidFill>
                  <a:srgbClr val="0070C0"/>
                </a:solidFill>
                <a:latin typeface="Times New Roman" panose="02020603050405020304" pitchFamily="18" charset="0"/>
                <a:cs typeface="Times New Roman" panose="02020603050405020304" pitchFamily="18" charset="0"/>
              </a:rPr>
              <a:t>practice of propping the knees with pillows </a:t>
            </a:r>
            <a:r>
              <a:rPr lang="en-US" b="1" dirty="0" smtClean="0">
                <a:solidFill>
                  <a:srgbClr val="0070C0"/>
                </a:solidFill>
                <a:latin typeface="Times New Roman" panose="02020603050405020304" pitchFamily="18" charset="0"/>
                <a:cs typeface="Times New Roman" panose="02020603050405020304" pitchFamily="18" charset="0"/>
              </a:rPr>
              <a:t>often</a:t>
            </a:r>
            <a:r>
              <a:rPr lang="ar-EG" b="1" dirty="0" smtClean="0">
                <a:solidFill>
                  <a:srgbClr val="0070C0"/>
                </a:solidFill>
                <a:latin typeface="Times New Roman" panose="02020603050405020304" pitchFamily="18" charset="0"/>
                <a:cs typeface="Times New Roman" panose="02020603050405020304" pitchFamily="18" charset="0"/>
              </a:rPr>
              <a:t> </a:t>
            </a:r>
            <a:r>
              <a:rPr lang="en-US" b="1" dirty="0" smtClean="0">
                <a:solidFill>
                  <a:srgbClr val="0070C0"/>
                </a:solidFill>
                <a:latin typeface="Times New Roman" panose="02020603050405020304" pitchFamily="18" charset="0"/>
                <a:cs typeface="Times New Roman" panose="02020603050405020304" pitchFamily="18" charset="0"/>
              </a:rPr>
              <a:t>causes </a:t>
            </a:r>
            <a:r>
              <a:rPr lang="en-US" b="1" dirty="0">
                <a:solidFill>
                  <a:srgbClr val="0070C0"/>
                </a:solidFill>
                <a:latin typeface="Times New Roman" panose="02020603050405020304" pitchFamily="18" charset="0"/>
                <a:cs typeface="Times New Roman" panose="02020603050405020304" pitchFamily="18" charset="0"/>
              </a:rPr>
              <a:t>intravascular clotting because of blood stasis </a:t>
            </a:r>
            <a:r>
              <a:rPr lang="en-US" b="1" dirty="0" smtClean="0">
                <a:solidFill>
                  <a:srgbClr val="0070C0"/>
                </a:solidFill>
                <a:latin typeface="Times New Roman" panose="02020603050405020304" pitchFamily="18" charset="0"/>
                <a:cs typeface="Times New Roman" panose="02020603050405020304" pitchFamily="18" charset="0"/>
              </a:rPr>
              <a:t>in</a:t>
            </a:r>
            <a:r>
              <a:rPr lang="ar-EG" b="1" dirty="0" smtClean="0">
                <a:solidFill>
                  <a:srgbClr val="0070C0"/>
                </a:solidFill>
                <a:latin typeface="Times New Roman" panose="02020603050405020304" pitchFamily="18" charset="0"/>
                <a:cs typeface="Times New Roman" panose="02020603050405020304" pitchFamily="18" charset="0"/>
              </a:rPr>
              <a:t> </a:t>
            </a:r>
            <a:r>
              <a:rPr lang="en-US" b="1" dirty="0" smtClean="0">
                <a:solidFill>
                  <a:srgbClr val="0070C0"/>
                </a:solidFill>
                <a:latin typeface="Times New Roman" panose="02020603050405020304" pitchFamily="18" charset="0"/>
                <a:cs typeface="Times New Roman" panose="02020603050405020304" pitchFamily="18" charset="0"/>
              </a:rPr>
              <a:t>one </a:t>
            </a:r>
            <a:r>
              <a:rPr lang="en-US" b="1" dirty="0">
                <a:solidFill>
                  <a:srgbClr val="0070C0"/>
                </a:solidFill>
                <a:latin typeface="Times New Roman" panose="02020603050405020304" pitchFamily="18" charset="0"/>
                <a:cs typeface="Times New Roman" panose="02020603050405020304" pitchFamily="18" charset="0"/>
              </a:rPr>
              <a:t>or more of the leg veins for hours at a time. </a:t>
            </a:r>
            <a:endParaRPr lang="ar-EG" b="1" dirty="0" smtClean="0">
              <a:solidFill>
                <a:srgbClr val="0070C0"/>
              </a:solidFill>
              <a:latin typeface="Times New Roman" panose="02020603050405020304" pitchFamily="18" charset="0"/>
              <a:cs typeface="Times New Roman" panose="02020603050405020304" pitchFamily="18" charset="0"/>
            </a:endParaRPr>
          </a:p>
          <a:p>
            <a:pPr algn="just">
              <a:lnSpc>
                <a:spcPct val="170000"/>
              </a:lnSpc>
            </a:pPr>
            <a:r>
              <a:rPr lang="en-US" b="1" dirty="0" smtClean="0">
                <a:solidFill>
                  <a:srgbClr val="0070C0"/>
                </a:solidFill>
                <a:latin typeface="Times New Roman" panose="02020603050405020304" pitchFamily="18" charset="0"/>
                <a:cs typeface="Times New Roman" panose="02020603050405020304" pitchFamily="18" charset="0"/>
              </a:rPr>
              <a:t>Then</a:t>
            </a:r>
            <a:r>
              <a:rPr lang="ar-EG" b="1" dirty="0">
                <a:solidFill>
                  <a:srgbClr val="0070C0"/>
                </a:solidFill>
                <a:latin typeface="Times New Roman" panose="02020603050405020304" pitchFamily="18" charset="0"/>
                <a:cs typeface="Times New Roman" panose="02020603050405020304" pitchFamily="18" charset="0"/>
              </a:rPr>
              <a:t> </a:t>
            </a:r>
            <a:r>
              <a:rPr lang="en-US" b="1" dirty="0" smtClean="0">
                <a:solidFill>
                  <a:srgbClr val="0070C0"/>
                </a:solidFill>
                <a:latin typeface="Times New Roman" panose="02020603050405020304" pitchFamily="18" charset="0"/>
                <a:cs typeface="Times New Roman" panose="02020603050405020304" pitchFamily="18" charset="0"/>
              </a:rPr>
              <a:t>the </a:t>
            </a:r>
            <a:r>
              <a:rPr lang="en-US" b="1" dirty="0">
                <a:solidFill>
                  <a:srgbClr val="0070C0"/>
                </a:solidFill>
                <a:latin typeface="Times New Roman" panose="02020603050405020304" pitchFamily="18" charset="0"/>
                <a:cs typeface="Times New Roman" panose="02020603050405020304" pitchFamily="18" charset="0"/>
              </a:rPr>
              <a:t>clot grows, mainly in the direction of the </a:t>
            </a:r>
            <a:r>
              <a:rPr lang="en-US" b="1" dirty="0" smtClean="0">
                <a:solidFill>
                  <a:srgbClr val="0070C0"/>
                </a:solidFill>
                <a:latin typeface="Times New Roman" panose="02020603050405020304" pitchFamily="18" charset="0"/>
                <a:cs typeface="Times New Roman" panose="02020603050405020304" pitchFamily="18" charset="0"/>
              </a:rPr>
              <a:t>slowly</a:t>
            </a:r>
            <a:r>
              <a:rPr lang="ar-EG" b="1" dirty="0" smtClean="0">
                <a:solidFill>
                  <a:srgbClr val="0070C0"/>
                </a:solidFill>
                <a:latin typeface="Times New Roman" panose="02020603050405020304" pitchFamily="18" charset="0"/>
                <a:cs typeface="Times New Roman" panose="02020603050405020304" pitchFamily="18" charset="0"/>
              </a:rPr>
              <a:t> </a:t>
            </a:r>
            <a:r>
              <a:rPr lang="en-US" b="1" dirty="0" smtClean="0">
                <a:solidFill>
                  <a:srgbClr val="0070C0"/>
                </a:solidFill>
                <a:latin typeface="Times New Roman" panose="02020603050405020304" pitchFamily="18" charset="0"/>
                <a:cs typeface="Times New Roman" panose="02020603050405020304" pitchFamily="18" charset="0"/>
              </a:rPr>
              <a:t>moving </a:t>
            </a:r>
            <a:r>
              <a:rPr lang="en-US" b="1" dirty="0">
                <a:solidFill>
                  <a:srgbClr val="0070C0"/>
                </a:solidFill>
                <a:latin typeface="Times New Roman" panose="02020603050405020304" pitchFamily="18" charset="0"/>
                <a:cs typeface="Times New Roman" panose="02020603050405020304" pitchFamily="18" charset="0"/>
              </a:rPr>
              <a:t>venous blood, sometimes growing the </a:t>
            </a:r>
            <a:r>
              <a:rPr lang="en-US" b="1" dirty="0" smtClean="0">
                <a:solidFill>
                  <a:srgbClr val="0070C0"/>
                </a:solidFill>
                <a:latin typeface="Times New Roman" panose="02020603050405020304" pitchFamily="18" charset="0"/>
                <a:cs typeface="Times New Roman" panose="02020603050405020304" pitchFamily="18" charset="0"/>
              </a:rPr>
              <a:t>entire</a:t>
            </a:r>
            <a:r>
              <a:rPr lang="ar-EG" b="1" dirty="0" smtClean="0">
                <a:solidFill>
                  <a:srgbClr val="0070C0"/>
                </a:solidFill>
                <a:latin typeface="Times New Roman" panose="02020603050405020304" pitchFamily="18" charset="0"/>
                <a:cs typeface="Times New Roman" panose="02020603050405020304" pitchFamily="18" charset="0"/>
              </a:rPr>
              <a:t> </a:t>
            </a:r>
            <a:r>
              <a:rPr lang="en-US" b="1" dirty="0" smtClean="0">
                <a:solidFill>
                  <a:srgbClr val="0070C0"/>
                </a:solidFill>
                <a:latin typeface="Times New Roman" panose="02020603050405020304" pitchFamily="18" charset="0"/>
                <a:cs typeface="Times New Roman" panose="02020603050405020304" pitchFamily="18" charset="0"/>
              </a:rPr>
              <a:t>length </a:t>
            </a:r>
            <a:r>
              <a:rPr lang="en-US" b="1" dirty="0">
                <a:solidFill>
                  <a:srgbClr val="0070C0"/>
                </a:solidFill>
                <a:latin typeface="Times New Roman" panose="02020603050405020304" pitchFamily="18" charset="0"/>
                <a:cs typeface="Times New Roman" panose="02020603050405020304" pitchFamily="18" charset="0"/>
              </a:rPr>
              <a:t>of the leg veins and occasionally even up </a:t>
            </a:r>
            <a:r>
              <a:rPr lang="en-US" b="1" dirty="0" smtClean="0">
                <a:solidFill>
                  <a:srgbClr val="0070C0"/>
                </a:solidFill>
                <a:latin typeface="Times New Roman" panose="02020603050405020304" pitchFamily="18" charset="0"/>
                <a:cs typeface="Times New Roman" panose="02020603050405020304" pitchFamily="18" charset="0"/>
              </a:rPr>
              <a:t>into</a:t>
            </a:r>
            <a:r>
              <a:rPr lang="ar-EG" b="1" dirty="0" smtClean="0">
                <a:solidFill>
                  <a:srgbClr val="0070C0"/>
                </a:solidFill>
                <a:latin typeface="Times New Roman" panose="02020603050405020304" pitchFamily="18" charset="0"/>
                <a:cs typeface="Times New Roman" panose="02020603050405020304" pitchFamily="18" charset="0"/>
              </a:rPr>
              <a:t> </a:t>
            </a:r>
            <a:r>
              <a:rPr lang="en-US" b="1" dirty="0" smtClean="0">
                <a:solidFill>
                  <a:srgbClr val="0070C0"/>
                </a:solidFill>
                <a:latin typeface="Times New Roman" panose="02020603050405020304" pitchFamily="18" charset="0"/>
                <a:cs typeface="Times New Roman" panose="02020603050405020304" pitchFamily="18" charset="0"/>
              </a:rPr>
              <a:t>the </a:t>
            </a:r>
            <a:r>
              <a:rPr lang="en-US" b="1" dirty="0">
                <a:solidFill>
                  <a:srgbClr val="0070C0"/>
                </a:solidFill>
                <a:latin typeface="Times New Roman" panose="02020603050405020304" pitchFamily="18" charset="0"/>
                <a:cs typeface="Times New Roman" panose="02020603050405020304" pitchFamily="18" charset="0"/>
              </a:rPr>
              <a:t>common iliac vein and inferior vena cava. </a:t>
            </a:r>
            <a:endParaRPr lang="ar-EG" b="1" dirty="0" smtClean="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26</a:t>
            </a:fld>
            <a:endParaRPr lang="en-US"/>
          </a:p>
        </p:txBody>
      </p:sp>
    </p:spTree>
    <p:extLst>
      <p:ext uri="{BB962C8B-B14F-4D97-AF65-F5344CB8AC3E}">
        <p14:creationId xmlns:p14="http://schemas.microsoft.com/office/powerpoint/2010/main" val="25425407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76672"/>
            <a:ext cx="7772400" cy="5695528"/>
          </a:xfrm>
        </p:spPr>
        <p:txBody>
          <a:bodyPr>
            <a:normAutofit/>
          </a:bodyPr>
          <a:lstStyle/>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Then, about 1 time out of every 10, a large part of the clot disengages from its attachments to the vessel wall and flows freely with the venous blood through the </a:t>
            </a:r>
            <a:r>
              <a:rPr lang="en-US" b="1" dirty="0" smtClean="0">
                <a:solidFill>
                  <a:srgbClr val="0070C0"/>
                </a:solidFill>
                <a:latin typeface="Times New Roman" panose="02020603050405020304" pitchFamily="18" charset="0"/>
                <a:cs typeface="Times New Roman" panose="02020603050405020304" pitchFamily="18" charset="0"/>
              </a:rPr>
              <a:t>right</a:t>
            </a:r>
            <a:r>
              <a:rPr lang="ar-EG" b="1" dirty="0" smtClean="0">
                <a:solidFill>
                  <a:srgbClr val="0070C0"/>
                </a:solidFill>
                <a:latin typeface="Times New Roman" panose="02020603050405020304" pitchFamily="18" charset="0"/>
                <a:cs typeface="Times New Roman" panose="02020603050405020304" pitchFamily="18" charset="0"/>
              </a:rPr>
              <a:t> </a:t>
            </a:r>
            <a:r>
              <a:rPr lang="en-US" b="1" dirty="0" smtClean="0">
                <a:solidFill>
                  <a:srgbClr val="0070C0"/>
                </a:solidFill>
                <a:latin typeface="Times New Roman" panose="02020603050405020304" pitchFamily="18" charset="0"/>
                <a:cs typeface="Times New Roman" panose="02020603050405020304" pitchFamily="18" charset="0"/>
              </a:rPr>
              <a:t>side </a:t>
            </a:r>
            <a:r>
              <a:rPr lang="en-US" b="1" dirty="0">
                <a:solidFill>
                  <a:srgbClr val="0070C0"/>
                </a:solidFill>
                <a:latin typeface="Times New Roman" panose="02020603050405020304" pitchFamily="18" charset="0"/>
                <a:cs typeface="Times New Roman" panose="02020603050405020304" pitchFamily="18" charset="0"/>
              </a:rPr>
              <a:t>of the heart and into the pulmonary arteries </a:t>
            </a:r>
            <a:r>
              <a:rPr lang="en-US" b="1" dirty="0" smtClean="0">
                <a:solidFill>
                  <a:srgbClr val="0070C0"/>
                </a:solidFill>
                <a:latin typeface="Times New Roman" panose="02020603050405020304" pitchFamily="18" charset="0"/>
                <a:cs typeface="Times New Roman" panose="02020603050405020304" pitchFamily="18" charset="0"/>
              </a:rPr>
              <a:t>to</a:t>
            </a:r>
            <a:r>
              <a:rPr lang="en-US" b="1" dirty="0">
                <a:solidFill>
                  <a:srgbClr val="0070C0"/>
                </a:solidFill>
                <a:latin typeface="Times New Roman" panose="02020603050405020304" pitchFamily="18" charset="0"/>
                <a:cs typeface="Times New Roman" panose="02020603050405020304" pitchFamily="18" charset="0"/>
              </a:rPr>
              <a:t> </a:t>
            </a:r>
            <a:r>
              <a:rPr lang="en-US" b="1" dirty="0" smtClean="0">
                <a:solidFill>
                  <a:srgbClr val="0070C0"/>
                </a:solidFill>
                <a:latin typeface="Times New Roman" panose="02020603050405020304" pitchFamily="18" charset="0"/>
                <a:cs typeface="Times New Roman" panose="02020603050405020304" pitchFamily="18" charset="0"/>
              </a:rPr>
              <a:t>cause </a:t>
            </a:r>
            <a:r>
              <a:rPr lang="en-US" b="1" dirty="0">
                <a:solidFill>
                  <a:srgbClr val="0070C0"/>
                </a:solidFill>
                <a:latin typeface="Times New Roman" panose="02020603050405020304" pitchFamily="18" charset="0"/>
                <a:cs typeface="Times New Roman" panose="02020603050405020304" pitchFamily="18" charset="0"/>
              </a:rPr>
              <a:t>massive blockage of the pulmonary </a:t>
            </a:r>
            <a:r>
              <a:rPr lang="en-US" b="1" dirty="0" smtClean="0">
                <a:solidFill>
                  <a:srgbClr val="0070C0"/>
                </a:solidFill>
                <a:latin typeface="Times New Roman" panose="02020603050405020304" pitchFamily="18" charset="0"/>
                <a:cs typeface="Times New Roman" panose="02020603050405020304" pitchFamily="18" charset="0"/>
              </a:rPr>
              <a:t>arteries,</a:t>
            </a:r>
            <a:r>
              <a:rPr lang="ar-EG" b="1" dirty="0" smtClean="0">
                <a:solidFill>
                  <a:srgbClr val="0070C0"/>
                </a:solidFill>
                <a:latin typeface="Times New Roman" panose="02020603050405020304" pitchFamily="18" charset="0"/>
                <a:cs typeface="Times New Roman" panose="02020603050405020304" pitchFamily="18" charset="0"/>
              </a:rPr>
              <a:t> </a:t>
            </a:r>
            <a:r>
              <a:rPr lang="en-US" b="1" dirty="0" smtClean="0">
                <a:solidFill>
                  <a:srgbClr val="0070C0"/>
                </a:solidFill>
                <a:latin typeface="Times New Roman" panose="02020603050405020304" pitchFamily="18" charset="0"/>
                <a:cs typeface="Times New Roman" panose="02020603050405020304" pitchFamily="18" charset="0"/>
              </a:rPr>
              <a:t>called </a:t>
            </a:r>
            <a:r>
              <a:rPr lang="en-US" b="1" dirty="0">
                <a:solidFill>
                  <a:srgbClr val="0070C0"/>
                </a:solidFill>
                <a:latin typeface="Times New Roman" panose="02020603050405020304" pitchFamily="18" charset="0"/>
                <a:cs typeface="Times New Roman" panose="02020603050405020304" pitchFamily="18" charset="0"/>
              </a:rPr>
              <a:t>massive pulmonary embolism.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If </a:t>
            </a:r>
            <a:r>
              <a:rPr lang="en-US" b="1" dirty="0">
                <a:solidFill>
                  <a:srgbClr val="0070C0"/>
                </a:solidFill>
                <a:latin typeface="Times New Roman" panose="02020603050405020304" pitchFamily="18" charset="0"/>
                <a:cs typeface="Times New Roman" panose="02020603050405020304" pitchFamily="18" charset="0"/>
              </a:rPr>
              <a:t>the clot is </a:t>
            </a:r>
            <a:r>
              <a:rPr lang="en-US" b="1" dirty="0" smtClean="0">
                <a:solidFill>
                  <a:srgbClr val="0070C0"/>
                </a:solidFill>
                <a:latin typeface="Times New Roman" panose="02020603050405020304" pitchFamily="18" charset="0"/>
                <a:cs typeface="Times New Roman" panose="02020603050405020304" pitchFamily="18" charset="0"/>
              </a:rPr>
              <a:t>large enough </a:t>
            </a:r>
            <a:r>
              <a:rPr lang="en-US" b="1" dirty="0">
                <a:solidFill>
                  <a:srgbClr val="0070C0"/>
                </a:solidFill>
                <a:latin typeface="Times New Roman" panose="02020603050405020304" pitchFamily="18" charset="0"/>
                <a:cs typeface="Times New Roman" panose="02020603050405020304" pitchFamily="18" charset="0"/>
              </a:rPr>
              <a:t>to occlude both of the pulmonary arteries </a:t>
            </a:r>
            <a:r>
              <a:rPr lang="en-US" b="1" dirty="0" smtClean="0">
                <a:solidFill>
                  <a:srgbClr val="0070C0"/>
                </a:solidFill>
                <a:latin typeface="Times New Roman" panose="02020603050405020304" pitchFamily="18" charset="0"/>
                <a:cs typeface="Times New Roman" panose="02020603050405020304" pitchFamily="18" charset="0"/>
              </a:rPr>
              <a:t>at the </a:t>
            </a:r>
            <a:r>
              <a:rPr lang="en-US" b="1" dirty="0">
                <a:solidFill>
                  <a:srgbClr val="0070C0"/>
                </a:solidFill>
                <a:latin typeface="Times New Roman" panose="02020603050405020304" pitchFamily="18" charset="0"/>
                <a:cs typeface="Times New Roman" panose="02020603050405020304" pitchFamily="18" charset="0"/>
              </a:rPr>
              <a:t>same time, immediate death ensues. If only </a:t>
            </a:r>
            <a:r>
              <a:rPr lang="en-US" b="1" dirty="0" smtClean="0">
                <a:solidFill>
                  <a:srgbClr val="0070C0"/>
                </a:solidFill>
                <a:latin typeface="Times New Roman" panose="02020603050405020304" pitchFamily="18" charset="0"/>
                <a:cs typeface="Times New Roman" panose="02020603050405020304" pitchFamily="18" charset="0"/>
              </a:rPr>
              <a:t>one pulmonary </a:t>
            </a:r>
            <a:r>
              <a:rPr lang="en-US" b="1" dirty="0">
                <a:solidFill>
                  <a:srgbClr val="0070C0"/>
                </a:solidFill>
                <a:latin typeface="Times New Roman" panose="02020603050405020304" pitchFamily="18" charset="0"/>
                <a:cs typeface="Times New Roman" panose="02020603050405020304" pitchFamily="18" charset="0"/>
              </a:rPr>
              <a:t>artery is blocked, death may not occur, </a:t>
            </a:r>
            <a:r>
              <a:rPr lang="en-US" b="1" dirty="0" smtClean="0">
                <a:solidFill>
                  <a:srgbClr val="0070C0"/>
                </a:solidFill>
                <a:latin typeface="Times New Roman" panose="02020603050405020304" pitchFamily="18" charset="0"/>
                <a:cs typeface="Times New Roman" panose="02020603050405020304" pitchFamily="18" charset="0"/>
              </a:rPr>
              <a:t>or the </a:t>
            </a:r>
            <a:r>
              <a:rPr lang="en-US" b="1" dirty="0">
                <a:solidFill>
                  <a:srgbClr val="0070C0"/>
                </a:solidFill>
                <a:latin typeface="Times New Roman" panose="02020603050405020304" pitchFamily="18" charset="0"/>
                <a:cs typeface="Times New Roman" panose="02020603050405020304" pitchFamily="18" charset="0"/>
              </a:rPr>
              <a:t>embolism may lead to death a few hours to </a:t>
            </a:r>
            <a:r>
              <a:rPr lang="en-US" b="1" dirty="0" smtClean="0">
                <a:solidFill>
                  <a:srgbClr val="0070C0"/>
                </a:solidFill>
                <a:latin typeface="Times New Roman" panose="02020603050405020304" pitchFamily="18" charset="0"/>
                <a:cs typeface="Times New Roman" panose="02020603050405020304" pitchFamily="18" charset="0"/>
              </a:rPr>
              <a:t>several days </a:t>
            </a:r>
            <a:r>
              <a:rPr lang="en-US" b="1" dirty="0">
                <a:solidFill>
                  <a:srgbClr val="0070C0"/>
                </a:solidFill>
                <a:latin typeface="Times New Roman" panose="02020603050405020304" pitchFamily="18" charset="0"/>
                <a:cs typeface="Times New Roman" panose="02020603050405020304" pitchFamily="18" charset="0"/>
              </a:rPr>
              <a:t>later because of further growth of the clot </a:t>
            </a:r>
            <a:r>
              <a:rPr lang="en-US" b="1" dirty="0" smtClean="0">
                <a:solidFill>
                  <a:srgbClr val="0070C0"/>
                </a:solidFill>
                <a:latin typeface="Times New Roman" panose="02020603050405020304" pitchFamily="18" charset="0"/>
                <a:cs typeface="Times New Roman" panose="02020603050405020304" pitchFamily="18" charset="0"/>
              </a:rPr>
              <a:t>within the </a:t>
            </a:r>
            <a:r>
              <a:rPr lang="en-US" b="1" dirty="0">
                <a:solidFill>
                  <a:srgbClr val="0070C0"/>
                </a:solidFill>
                <a:latin typeface="Times New Roman" panose="02020603050405020304" pitchFamily="18" charset="0"/>
                <a:cs typeface="Times New Roman" panose="02020603050405020304" pitchFamily="18" charset="0"/>
              </a:rPr>
              <a:t>pulmonary vessels. But, again, t-PA therapy can </a:t>
            </a:r>
            <a:r>
              <a:rPr lang="en-US" b="1" dirty="0" smtClean="0">
                <a:solidFill>
                  <a:srgbClr val="0070C0"/>
                </a:solidFill>
                <a:latin typeface="Times New Roman" panose="02020603050405020304" pitchFamily="18" charset="0"/>
                <a:cs typeface="Times New Roman" panose="02020603050405020304" pitchFamily="18" charset="0"/>
              </a:rPr>
              <a:t>be a </a:t>
            </a:r>
            <a:r>
              <a:rPr lang="en-US" b="1" dirty="0">
                <a:solidFill>
                  <a:srgbClr val="0070C0"/>
                </a:solidFill>
                <a:latin typeface="Times New Roman" panose="02020603050405020304" pitchFamily="18" charset="0"/>
                <a:cs typeface="Times New Roman" panose="02020603050405020304" pitchFamily="18" charset="0"/>
              </a:rPr>
              <a:t>lifesaver.</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27</a:t>
            </a:fld>
            <a:endParaRPr lang="en-US"/>
          </a:p>
        </p:txBody>
      </p:sp>
    </p:spTree>
    <p:extLst>
      <p:ext uri="{BB962C8B-B14F-4D97-AF65-F5344CB8AC3E}">
        <p14:creationId xmlns:p14="http://schemas.microsoft.com/office/powerpoint/2010/main" val="40617028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48680"/>
            <a:ext cx="7772400" cy="5623520"/>
          </a:xfrm>
        </p:spPr>
        <p:txBody>
          <a:bodyPr>
            <a:normAutofit lnSpcReduction="10000"/>
          </a:bodyPr>
          <a:lstStyle/>
          <a:p>
            <a:pPr marL="0" indent="0" algn="just">
              <a:buNone/>
            </a:pPr>
            <a:r>
              <a:rPr lang="en-US" b="1" i="1" dirty="0">
                <a:solidFill>
                  <a:srgbClr val="7030A0"/>
                </a:solidFill>
                <a:latin typeface="Times New Roman" panose="02020603050405020304" pitchFamily="18" charset="0"/>
                <a:cs typeface="Times New Roman" panose="02020603050405020304" pitchFamily="18" charset="0"/>
              </a:rPr>
              <a:t>Disseminated </a:t>
            </a:r>
            <a:r>
              <a:rPr lang="en-US" b="1" i="1" dirty="0" smtClean="0">
                <a:solidFill>
                  <a:srgbClr val="7030A0"/>
                </a:solidFill>
                <a:latin typeface="Times New Roman" panose="02020603050405020304" pitchFamily="18" charset="0"/>
                <a:cs typeface="Times New Roman" panose="02020603050405020304" pitchFamily="18" charset="0"/>
              </a:rPr>
              <a:t>Intravascular Coagulation</a:t>
            </a:r>
            <a:endParaRPr lang="en-US" b="1" i="1" dirty="0">
              <a:solidFill>
                <a:srgbClr val="7030A0"/>
              </a:solidFill>
              <a:latin typeface="Times New Roman" panose="02020603050405020304" pitchFamily="18" charset="0"/>
              <a:cs typeface="Times New Roman" panose="02020603050405020304" pitchFamily="18" charset="0"/>
            </a:endParaRPr>
          </a:p>
          <a:p>
            <a:pPr algn="just">
              <a:lnSpc>
                <a:spcPct val="170000"/>
              </a:lnSpc>
            </a:pPr>
            <a:r>
              <a:rPr lang="en-US" b="1" dirty="0">
                <a:solidFill>
                  <a:srgbClr val="0070C0"/>
                </a:solidFill>
                <a:latin typeface="Times New Roman" panose="02020603050405020304" pitchFamily="18" charset="0"/>
                <a:cs typeface="Times New Roman" panose="02020603050405020304" pitchFamily="18" charset="0"/>
              </a:rPr>
              <a:t>Occasionally the clotting mechanism becomes </a:t>
            </a:r>
            <a:r>
              <a:rPr lang="en-US" b="1" dirty="0" smtClean="0">
                <a:solidFill>
                  <a:srgbClr val="0070C0"/>
                </a:solidFill>
                <a:latin typeface="Times New Roman" panose="02020603050405020304" pitchFamily="18" charset="0"/>
                <a:cs typeface="Times New Roman" panose="02020603050405020304" pitchFamily="18" charset="0"/>
              </a:rPr>
              <a:t>activated in </a:t>
            </a:r>
            <a:r>
              <a:rPr lang="en-US" b="1" dirty="0">
                <a:solidFill>
                  <a:srgbClr val="0070C0"/>
                </a:solidFill>
                <a:latin typeface="Times New Roman" panose="02020603050405020304" pitchFamily="18" charset="0"/>
                <a:cs typeface="Times New Roman" panose="02020603050405020304" pitchFamily="18" charset="0"/>
              </a:rPr>
              <a:t>widespread areas of the circulation, giving </a:t>
            </a:r>
            <a:r>
              <a:rPr lang="en-US" b="1" dirty="0" smtClean="0">
                <a:solidFill>
                  <a:srgbClr val="0070C0"/>
                </a:solidFill>
                <a:latin typeface="Times New Roman" panose="02020603050405020304" pitchFamily="18" charset="0"/>
                <a:cs typeface="Times New Roman" panose="02020603050405020304" pitchFamily="18" charset="0"/>
              </a:rPr>
              <a:t>rise to </a:t>
            </a:r>
            <a:r>
              <a:rPr lang="en-US" b="1" dirty="0">
                <a:solidFill>
                  <a:srgbClr val="0070C0"/>
                </a:solidFill>
                <a:latin typeface="Times New Roman" panose="02020603050405020304" pitchFamily="18" charset="0"/>
                <a:cs typeface="Times New Roman" panose="02020603050405020304" pitchFamily="18" charset="0"/>
              </a:rPr>
              <a:t>the condition called disseminated </a:t>
            </a:r>
            <a:r>
              <a:rPr lang="en-US" b="1" dirty="0" smtClean="0">
                <a:solidFill>
                  <a:srgbClr val="0070C0"/>
                </a:solidFill>
                <a:latin typeface="Times New Roman" panose="02020603050405020304" pitchFamily="18" charset="0"/>
                <a:cs typeface="Times New Roman" panose="02020603050405020304" pitchFamily="18" charset="0"/>
              </a:rPr>
              <a:t>intravascular coagulation. This </a:t>
            </a:r>
            <a:r>
              <a:rPr lang="en-US" b="1" dirty="0">
                <a:solidFill>
                  <a:srgbClr val="0070C0"/>
                </a:solidFill>
                <a:latin typeface="Times New Roman" panose="02020603050405020304" pitchFamily="18" charset="0"/>
                <a:cs typeface="Times New Roman" panose="02020603050405020304" pitchFamily="18" charset="0"/>
              </a:rPr>
              <a:t>often results from the presence </a:t>
            </a:r>
            <a:r>
              <a:rPr lang="en-US" b="1" dirty="0" smtClean="0">
                <a:solidFill>
                  <a:srgbClr val="0070C0"/>
                </a:solidFill>
                <a:latin typeface="Times New Roman" panose="02020603050405020304" pitchFamily="18" charset="0"/>
                <a:cs typeface="Times New Roman" panose="02020603050405020304" pitchFamily="18" charset="0"/>
              </a:rPr>
              <a:t>of large </a:t>
            </a:r>
            <a:r>
              <a:rPr lang="en-US" b="1" dirty="0">
                <a:solidFill>
                  <a:srgbClr val="0070C0"/>
                </a:solidFill>
                <a:latin typeface="Times New Roman" panose="02020603050405020304" pitchFamily="18" charset="0"/>
                <a:cs typeface="Times New Roman" panose="02020603050405020304" pitchFamily="18" charset="0"/>
              </a:rPr>
              <a:t>amounts of traumatized or dying tissue in </a:t>
            </a:r>
            <a:r>
              <a:rPr lang="en-US" b="1" dirty="0" smtClean="0">
                <a:solidFill>
                  <a:srgbClr val="0070C0"/>
                </a:solidFill>
                <a:latin typeface="Times New Roman" panose="02020603050405020304" pitchFamily="18" charset="0"/>
                <a:cs typeface="Times New Roman" panose="02020603050405020304" pitchFamily="18" charset="0"/>
              </a:rPr>
              <a:t>the body </a:t>
            </a:r>
            <a:r>
              <a:rPr lang="en-US" b="1" dirty="0">
                <a:solidFill>
                  <a:srgbClr val="0070C0"/>
                </a:solidFill>
                <a:latin typeface="Times New Roman" panose="02020603050405020304" pitchFamily="18" charset="0"/>
                <a:cs typeface="Times New Roman" panose="02020603050405020304" pitchFamily="18" charset="0"/>
              </a:rPr>
              <a:t>that releases great quantities of tissue factor </a:t>
            </a:r>
            <a:r>
              <a:rPr lang="en-US" b="1" dirty="0" smtClean="0">
                <a:solidFill>
                  <a:srgbClr val="0070C0"/>
                </a:solidFill>
                <a:latin typeface="Times New Roman" panose="02020603050405020304" pitchFamily="18" charset="0"/>
                <a:cs typeface="Times New Roman" panose="02020603050405020304" pitchFamily="18" charset="0"/>
              </a:rPr>
              <a:t>into the </a:t>
            </a:r>
            <a:r>
              <a:rPr lang="en-US" b="1" dirty="0">
                <a:solidFill>
                  <a:srgbClr val="0070C0"/>
                </a:solidFill>
                <a:latin typeface="Times New Roman" panose="02020603050405020304" pitchFamily="18" charset="0"/>
                <a:cs typeface="Times New Roman" panose="02020603050405020304" pitchFamily="18" charset="0"/>
              </a:rPr>
              <a:t>blood.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70000"/>
              </a:lnSpc>
            </a:pPr>
            <a:r>
              <a:rPr lang="en-US" b="1" dirty="0" smtClean="0">
                <a:solidFill>
                  <a:srgbClr val="0070C0"/>
                </a:solidFill>
                <a:latin typeface="Times New Roman" panose="02020603050405020304" pitchFamily="18" charset="0"/>
                <a:cs typeface="Times New Roman" panose="02020603050405020304" pitchFamily="18" charset="0"/>
              </a:rPr>
              <a:t>Frequently</a:t>
            </a:r>
            <a:r>
              <a:rPr lang="en-US" b="1" dirty="0">
                <a:solidFill>
                  <a:srgbClr val="0070C0"/>
                </a:solidFill>
                <a:latin typeface="Times New Roman" panose="02020603050405020304" pitchFamily="18" charset="0"/>
                <a:cs typeface="Times New Roman" panose="02020603050405020304" pitchFamily="18" charset="0"/>
              </a:rPr>
              <a:t>, the clots are small but </a:t>
            </a:r>
            <a:r>
              <a:rPr lang="en-US" b="1" dirty="0" smtClean="0">
                <a:solidFill>
                  <a:srgbClr val="0070C0"/>
                </a:solidFill>
                <a:latin typeface="Times New Roman" panose="02020603050405020304" pitchFamily="18" charset="0"/>
                <a:cs typeface="Times New Roman" panose="02020603050405020304" pitchFamily="18" charset="0"/>
              </a:rPr>
              <a:t>numerous, and </a:t>
            </a:r>
            <a:r>
              <a:rPr lang="en-US" b="1" dirty="0">
                <a:solidFill>
                  <a:srgbClr val="0070C0"/>
                </a:solidFill>
                <a:latin typeface="Times New Roman" panose="02020603050405020304" pitchFamily="18" charset="0"/>
                <a:cs typeface="Times New Roman" panose="02020603050405020304" pitchFamily="18" charset="0"/>
              </a:rPr>
              <a:t>they plug a large share of the small </a:t>
            </a:r>
            <a:r>
              <a:rPr lang="en-US" b="1" dirty="0" smtClean="0">
                <a:solidFill>
                  <a:srgbClr val="0070C0"/>
                </a:solidFill>
                <a:latin typeface="Times New Roman" panose="02020603050405020304" pitchFamily="18" charset="0"/>
                <a:cs typeface="Times New Roman" panose="02020603050405020304" pitchFamily="18" charset="0"/>
              </a:rPr>
              <a:t>peripheral blood </a:t>
            </a:r>
            <a:r>
              <a:rPr lang="en-US" b="1" dirty="0">
                <a:solidFill>
                  <a:srgbClr val="0070C0"/>
                </a:solidFill>
                <a:latin typeface="Times New Roman" panose="02020603050405020304" pitchFamily="18" charset="0"/>
                <a:cs typeface="Times New Roman" panose="02020603050405020304" pitchFamily="18" charset="0"/>
              </a:rPr>
              <a:t>vessels. This occurs especially in </a:t>
            </a:r>
            <a:r>
              <a:rPr lang="en-US" b="1" dirty="0" smtClean="0">
                <a:solidFill>
                  <a:srgbClr val="0070C0"/>
                </a:solidFill>
                <a:latin typeface="Times New Roman" panose="02020603050405020304" pitchFamily="18" charset="0"/>
                <a:cs typeface="Times New Roman" panose="02020603050405020304" pitchFamily="18" charset="0"/>
              </a:rPr>
              <a:t>patients with </a:t>
            </a:r>
            <a:r>
              <a:rPr lang="en-US" b="1" dirty="0">
                <a:solidFill>
                  <a:srgbClr val="0070C0"/>
                </a:solidFill>
                <a:latin typeface="Times New Roman" panose="02020603050405020304" pitchFamily="18" charset="0"/>
                <a:cs typeface="Times New Roman" panose="02020603050405020304" pitchFamily="18" charset="0"/>
              </a:rPr>
              <a:t>widespread septicemia, in which either </a:t>
            </a:r>
            <a:r>
              <a:rPr lang="en-US" b="1" dirty="0" smtClean="0">
                <a:solidFill>
                  <a:srgbClr val="0070C0"/>
                </a:solidFill>
                <a:latin typeface="Times New Roman" panose="02020603050405020304" pitchFamily="18" charset="0"/>
                <a:cs typeface="Times New Roman" panose="02020603050405020304" pitchFamily="18" charset="0"/>
              </a:rPr>
              <a:t>circulating bacteria </a:t>
            </a:r>
            <a:r>
              <a:rPr lang="en-US" b="1" dirty="0">
                <a:solidFill>
                  <a:srgbClr val="0070C0"/>
                </a:solidFill>
                <a:latin typeface="Times New Roman" panose="02020603050405020304" pitchFamily="18" charset="0"/>
                <a:cs typeface="Times New Roman" panose="02020603050405020304" pitchFamily="18" charset="0"/>
              </a:rPr>
              <a:t>or bacterial toxins—especially </a:t>
            </a:r>
            <a:r>
              <a:rPr lang="en-US" b="1" dirty="0" smtClean="0">
                <a:solidFill>
                  <a:srgbClr val="0070C0"/>
                </a:solidFill>
                <a:latin typeface="Times New Roman" panose="02020603050405020304" pitchFamily="18" charset="0"/>
                <a:cs typeface="Times New Roman" panose="02020603050405020304" pitchFamily="18" charset="0"/>
              </a:rPr>
              <a:t>endotoxins—activate </a:t>
            </a:r>
            <a:r>
              <a:rPr lang="en-US" b="1" dirty="0">
                <a:solidFill>
                  <a:srgbClr val="0070C0"/>
                </a:solidFill>
                <a:latin typeface="Times New Roman" panose="02020603050405020304" pitchFamily="18" charset="0"/>
                <a:cs typeface="Times New Roman" panose="02020603050405020304" pitchFamily="18" charset="0"/>
              </a:rPr>
              <a:t>the clotting mechanisms. </a:t>
            </a:r>
            <a:endParaRPr lang="en-US" b="1" dirty="0" smtClean="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28</a:t>
            </a:fld>
            <a:endParaRPr lang="en-US"/>
          </a:p>
        </p:txBody>
      </p:sp>
    </p:spTree>
    <p:extLst>
      <p:ext uri="{BB962C8B-B14F-4D97-AF65-F5344CB8AC3E}">
        <p14:creationId xmlns:p14="http://schemas.microsoft.com/office/powerpoint/2010/main" val="23558659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20688"/>
            <a:ext cx="7772400" cy="5551512"/>
          </a:xfrm>
        </p:spPr>
        <p:txBody>
          <a:bodyPr/>
          <a:lstStyle/>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Plugging of small peripheral vessels greatly diminishes delivery of oxygen and other nutrients to the tissues—a situation that leads to or exacerbates circulatory shock. It is partly for this reason that septicemic shock is lethal in 85 </a:t>
            </a:r>
            <a:r>
              <a:rPr lang="en-US" b="1" dirty="0" smtClean="0">
                <a:solidFill>
                  <a:srgbClr val="0070C0"/>
                </a:solidFill>
                <a:latin typeface="Times New Roman" panose="02020603050405020304" pitchFamily="18" charset="0"/>
                <a:cs typeface="Times New Roman" panose="02020603050405020304" pitchFamily="18" charset="0"/>
              </a:rPr>
              <a:t>percent </a:t>
            </a:r>
            <a:r>
              <a:rPr lang="en-US" b="1" dirty="0">
                <a:solidFill>
                  <a:srgbClr val="0070C0"/>
                </a:solidFill>
                <a:latin typeface="Times New Roman" panose="02020603050405020304" pitchFamily="18" charset="0"/>
                <a:cs typeface="Times New Roman" panose="02020603050405020304" pitchFamily="18" charset="0"/>
              </a:rPr>
              <a:t>or more of </a:t>
            </a:r>
            <a:r>
              <a:rPr lang="en-US" b="1" dirty="0" smtClean="0">
                <a:solidFill>
                  <a:srgbClr val="0070C0"/>
                </a:solidFill>
                <a:latin typeface="Times New Roman" panose="02020603050405020304" pitchFamily="18" charset="0"/>
                <a:cs typeface="Times New Roman" panose="02020603050405020304" pitchFamily="18" charset="0"/>
              </a:rPr>
              <a:t>patients.</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A </a:t>
            </a:r>
            <a:r>
              <a:rPr lang="en-US" b="1" dirty="0">
                <a:solidFill>
                  <a:srgbClr val="0070C0"/>
                </a:solidFill>
                <a:latin typeface="Times New Roman" panose="02020603050405020304" pitchFamily="18" charset="0"/>
                <a:cs typeface="Times New Roman" panose="02020603050405020304" pitchFamily="18" charset="0"/>
              </a:rPr>
              <a:t>peculiar effect of disseminated </a:t>
            </a:r>
            <a:r>
              <a:rPr lang="en-US" b="1" dirty="0" smtClean="0">
                <a:solidFill>
                  <a:srgbClr val="0070C0"/>
                </a:solidFill>
                <a:latin typeface="Times New Roman" panose="02020603050405020304" pitchFamily="18" charset="0"/>
                <a:cs typeface="Times New Roman" panose="02020603050405020304" pitchFamily="18" charset="0"/>
              </a:rPr>
              <a:t>intravascular coagulation </a:t>
            </a:r>
            <a:r>
              <a:rPr lang="en-US" b="1" dirty="0">
                <a:solidFill>
                  <a:srgbClr val="0070C0"/>
                </a:solidFill>
                <a:latin typeface="Times New Roman" panose="02020603050405020304" pitchFamily="18" charset="0"/>
                <a:cs typeface="Times New Roman" panose="02020603050405020304" pitchFamily="18" charset="0"/>
              </a:rPr>
              <a:t>is that the patient on occasion </a:t>
            </a:r>
            <a:r>
              <a:rPr lang="en-US" b="1" dirty="0" smtClean="0">
                <a:solidFill>
                  <a:srgbClr val="0070C0"/>
                </a:solidFill>
                <a:latin typeface="Times New Roman" panose="02020603050405020304" pitchFamily="18" charset="0"/>
                <a:cs typeface="Times New Roman" panose="02020603050405020304" pitchFamily="18" charset="0"/>
              </a:rPr>
              <a:t>begins to </a:t>
            </a:r>
            <a:r>
              <a:rPr lang="en-US" b="1" dirty="0">
                <a:solidFill>
                  <a:srgbClr val="0070C0"/>
                </a:solidFill>
                <a:latin typeface="Times New Roman" panose="02020603050405020304" pitchFamily="18" charset="0"/>
                <a:cs typeface="Times New Roman" panose="02020603050405020304" pitchFamily="18" charset="0"/>
              </a:rPr>
              <a:t>bleed. The reason for this is that so many of </a:t>
            </a:r>
            <a:r>
              <a:rPr lang="en-US" b="1" dirty="0" smtClean="0">
                <a:solidFill>
                  <a:srgbClr val="0070C0"/>
                </a:solidFill>
                <a:latin typeface="Times New Roman" panose="02020603050405020304" pitchFamily="18" charset="0"/>
                <a:cs typeface="Times New Roman" panose="02020603050405020304" pitchFamily="18" charset="0"/>
              </a:rPr>
              <a:t>the clotting </a:t>
            </a:r>
            <a:r>
              <a:rPr lang="en-US" b="1" dirty="0">
                <a:solidFill>
                  <a:srgbClr val="0070C0"/>
                </a:solidFill>
                <a:latin typeface="Times New Roman" panose="02020603050405020304" pitchFamily="18" charset="0"/>
                <a:cs typeface="Times New Roman" panose="02020603050405020304" pitchFamily="18" charset="0"/>
              </a:rPr>
              <a:t>factors are removed by the widespread </a:t>
            </a:r>
            <a:r>
              <a:rPr lang="en-US" b="1" dirty="0" smtClean="0">
                <a:solidFill>
                  <a:srgbClr val="0070C0"/>
                </a:solidFill>
                <a:latin typeface="Times New Roman" panose="02020603050405020304" pitchFamily="18" charset="0"/>
                <a:cs typeface="Times New Roman" panose="02020603050405020304" pitchFamily="18" charset="0"/>
              </a:rPr>
              <a:t>clotting that </a:t>
            </a:r>
            <a:r>
              <a:rPr lang="en-US" b="1" dirty="0">
                <a:solidFill>
                  <a:srgbClr val="0070C0"/>
                </a:solidFill>
                <a:latin typeface="Times New Roman" panose="02020603050405020304" pitchFamily="18" charset="0"/>
                <a:cs typeface="Times New Roman" panose="02020603050405020304" pitchFamily="18" charset="0"/>
              </a:rPr>
              <a:t>too few </a:t>
            </a:r>
            <a:r>
              <a:rPr lang="en-US" b="1" dirty="0" err="1">
                <a:solidFill>
                  <a:srgbClr val="0070C0"/>
                </a:solidFill>
                <a:latin typeface="Times New Roman" panose="02020603050405020304" pitchFamily="18" charset="0"/>
                <a:cs typeface="Times New Roman" panose="02020603050405020304" pitchFamily="18" charset="0"/>
              </a:rPr>
              <a:t>procoagulants</a:t>
            </a:r>
            <a:r>
              <a:rPr lang="en-US" b="1" dirty="0">
                <a:solidFill>
                  <a:srgbClr val="0070C0"/>
                </a:solidFill>
                <a:latin typeface="Times New Roman" panose="02020603050405020304" pitchFamily="18" charset="0"/>
                <a:cs typeface="Times New Roman" panose="02020603050405020304" pitchFamily="18" charset="0"/>
              </a:rPr>
              <a:t> remain to </a:t>
            </a:r>
            <a:r>
              <a:rPr lang="en-US" b="1" dirty="0" smtClean="0">
                <a:solidFill>
                  <a:srgbClr val="0070C0"/>
                </a:solidFill>
                <a:latin typeface="Times New Roman" panose="02020603050405020304" pitchFamily="18" charset="0"/>
                <a:cs typeface="Times New Roman" panose="02020603050405020304" pitchFamily="18" charset="0"/>
              </a:rPr>
              <a:t>allow normal </a:t>
            </a:r>
            <a:r>
              <a:rPr lang="en-US" b="1" dirty="0">
                <a:solidFill>
                  <a:srgbClr val="0070C0"/>
                </a:solidFill>
                <a:latin typeface="Times New Roman" panose="02020603050405020304" pitchFamily="18" charset="0"/>
                <a:cs typeface="Times New Roman" panose="02020603050405020304" pitchFamily="18" charset="0"/>
              </a:rPr>
              <a:t>hemostasis of the remaining blood.</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29</a:t>
            </a:fld>
            <a:endParaRPr lang="en-US"/>
          </a:p>
        </p:txBody>
      </p:sp>
    </p:spTree>
    <p:extLst>
      <p:ext uri="{BB962C8B-B14F-4D97-AF65-F5344CB8AC3E}">
        <p14:creationId xmlns:p14="http://schemas.microsoft.com/office/powerpoint/2010/main" val="2052394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4704"/>
            <a:ext cx="7772400" cy="5407496"/>
          </a:xfrm>
        </p:spPr>
        <p:txBody>
          <a:bodyPr>
            <a:normAutofit/>
          </a:bodyPr>
          <a:lstStyle/>
          <a:p>
            <a:pPr marL="395288" indent="-395288" algn="just">
              <a:lnSpc>
                <a:spcPct val="150000"/>
              </a:lnSpc>
              <a:buNone/>
            </a:pPr>
            <a:r>
              <a:rPr lang="en-US" b="1" dirty="0">
                <a:solidFill>
                  <a:srgbClr val="0070C0"/>
                </a:solidFill>
                <a:latin typeface="Times New Roman" panose="02020603050405020304" pitchFamily="18" charset="0"/>
                <a:cs typeface="Times New Roman" panose="02020603050405020304" pitchFamily="18" charset="0"/>
              </a:rPr>
              <a:t>(3) </a:t>
            </a:r>
            <a:r>
              <a:rPr lang="en-US" b="1" dirty="0" smtClean="0">
                <a:solidFill>
                  <a:srgbClr val="0070C0"/>
                </a:solidFill>
                <a:latin typeface="Times New Roman" panose="02020603050405020304" pitchFamily="18" charset="0"/>
                <a:cs typeface="Times New Roman" panose="02020603050405020304" pitchFamily="18" charset="0"/>
              </a:rPr>
              <a:t>Protein </a:t>
            </a:r>
            <a:r>
              <a:rPr lang="en-US" b="1" dirty="0">
                <a:solidFill>
                  <a:srgbClr val="0070C0"/>
                </a:solidFill>
                <a:latin typeface="Times New Roman" panose="02020603050405020304" pitchFamily="18" charset="0"/>
                <a:cs typeface="Times New Roman" panose="02020603050405020304" pitchFamily="18" charset="0"/>
              </a:rPr>
              <a:t>bound with the endothelial membrane, </a:t>
            </a:r>
            <a:r>
              <a:rPr lang="en-US" b="1" dirty="0" err="1">
                <a:solidFill>
                  <a:srgbClr val="0070C0"/>
                </a:solidFill>
                <a:latin typeface="Times New Roman" panose="02020603050405020304" pitchFamily="18" charset="0"/>
                <a:cs typeface="Times New Roman" panose="02020603050405020304" pitchFamily="18" charset="0"/>
              </a:rPr>
              <a:t>thrombomodulin</a:t>
            </a:r>
            <a:r>
              <a:rPr lang="en-US" b="1" dirty="0">
                <a:solidFill>
                  <a:srgbClr val="0070C0"/>
                </a:solidFill>
                <a:latin typeface="Times New Roman" panose="02020603050405020304" pitchFamily="18" charset="0"/>
                <a:cs typeface="Times New Roman" panose="02020603050405020304" pitchFamily="18" charset="0"/>
              </a:rPr>
              <a:t>, which binds thrombin. Not only does the binding of thrombin with </a:t>
            </a:r>
            <a:r>
              <a:rPr lang="en-US" b="1" dirty="0" err="1">
                <a:solidFill>
                  <a:srgbClr val="0070C0"/>
                </a:solidFill>
                <a:latin typeface="Times New Roman" panose="02020603050405020304" pitchFamily="18" charset="0"/>
                <a:cs typeface="Times New Roman" panose="02020603050405020304" pitchFamily="18" charset="0"/>
              </a:rPr>
              <a:t>thrombomodulin</a:t>
            </a:r>
            <a:r>
              <a:rPr lang="en-US" b="1" dirty="0">
                <a:solidFill>
                  <a:srgbClr val="0070C0"/>
                </a:solidFill>
                <a:latin typeface="Times New Roman" panose="02020603050405020304" pitchFamily="18" charset="0"/>
                <a:cs typeface="Times New Roman" panose="02020603050405020304" pitchFamily="18" charset="0"/>
              </a:rPr>
              <a:t> slow the clotting process by removing thrombin, but the </a:t>
            </a:r>
            <a:r>
              <a:rPr lang="en-US" b="1" dirty="0" err="1">
                <a:solidFill>
                  <a:srgbClr val="0070C0"/>
                </a:solidFill>
                <a:latin typeface="Times New Roman" panose="02020603050405020304" pitchFamily="18" charset="0"/>
                <a:cs typeface="Times New Roman" panose="02020603050405020304" pitchFamily="18" charset="0"/>
              </a:rPr>
              <a:t>thrombomodulin</a:t>
            </a:r>
            <a:r>
              <a:rPr lang="en-US" b="1" dirty="0">
                <a:solidFill>
                  <a:srgbClr val="0070C0"/>
                </a:solidFill>
                <a:latin typeface="Times New Roman" panose="02020603050405020304" pitchFamily="18" charset="0"/>
                <a:cs typeface="Times New Roman" panose="02020603050405020304" pitchFamily="18" charset="0"/>
              </a:rPr>
              <a:t>- thrombin complex also activates a plasma protein, protein C, that acts as an anticoagulant by inactivating activated Factors V and VIII</a:t>
            </a:r>
            <a:r>
              <a:rPr lang="en-US" b="1" dirty="0" smtClean="0">
                <a:solidFill>
                  <a:srgbClr val="0070C0"/>
                </a:solidFill>
                <a:latin typeface="Times New Roman" panose="02020603050405020304" pitchFamily="18" charset="0"/>
                <a:cs typeface="Times New Roman" panose="02020603050405020304" pitchFamily="18" charset="0"/>
              </a:rPr>
              <a:t>.</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When the endothelial wall is damaged, its </a:t>
            </a:r>
            <a:r>
              <a:rPr lang="en-US" b="1" dirty="0" smtClean="0">
                <a:solidFill>
                  <a:srgbClr val="0070C0"/>
                </a:solidFill>
                <a:latin typeface="Times New Roman" panose="02020603050405020304" pitchFamily="18" charset="0"/>
                <a:cs typeface="Times New Roman" panose="02020603050405020304" pitchFamily="18" charset="0"/>
              </a:rPr>
              <a:t>smoothness and </a:t>
            </a:r>
            <a:r>
              <a:rPr lang="en-US" b="1" dirty="0">
                <a:solidFill>
                  <a:srgbClr val="0070C0"/>
                </a:solidFill>
                <a:latin typeface="Times New Roman" panose="02020603050405020304" pitchFamily="18" charset="0"/>
                <a:cs typeface="Times New Roman" panose="02020603050405020304" pitchFamily="18" charset="0"/>
              </a:rPr>
              <a:t>its </a:t>
            </a:r>
            <a:r>
              <a:rPr lang="en-US" b="1" dirty="0" err="1">
                <a:solidFill>
                  <a:srgbClr val="0070C0"/>
                </a:solidFill>
                <a:latin typeface="Times New Roman" panose="02020603050405020304" pitchFamily="18" charset="0"/>
                <a:cs typeface="Times New Roman" panose="02020603050405020304" pitchFamily="18" charset="0"/>
              </a:rPr>
              <a:t>glycocalyx-thrombomodulin</a:t>
            </a:r>
            <a:r>
              <a:rPr lang="en-US" b="1" dirty="0">
                <a:solidFill>
                  <a:srgbClr val="0070C0"/>
                </a:solidFill>
                <a:latin typeface="Times New Roman" panose="02020603050405020304" pitchFamily="18" charset="0"/>
                <a:cs typeface="Times New Roman" panose="02020603050405020304" pitchFamily="18" charset="0"/>
              </a:rPr>
              <a:t> layer are </a:t>
            </a:r>
            <a:r>
              <a:rPr lang="en-US" b="1" dirty="0" smtClean="0">
                <a:solidFill>
                  <a:srgbClr val="0070C0"/>
                </a:solidFill>
                <a:latin typeface="Times New Roman" panose="02020603050405020304" pitchFamily="18" charset="0"/>
                <a:cs typeface="Times New Roman" panose="02020603050405020304" pitchFamily="18" charset="0"/>
              </a:rPr>
              <a:t>lost, which </a:t>
            </a:r>
            <a:r>
              <a:rPr lang="en-US" b="1" dirty="0">
                <a:solidFill>
                  <a:srgbClr val="0070C0"/>
                </a:solidFill>
                <a:latin typeface="Times New Roman" panose="02020603050405020304" pitchFamily="18" charset="0"/>
                <a:cs typeface="Times New Roman" panose="02020603050405020304" pitchFamily="18" charset="0"/>
              </a:rPr>
              <a:t>activates both Factor XII and the </a:t>
            </a:r>
            <a:r>
              <a:rPr lang="en-US" b="1" dirty="0" smtClean="0">
                <a:solidFill>
                  <a:srgbClr val="0070C0"/>
                </a:solidFill>
                <a:latin typeface="Times New Roman" panose="02020603050405020304" pitchFamily="18" charset="0"/>
                <a:cs typeface="Times New Roman" panose="02020603050405020304" pitchFamily="18" charset="0"/>
              </a:rPr>
              <a:t>platelets, thus </a:t>
            </a:r>
            <a:r>
              <a:rPr lang="en-US" b="1" dirty="0">
                <a:solidFill>
                  <a:srgbClr val="0070C0"/>
                </a:solidFill>
                <a:latin typeface="Times New Roman" panose="02020603050405020304" pitchFamily="18" charset="0"/>
                <a:cs typeface="Times New Roman" panose="02020603050405020304" pitchFamily="18" charset="0"/>
              </a:rPr>
              <a:t>setting off the intrinsic pathway of clotting. </a:t>
            </a:r>
            <a:r>
              <a:rPr lang="en-US" b="1" dirty="0" smtClean="0">
                <a:solidFill>
                  <a:srgbClr val="0070C0"/>
                </a:solidFill>
                <a:latin typeface="Times New Roman" panose="02020603050405020304" pitchFamily="18" charset="0"/>
                <a:cs typeface="Times New Roman" panose="02020603050405020304" pitchFamily="18" charset="0"/>
              </a:rPr>
              <a:t>If Factor </a:t>
            </a:r>
            <a:r>
              <a:rPr lang="en-US" b="1" dirty="0">
                <a:solidFill>
                  <a:srgbClr val="0070C0"/>
                </a:solidFill>
                <a:latin typeface="Times New Roman" panose="02020603050405020304" pitchFamily="18" charset="0"/>
                <a:cs typeface="Times New Roman" panose="02020603050405020304" pitchFamily="18" charset="0"/>
              </a:rPr>
              <a:t>XII and platelets come in contact with </a:t>
            </a:r>
            <a:r>
              <a:rPr lang="en-US" b="1" dirty="0" smtClean="0">
                <a:solidFill>
                  <a:srgbClr val="0070C0"/>
                </a:solidFill>
                <a:latin typeface="Times New Roman" panose="02020603050405020304" pitchFamily="18" charset="0"/>
                <a:cs typeface="Times New Roman" panose="02020603050405020304" pitchFamily="18" charset="0"/>
              </a:rPr>
              <a:t>the </a:t>
            </a:r>
            <a:r>
              <a:rPr lang="en-US" b="1" dirty="0" err="1" smtClean="0">
                <a:solidFill>
                  <a:srgbClr val="0070C0"/>
                </a:solidFill>
                <a:latin typeface="Times New Roman" panose="02020603050405020304" pitchFamily="18" charset="0"/>
                <a:cs typeface="Times New Roman" panose="02020603050405020304" pitchFamily="18" charset="0"/>
              </a:rPr>
              <a:t>subendothelial</a:t>
            </a:r>
            <a:r>
              <a:rPr lang="en-US" b="1" dirty="0" smtClean="0">
                <a:solidFill>
                  <a:srgbClr val="0070C0"/>
                </a:solidFill>
                <a:latin typeface="Times New Roman" panose="02020603050405020304" pitchFamily="18" charset="0"/>
                <a:cs typeface="Times New Roman" panose="02020603050405020304" pitchFamily="18" charset="0"/>
              </a:rPr>
              <a:t> </a:t>
            </a:r>
            <a:r>
              <a:rPr lang="en-US" b="1" dirty="0">
                <a:solidFill>
                  <a:srgbClr val="0070C0"/>
                </a:solidFill>
                <a:latin typeface="Times New Roman" panose="02020603050405020304" pitchFamily="18" charset="0"/>
                <a:cs typeface="Times New Roman" panose="02020603050405020304" pitchFamily="18" charset="0"/>
              </a:rPr>
              <a:t>collagen, the activation is even </a:t>
            </a:r>
            <a:r>
              <a:rPr lang="en-US" b="1" dirty="0" smtClean="0">
                <a:solidFill>
                  <a:srgbClr val="0070C0"/>
                </a:solidFill>
                <a:latin typeface="Times New Roman" panose="02020603050405020304" pitchFamily="18" charset="0"/>
                <a:cs typeface="Times New Roman" panose="02020603050405020304" pitchFamily="18" charset="0"/>
              </a:rPr>
              <a:t>more powerful</a:t>
            </a:r>
            <a:r>
              <a:rPr lang="en-US" b="1" dirty="0">
                <a:solidFill>
                  <a:srgbClr val="0070C0"/>
                </a:solidFill>
                <a:latin typeface="Times New Roman" panose="02020603050405020304" pitchFamily="18" charset="0"/>
                <a:cs typeface="Times New Roman" panose="02020603050405020304" pitchFamily="18" charset="0"/>
              </a:rPr>
              <a:t>.</a:t>
            </a:r>
          </a:p>
          <a:p>
            <a:endParaRPr lang="en-US" dirty="0"/>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3</a:t>
            </a:fld>
            <a:endParaRPr lang="en-US"/>
          </a:p>
        </p:txBody>
      </p:sp>
    </p:spTree>
    <p:extLst>
      <p:ext uri="{BB962C8B-B14F-4D97-AF65-F5344CB8AC3E}">
        <p14:creationId xmlns:p14="http://schemas.microsoft.com/office/powerpoint/2010/main" val="31554454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4704"/>
            <a:ext cx="7772400" cy="5407496"/>
          </a:xfrm>
        </p:spPr>
        <p:txBody>
          <a:bodyPr>
            <a:normAutofit/>
          </a:bodyPr>
          <a:lstStyle/>
          <a:p>
            <a:pPr marL="0" indent="0" algn="just">
              <a:buNone/>
            </a:pPr>
            <a:r>
              <a:rPr lang="en-US" sz="2400" b="1" dirty="0">
                <a:solidFill>
                  <a:srgbClr val="FF0000"/>
                </a:solidFill>
                <a:latin typeface="Times New Roman" panose="02020603050405020304" pitchFamily="18" charset="0"/>
                <a:cs typeface="Times New Roman" panose="02020603050405020304" pitchFamily="18" charset="0"/>
              </a:rPr>
              <a:t>Anticoagulants </a:t>
            </a:r>
            <a:r>
              <a:rPr lang="en-US" sz="2400" b="1" dirty="0" smtClean="0">
                <a:solidFill>
                  <a:srgbClr val="FF0000"/>
                </a:solidFill>
                <a:latin typeface="Times New Roman" panose="02020603050405020304" pitchFamily="18" charset="0"/>
                <a:cs typeface="Times New Roman" panose="02020603050405020304" pitchFamily="18" charset="0"/>
              </a:rPr>
              <a:t>for Clinical </a:t>
            </a:r>
            <a:r>
              <a:rPr lang="en-US" sz="2400" b="1" dirty="0">
                <a:solidFill>
                  <a:srgbClr val="FF0000"/>
                </a:solidFill>
                <a:latin typeface="Times New Roman" panose="02020603050405020304" pitchFamily="18" charset="0"/>
                <a:cs typeface="Times New Roman" panose="02020603050405020304" pitchFamily="18" charset="0"/>
              </a:rPr>
              <a:t>Use</a:t>
            </a:r>
          </a:p>
          <a:p>
            <a:pPr algn="just">
              <a:lnSpc>
                <a:spcPct val="160000"/>
              </a:lnSpc>
            </a:pPr>
            <a:r>
              <a:rPr lang="en-US" b="1" dirty="0">
                <a:solidFill>
                  <a:srgbClr val="0070C0"/>
                </a:solidFill>
                <a:latin typeface="Times New Roman" panose="02020603050405020304" pitchFamily="18" charset="0"/>
                <a:cs typeface="Times New Roman" panose="02020603050405020304" pitchFamily="18" charset="0"/>
              </a:rPr>
              <a:t>In some thromboembolic conditions, it is desirable </a:t>
            </a:r>
            <a:r>
              <a:rPr lang="en-US" b="1" dirty="0" smtClean="0">
                <a:solidFill>
                  <a:srgbClr val="0070C0"/>
                </a:solidFill>
                <a:latin typeface="Times New Roman" panose="02020603050405020304" pitchFamily="18" charset="0"/>
                <a:cs typeface="Times New Roman" panose="02020603050405020304" pitchFamily="18" charset="0"/>
              </a:rPr>
              <a:t>to delay </a:t>
            </a:r>
            <a:r>
              <a:rPr lang="en-US" b="1" dirty="0">
                <a:solidFill>
                  <a:srgbClr val="0070C0"/>
                </a:solidFill>
                <a:latin typeface="Times New Roman" panose="02020603050405020304" pitchFamily="18" charset="0"/>
                <a:cs typeface="Times New Roman" panose="02020603050405020304" pitchFamily="18" charset="0"/>
              </a:rPr>
              <a:t>the coagulation process. Various </a:t>
            </a:r>
            <a:r>
              <a:rPr lang="en-US" b="1" dirty="0" smtClean="0">
                <a:solidFill>
                  <a:srgbClr val="0070C0"/>
                </a:solidFill>
                <a:latin typeface="Times New Roman" panose="02020603050405020304" pitchFamily="18" charset="0"/>
                <a:cs typeface="Times New Roman" panose="02020603050405020304" pitchFamily="18" charset="0"/>
              </a:rPr>
              <a:t>anticoagulants have </a:t>
            </a:r>
            <a:r>
              <a:rPr lang="en-US" b="1" dirty="0">
                <a:solidFill>
                  <a:srgbClr val="0070C0"/>
                </a:solidFill>
                <a:latin typeface="Times New Roman" panose="02020603050405020304" pitchFamily="18" charset="0"/>
                <a:cs typeface="Times New Roman" panose="02020603050405020304" pitchFamily="18" charset="0"/>
              </a:rPr>
              <a:t>been developed for this purpose. The ones </a:t>
            </a:r>
            <a:r>
              <a:rPr lang="en-US" b="1" dirty="0" smtClean="0">
                <a:solidFill>
                  <a:srgbClr val="0070C0"/>
                </a:solidFill>
                <a:latin typeface="Times New Roman" panose="02020603050405020304" pitchFamily="18" charset="0"/>
                <a:cs typeface="Times New Roman" panose="02020603050405020304" pitchFamily="18" charset="0"/>
              </a:rPr>
              <a:t>most useful </a:t>
            </a:r>
            <a:r>
              <a:rPr lang="en-US" b="1" dirty="0">
                <a:solidFill>
                  <a:srgbClr val="0070C0"/>
                </a:solidFill>
                <a:latin typeface="Times New Roman" panose="02020603050405020304" pitchFamily="18" charset="0"/>
                <a:cs typeface="Times New Roman" panose="02020603050405020304" pitchFamily="18" charset="0"/>
              </a:rPr>
              <a:t>clinically are heparin and the </a:t>
            </a:r>
            <a:r>
              <a:rPr lang="en-US" b="1" dirty="0" err="1">
                <a:solidFill>
                  <a:srgbClr val="0070C0"/>
                </a:solidFill>
                <a:latin typeface="Times New Roman" panose="02020603050405020304" pitchFamily="18" charset="0"/>
                <a:cs typeface="Times New Roman" panose="02020603050405020304" pitchFamily="18" charset="0"/>
              </a:rPr>
              <a:t>coumarins</a:t>
            </a:r>
            <a:r>
              <a:rPr lang="en-US" b="1" dirty="0">
                <a:solidFill>
                  <a:srgbClr val="0070C0"/>
                </a:solidFill>
                <a:latin typeface="Times New Roman" panose="02020603050405020304" pitchFamily="18" charset="0"/>
                <a:cs typeface="Times New Roman" panose="02020603050405020304" pitchFamily="18" charset="0"/>
              </a:rPr>
              <a:t>.</a:t>
            </a:r>
          </a:p>
          <a:p>
            <a:pPr marL="0" indent="0" algn="just">
              <a:buNone/>
            </a:pPr>
            <a:r>
              <a:rPr lang="en-US" b="1" i="1" dirty="0">
                <a:solidFill>
                  <a:srgbClr val="7030A0"/>
                </a:solidFill>
                <a:latin typeface="Times New Roman" panose="02020603050405020304" pitchFamily="18" charset="0"/>
                <a:cs typeface="Times New Roman" panose="02020603050405020304" pitchFamily="18" charset="0"/>
              </a:rPr>
              <a:t>Heparin as an </a:t>
            </a:r>
            <a:r>
              <a:rPr lang="en-US" b="1" i="1" dirty="0" smtClean="0">
                <a:solidFill>
                  <a:srgbClr val="7030A0"/>
                </a:solidFill>
                <a:latin typeface="Times New Roman" panose="02020603050405020304" pitchFamily="18" charset="0"/>
                <a:cs typeface="Times New Roman" panose="02020603050405020304" pitchFamily="18" charset="0"/>
              </a:rPr>
              <a:t>Intravenous Anticoagulant</a:t>
            </a:r>
            <a:endParaRPr lang="en-US" b="1" i="1" dirty="0">
              <a:solidFill>
                <a:srgbClr val="7030A0"/>
              </a:solidFill>
              <a:latin typeface="Times New Roman" panose="02020603050405020304" pitchFamily="18" charset="0"/>
              <a:cs typeface="Times New Roman" panose="02020603050405020304" pitchFamily="18" charset="0"/>
            </a:endParaRP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Commercial heparin is extracted from several </a:t>
            </a:r>
            <a:r>
              <a:rPr lang="en-US" b="1" dirty="0" smtClean="0">
                <a:solidFill>
                  <a:srgbClr val="0070C0"/>
                </a:solidFill>
                <a:latin typeface="Times New Roman" panose="02020603050405020304" pitchFamily="18" charset="0"/>
                <a:cs typeface="Times New Roman" panose="02020603050405020304" pitchFamily="18" charset="0"/>
              </a:rPr>
              <a:t>different animal </a:t>
            </a:r>
            <a:r>
              <a:rPr lang="en-US" b="1" dirty="0">
                <a:solidFill>
                  <a:srgbClr val="0070C0"/>
                </a:solidFill>
                <a:latin typeface="Times New Roman" panose="02020603050405020304" pitchFamily="18" charset="0"/>
                <a:cs typeface="Times New Roman" panose="02020603050405020304" pitchFamily="18" charset="0"/>
              </a:rPr>
              <a:t>tissues and prepared in almost pure </a:t>
            </a:r>
            <a:r>
              <a:rPr lang="en-US" b="1" dirty="0" smtClean="0">
                <a:solidFill>
                  <a:srgbClr val="0070C0"/>
                </a:solidFill>
                <a:latin typeface="Times New Roman" panose="02020603050405020304" pitchFamily="18" charset="0"/>
                <a:cs typeface="Times New Roman" panose="02020603050405020304" pitchFamily="18" charset="0"/>
              </a:rPr>
              <a:t>form. Injection </a:t>
            </a:r>
            <a:r>
              <a:rPr lang="en-US" b="1" dirty="0">
                <a:solidFill>
                  <a:srgbClr val="0070C0"/>
                </a:solidFill>
                <a:latin typeface="Times New Roman" panose="02020603050405020304" pitchFamily="18" charset="0"/>
                <a:cs typeface="Times New Roman" panose="02020603050405020304" pitchFamily="18" charset="0"/>
              </a:rPr>
              <a:t>of relatively small quantities, about 0.5 </a:t>
            </a:r>
            <a:r>
              <a:rPr lang="en-US" b="1" dirty="0" smtClean="0">
                <a:solidFill>
                  <a:srgbClr val="0070C0"/>
                </a:solidFill>
                <a:latin typeface="Times New Roman" panose="02020603050405020304" pitchFamily="18" charset="0"/>
                <a:cs typeface="Times New Roman" panose="02020603050405020304" pitchFamily="18" charset="0"/>
              </a:rPr>
              <a:t>to 1 </a:t>
            </a:r>
            <a:r>
              <a:rPr lang="en-US" b="1" dirty="0">
                <a:solidFill>
                  <a:srgbClr val="0070C0"/>
                </a:solidFill>
                <a:latin typeface="Times New Roman" panose="02020603050405020304" pitchFamily="18" charset="0"/>
                <a:cs typeface="Times New Roman" panose="02020603050405020304" pitchFamily="18" charset="0"/>
              </a:rPr>
              <a:t>mg/kg of body weight, causes the blood-clotting </a:t>
            </a:r>
            <a:r>
              <a:rPr lang="en-US" b="1" dirty="0" smtClean="0">
                <a:solidFill>
                  <a:srgbClr val="0070C0"/>
                </a:solidFill>
                <a:latin typeface="Times New Roman" panose="02020603050405020304" pitchFamily="18" charset="0"/>
                <a:cs typeface="Times New Roman" panose="02020603050405020304" pitchFamily="18" charset="0"/>
              </a:rPr>
              <a:t>time increasing. ---------------</a:t>
            </a:r>
            <a:endParaRPr lang="en-US"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30</a:t>
            </a:fld>
            <a:endParaRPr lang="en-US"/>
          </a:p>
        </p:txBody>
      </p:sp>
    </p:spTree>
    <p:extLst>
      <p:ext uri="{BB962C8B-B14F-4D97-AF65-F5344CB8AC3E}">
        <p14:creationId xmlns:p14="http://schemas.microsoft.com/office/powerpoint/2010/main" val="23772588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7772400" cy="4050792"/>
          </a:xfrm>
        </p:spPr>
        <p:txBody>
          <a:bodyPr/>
          <a:lstStyle/>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To increase from a normal of about 6 minutes to 30 or more minutes. Furthermore, this change in clotting time occurs instantaneously, thereby immediately preventing or slowing further development of a thromboembolic condition.</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The action of heparin lasts about 1.5 to 4 hours</a:t>
            </a:r>
            <a:r>
              <a:rPr lang="en-US" b="1" dirty="0" smtClean="0">
                <a:solidFill>
                  <a:srgbClr val="0070C0"/>
                </a:solidFill>
                <a:latin typeface="Times New Roman" panose="02020603050405020304" pitchFamily="18" charset="0"/>
                <a:cs typeface="Times New Roman" panose="02020603050405020304" pitchFamily="18" charset="0"/>
              </a:rPr>
              <a:t>. The </a:t>
            </a:r>
            <a:r>
              <a:rPr lang="en-US" b="1" dirty="0">
                <a:solidFill>
                  <a:srgbClr val="0070C0"/>
                </a:solidFill>
                <a:latin typeface="Times New Roman" panose="02020603050405020304" pitchFamily="18" charset="0"/>
                <a:cs typeface="Times New Roman" panose="02020603050405020304" pitchFamily="18" charset="0"/>
              </a:rPr>
              <a:t>injected heparin is destroyed by an enzyme in the blood known as </a:t>
            </a:r>
            <a:r>
              <a:rPr lang="en-US" b="1" dirty="0" err="1">
                <a:solidFill>
                  <a:srgbClr val="0070C0"/>
                </a:solidFill>
                <a:latin typeface="Times New Roman" panose="02020603050405020304" pitchFamily="18" charset="0"/>
                <a:cs typeface="Times New Roman" panose="02020603050405020304" pitchFamily="18" charset="0"/>
              </a:rPr>
              <a:t>heparinase</a:t>
            </a:r>
            <a:r>
              <a:rPr lang="en-US" b="1" dirty="0">
                <a:solidFill>
                  <a:srgbClr val="0070C0"/>
                </a:solidFill>
                <a:latin typeface="Times New Roman" panose="02020603050405020304" pitchFamily="18" charset="0"/>
                <a:cs typeface="Times New Roman" panose="02020603050405020304" pitchFamily="18" charset="0"/>
              </a:rPr>
              <a:t>.</a:t>
            </a:r>
          </a:p>
          <a:p>
            <a:endParaRPr lang="en-US" dirty="0"/>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31</a:t>
            </a:fld>
            <a:endParaRPr lang="en-US"/>
          </a:p>
        </p:txBody>
      </p:sp>
    </p:spTree>
    <p:extLst>
      <p:ext uri="{BB962C8B-B14F-4D97-AF65-F5344CB8AC3E}">
        <p14:creationId xmlns:p14="http://schemas.microsoft.com/office/powerpoint/2010/main" val="16839064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92696"/>
            <a:ext cx="7772400" cy="5479504"/>
          </a:xfrm>
        </p:spPr>
        <p:txBody>
          <a:bodyPr>
            <a:normAutofit/>
          </a:bodyPr>
          <a:lstStyle/>
          <a:p>
            <a:pPr marL="0" indent="0" algn="just">
              <a:buNone/>
            </a:pPr>
            <a:r>
              <a:rPr lang="en-US" sz="2200" b="1" i="1" dirty="0" err="1">
                <a:solidFill>
                  <a:srgbClr val="7030A0"/>
                </a:solidFill>
                <a:latin typeface="Times New Roman" panose="02020603050405020304" pitchFamily="18" charset="0"/>
                <a:cs typeface="Times New Roman" panose="02020603050405020304" pitchFamily="18" charset="0"/>
              </a:rPr>
              <a:t>Coumarins</a:t>
            </a:r>
            <a:r>
              <a:rPr lang="en-US" sz="2200" b="1" i="1" dirty="0">
                <a:solidFill>
                  <a:srgbClr val="7030A0"/>
                </a:solidFill>
                <a:latin typeface="Times New Roman" panose="02020603050405020304" pitchFamily="18" charset="0"/>
                <a:cs typeface="Times New Roman" panose="02020603050405020304" pitchFamily="18" charset="0"/>
              </a:rPr>
              <a:t> as Anticoagulants</a:t>
            </a:r>
          </a:p>
          <a:p>
            <a:pPr algn="just">
              <a:lnSpc>
                <a:spcPct val="150000"/>
              </a:lnSpc>
            </a:pPr>
            <a:r>
              <a:rPr lang="en-US" sz="2200" b="1" dirty="0">
                <a:solidFill>
                  <a:srgbClr val="0070C0"/>
                </a:solidFill>
                <a:latin typeface="Times New Roman" panose="02020603050405020304" pitchFamily="18" charset="0"/>
                <a:cs typeface="Times New Roman" panose="02020603050405020304" pitchFamily="18" charset="0"/>
              </a:rPr>
              <a:t>When a </a:t>
            </a:r>
            <a:r>
              <a:rPr lang="en-US" sz="2200" b="1" dirty="0" err="1">
                <a:solidFill>
                  <a:srgbClr val="0070C0"/>
                </a:solidFill>
                <a:latin typeface="Times New Roman" panose="02020603050405020304" pitchFamily="18" charset="0"/>
                <a:cs typeface="Times New Roman" panose="02020603050405020304" pitchFamily="18" charset="0"/>
              </a:rPr>
              <a:t>coumarin</a:t>
            </a:r>
            <a:r>
              <a:rPr lang="en-US" sz="2200" b="1" dirty="0">
                <a:solidFill>
                  <a:srgbClr val="0070C0"/>
                </a:solidFill>
                <a:latin typeface="Times New Roman" panose="02020603050405020304" pitchFamily="18" charset="0"/>
                <a:cs typeface="Times New Roman" panose="02020603050405020304" pitchFamily="18" charset="0"/>
              </a:rPr>
              <a:t>, such as warfarin, is given to </a:t>
            </a:r>
            <a:r>
              <a:rPr lang="en-US" sz="2200" b="1" dirty="0" smtClean="0">
                <a:solidFill>
                  <a:srgbClr val="0070C0"/>
                </a:solidFill>
                <a:latin typeface="Times New Roman" panose="02020603050405020304" pitchFamily="18" charset="0"/>
                <a:cs typeface="Times New Roman" panose="02020603050405020304" pitchFamily="18" charset="0"/>
              </a:rPr>
              <a:t>a patient</a:t>
            </a:r>
            <a:r>
              <a:rPr lang="en-US" sz="2200" b="1" dirty="0">
                <a:solidFill>
                  <a:srgbClr val="0070C0"/>
                </a:solidFill>
                <a:latin typeface="Times New Roman" panose="02020603050405020304" pitchFamily="18" charset="0"/>
                <a:cs typeface="Times New Roman" panose="02020603050405020304" pitchFamily="18" charset="0"/>
              </a:rPr>
              <a:t>, the plasma levels of prothrombin and </a:t>
            </a:r>
            <a:r>
              <a:rPr lang="en-US" sz="2200" b="1" dirty="0" smtClean="0">
                <a:solidFill>
                  <a:srgbClr val="0070C0"/>
                </a:solidFill>
                <a:latin typeface="Times New Roman" panose="02020603050405020304" pitchFamily="18" charset="0"/>
                <a:cs typeface="Times New Roman" panose="02020603050405020304" pitchFamily="18" charset="0"/>
              </a:rPr>
              <a:t>Factors VII</a:t>
            </a:r>
            <a:r>
              <a:rPr lang="en-US" sz="2200" b="1" dirty="0">
                <a:solidFill>
                  <a:srgbClr val="0070C0"/>
                </a:solidFill>
                <a:latin typeface="Times New Roman" panose="02020603050405020304" pitchFamily="18" charset="0"/>
                <a:cs typeface="Times New Roman" panose="02020603050405020304" pitchFamily="18" charset="0"/>
              </a:rPr>
              <a:t>, IX, and X, all formed by the liver, begin to </a:t>
            </a:r>
            <a:r>
              <a:rPr lang="en-US" sz="2200" b="1" dirty="0" smtClean="0">
                <a:solidFill>
                  <a:srgbClr val="0070C0"/>
                </a:solidFill>
                <a:latin typeface="Times New Roman" panose="02020603050405020304" pitchFamily="18" charset="0"/>
                <a:cs typeface="Times New Roman" panose="02020603050405020304" pitchFamily="18" charset="0"/>
              </a:rPr>
              <a:t>fall, indicating </a:t>
            </a:r>
            <a:r>
              <a:rPr lang="en-US" sz="2200" b="1" dirty="0">
                <a:solidFill>
                  <a:srgbClr val="0070C0"/>
                </a:solidFill>
                <a:latin typeface="Times New Roman" panose="02020603050405020304" pitchFamily="18" charset="0"/>
                <a:cs typeface="Times New Roman" panose="02020603050405020304" pitchFamily="18" charset="0"/>
              </a:rPr>
              <a:t>that warfarin has a potent depressant </a:t>
            </a:r>
            <a:r>
              <a:rPr lang="en-US" sz="2200" b="1" dirty="0" smtClean="0">
                <a:solidFill>
                  <a:srgbClr val="0070C0"/>
                </a:solidFill>
                <a:latin typeface="Times New Roman" panose="02020603050405020304" pitchFamily="18" charset="0"/>
                <a:cs typeface="Times New Roman" panose="02020603050405020304" pitchFamily="18" charset="0"/>
              </a:rPr>
              <a:t>effect on </a:t>
            </a:r>
            <a:r>
              <a:rPr lang="en-US" sz="2200" b="1" dirty="0">
                <a:solidFill>
                  <a:srgbClr val="0070C0"/>
                </a:solidFill>
                <a:latin typeface="Times New Roman" panose="02020603050405020304" pitchFamily="18" charset="0"/>
                <a:cs typeface="Times New Roman" panose="02020603050405020304" pitchFamily="18" charset="0"/>
              </a:rPr>
              <a:t>liver formation of these compounds. </a:t>
            </a:r>
            <a:endParaRPr lang="en-US" sz="2200"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sz="2200" b="1" dirty="0" smtClean="0">
                <a:solidFill>
                  <a:srgbClr val="0070C0"/>
                </a:solidFill>
                <a:latin typeface="Times New Roman" panose="02020603050405020304" pitchFamily="18" charset="0"/>
                <a:cs typeface="Times New Roman" panose="02020603050405020304" pitchFamily="18" charset="0"/>
              </a:rPr>
              <a:t>Warfarin</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smtClean="0">
                <a:solidFill>
                  <a:srgbClr val="0070C0"/>
                </a:solidFill>
                <a:latin typeface="Times New Roman" panose="02020603050405020304" pitchFamily="18" charset="0"/>
                <a:cs typeface="Times New Roman" panose="02020603050405020304" pitchFamily="18" charset="0"/>
              </a:rPr>
              <a:t>causes </a:t>
            </a:r>
            <a:r>
              <a:rPr lang="en-US" sz="2200" b="1" dirty="0">
                <a:solidFill>
                  <a:srgbClr val="0070C0"/>
                </a:solidFill>
                <a:latin typeface="Times New Roman" panose="02020603050405020304" pitchFamily="18" charset="0"/>
                <a:cs typeface="Times New Roman" panose="02020603050405020304" pitchFamily="18" charset="0"/>
              </a:rPr>
              <a:t>this effect by competing with vitamin K </a:t>
            </a:r>
            <a:r>
              <a:rPr lang="en-US" sz="2200" b="1" dirty="0" smtClean="0">
                <a:solidFill>
                  <a:srgbClr val="0070C0"/>
                </a:solidFill>
                <a:latin typeface="Times New Roman" panose="02020603050405020304" pitchFamily="18" charset="0"/>
                <a:cs typeface="Times New Roman" panose="02020603050405020304" pitchFamily="18" charset="0"/>
              </a:rPr>
              <a:t>for reactive </a:t>
            </a:r>
            <a:r>
              <a:rPr lang="en-US" sz="2200" b="1" dirty="0">
                <a:solidFill>
                  <a:srgbClr val="0070C0"/>
                </a:solidFill>
                <a:latin typeface="Times New Roman" panose="02020603050405020304" pitchFamily="18" charset="0"/>
                <a:cs typeface="Times New Roman" panose="02020603050405020304" pitchFamily="18" charset="0"/>
              </a:rPr>
              <a:t>sites in the enzymatic processes for </a:t>
            </a:r>
            <a:r>
              <a:rPr lang="en-US" sz="2200" b="1" dirty="0" smtClean="0">
                <a:solidFill>
                  <a:srgbClr val="0070C0"/>
                </a:solidFill>
                <a:latin typeface="Times New Roman" panose="02020603050405020304" pitchFamily="18" charset="0"/>
                <a:cs typeface="Times New Roman" panose="02020603050405020304" pitchFamily="18" charset="0"/>
              </a:rPr>
              <a:t>formation of </a:t>
            </a:r>
            <a:r>
              <a:rPr lang="en-US" sz="2200" b="1" dirty="0">
                <a:solidFill>
                  <a:srgbClr val="0070C0"/>
                </a:solidFill>
                <a:latin typeface="Times New Roman" panose="02020603050405020304" pitchFamily="18" charset="0"/>
                <a:cs typeface="Times New Roman" panose="02020603050405020304" pitchFamily="18" charset="0"/>
              </a:rPr>
              <a:t>prothrombin and the other three clotting </a:t>
            </a:r>
            <a:r>
              <a:rPr lang="en-US" sz="2200" b="1" dirty="0" smtClean="0">
                <a:solidFill>
                  <a:srgbClr val="0070C0"/>
                </a:solidFill>
                <a:latin typeface="Times New Roman" panose="02020603050405020304" pitchFamily="18" charset="0"/>
                <a:cs typeface="Times New Roman" panose="02020603050405020304" pitchFamily="18" charset="0"/>
              </a:rPr>
              <a:t>factors, thereby </a:t>
            </a:r>
            <a:r>
              <a:rPr lang="en-US" sz="2200" b="1" dirty="0">
                <a:solidFill>
                  <a:srgbClr val="0070C0"/>
                </a:solidFill>
                <a:latin typeface="Times New Roman" panose="02020603050405020304" pitchFamily="18" charset="0"/>
                <a:cs typeface="Times New Roman" panose="02020603050405020304" pitchFamily="18" charset="0"/>
              </a:rPr>
              <a:t>blocking the action of vitamin K</a:t>
            </a:r>
            <a:r>
              <a:rPr lang="en-US" sz="2200" b="1" dirty="0" smtClean="0">
                <a:solidFill>
                  <a:srgbClr val="0070C0"/>
                </a:solidFill>
                <a:latin typeface="Times New Roman" panose="02020603050405020304" pitchFamily="18" charset="0"/>
                <a:cs typeface="Times New Roman" panose="02020603050405020304" pitchFamily="18" charset="0"/>
              </a:rPr>
              <a:t>.</a:t>
            </a:r>
            <a:endParaRPr lang="en-US" sz="2200"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32</a:t>
            </a:fld>
            <a:endParaRPr lang="en-US"/>
          </a:p>
        </p:txBody>
      </p:sp>
    </p:spTree>
    <p:extLst>
      <p:ext uri="{BB962C8B-B14F-4D97-AF65-F5344CB8AC3E}">
        <p14:creationId xmlns:p14="http://schemas.microsoft.com/office/powerpoint/2010/main" val="7261991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92696"/>
            <a:ext cx="7772400" cy="5479504"/>
          </a:xfrm>
        </p:spPr>
        <p:txBody>
          <a:bodyPr/>
          <a:lstStyle/>
          <a:p>
            <a:pPr algn="just">
              <a:lnSpc>
                <a:spcPct val="150000"/>
              </a:lnSpc>
            </a:pPr>
            <a:r>
              <a:rPr lang="en-US" sz="2200" b="1" dirty="0">
                <a:solidFill>
                  <a:srgbClr val="0070C0"/>
                </a:solidFill>
                <a:latin typeface="Times New Roman" panose="02020603050405020304" pitchFamily="18" charset="0"/>
                <a:cs typeface="Times New Roman" panose="02020603050405020304" pitchFamily="18" charset="0"/>
              </a:rPr>
              <a:t>After administration of an effective dose of warfarin, the coagulant activity of the blood decreases to about 50 per cent of normal by the end of 12 hours and to about 20 </a:t>
            </a:r>
            <a:r>
              <a:rPr lang="en-US" sz="2200" b="1" dirty="0" smtClean="0">
                <a:solidFill>
                  <a:srgbClr val="0070C0"/>
                </a:solidFill>
                <a:latin typeface="Times New Roman" panose="02020603050405020304" pitchFamily="18" charset="0"/>
                <a:cs typeface="Times New Roman" panose="02020603050405020304" pitchFamily="18" charset="0"/>
              </a:rPr>
              <a:t>percent </a:t>
            </a:r>
            <a:r>
              <a:rPr lang="en-US" sz="2200" b="1" dirty="0">
                <a:solidFill>
                  <a:srgbClr val="0070C0"/>
                </a:solidFill>
                <a:latin typeface="Times New Roman" panose="02020603050405020304" pitchFamily="18" charset="0"/>
                <a:cs typeface="Times New Roman" panose="02020603050405020304" pitchFamily="18" charset="0"/>
              </a:rPr>
              <a:t>of normal by the end of 24 hours.</a:t>
            </a:r>
          </a:p>
          <a:p>
            <a:pPr algn="just">
              <a:lnSpc>
                <a:spcPct val="150000"/>
              </a:lnSpc>
            </a:pPr>
            <a:r>
              <a:rPr lang="en-US" sz="2200" b="1" dirty="0">
                <a:solidFill>
                  <a:srgbClr val="0070C0"/>
                </a:solidFill>
                <a:latin typeface="Times New Roman" panose="02020603050405020304" pitchFamily="18" charset="0"/>
                <a:cs typeface="Times New Roman" panose="02020603050405020304" pitchFamily="18" charset="0"/>
              </a:rPr>
              <a:t>In other words, the coagulation process is not blocked immediately but must await the natural consumption of the prothrombin and the other affected coagulation factors already present in the plasma. Normal coagulation usually returns 1 to 3 days after discontinuing </a:t>
            </a:r>
            <a:r>
              <a:rPr lang="en-US" sz="2200" b="1" dirty="0" err="1">
                <a:solidFill>
                  <a:srgbClr val="0070C0"/>
                </a:solidFill>
                <a:latin typeface="Times New Roman" panose="02020603050405020304" pitchFamily="18" charset="0"/>
                <a:cs typeface="Times New Roman" panose="02020603050405020304" pitchFamily="18" charset="0"/>
              </a:rPr>
              <a:t>coumarin</a:t>
            </a:r>
            <a:r>
              <a:rPr lang="en-US" sz="2200" b="1" dirty="0">
                <a:solidFill>
                  <a:srgbClr val="0070C0"/>
                </a:solidFill>
                <a:latin typeface="Times New Roman" panose="02020603050405020304" pitchFamily="18" charset="0"/>
                <a:cs typeface="Times New Roman" panose="02020603050405020304" pitchFamily="18" charset="0"/>
              </a:rPr>
              <a:t> therapy.</a:t>
            </a:r>
          </a:p>
          <a:p>
            <a:endParaRPr lang="en-US" dirty="0"/>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33</a:t>
            </a:fld>
            <a:endParaRPr lang="en-US"/>
          </a:p>
        </p:txBody>
      </p:sp>
    </p:spTree>
    <p:extLst>
      <p:ext uri="{BB962C8B-B14F-4D97-AF65-F5344CB8AC3E}">
        <p14:creationId xmlns:p14="http://schemas.microsoft.com/office/powerpoint/2010/main" val="9976824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92696"/>
            <a:ext cx="7772400" cy="5479504"/>
          </a:xfrm>
        </p:spPr>
        <p:txBody>
          <a:bodyPr>
            <a:normAutofit/>
          </a:bodyPr>
          <a:lstStyle/>
          <a:p>
            <a:pPr marL="0" indent="0">
              <a:buNone/>
            </a:pPr>
            <a:r>
              <a:rPr lang="en-US" sz="2200" b="1" dirty="0">
                <a:solidFill>
                  <a:srgbClr val="FF0000"/>
                </a:solidFill>
                <a:latin typeface="Times New Roman" panose="02020603050405020304" pitchFamily="18" charset="0"/>
                <a:cs typeface="Times New Roman" panose="02020603050405020304" pitchFamily="18" charset="0"/>
              </a:rPr>
              <a:t>Prevention of Blood </a:t>
            </a:r>
            <a:r>
              <a:rPr lang="en-US" sz="2200" b="1" dirty="0" smtClean="0">
                <a:solidFill>
                  <a:srgbClr val="FF0000"/>
                </a:solidFill>
                <a:latin typeface="Times New Roman" panose="02020603050405020304" pitchFamily="18" charset="0"/>
                <a:cs typeface="Times New Roman" panose="02020603050405020304" pitchFamily="18" charset="0"/>
              </a:rPr>
              <a:t>Coagulation Outside </a:t>
            </a:r>
            <a:r>
              <a:rPr lang="en-US" sz="2200" b="1" dirty="0">
                <a:solidFill>
                  <a:srgbClr val="FF0000"/>
                </a:solidFill>
                <a:latin typeface="Times New Roman" panose="02020603050405020304" pitchFamily="18" charset="0"/>
                <a:cs typeface="Times New Roman" panose="02020603050405020304" pitchFamily="18" charset="0"/>
              </a:rPr>
              <a:t>the Body</a:t>
            </a:r>
          </a:p>
          <a:p>
            <a:pPr algn="just">
              <a:lnSpc>
                <a:spcPct val="150000"/>
              </a:lnSpc>
            </a:pPr>
            <a:r>
              <a:rPr lang="en-US" sz="2200" b="1" dirty="0">
                <a:solidFill>
                  <a:srgbClr val="0070C0"/>
                </a:solidFill>
                <a:latin typeface="Times New Roman" panose="02020603050405020304" pitchFamily="18" charset="0"/>
                <a:cs typeface="Times New Roman" panose="02020603050405020304" pitchFamily="18" charset="0"/>
              </a:rPr>
              <a:t>Although blood removed from the body and held in </a:t>
            </a:r>
            <a:r>
              <a:rPr lang="en-US" sz="2200" b="1" dirty="0" smtClean="0">
                <a:solidFill>
                  <a:srgbClr val="0070C0"/>
                </a:solidFill>
                <a:latin typeface="Times New Roman" panose="02020603050405020304" pitchFamily="18" charset="0"/>
                <a:cs typeface="Times New Roman" panose="02020603050405020304" pitchFamily="18" charset="0"/>
              </a:rPr>
              <a:t>a glass </a:t>
            </a:r>
            <a:r>
              <a:rPr lang="en-US" sz="2200" b="1" dirty="0">
                <a:solidFill>
                  <a:srgbClr val="0070C0"/>
                </a:solidFill>
                <a:latin typeface="Times New Roman" panose="02020603050405020304" pitchFamily="18" charset="0"/>
                <a:cs typeface="Times New Roman" panose="02020603050405020304" pitchFamily="18" charset="0"/>
              </a:rPr>
              <a:t>test tube normally clots in about 6 minutes, </a:t>
            </a:r>
            <a:r>
              <a:rPr lang="en-US" sz="2200" b="1" dirty="0" smtClean="0">
                <a:solidFill>
                  <a:srgbClr val="0070C0"/>
                </a:solidFill>
                <a:latin typeface="Times New Roman" panose="02020603050405020304" pitchFamily="18" charset="0"/>
                <a:cs typeface="Times New Roman" panose="02020603050405020304" pitchFamily="18" charset="0"/>
              </a:rPr>
              <a:t>blood collected </a:t>
            </a:r>
            <a:r>
              <a:rPr lang="en-US" sz="2200" b="1" dirty="0">
                <a:solidFill>
                  <a:srgbClr val="0070C0"/>
                </a:solidFill>
                <a:latin typeface="Times New Roman" panose="02020603050405020304" pitchFamily="18" charset="0"/>
                <a:cs typeface="Times New Roman" panose="02020603050405020304" pitchFamily="18" charset="0"/>
              </a:rPr>
              <a:t>in siliconized containers often does not </a:t>
            </a:r>
            <a:r>
              <a:rPr lang="en-US" sz="2200" b="1" dirty="0" smtClean="0">
                <a:solidFill>
                  <a:srgbClr val="0070C0"/>
                </a:solidFill>
                <a:latin typeface="Times New Roman" panose="02020603050405020304" pitchFamily="18" charset="0"/>
                <a:cs typeface="Times New Roman" panose="02020603050405020304" pitchFamily="18" charset="0"/>
              </a:rPr>
              <a:t>clot for </a:t>
            </a:r>
            <a:r>
              <a:rPr lang="en-US" sz="2200" b="1" dirty="0">
                <a:solidFill>
                  <a:srgbClr val="0070C0"/>
                </a:solidFill>
                <a:latin typeface="Times New Roman" panose="02020603050405020304" pitchFamily="18" charset="0"/>
                <a:cs typeface="Times New Roman" panose="02020603050405020304" pitchFamily="18" charset="0"/>
              </a:rPr>
              <a:t>1 hour or more. The reason for this delay is </a:t>
            </a:r>
            <a:r>
              <a:rPr lang="en-US" sz="2200" b="1" dirty="0" smtClean="0">
                <a:solidFill>
                  <a:srgbClr val="0070C0"/>
                </a:solidFill>
                <a:latin typeface="Times New Roman" panose="02020603050405020304" pitchFamily="18" charset="0"/>
                <a:cs typeface="Times New Roman" panose="02020603050405020304" pitchFamily="18" charset="0"/>
              </a:rPr>
              <a:t>that preparing </a:t>
            </a:r>
            <a:r>
              <a:rPr lang="en-US" sz="2200" b="1" dirty="0">
                <a:solidFill>
                  <a:srgbClr val="0070C0"/>
                </a:solidFill>
                <a:latin typeface="Times New Roman" panose="02020603050405020304" pitchFamily="18" charset="0"/>
                <a:cs typeface="Times New Roman" panose="02020603050405020304" pitchFamily="18" charset="0"/>
              </a:rPr>
              <a:t>the surfaces of the containers with </a:t>
            </a:r>
            <a:r>
              <a:rPr lang="en-US" sz="2200" b="1" dirty="0" smtClean="0">
                <a:solidFill>
                  <a:srgbClr val="0070C0"/>
                </a:solidFill>
                <a:latin typeface="Times New Roman" panose="02020603050405020304" pitchFamily="18" charset="0"/>
                <a:cs typeface="Times New Roman" panose="02020603050405020304" pitchFamily="18" charset="0"/>
              </a:rPr>
              <a:t>silicone prevents </a:t>
            </a:r>
            <a:r>
              <a:rPr lang="en-US" sz="2200" b="1" dirty="0">
                <a:solidFill>
                  <a:srgbClr val="0070C0"/>
                </a:solidFill>
                <a:latin typeface="Times New Roman" panose="02020603050405020304" pitchFamily="18" charset="0"/>
                <a:cs typeface="Times New Roman" panose="02020603050405020304" pitchFamily="18" charset="0"/>
              </a:rPr>
              <a:t>contact activation of platelets and Factor </a:t>
            </a:r>
            <a:r>
              <a:rPr lang="en-US" sz="2200" b="1" dirty="0" smtClean="0">
                <a:solidFill>
                  <a:srgbClr val="0070C0"/>
                </a:solidFill>
                <a:latin typeface="Times New Roman" panose="02020603050405020304" pitchFamily="18" charset="0"/>
                <a:cs typeface="Times New Roman" panose="02020603050405020304" pitchFamily="18" charset="0"/>
              </a:rPr>
              <a:t>XII, the </a:t>
            </a:r>
            <a:r>
              <a:rPr lang="en-US" sz="2200" b="1" dirty="0">
                <a:solidFill>
                  <a:srgbClr val="0070C0"/>
                </a:solidFill>
                <a:latin typeface="Times New Roman" panose="02020603050405020304" pitchFamily="18" charset="0"/>
                <a:cs typeface="Times New Roman" panose="02020603050405020304" pitchFamily="18" charset="0"/>
              </a:rPr>
              <a:t>two principal factors that initiate the intrinsic </a:t>
            </a:r>
            <a:r>
              <a:rPr lang="en-US" sz="2200" b="1" dirty="0" smtClean="0">
                <a:solidFill>
                  <a:srgbClr val="0070C0"/>
                </a:solidFill>
                <a:latin typeface="Times New Roman" panose="02020603050405020304" pitchFamily="18" charset="0"/>
                <a:cs typeface="Times New Roman" panose="02020603050405020304" pitchFamily="18" charset="0"/>
              </a:rPr>
              <a:t>clotting mechanism</a:t>
            </a:r>
            <a:r>
              <a:rPr lang="en-US" sz="2200" b="1" dirty="0">
                <a:solidFill>
                  <a:srgbClr val="0070C0"/>
                </a:solidFill>
                <a:latin typeface="Times New Roman" panose="02020603050405020304" pitchFamily="18" charset="0"/>
                <a:cs typeface="Times New Roman" panose="02020603050405020304" pitchFamily="18" charset="0"/>
              </a:rPr>
              <a:t>. Conversely, untreated glass </a:t>
            </a:r>
            <a:r>
              <a:rPr lang="en-US" sz="2200" b="1" dirty="0" smtClean="0">
                <a:solidFill>
                  <a:srgbClr val="0070C0"/>
                </a:solidFill>
                <a:latin typeface="Times New Roman" panose="02020603050405020304" pitchFamily="18" charset="0"/>
                <a:cs typeface="Times New Roman" panose="02020603050405020304" pitchFamily="18" charset="0"/>
              </a:rPr>
              <a:t>containers allow </a:t>
            </a:r>
            <a:r>
              <a:rPr lang="en-US" sz="2200" b="1" dirty="0">
                <a:solidFill>
                  <a:srgbClr val="0070C0"/>
                </a:solidFill>
                <a:latin typeface="Times New Roman" panose="02020603050405020304" pitchFamily="18" charset="0"/>
                <a:cs typeface="Times New Roman" panose="02020603050405020304" pitchFamily="18" charset="0"/>
              </a:rPr>
              <a:t>contact activation of the platelets and </a:t>
            </a:r>
            <a:r>
              <a:rPr lang="en-US" sz="2200" b="1" dirty="0" smtClean="0">
                <a:solidFill>
                  <a:srgbClr val="0070C0"/>
                </a:solidFill>
                <a:latin typeface="Times New Roman" panose="02020603050405020304" pitchFamily="18" charset="0"/>
                <a:cs typeface="Times New Roman" panose="02020603050405020304" pitchFamily="18" charset="0"/>
              </a:rPr>
              <a:t>Factor XII</a:t>
            </a:r>
            <a:r>
              <a:rPr lang="en-US" sz="2200" b="1" dirty="0">
                <a:solidFill>
                  <a:srgbClr val="0070C0"/>
                </a:solidFill>
                <a:latin typeface="Times New Roman" panose="02020603050405020304" pitchFamily="18" charset="0"/>
                <a:cs typeface="Times New Roman" panose="02020603050405020304" pitchFamily="18" charset="0"/>
              </a:rPr>
              <a:t>, with rapid development of clots.</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34</a:t>
            </a:fld>
            <a:endParaRPr lang="en-US"/>
          </a:p>
        </p:txBody>
      </p:sp>
    </p:spTree>
    <p:extLst>
      <p:ext uri="{BB962C8B-B14F-4D97-AF65-F5344CB8AC3E}">
        <p14:creationId xmlns:p14="http://schemas.microsoft.com/office/powerpoint/2010/main" val="664730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20688"/>
            <a:ext cx="7772400" cy="5551512"/>
          </a:xfrm>
        </p:spPr>
        <p:txBody>
          <a:bodyPr>
            <a:noAutofit/>
          </a:bodyPr>
          <a:lstStyle/>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Heparin can be used for preventing coagulation </a:t>
            </a:r>
            <a:r>
              <a:rPr lang="en-US" b="1" dirty="0" smtClean="0">
                <a:solidFill>
                  <a:srgbClr val="0070C0"/>
                </a:solidFill>
                <a:latin typeface="Times New Roman" panose="02020603050405020304" pitchFamily="18" charset="0"/>
                <a:cs typeface="Times New Roman" panose="02020603050405020304" pitchFamily="18" charset="0"/>
              </a:rPr>
              <a:t>of blood </a:t>
            </a:r>
            <a:r>
              <a:rPr lang="en-US" b="1" dirty="0">
                <a:solidFill>
                  <a:srgbClr val="0070C0"/>
                </a:solidFill>
                <a:latin typeface="Times New Roman" panose="02020603050405020304" pitchFamily="18" charset="0"/>
                <a:cs typeface="Times New Roman" panose="02020603050405020304" pitchFamily="18" charset="0"/>
              </a:rPr>
              <a:t>outside the body as well as in the body. </a:t>
            </a:r>
            <a:r>
              <a:rPr lang="en-US" b="1" dirty="0" smtClean="0">
                <a:solidFill>
                  <a:srgbClr val="0070C0"/>
                </a:solidFill>
                <a:latin typeface="Times New Roman" panose="02020603050405020304" pitchFamily="18" charset="0"/>
                <a:cs typeface="Times New Roman" panose="02020603050405020304" pitchFamily="18" charset="0"/>
              </a:rPr>
              <a:t>Heparin is </a:t>
            </a:r>
            <a:r>
              <a:rPr lang="en-US" b="1" dirty="0">
                <a:solidFill>
                  <a:srgbClr val="0070C0"/>
                </a:solidFill>
                <a:latin typeface="Times New Roman" panose="02020603050405020304" pitchFamily="18" charset="0"/>
                <a:cs typeface="Times New Roman" panose="02020603050405020304" pitchFamily="18" charset="0"/>
              </a:rPr>
              <a:t>especially used in surgical procedures in which </a:t>
            </a:r>
            <a:r>
              <a:rPr lang="en-US" b="1" dirty="0" smtClean="0">
                <a:solidFill>
                  <a:srgbClr val="0070C0"/>
                </a:solidFill>
                <a:latin typeface="Times New Roman" panose="02020603050405020304" pitchFamily="18" charset="0"/>
                <a:cs typeface="Times New Roman" panose="02020603050405020304" pitchFamily="18" charset="0"/>
              </a:rPr>
              <a:t>the blood </a:t>
            </a:r>
            <a:r>
              <a:rPr lang="en-US" b="1" dirty="0">
                <a:solidFill>
                  <a:srgbClr val="0070C0"/>
                </a:solidFill>
                <a:latin typeface="Times New Roman" panose="02020603050405020304" pitchFamily="18" charset="0"/>
                <a:cs typeface="Times New Roman" panose="02020603050405020304" pitchFamily="18" charset="0"/>
              </a:rPr>
              <a:t>must be passed through a heart-lung </a:t>
            </a:r>
            <a:r>
              <a:rPr lang="en-US" b="1" dirty="0" smtClean="0">
                <a:solidFill>
                  <a:srgbClr val="0070C0"/>
                </a:solidFill>
                <a:latin typeface="Times New Roman" panose="02020603050405020304" pitchFamily="18" charset="0"/>
                <a:cs typeface="Times New Roman" panose="02020603050405020304" pitchFamily="18" charset="0"/>
              </a:rPr>
              <a:t>machine or </a:t>
            </a:r>
            <a:r>
              <a:rPr lang="en-US" b="1" dirty="0">
                <a:solidFill>
                  <a:srgbClr val="0070C0"/>
                </a:solidFill>
                <a:latin typeface="Times New Roman" panose="02020603050405020304" pitchFamily="18" charset="0"/>
                <a:cs typeface="Times New Roman" panose="02020603050405020304" pitchFamily="18" charset="0"/>
              </a:rPr>
              <a:t>artificial kidney machine and then back into </a:t>
            </a:r>
            <a:r>
              <a:rPr lang="en-US" b="1" dirty="0" smtClean="0">
                <a:solidFill>
                  <a:srgbClr val="0070C0"/>
                </a:solidFill>
                <a:latin typeface="Times New Roman" panose="02020603050405020304" pitchFamily="18" charset="0"/>
                <a:cs typeface="Times New Roman" panose="02020603050405020304" pitchFamily="18" charset="0"/>
              </a:rPr>
              <a:t>the person</a:t>
            </a:r>
            <a:r>
              <a:rPr lang="en-US" b="1" dirty="0">
                <a:solidFill>
                  <a:srgbClr val="0070C0"/>
                </a:solidFill>
                <a:latin typeface="Times New Roman" panose="02020603050405020304" pitchFamily="18" charset="0"/>
                <a:cs typeface="Times New Roman" panose="02020603050405020304" pitchFamily="18" charset="0"/>
              </a:rPr>
              <a:t>.</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Various substances that decrease the </a:t>
            </a:r>
            <a:r>
              <a:rPr lang="en-US" b="1" dirty="0" smtClean="0">
                <a:solidFill>
                  <a:srgbClr val="0070C0"/>
                </a:solidFill>
                <a:latin typeface="Times New Roman" panose="02020603050405020304" pitchFamily="18" charset="0"/>
                <a:cs typeface="Times New Roman" panose="02020603050405020304" pitchFamily="18" charset="0"/>
              </a:rPr>
              <a:t>concentration of </a:t>
            </a:r>
            <a:r>
              <a:rPr lang="en-US" b="1" dirty="0">
                <a:solidFill>
                  <a:srgbClr val="0070C0"/>
                </a:solidFill>
                <a:latin typeface="Times New Roman" panose="02020603050405020304" pitchFamily="18" charset="0"/>
                <a:cs typeface="Times New Roman" panose="02020603050405020304" pitchFamily="18" charset="0"/>
              </a:rPr>
              <a:t>calcium ions in the blood can also be used for </a:t>
            </a:r>
            <a:r>
              <a:rPr lang="en-US" b="1" dirty="0" smtClean="0">
                <a:solidFill>
                  <a:srgbClr val="0070C0"/>
                </a:solidFill>
                <a:latin typeface="Times New Roman" panose="02020603050405020304" pitchFamily="18" charset="0"/>
                <a:cs typeface="Times New Roman" panose="02020603050405020304" pitchFamily="18" charset="0"/>
              </a:rPr>
              <a:t>preventing blood </a:t>
            </a:r>
            <a:r>
              <a:rPr lang="en-US" b="1" dirty="0">
                <a:solidFill>
                  <a:srgbClr val="0070C0"/>
                </a:solidFill>
                <a:latin typeface="Times New Roman" panose="02020603050405020304" pitchFamily="18" charset="0"/>
                <a:cs typeface="Times New Roman" panose="02020603050405020304" pitchFamily="18" charset="0"/>
              </a:rPr>
              <a:t>coagulation outside the body. </a:t>
            </a:r>
            <a:r>
              <a:rPr lang="en-US" b="1" dirty="0" smtClean="0">
                <a:solidFill>
                  <a:srgbClr val="0070C0"/>
                </a:solidFill>
                <a:latin typeface="Times New Roman" panose="02020603050405020304" pitchFamily="18" charset="0"/>
                <a:cs typeface="Times New Roman" panose="02020603050405020304" pitchFamily="18" charset="0"/>
              </a:rPr>
              <a:t>For instance</a:t>
            </a:r>
            <a:r>
              <a:rPr lang="en-US" b="1" dirty="0">
                <a:solidFill>
                  <a:srgbClr val="0070C0"/>
                </a:solidFill>
                <a:latin typeface="Times New Roman" panose="02020603050405020304" pitchFamily="18" charset="0"/>
                <a:cs typeface="Times New Roman" panose="02020603050405020304" pitchFamily="18" charset="0"/>
              </a:rPr>
              <a:t>, a soluble oxalate compound mixed in a </a:t>
            </a:r>
            <a:r>
              <a:rPr lang="en-US" b="1" dirty="0" smtClean="0">
                <a:solidFill>
                  <a:srgbClr val="0070C0"/>
                </a:solidFill>
                <a:latin typeface="Times New Roman" panose="02020603050405020304" pitchFamily="18" charset="0"/>
                <a:cs typeface="Times New Roman" panose="02020603050405020304" pitchFamily="18" charset="0"/>
              </a:rPr>
              <a:t>very small </a:t>
            </a:r>
            <a:r>
              <a:rPr lang="en-US" b="1" dirty="0">
                <a:solidFill>
                  <a:srgbClr val="0070C0"/>
                </a:solidFill>
                <a:latin typeface="Times New Roman" panose="02020603050405020304" pitchFamily="18" charset="0"/>
                <a:cs typeface="Times New Roman" panose="02020603050405020304" pitchFamily="18" charset="0"/>
              </a:rPr>
              <a:t>quantity with a sample of blood causes </a:t>
            </a:r>
            <a:r>
              <a:rPr lang="en-US" b="1" dirty="0" smtClean="0">
                <a:solidFill>
                  <a:srgbClr val="0070C0"/>
                </a:solidFill>
                <a:latin typeface="Times New Roman" panose="02020603050405020304" pitchFamily="18" charset="0"/>
                <a:cs typeface="Times New Roman" panose="02020603050405020304" pitchFamily="18" charset="0"/>
              </a:rPr>
              <a:t>precipitation of </a:t>
            </a:r>
            <a:r>
              <a:rPr lang="en-US" b="1" dirty="0">
                <a:solidFill>
                  <a:srgbClr val="0070C0"/>
                </a:solidFill>
                <a:latin typeface="Times New Roman" panose="02020603050405020304" pitchFamily="18" charset="0"/>
                <a:cs typeface="Times New Roman" panose="02020603050405020304" pitchFamily="18" charset="0"/>
              </a:rPr>
              <a:t>calcium oxalate from the plasma and </a:t>
            </a:r>
            <a:r>
              <a:rPr lang="en-US" b="1" dirty="0" smtClean="0">
                <a:solidFill>
                  <a:srgbClr val="0070C0"/>
                </a:solidFill>
                <a:latin typeface="Times New Roman" panose="02020603050405020304" pitchFamily="18" charset="0"/>
                <a:cs typeface="Times New Roman" panose="02020603050405020304" pitchFamily="18" charset="0"/>
              </a:rPr>
              <a:t>thereby decreases </a:t>
            </a:r>
            <a:r>
              <a:rPr lang="en-US" b="1" dirty="0">
                <a:solidFill>
                  <a:srgbClr val="0070C0"/>
                </a:solidFill>
                <a:latin typeface="Times New Roman" panose="02020603050405020304" pitchFamily="18" charset="0"/>
                <a:cs typeface="Times New Roman" panose="02020603050405020304" pitchFamily="18" charset="0"/>
              </a:rPr>
              <a:t>the ionic calcium level so much that </a:t>
            </a:r>
            <a:r>
              <a:rPr lang="en-US" b="1" dirty="0" smtClean="0">
                <a:solidFill>
                  <a:srgbClr val="0070C0"/>
                </a:solidFill>
                <a:latin typeface="Times New Roman" panose="02020603050405020304" pitchFamily="18" charset="0"/>
                <a:cs typeface="Times New Roman" panose="02020603050405020304" pitchFamily="18" charset="0"/>
              </a:rPr>
              <a:t>blood coagulation </a:t>
            </a:r>
            <a:r>
              <a:rPr lang="en-US" b="1" dirty="0">
                <a:solidFill>
                  <a:srgbClr val="0070C0"/>
                </a:solidFill>
                <a:latin typeface="Times New Roman" panose="02020603050405020304" pitchFamily="18" charset="0"/>
                <a:cs typeface="Times New Roman" panose="02020603050405020304" pitchFamily="18" charset="0"/>
              </a:rPr>
              <a:t>is blocked.</a:t>
            </a:r>
          </a:p>
        </p:txBody>
      </p:sp>
      <p:sp>
        <p:nvSpPr>
          <p:cNvPr id="4" name="Footer Placeholder 3"/>
          <p:cNvSpPr>
            <a:spLocks noGrp="1"/>
          </p:cNvSpPr>
          <p:nvPr>
            <p:ph type="ftr" sz="quarter" idx="11"/>
          </p:nvPr>
        </p:nvSpPr>
        <p:spPr/>
        <p:txBody>
          <a:bodyPr/>
          <a:lstStyle/>
          <a:p>
            <a:r>
              <a:rPr lang="en-US" dirty="0" err="1" smtClean="0"/>
              <a:t>Dr.Mohamed</a:t>
            </a:r>
            <a:r>
              <a:rPr lang="en-US" dirty="0" smtClean="0"/>
              <a:t> Saad </a:t>
            </a:r>
            <a:r>
              <a:rPr lang="en-US" dirty="0" err="1" smtClean="0"/>
              <a:t>Daoud</a:t>
            </a:r>
            <a:endParaRPr lang="en-US" dirty="0"/>
          </a:p>
        </p:txBody>
      </p:sp>
      <p:sp>
        <p:nvSpPr>
          <p:cNvPr id="5" name="Slide Number Placeholder 4"/>
          <p:cNvSpPr>
            <a:spLocks noGrp="1"/>
          </p:cNvSpPr>
          <p:nvPr>
            <p:ph type="sldNum" sz="quarter" idx="12"/>
          </p:nvPr>
        </p:nvSpPr>
        <p:spPr/>
        <p:txBody>
          <a:bodyPr/>
          <a:lstStyle/>
          <a:p>
            <a:fld id="{C0B24F9D-808B-4200-A7FE-3B1F49D75A8C}" type="slidenum">
              <a:rPr lang="en-US" smtClean="0"/>
              <a:pPr/>
              <a:t>35</a:t>
            </a:fld>
            <a:endParaRPr lang="en-US"/>
          </a:p>
        </p:txBody>
      </p:sp>
    </p:spTree>
    <p:extLst>
      <p:ext uri="{BB962C8B-B14F-4D97-AF65-F5344CB8AC3E}">
        <p14:creationId xmlns:p14="http://schemas.microsoft.com/office/powerpoint/2010/main" val="6742123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48680"/>
            <a:ext cx="7772400" cy="5904656"/>
          </a:xfrm>
        </p:spPr>
        <p:txBody>
          <a:bodyPr>
            <a:normAutofit fontScale="92500" lnSpcReduction="20000"/>
          </a:bodyPr>
          <a:lstStyle/>
          <a:p>
            <a:pPr algn="just">
              <a:lnSpc>
                <a:spcPct val="160000"/>
              </a:lnSpc>
            </a:pPr>
            <a:r>
              <a:rPr lang="en-US" b="1" dirty="0">
                <a:solidFill>
                  <a:srgbClr val="0070C0"/>
                </a:solidFill>
                <a:latin typeface="Times New Roman" panose="02020603050405020304" pitchFamily="18" charset="0"/>
                <a:cs typeface="Times New Roman" panose="02020603050405020304" pitchFamily="18" charset="0"/>
              </a:rPr>
              <a:t>Any substance that deionizes the blood calcium </a:t>
            </a:r>
            <a:r>
              <a:rPr lang="en-US" b="1" dirty="0" smtClean="0">
                <a:solidFill>
                  <a:srgbClr val="0070C0"/>
                </a:solidFill>
                <a:latin typeface="Times New Roman" panose="02020603050405020304" pitchFamily="18" charset="0"/>
                <a:cs typeface="Times New Roman" panose="02020603050405020304" pitchFamily="18" charset="0"/>
              </a:rPr>
              <a:t>will prevent </a:t>
            </a:r>
            <a:r>
              <a:rPr lang="en-US" b="1" dirty="0">
                <a:solidFill>
                  <a:srgbClr val="0070C0"/>
                </a:solidFill>
                <a:latin typeface="Times New Roman" panose="02020603050405020304" pitchFamily="18" charset="0"/>
                <a:cs typeface="Times New Roman" panose="02020603050405020304" pitchFamily="18" charset="0"/>
              </a:rPr>
              <a:t>coagulation</a:t>
            </a:r>
            <a:r>
              <a:rPr lang="en-US" b="1" dirty="0" smtClean="0">
                <a:solidFill>
                  <a:srgbClr val="0070C0"/>
                </a:solidFill>
                <a:latin typeface="Times New Roman" panose="02020603050405020304" pitchFamily="18" charset="0"/>
                <a:cs typeface="Times New Roman" panose="02020603050405020304" pitchFamily="18" charset="0"/>
              </a:rPr>
              <a:t>. </a:t>
            </a:r>
          </a:p>
          <a:p>
            <a:pPr algn="just">
              <a:lnSpc>
                <a:spcPct val="160000"/>
              </a:lnSpc>
            </a:pPr>
            <a:r>
              <a:rPr lang="en-US" b="1" dirty="0" smtClean="0">
                <a:solidFill>
                  <a:srgbClr val="0070C0"/>
                </a:solidFill>
                <a:latin typeface="Times New Roman" panose="02020603050405020304" pitchFamily="18" charset="0"/>
                <a:cs typeface="Times New Roman" panose="02020603050405020304" pitchFamily="18" charset="0"/>
              </a:rPr>
              <a:t>The </a:t>
            </a:r>
            <a:r>
              <a:rPr lang="en-US" b="1" dirty="0">
                <a:solidFill>
                  <a:srgbClr val="0070C0"/>
                </a:solidFill>
                <a:latin typeface="Times New Roman" panose="02020603050405020304" pitchFamily="18" charset="0"/>
                <a:cs typeface="Times New Roman" panose="02020603050405020304" pitchFamily="18" charset="0"/>
              </a:rPr>
              <a:t>negatively charged citrate </a:t>
            </a:r>
            <a:r>
              <a:rPr lang="en-US" b="1" dirty="0" smtClean="0">
                <a:solidFill>
                  <a:srgbClr val="0070C0"/>
                </a:solidFill>
                <a:latin typeface="Times New Roman" panose="02020603050405020304" pitchFamily="18" charset="0"/>
                <a:cs typeface="Times New Roman" panose="02020603050405020304" pitchFamily="18" charset="0"/>
              </a:rPr>
              <a:t>ion is </a:t>
            </a:r>
            <a:r>
              <a:rPr lang="en-US" b="1" dirty="0">
                <a:solidFill>
                  <a:srgbClr val="0070C0"/>
                </a:solidFill>
                <a:latin typeface="Times New Roman" panose="02020603050405020304" pitchFamily="18" charset="0"/>
                <a:cs typeface="Times New Roman" panose="02020603050405020304" pitchFamily="18" charset="0"/>
              </a:rPr>
              <a:t>especially valuable for this purpose, mixed </a:t>
            </a:r>
            <a:r>
              <a:rPr lang="en-US" b="1" dirty="0" smtClean="0">
                <a:solidFill>
                  <a:srgbClr val="0070C0"/>
                </a:solidFill>
                <a:latin typeface="Times New Roman" panose="02020603050405020304" pitchFamily="18" charset="0"/>
                <a:cs typeface="Times New Roman" panose="02020603050405020304" pitchFamily="18" charset="0"/>
              </a:rPr>
              <a:t>with blood </a:t>
            </a:r>
            <a:r>
              <a:rPr lang="en-US" b="1" dirty="0">
                <a:solidFill>
                  <a:srgbClr val="0070C0"/>
                </a:solidFill>
                <a:latin typeface="Times New Roman" panose="02020603050405020304" pitchFamily="18" charset="0"/>
                <a:cs typeface="Times New Roman" panose="02020603050405020304" pitchFamily="18" charset="0"/>
              </a:rPr>
              <a:t>usually in the form of sodium, ammonium, </a:t>
            </a:r>
            <a:r>
              <a:rPr lang="en-US" b="1" dirty="0" smtClean="0">
                <a:solidFill>
                  <a:srgbClr val="0070C0"/>
                </a:solidFill>
                <a:latin typeface="Times New Roman" panose="02020603050405020304" pitchFamily="18" charset="0"/>
                <a:cs typeface="Times New Roman" panose="02020603050405020304" pitchFamily="18" charset="0"/>
              </a:rPr>
              <a:t>or potassium </a:t>
            </a:r>
            <a:r>
              <a:rPr lang="en-US" b="1" dirty="0">
                <a:solidFill>
                  <a:srgbClr val="0070C0"/>
                </a:solidFill>
                <a:latin typeface="Times New Roman" panose="02020603050405020304" pitchFamily="18" charset="0"/>
                <a:cs typeface="Times New Roman" panose="02020603050405020304" pitchFamily="18" charset="0"/>
              </a:rPr>
              <a:t>citrate.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60000"/>
              </a:lnSpc>
            </a:pPr>
            <a:r>
              <a:rPr lang="en-US" b="1" dirty="0" smtClean="0">
                <a:solidFill>
                  <a:srgbClr val="0070C0"/>
                </a:solidFill>
                <a:latin typeface="Times New Roman" panose="02020603050405020304" pitchFamily="18" charset="0"/>
                <a:cs typeface="Times New Roman" panose="02020603050405020304" pitchFamily="18" charset="0"/>
              </a:rPr>
              <a:t>The </a:t>
            </a:r>
            <a:r>
              <a:rPr lang="en-US" b="1" dirty="0">
                <a:solidFill>
                  <a:srgbClr val="0070C0"/>
                </a:solidFill>
                <a:latin typeface="Times New Roman" panose="02020603050405020304" pitchFamily="18" charset="0"/>
                <a:cs typeface="Times New Roman" panose="02020603050405020304" pitchFamily="18" charset="0"/>
              </a:rPr>
              <a:t>citrate ion combines </a:t>
            </a:r>
            <a:r>
              <a:rPr lang="en-US" b="1" dirty="0" smtClean="0">
                <a:solidFill>
                  <a:srgbClr val="0070C0"/>
                </a:solidFill>
                <a:latin typeface="Times New Roman" panose="02020603050405020304" pitchFamily="18" charset="0"/>
                <a:cs typeface="Times New Roman" panose="02020603050405020304" pitchFamily="18" charset="0"/>
              </a:rPr>
              <a:t>with calcium </a:t>
            </a:r>
            <a:r>
              <a:rPr lang="en-US" b="1" dirty="0">
                <a:solidFill>
                  <a:srgbClr val="0070C0"/>
                </a:solidFill>
                <a:latin typeface="Times New Roman" panose="02020603050405020304" pitchFamily="18" charset="0"/>
                <a:cs typeface="Times New Roman" panose="02020603050405020304" pitchFamily="18" charset="0"/>
              </a:rPr>
              <a:t>in the blood to cause an un-ionized </a:t>
            </a:r>
            <a:r>
              <a:rPr lang="en-US" b="1" dirty="0" smtClean="0">
                <a:solidFill>
                  <a:srgbClr val="0070C0"/>
                </a:solidFill>
                <a:latin typeface="Times New Roman" panose="02020603050405020304" pitchFamily="18" charset="0"/>
                <a:cs typeface="Times New Roman" panose="02020603050405020304" pitchFamily="18" charset="0"/>
              </a:rPr>
              <a:t>calcium compound</a:t>
            </a:r>
            <a:r>
              <a:rPr lang="en-US" b="1" dirty="0">
                <a:solidFill>
                  <a:srgbClr val="0070C0"/>
                </a:solidFill>
                <a:latin typeface="Times New Roman" panose="02020603050405020304" pitchFamily="18" charset="0"/>
                <a:cs typeface="Times New Roman" panose="02020603050405020304" pitchFamily="18" charset="0"/>
              </a:rPr>
              <a:t>, and the lack of ionic calcium </a:t>
            </a:r>
            <a:r>
              <a:rPr lang="en-US" b="1" dirty="0" smtClean="0">
                <a:solidFill>
                  <a:srgbClr val="0070C0"/>
                </a:solidFill>
                <a:latin typeface="Times New Roman" panose="02020603050405020304" pitchFamily="18" charset="0"/>
                <a:cs typeface="Times New Roman" panose="02020603050405020304" pitchFamily="18" charset="0"/>
              </a:rPr>
              <a:t>prevents coagulation</a:t>
            </a:r>
            <a:r>
              <a:rPr lang="en-US" b="1" dirty="0">
                <a:solidFill>
                  <a:srgbClr val="0070C0"/>
                </a:solidFill>
                <a:latin typeface="Times New Roman" panose="02020603050405020304" pitchFamily="18" charset="0"/>
                <a:cs typeface="Times New Roman" panose="02020603050405020304" pitchFamily="18" charset="0"/>
              </a:rPr>
              <a:t>.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60000"/>
              </a:lnSpc>
            </a:pPr>
            <a:r>
              <a:rPr lang="en-US" b="1" dirty="0" smtClean="0">
                <a:solidFill>
                  <a:srgbClr val="0070C0"/>
                </a:solidFill>
                <a:latin typeface="Times New Roman" panose="02020603050405020304" pitchFamily="18" charset="0"/>
                <a:cs typeface="Times New Roman" panose="02020603050405020304" pitchFamily="18" charset="0"/>
              </a:rPr>
              <a:t>Citrate </a:t>
            </a:r>
            <a:r>
              <a:rPr lang="en-US" b="1" dirty="0">
                <a:solidFill>
                  <a:srgbClr val="0070C0"/>
                </a:solidFill>
                <a:latin typeface="Times New Roman" panose="02020603050405020304" pitchFamily="18" charset="0"/>
                <a:cs typeface="Times New Roman" panose="02020603050405020304" pitchFamily="18" charset="0"/>
              </a:rPr>
              <a:t>anticoagulants have an </a:t>
            </a:r>
            <a:r>
              <a:rPr lang="en-US" b="1" dirty="0" smtClean="0">
                <a:solidFill>
                  <a:srgbClr val="0070C0"/>
                </a:solidFill>
                <a:latin typeface="Times New Roman" panose="02020603050405020304" pitchFamily="18" charset="0"/>
                <a:cs typeface="Times New Roman" panose="02020603050405020304" pitchFamily="18" charset="0"/>
              </a:rPr>
              <a:t>important advantage </a:t>
            </a:r>
            <a:r>
              <a:rPr lang="en-US" b="1" dirty="0">
                <a:solidFill>
                  <a:srgbClr val="0070C0"/>
                </a:solidFill>
                <a:latin typeface="Times New Roman" panose="02020603050405020304" pitchFamily="18" charset="0"/>
                <a:cs typeface="Times New Roman" panose="02020603050405020304" pitchFamily="18" charset="0"/>
              </a:rPr>
              <a:t>over the oxalate anticoagulants </a:t>
            </a:r>
            <a:r>
              <a:rPr lang="en-US" b="1" dirty="0" smtClean="0">
                <a:solidFill>
                  <a:srgbClr val="0070C0"/>
                </a:solidFill>
                <a:latin typeface="Times New Roman" panose="02020603050405020304" pitchFamily="18" charset="0"/>
                <a:cs typeface="Times New Roman" panose="02020603050405020304" pitchFamily="18" charset="0"/>
              </a:rPr>
              <a:t>because oxalate </a:t>
            </a:r>
            <a:r>
              <a:rPr lang="en-US" b="1" dirty="0">
                <a:solidFill>
                  <a:srgbClr val="0070C0"/>
                </a:solidFill>
                <a:latin typeface="Times New Roman" panose="02020603050405020304" pitchFamily="18" charset="0"/>
                <a:cs typeface="Times New Roman" panose="02020603050405020304" pitchFamily="18" charset="0"/>
              </a:rPr>
              <a:t>is toxic to the body, whereas moderate </a:t>
            </a:r>
            <a:r>
              <a:rPr lang="en-US" b="1" dirty="0" smtClean="0">
                <a:solidFill>
                  <a:srgbClr val="0070C0"/>
                </a:solidFill>
                <a:latin typeface="Times New Roman" panose="02020603050405020304" pitchFamily="18" charset="0"/>
                <a:cs typeface="Times New Roman" panose="02020603050405020304" pitchFamily="18" charset="0"/>
              </a:rPr>
              <a:t>quantities of </a:t>
            </a:r>
            <a:r>
              <a:rPr lang="en-US" b="1" dirty="0">
                <a:solidFill>
                  <a:srgbClr val="0070C0"/>
                </a:solidFill>
                <a:latin typeface="Times New Roman" panose="02020603050405020304" pitchFamily="18" charset="0"/>
                <a:cs typeface="Times New Roman" panose="02020603050405020304" pitchFamily="18" charset="0"/>
              </a:rPr>
              <a:t>citrate can be injected intravenously. </a:t>
            </a:r>
            <a:r>
              <a:rPr lang="en-US" b="1" dirty="0" smtClean="0">
                <a:solidFill>
                  <a:srgbClr val="0070C0"/>
                </a:solidFill>
                <a:latin typeface="Times New Roman" panose="02020603050405020304" pitchFamily="18" charset="0"/>
                <a:cs typeface="Times New Roman" panose="02020603050405020304" pitchFamily="18" charset="0"/>
              </a:rPr>
              <a:t>After injection</a:t>
            </a:r>
            <a:r>
              <a:rPr lang="en-US" b="1" dirty="0">
                <a:solidFill>
                  <a:srgbClr val="0070C0"/>
                </a:solidFill>
                <a:latin typeface="Times New Roman" panose="02020603050405020304" pitchFamily="18" charset="0"/>
                <a:cs typeface="Times New Roman" panose="02020603050405020304" pitchFamily="18" charset="0"/>
              </a:rPr>
              <a:t>, the citrate ion is removed from the </a:t>
            </a:r>
            <a:r>
              <a:rPr lang="en-US" b="1" dirty="0" smtClean="0">
                <a:solidFill>
                  <a:srgbClr val="0070C0"/>
                </a:solidFill>
                <a:latin typeface="Times New Roman" panose="02020603050405020304" pitchFamily="18" charset="0"/>
                <a:cs typeface="Times New Roman" panose="02020603050405020304" pitchFamily="18" charset="0"/>
              </a:rPr>
              <a:t>blood within </a:t>
            </a:r>
            <a:r>
              <a:rPr lang="en-US" b="1" dirty="0">
                <a:solidFill>
                  <a:srgbClr val="0070C0"/>
                </a:solidFill>
                <a:latin typeface="Times New Roman" panose="02020603050405020304" pitchFamily="18" charset="0"/>
                <a:cs typeface="Times New Roman" panose="02020603050405020304" pitchFamily="18" charset="0"/>
              </a:rPr>
              <a:t>a few minutes by the liver and is </a:t>
            </a:r>
            <a:r>
              <a:rPr lang="en-US" b="1" dirty="0" smtClean="0">
                <a:solidFill>
                  <a:srgbClr val="0070C0"/>
                </a:solidFill>
                <a:latin typeface="Times New Roman" panose="02020603050405020304" pitchFamily="18" charset="0"/>
                <a:cs typeface="Times New Roman" panose="02020603050405020304" pitchFamily="18" charset="0"/>
              </a:rPr>
              <a:t>polymerized into </a:t>
            </a:r>
            <a:r>
              <a:rPr lang="en-US" b="1" dirty="0">
                <a:solidFill>
                  <a:srgbClr val="0070C0"/>
                </a:solidFill>
                <a:latin typeface="Times New Roman" panose="02020603050405020304" pitchFamily="18" charset="0"/>
                <a:cs typeface="Times New Roman" panose="02020603050405020304" pitchFamily="18" charset="0"/>
              </a:rPr>
              <a:t>glucose or metabolized directly for energy</a:t>
            </a:r>
            <a:r>
              <a:rPr lang="en-US" b="1" dirty="0" smtClean="0">
                <a:solidFill>
                  <a:srgbClr val="0070C0"/>
                </a:solidFill>
                <a:latin typeface="Times New Roman" panose="02020603050405020304" pitchFamily="18" charset="0"/>
                <a:cs typeface="Times New Roman" panose="02020603050405020304" pitchFamily="18" charset="0"/>
              </a:rPr>
              <a:t>.</a:t>
            </a:r>
            <a:endParaRPr lang="en-US"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36</a:t>
            </a:fld>
            <a:endParaRPr lang="en-US"/>
          </a:p>
        </p:txBody>
      </p:sp>
    </p:spTree>
    <p:extLst>
      <p:ext uri="{BB962C8B-B14F-4D97-AF65-F5344CB8AC3E}">
        <p14:creationId xmlns:p14="http://schemas.microsoft.com/office/powerpoint/2010/main" val="29184661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04664"/>
            <a:ext cx="7772400" cy="5767536"/>
          </a:xfrm>
        </p:spPr>
        <p:txBody>
          <a:bodyPr>
            <a:normAutofit/>
          </a:bodyPr>
          <a:lstStyle/>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Consequently, 500 milliliters of blood that has </a:t>
            </a:r>
            <a:r>
              <a:rPr lang="en-US" b="1" dirty="0" smtClean="0">
                <a:solidFill>
                  <a:srgbClr val="0070C0"/>
                </a:solidFill>
                <a:latin typeface="Times New Roman" panose="02020603050405020304" pitchFamily="18" charset="0"/>
                <a:cs typeface="Times New Roman" panose="02020603050405020304" pitchFamily="18" charset="0"/>
              </a:rPr>
              <a:t>been rendered </a:t>
            </a:r>
            <a:r>
              <a:rPr lang="en-US" b="1" dirty="0" err="1">
                <a:solidFill>
                  <a:srgbClr val="0070C0"/>
                </a:solidFill>
                <a:latin typeface="Times New Roman" panose="02020603050405020304" pitchFamily="18" charset="0"/>
                <a:cs typeface="Times New Roman" panose="02020603050405020304" pitchFamily="18" charset="0"/>
              </a:rPr>
              <a:t>incoagulable</a:t>
            </a:r>
            <a:r>
              <a:rPr lang="en-US" b="1" dirty="0">
                <a:solidFill>
                  <a:srgbClr val="0070C0"/>
                </a:solidFill>
                <a:latin typeface="Times New Roman" panose="02020603050405020304" pitchFamily="18" charset="0"/>
                <a:cs typeface="Times New Roman" panose="02020603050405020304" pitchFamily="18" charset="0"/>
              </a:rPr>
              <a:t> by citrate can ordinarily </a:t>
            </a:r>
            <a:r>
              <a:rPr lang="en-US" b="1" dirty="0" smtClean="0">
                <a:solidFill>
                  <a:srgbClr val="0070C0"/>
                </a:solidFill>
                <a:latin typeface="Times New Roman" panose="02020603050405020304" pitchFamily="18" charset="0"/>
                <a:cs typeface="Times New Roman" panose="02020603050405020304" pitchFamily="18" charset="0"/>
              </a:rPr>
              <a:t>be transfused </a:t>
            </a:r>
            <a:r>
              <a:rPr lang="en-US" b="1" dirty="0">
                <a:solidFill>
                  <a:srgbClr val="0070C0"/>
                </a:solidFill>
                <a:latin typeface="Times New Roman" panose="02020603050405020304" pitchFamily="18" charset="0"/>
                <a:cs typeface="Times New Roman" panose="02020603050405020304" pitchFamily="18" charset="0"/>
              </a:rPr>
              <a:t>into a recipient within a few </a:t>
            </a:r>
            <a:r>
              <a:rPr lang="en-US" b="1" dirty="0" smtClean="0">
                <a:solidFill>
                  <a:srgbClr val="0070C0"/>
                </a:solidFill>
                <a:latin typeface="Times New Roman" panose="02020603050405020304" pitchFamily="18" charset="0"/>
                <a:cs typeface="Times New Roman" panose="02020603050405020304" pitchFamily="18" charset="0"/>
              </a:rPr>
              <a:t>minutes without </a:t>
            </a:r>
            <a:r>
              <a:rPr lang="en-US" b="1" dirty="0">
                <a:solidFill>
                  <a:srgbClr val="0070C0"/>
                </a:solidFill>
                <a:latin typeface="Times New Roman" panose="02020603050405020304" pitchFamily="18" charset="0"/>
                <a:cs typeface="Times New Roman" panose="02020603050405020304" pitchFamily="18" charset="0"/>
              </a:rPr>
              <a:t>dire consequences. But if the liver is </a:t>
            </a:r>
            <a:r>
              <a:rPr lang="en-US" b="1" dirty="0" smtClean="0">
                <a:solidFill>
                  <a:srgbClr val="0070C0"/>
                </a:solidFill>
                <a:latin typeface="Times New Roman" panose="02020603050405020304" pitchFamily="18" charset="0"/>
                <a:cs typeface="Times New Roman" panose="02020603050405020304" pitchFamily="18" charset="0"/>
              </a:rPr>
              <a:t>damaged or </a:t>
            </a:r>
            <a:r>
              <a:rPr lang="en-US" b="1" dirty="0">
                <a:solidFill>
                  <a:srgbClr val="0070C0"/>
                </a:solidFill>
                <a:latin typeface="Times New Roman" panose="02020603050405020304" pitchFamily="18" charset="0"/>
                <a:cs typeface="Times New Roman" panose="02020603050405020304" pitchFamily="18" charset="0"/>
              </a:rPr>
              <a:t>if large quantities of citrated blood or plasma </a:t>
            </a:r>
            <a:r>
              <a:rPr lang="en-US" b="1" dirty="0" smtClean="0">
                <a:solidFill>
                  <a:srgbClr val="0070C0"/>
                </a:solidFill>
                <a:latin typeface="Times New Roman" panose="02020603050405020304" pitchFamily="18" charset="0"/>
                <a:cs typeface="Times New Roman" panose="02020603050405020304" pitchFamily="18" charset="0"/>
              </a:rPr>
              <a:t>are given </a:t>
            </a:r>
            <a:r>
              <a:rPr lang="en-US" b="1" dirty="0">
                <a:solidFill>
                  <a:srgbClr val="0070C0"/>
                </a:solidFill>
                <a:latin typeface="Times New Roman" panose="02020603050405020304" pitchFamily="18" charset="0"/>
                <a:cs typeface="Times New Roman" panose="02020603050405020304" pitchFamily="18" charset="0"/>
              </a:rPr>
              <a:t>too rapidly (within fractions of a minute), </a:t>
            </a:r>
            <a:r>
              <a:rPr lang="en-US" b="1" dirty="0" smtClean="0">
                <a:solidFill>
                  <a:srgbClr val="0070C0"/>
                </a:solidFill>
                <a:latin typeface="Times New Roman" panose="02020603050405020304" pitchFamily="18" charset="0"/>
                <a:cs typeface="Times New Roman" panose="02020603050405020304" pitchFamily="18" charset="0"/>
              </a:rPr>
              <a:t>the citrate </a:t>
            </a:r>
            <a:r>
              <a:rPr lang="en-US" b="1" dirty="0">
                <a:solidFill>
                  <a:srgbClr val="0070C0"/>
                </a:solidFill>
                <a:latin typeface="Times New Roman" panose="02020603050405020304" pitchFamily="18" charset="0"/>
                <a:cs typeface="Times New Roman" panose="02020603050405020304" pitchFamily="18" charset="0"/>
              </a:rPr>
              <a:t>ion may not be removed quickly enough, </a:t>
            </a:r>
            <a:r>
              <a:rPr lang="en-US" b="1" dirty="0" smtClean="0">
                <a:solidFill>
                  <a:srgbClr val="0070C0"/>
                </a:solidFill>
                <a:latin typeface="Times New Roman" panose="02020603050405020304" pitchFamily="18" charset="0"/>
                <a:cs typeface="Times New Roman" panose="02020603050405020304" pitchFamily="18" charset="0"/>
              </a:rPr>
              <a:t>and the </a:t>
            </a:r>
            <a:r>
              <a:rPr lang="en-US" b="1" dirty="0">
                <a:solidFill>
                  <a:srgbClr val="0070C0"/>
                </a:solidFill>
                <a:latin typeface="Times New Roman" panose="02020603050405020304" pitchFamily="18" charset="0"/>
                <a:cs typeface="Times New Roman" panose="02020603050405020304" pitchFamily="18" charset="0"/>
              </a:rPr>
              <a:t>citrate can, under these conditions, greatly </a:t>
            </a:r>
            <a:r>
              <a:rPr lang="en-US" b="1" dirty="0" smtClean="0">
                <a:solidFill>
                  <a:srgbClr val="0070C0"/>
                </a:solidFill>
                <a:latin typeface="Times New Roman" panose="02020603050405020304" pitchFamily="18" charset="0"/>
                <a:cs typeface="Times New Roman" panose="02020603050405020304" pitchFamily="18" charset="0"/>
              </a:rPr>
              <a:t>depress the </a:t>
            </a:r>
            <a:r>
              <a:rPr lang="en-US" b="1" dirty="0">
                <a:solidFill>
                  <a:srgbClr val="0070C0"/>
                </a:solidFill>
                <a:latin typeface="Times New Roman" panose="02020603050405020304" pitchFamily="18" charset="0"/>
                <a:cs typeface="Times New Roman" panose="02020603050405020304" pitchFamily="18" charset="0"/>
              </a:rPr>
              <a:t>level of calcium ion in the blood, which can </a:t>
            </a:r>
            <a:r>
              <a:rPr lang="en-US" b="1" dirty="0" smtClean="0">
                <a:solidFill>
                  <a:srgbClr val="0070C0"/>
                </a:solidFill>
                <a:latin typeface="Times New Roman" panose="02020603050405020304" pitchFamily="18" charset="0"/>
                <a:cs typeface="Times New Roman" panose="02020603050405020304" pitchFamily="18" charset="0"/>
              </a:rPr>
              <a:t>result in </a:t>
            </a:r>
            <a:r>
              <a:rPr lang="en-US" b="1" dirty="0">
                <a:solidFill>
                  <a:srgbClr val="0070C0"/>
                </a:solidFill>
                <a:latin typeface="Times New Roman" panose="02020603050405020304" pitchFamily="18" charset="0"/>
                <a:cs typeface="Times New Roman" panose="02020603050405020304" pitchFamily="18" charset="0"/>
              </a:rPr>
              <a:t>tetany and convulsive death.</a:t>
            </a:r>
          </a:p>
          <a:p>
            <a:endParaRPr lang="en-US" dirty="0"/>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37</a:t>
            </a:fld>
            <a:endParaRPr lang="en-US"/>
          </a:p>
        </p:txBody>
      </p:sp>
    </p:spTree>
    <p:extLst>
      <p:ext uri="{BB962C8B-B14F-4D97-AF65-F5344CB8AC3E}">
        <p14:creationId xmlns:p14="http://schemas.microsoft.com/office/powerpoint/2010/main" val="13583018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92696"/>
            <a:ext cx="7772400" cy="5479504"/>
          </a:xfrm>
        </p:spPr>
        <p:txBody>
          <a:bodyPr>
            <a:normAutofit/>
          </a:bodyPr>
          <a:lstStyle/>
          <a:p>
            <a:pPr marL="0" indent="0" algn="just">
              <a:lnSpc>
                <a:spcPct val="150000"/>
              </a:lnSpc>
              <a:buNone/>
            </a:pPr>
            <a:r>
              <a:rPr lang="en-US" b="1" dirty="0">
                <a:solidFill>
                  <a:srgbClr val="FF0000"/>
                </a:solidFill>
                <a:latin typeface="Times New Roman" panose="02020603050405020304" pitchFamily="18" charset="0"/>
                <a:cs typeface="Times New Roman" panose="02020603050405020304" pitchFamily="18" charset="0"/>
              </a:rPr>
              <a:t>Blood Coagulation Tests</a:t>
            </a:r>
          </a:p>
          <a:p>
            <a:pPr marL="0" indent="0" algn="just">
              <a:lnSpc>
                <a:spcPct val="150000"/>
              </a:lnSpc>
              <a:buNone/>
            </a:pPr>
            <a:r>
              <a:rPr lang="en-US" b="1" i="1" dirty="0">
                <a:solidFill>
                  <a:srgbClr val="7030A0"/>
                </a:solidFill>
                <a:latin typeface="Times New Roman" panose="02020603050405020304" pitchFamily="18" charset="0"/>
                <a:cs typeface="Times New Roman" panose="02020603050405020304" pitchFamily="18" charset="0"/>
              </a:rPr>
              <a:t>Bleeding Time</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When a sharp-pointed knife is used to pierce the </a:t>
            </a:r>
            <a:r>
              <a:rPr lang="en-US" b="1" dirty="0" smtClean="0">
                <a:solidFill>
                  <a:srgbClr val="0070C0"/>
                </a:solidFill>
                <a:latin typeface="Times New Roman" panose="02020603050405020304" pitchFamily="18" charset="0"/>
                <a:cs typeface="Times New Roman" panose="02020603050405020304" pitchFamily="18" charset="0"/>
              </a:rPr>
              <a:t>tip of </a:t>
            </a:r>
            <a:r>
              <a:rPr lang="en-US" b="1" dirty="0">
                <a:solidFill>
                  <a:srgbClr val="0070C0"/>
                </a:solidFill>
                <a:latin typeface="Times New Roman" panose="02020603050405020304" pitchFamily="18" charset="0"/>
                <a:cs typeface="Times New Roman" panose="02020603050405020304" pitchFamily="18" charset="0"/>
              </a:rPr>
              <a:t>the finger or lobe of the ear, bleeding ordinarily </a:t>
            </a:r>
            <a:r>
              <a:rPr lang="en-US" b="1" dirty="0" smtClean="0">
                <a:solidFill>
                  <a:srgbClr val="0070C0"/>
                </a:solidFill>
                <a:latin typeface="Times New Roman" panose="02020603050405020304" pitchFamily="18" charset="0"/>
                <a:cs typeface="Times New Roman" panose="02020603050405020304" pitchFamily="18" charset="0"/>
              </a:rPr>
              <a:t>lasts for </a:t>
            </a:r>
            <a:r>
              <a:rPr lang="en-US" b="1" dirty="0">
                <a:solidFill>
                  <a:srgbClr val="0070C0"/>
                </a:solidFill>
                <a:latin typeface="Times New Roman" panose="02020603050405020304" pitchFamily="18" charset="0"/>
                <a:cs typeface="Times New Roman" panose="02020603050405020304" pitchFamily="18" charset="0"/>
              </a:rPr>
              <a:t>1 to 6 minutes.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The </a:t>
            </a:r>
            <a:r>
              <a:rPr lang="en-US" b="1" dirty="0">
                <a:solidFill>
                  <a:srgbClr val="0070C0"/>
                </a:solidFill>
                <a:latin typeface="Times New Roman" panose="02020603050405020304" pitchFamily="18" charset="0"/>
                <a:cs typeface="Times New Roman" panose="02020603050405020304" pitchFamily="18" charset="0"/>
              </a:rPr>
              <a:t>time depends largely on </a:t>
            </a:r>
            <a:r>
              <a:rPr lang="en-US" b="1" dirty="0" smtClean="0">
                <a:solidFill>
                  <a:srgbClr val="0070C0"/>
                </a:solidFill>
                <a:latin typeface="Times New Roman" panose="02020603050405020304" pitchFamily="18" charset="0"/>
                <a:cs typeface="Times New Roman" panose="02020603050405020304" pitchFamily="18" charset="0"/>
              </a:rPr>
              <a:t>the depth </a:t>
            </a:r>
            <a:r>
              <a:rPr lang="en-US" b="1" dirty="0">
                <a:solidFill>
                  <a:srgbClr val="0070C0"/>
                </a:solidFill>
                <a:latin typeface="Times New Roman" panose="02020603050405020304" pitchFamily="18" charset="0"/>
                <a:cs typeface="Times New Roman" panose="02020603050405020304" pitchFamily="18" charset="0"/>
              </a:rPr>
              <a:t>of the wound and the degree of hyperemia </a:t>
            </a:r>
            <a:r>
              <a:rPr lang="en-US" b="1" dirty="0" smtClean="0">
                <a:solidFill>
                  <a:srgbClr val="0070C0"/>
                </a:solidFill>
                <a:latin typeface="Times New Roman" panose="02020603050405020304" pitchFamily="18" charset="0"/>
                <a:cs typeface="Times New Roman" panose="02020603050405020304" pitchFamily="18" charset="0"/>
              </a:rPr>
              <a:t>in the </a:t>
            </a:r>
            <a:r>
              <a:rPr lang="en-US" b="1" dirty="0">
                <a:solidFill>
                  <a:srgbClr val="0070C0"/>
                </a:solidFill>
                <a:latin typeface="Times New Roman" panose="02020603050405020304" pitchFamily="18" charset="0"/>
                <a:cs typeface="Times New Roman" panose="02020603050405020304" pitchFamily="18" charset="0"/>
              </a:rPr>
              <a:t>finger or ear lobe at the time of the test.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Lack of any </a:t>
            </a:r>
            <a:r>
              <a:rPr lang="en-US" b="1" dirty="0">
                <a:solidFill>
                  <a:srgbClr val="0070C0"/>
                </a:solidFill>
                <a:latin typeface="Times New Roman" panose="02020603050405020304" pitchFamily="18" charset="0"/>
                <a:cs typeface="Times New Roman" panose="02020603050405020304" pitchFamily="18" charset="0"/>
              </a:rPr>
              <a:t>one of several of the clotting factors can </a:t>
            </a:r>
            <a:r>
              <a:rPr lang="en-US" b="1" dirty="0" smtClean="0">
                <a:solidFill>
                  <a:srgbClr val="0070C0"/>
                </a:solidFill>
                <a:latin typeface="Times New Roman" panose="02020603050405020304" pitchFamily="18" charset="0"/>
                <a:cs typeface="Times New Roman" panose="02020603050405020304" pitchFamily="18" charset="0"/>
              </a:rPr>
              <a:t>prolong the </a:t>
            </a:r>
            <a:r>
              <a:rPr lang="en-US" b="1" dirty="0">
                <a:solidFill>
                  <a:srgbClr val="0070C0"/>
                </a:solidFill>
                <a:latin typeface="Times New Roman" panose="02020603050405020304" pitchFamily="18" charset="0"/>
                <a:cs typeface="Times New Roman" panose="02020603050405020304" pitchFamily="18" charset="0"/>
              </a:rPr>
              <a:t>bleeding time, but it is especially prolonged by </a:t>
            </a:r>
            <a:r>
              <a:rPr lang="en-US" b="1" dirty="0" smtClean="0">
                <a:solidFill>
                  <a:srgbClr val="0070C0"/>
                </a:solidFill>
                <a:latin typeface="Times New Roman" panose="02020603050405020304" pitchFamily="18" charset="0"/>
                <a:cs typeface="Times New Roman" panose="02020603050405020304" pitchFamily="18" charset="0"/>
              </a:rPr>
              <a:t>lack of </a:t>
            </a:r>
            <a:r>
              <a:rPr lang="en-US" b="1" dirty="0">
                <a:solidFill>
                  <a:srgbClr val="0070C0"/>
                </a:solidFill>
                <a:latin typeface="Times New Roman" panose="02020603050405020304" pitchFamily="18" charset="0"/>
                <a:cs typeface="Times New Roman" panose="02020603050405020304" pitchFamily="18" charset="0"/>
              </a:rPr>
              <a:t>platelets.</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38</a:t>
            </a:fld>
            <a:endParaRPr lang="en-US"/>
          </a:p>
        </p:txBody>
      </p:sp>
    </p:spTree>
    <p:extLst>
      <p:ext uri="{BB962C8B-B14F-4D97-AF65-F5344CB8AC3E}">
        <p14:creationId xmlns:p14="http://schemas.microsoft.com/office/powerpoint/2010/main" val="36023114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48680"/>
            <a:ext cx="7772400" cy="5623520"/>
          </a:xfrm>
        </p:spPr>
        <p:txBody>
          <a:bodyPr>
            <a:normAutofit fontScale="92500"/>
          </a:bodyPr>
          <a:lstStyle/>
          <a:p>
            <a:pPr marL="0" indent="0" algn="just">
              <a:lnSpc>
                <a:spcPct val="160000"/>
              </a:lnSpc>
              <a:buNone/>
            </a:pPr>
            <a:r>
              <a:rPr lang="en-US" b="1" i="1" dirty="0">
                <a:solidFill>
                  <a:srgbClr val="7030A0"/>
                </a:solidFill>
                <a:latin typeface="Times New Roman" panose="02020603050405020304" pitchFamily="18" charset="0"/>
                <a:cs typeface="Times New Roman" panose="02020603050405020304" pitchFamily="18" charset="0"/>
              </a:rPr>
              <a:t>Clotting Time</a:t>
            </a:r>
          </a:p>
          <a:p>
            <a:pPr algn="just">
              <a:lnSpc>
                <a:spcPct val="160000"/>
              </a:lnSpc>
            </a:pPr>
            <a:r>
              <a:rPr lang="en-US" b="1" dirty="0" smtClean="0">
                <a:solidFill>
                  <a:srgbClr val="0070C0"/>
                </a:solidFill>
                <a:latin typeface="Times New Roman" panose="02020603050405020304" pitchFamily="18" charset="0"/>
                <a:cs typeface="Times New Roman" panose="02020603050405020304" pitchFamily="18" charset="0"/>
              </a:rPr>
              <a:t>Many methods have been devised for determining blood clotting times. The one most widely used is to collect blood in a chemically clean glass test tube and then to tip the tube back and forth about every 30 seconds until the blood has clotted. By this method, the normal clotting time is 6 to 10 minutes.</a:t>
            </a:r>
          </a:p>
          <a:p>
            <a:pPr algn="just">
              <a:lnSpc>
                <a:spcPct val="160000"/>
              </a:lnSpc>
            </a:pPr>
            <a:r>
              <a:rPr lang="en-US" b="1" dirty="0" smtClean="0">
                <a:solidFill>
                  <a:srgbClr val="0070C0"/>
                </a:solidFill>
                <a:latin typeface="Times New Roman" panose="02020603050405020304" pitchFamily="18" charset="0"/>
                <a:cs typeface="Times New Roman" panose="02020603050405020304" pitchFamily="18" charset="0"/>
              </a:rPr>
              <a:t> Procedures using multiple test tubes have also been devised for determining clotting time more accurately. Unfortunately, the clotting time varies widely, depending on the method used for measuring it, so it is no longer used in many clinics. Instead, measurements of the clotting factors themselves are made, using sophisticated chemical procedures.</a:t>
            </a:r>
            <a:endParaRPr lang="en-US"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39</a:t>
            </a:fld>
            <a:endParaRPr lang="en-US"/>
          </a:p>
        </p:txBody>
      </p:sp>
    </p:spTree>
    <p:extLst>
      <p:ext uri="{BB962C8B-B14F-4D97-AF65-F5344CB8AC3E}">
        <p14:creationId xmlns:p14="http://schemas.microsoft.com/office/powerpoint/2010/main" val="129304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4704"/>
            <a:ext cx="7772400" cy="5407496"/>
          </a:xfrm>
        </p:spPr>
        <p:txBody>
          <a:bodyPr>
            <a:normAutofit fontScale="92500" lnSpcReduction="20000"/>
          </a:bodyPr>
          <a:lstStyle/>
          <a:p>
            <a:pPr marL="0" indent="0" algn="just">
              <a:lnSpc>
                <a:spcPct val="160000"/>
              </a:lnSpc>
              <a:buNone/>
            </a:pPr>
            <a:r>
              <a:rPr lang="en-US" b="1" i="1" dirty="0" err="1">
                <a:solidFill>
                  <a:srgbClr val="7030A0"/>
                </a:solidFill>
                <a:latin typeface="Times New Roman" panose="02020603050405020304" pitchFamily="18" charset="0"/>
                <a:cs typeface="Times New Roman" panose="02020603050405020304" pitchFamily="18" charset="0"/>
              </a:rPr>
              <a:t>Antithrombin</a:t>
            </a:r>
            <a:r>
              <a:rPr lang="en-US" b="1" i="1" dirty="0">
                <a:solidFill>
                  <a:srgbClr val="7030A0"/>
                </a:solidFill>
                <a:latin typeface="Times New Roman" panose="02020603050405020304" pitchFamily="18" charset="0"/>
                <a:cs typeface="Times New Roman" panose="02020603050405020304" pitchFamily="18" charset="0"/>
              </a:rPr>
              <a:t> Action of Fibrin and </a:t>
            </a:r>
            <a:r>
              <a:rPr lang="en-US" b="1" i="1" dirty="0" err="1">
                <a:solidFill>
                  <a:srgbClr val="7030A0"/>
                </a:solidFill>
                <a:latin typeface="Times New Roman" panose="02020603050405020304" pitchFamily="18" charset="0"/>
                <a:cs typeface="Times New Roman" panose="02020603050405020304" pitchFamily="18" charset="0"/>
              </a:rPr>
              <a:t>Antithrombin</a:t>
            </a:r>
            <a:r>
              <a:rPr lang="en-US" b="1" i="1" dirty="0">
                <a:solidFill>
                  <a:srgbClr val="7030A0"/>
                </a:solidFill>
                <a:latin typeface="Times New Roman" panose="02020603050405020304" pitchFamily="18" charset="0"/>
                <a:cs typeface="Times New Roman" panose="02020603050405020304" pitchFamily="18" charset="0"/>
              </a:rPr>
              <a:t> III. </a:t>
            </a:r>
            <a:endParaRPr lang="en-US" b="1" i="1" dirty="0" smtClean="0">
              <a:solidFill>
                <a:srgbClr val="7030A0"/>
              </a:solidFill>
              <a:latin typeface="Times New Roman" panose="02020603050405020304" pitchFamily="18" charset="0"/>
              <a:cs typeface="Times New Roman" panose="02020603050405020304" pitchFamily="18" charset="0"/>
            </a:endParaRPr>
          </a:p>
          <a:p>
            <a:pPr algn="just">
              <a:lnSpc>
                <a:spcPct val="160000"/>
              </a:lnSpc>
            </a:pPr>
            <a:r>
              <a:rPr lang="en-US" b="1" dirty="0" smtClean="0">
                <a:solidFill>
                  <a:srgbClr val="0070C0"/>
                </a:solidFill>
                <a:latin typeface="Times New Roman" panose="02020603050405020304" pitchFamily="18" charset="0"/>
                <a:cs typeface="Times New Roman" panose="02020603050405020304" pitchFamily="18" charset="0"/>
              </a:rPr>
              <a:t>Among the </a:t>
            </a:r>
            <a:r>
              <a:rPr lang="en-US" b="1" dirty="0">
                <a:solidFill>
                  <a:srgbClr val="0070C0"/>
                </a:solidFill>
                <a:latin typeface="Times New Roman" panose="02020603050405020304" pitchFamily="18" charset="0"/>
                <a:cs typeface="Times New Roman" panose="02020603050405020304" pitchFamily="18" charset="0"/>
              </a:rPr>
              <a:t>most important anticoagulants in the blood </a:t>
            </a:r>
            <a:r>
              <a:rPr lang="en-US" b="1" dirty="0" smtClean="0">
                <a:solidFill>
                  <a:srgbClr val="0070C0"/>
                </a:solidFill>
                <a:latin typeface="Times New Roman" panose="02020603050405020304" pitchFamily="18" charset="0"/>
                <a:cs typeface="Times New Roman" panose="02020603050405020304" pitchFamily="18" charset="0"/>
              </a:rPr>
              <a:t>itself are </a:t>
            </a:r>
            <a:r>
              <a:rPr lang="en-US" b="1" dirty="0">
                <a:solidFill>
                  <a:srgbClr val="0070C0"/>
                </a:solidFill>
                <a:latin typeface="Times New Roman" panose="02020603050405020304" pitchFamily="18" charset="0"/>
                <a:cs typeface="Times New Roman" panose="02020603050405020304" pitchFamily="18" charset="0"/>
              </a:rPr>
              <a:t>those that remove thrombin from the blood. </a:t>
            </a:r>
            <a:r>
              <a:rPr lang="en-US" b="1" dirty="0" smtClean="0">
                <a:solidFill>
                  <a:srgbClr val="0070C0"/>
                </a:solidFill>
                <a:latin typeface="Times New Roman" panose="02020603050405020304" pitchFamily="18" charset="0"/>
                <a:cs typeface="Times New Roman" panose="02020603050405020304" pitchFamily="18" charset="0"/>
              </a:rPr>
              <a:t>The most </a:t>
            </a:r>
            <a:r>
              <a:rPr lang="en-US" b="1" dirty="0">
                <a:solidFill>
                  <a:srgbClr val="0070C0"/>
                </a:solidFill>
                <a:latin typeface="Times New Roman" panose="02020603050405020304" pitchFamily="18" charset="0"/>
                <a:cs typeface="Times New Roman" panose="02020603050405020304" pitchFamily="18" charset="0"/>
              </a:rPr>
              <a:t>powerful of these </a:t>
            </a:r>
            <a:r>
              <a:rPr lang="en-US" b="1" dirty="0" smtClean="0">
                <a:solidFill>
                  <a:srgbClr val="0070C0"/>
                </a:solidFill>
                <a:latin typeface="Times New Roman" panose="02020603050405020304" pitchFamily="18" charset="0"/>
                <a:cs typeface="Times New Roman" panose="02020603050405020304" pitchFamily="18" charset="0"/>
              </a:rPr>
              <a:t>are</a:t>
            </a:r>
          </a:p>
          <a:p>
            <a:pPr marL="395288" indent="-395288" algn="just">
              <a:lnSpc>
                <a:spcPct val="160000"/>
              </a:lnSpc>
              <a:buNone/>
            </a:pPr>
            <a:r>
              <a:rPr lang="en-US" b="1" dirty="0" smtClean="0">
                <a:solidFill>
                  <a:srgbClr val="0070C0"/>
                </a:solidFill>
                <a:latin typeface="Times New Roman" panose="02020603050405020304" pitchFamily="18" charset="0"/>
                <a:cs typeface="Times New Roman" panose="02020603050405020304" pitchFamily="18" charset="0"/>
              </a:rPr>
              <a:t> </a:t>
            </a:r>
            <a:r>
              <a:rPr lang="en-US" b="1" dirty="0">
                <a:solidFill>
                  <a:srgbClr val="0070C0"/>
                </a:solidFill>
                <a:latin typeface="Times New Roman" panose="02020603050405020304" pitchFamily="18" charset="0"/>
                <a:cs typeface="Times New Roman" panose="02020603050405020304" pitchFamily="18" charset="0"/>
              </a:rPr>
              <a:t>(1) </a:t>
            </a:r>
            <a:r>
              <a:rPr lang="en-US" b="1" dirty="0" smtClean="0">
                <a:solidFill>
                  <a:srgbClr val="0070C0"/>
                </a:solidFill>
                <a:latin typeface="Times New Roman" panose="02020603050405020304" pitchFamily="18" charset="0"/>
                <a:cs typeface="Times New Roman" panose="02020603050405020304" pitchFamily="18" charset="0"/>
              </a:rPr>
              <a:t>The </a:t>
            </a:r>
            <a:r>
              <a:rPr lang="en-US" b="1" dirty="0">
                <a:solidFill>
                  <a:srgbClr val="0070C0"/>
                </a:solidFill>
                <a:latin typeface="Times New Roman" panose="02020603050405020304" pitchFamily="18" charset="0"/>
                <a:cs typeface="Times New Roman" panose="02020603050405020304" pitchFamily="18" charset="0"/>
              </a:rPr>
              <a:t>fibrin fibers </a:t>
            </a:r>
            <a:r>
              <a:rPr lang="en-US" b="1" dirty="0" smtClean="0">
                <a:solidFill>
                  <a:srgbClr val="0070C0"/>
                </a:solidFill>
                <a:latin typeface="Times New Roman" panose="02020603050405020304" pitchFamily="18" charset="0"/>
                <a:cs typeface="Times New Roman" panose="02020603050405020304" pitchFamily="18" charset="0"/>
              </a:rPr>
              <a:t>that themselves </a:t>
            </a:r>
            <a:r>
              <a:rPr lang="en-US" b="1" dirty="0">
                <a:solidFill>
                  <a:srgbClr val="0070C0"/>
                </a:solidFill>
                <a:latin typeface="Times New Roman" panose="02020603050405020304" pitchFamily="18" charset="0"/>
                <a:cs typeface="Times New Roman" panose="02020603050405020304" pitchFamily="18" charset="0"/>
              </a:rPr>
              <a:t>are formed during the process of clotting</a:t>
            </a:r>
          </a:p>
          <a:p>
            <a:pPr marL="395288" indent="-395288" algn="just">
              <a:lnSpc>
                <a:spcPct val="160000"/>
              </a:lnSpc>
              <a:buNone/>
            </a:pPr>
            <a:r>
              <a:rPr lang="en-US" b="1" dirty="0" smtClean="0">
                <a:solidFill>
                  <a:srgbClr val="0070C0"/>
                </a:solidFill>
                <a:latin typeface="Times New Roman" panose="02020603050405020304" pitchFamily="18" charset="0"/>
                <a:cs typeface="Times New Roman" panose="02020603050405020304" pitchFamily="18" charset="0"/>
              </a:rPr>
              <a:t> </a:t>
            </a:r>
            <a:r>
              <a:rPr lang="en-US" b="1" dirty="0">
                <a:solidFill>
                  <a:srgbClr val="0070C0"/>
                </a:solidFill>
                <a:latin typeface="Times New Roman" panose="02020603050405020304" pitchFamily="18" charset="0"/>
                <a:cs typeface="Times New Roman" panose="02020603050405020304" pitchFamily="18" charset="0"/>
              </a:rPr>
              <a:t>(2) </a:t>
            </a:r>
            <a:r>
              <a:rPr lang="en-US" b="1" dirty="0" smtClean="0">
                <a:solidFill>
                  <a:srgbClr val="0070C0"/>
                </a:solidFill>
                <a:latin typeface="Times New Roman" panose="02020603050405020304" pitchFamily="18" charset="0"/>
                <a:cs typeface="Times New Roman" panose="02020603050405020304" pitchFamily="18" charset="0"/>
              </a:rPr>
              <a:t>An </a:t>
            </a:r>
            <a:r>
              <a:rPr lang="en-US" b="1" dirty="0">
                <a:solidFill>
                  <a:srgbClr val="0070C0"/>
                </a:solidFill>
                <a:latin typeface="Times New Roman" panose="02020603050405020304" pitchFamily="18" charset="0"/>
                <a:cs typeface="Times New Roman" panose="02020603050405020304" pitchFamily="18" charset="0"/>
              </a:rPr>
              <a:t>alpha-globulin called </a:t>
            </a:r>
            <a:r>
              <a:rPr lang="en-US" b="1" dirty="0" err="1">
                <a:solidFill>
                  <a:srgbClr val="0070C0"/>
                </a:solidFill>
                <a:latin typeface="Times New Roman" panose="02020603050405020304" pitchFamily="18" charset="0"/>
                <a:cs typeface="Times New Roman" panose="02020603050405020304" pitchFamily="18" charset="0"/>
              </a:rPr>
              <a:t>antithrombin</a:t>
            </a:r>
            <a:r>
              <a:rPr lang="en-US" b="1" dirty="0">
                <a:solidFill>
                  <a:srgbClr val="0070C0"/>
                </a:solidFill>
                <a:latin typeface="Times New Roman" panose="02020603050405020304" pitchFamily="18" charset="0"/>
                <a:cs typeface="Times New Roman" panose="02020603050405020304" pitchFamily="18" charset="0"/>
              </a:rPr>
              <a:t> III </a:t>
            </a:r>
            <a:r>
              <a:rPr lang="en-US" b="1" dirty="0" smtClean="0">
                <a:solidFill>
                  <a:srgbClr val="0070C0"/>
                </a:solidFill>
                <a:latin typeface="Times New Roman" panose="02020603050405020304" pitchFamily="18" charset="0"/>
                <a:cs typeface="Times New Roman" panose="02020603050405020304" pitchFamily="18" charset="0"/>
              </a:rPr>
              <a:t>or </a:t>
            </a:r>
            <a:r>
              <a:rPr lang="en-US" b="1" dirty="0" err="1" smtClean="0">
                <a:solidFill>
                  <a:srgbClr val="0070C0"/>
                </a:solidFill>
                <a:latin typeface="Times New Roman" panose="02020603050405020304" pitchFamily="18" charset="0"/>
                <a:cs typeface="Times New Roman" panose="02020603050405020304" pitchFamily="18" charset="0"/>
              </a:rPr>
              <a:t>antithrombin</a:t>
            </a:r>
            <a:r>
              <a:rPr lang="en-US" b="1" dirty="0" smtClean="0">
                <a:solidFill>
                  <a:srgbClr val="0070C0"/>
                </a:solidFill>
                <a:latin typeface="Times New Roman" panose="02020603050405020304" pitchFamily="18" charset="0"/>
                <a:cs typeface="Times New Roman" panose="02020603050405020304" pitchFamily="18" charset="0"/>
              </a:rPr>
              <a:t>-heparin cofactor. </a:t>
            </a:r>
          </a:p>
          <a:p>
            <a:pPr algn="just">
              <a:lnSpc>
                <a:spcPct val="160000"/>
              </a:lnSpc>
            </a:pPr>
            <a:r>
              <a:rPr lang="en-US" b="1" dirty="0" smtClean="0">
                <a:solidFill>
                  <a:srgbClr val="0070C0"/>
                </a:solidFill>
                <a:latin typeface="Times New Roman" panose="02020603050405020304" pitchFamily="18" charset="0"/>
                <a:cs typeface="Times New Roman" panose="02020603050405020304" pitchFamily="18" charset="0"/>
              </a:rPr>
              <a:t>While </a:t>
            </a:r>
            <a:r>
              <a:rPr lang="en-US" b="1" dirty="0">
                <a:solidFill>
                  <a:srgbClr val="0070C0"/>
                </a:solidFill>
                <a:latin typeface="Times New Roman" panose="02020603050405020304" pitchFamily="18" charset="0"/>
                <a:cs typeface="Times New Roman" panose="02020603050405020304" pitchFamily="18" charset="0"/>
              </a:rPr>
              <a:t>a clot is forming, about 85 to 90 per cent </a:t>
            </a:r>
            <a:r>
              <a:rPr lang="en-US" b="1" dirty="0" smtClean="0">
                <a:solidFill>
                  <a:srgbClr val="0070C0"/>
                </a:solidFill>
                <a:latin typeface="Times New Roman" panose="02020603050405020304" pitchFamily="18" charset="0"/>
                <a:cs typeface="Times New Roman" panose="02020603050405020304" pitchFamily="18" charset="0"/>
              </a:rPr>
              <a:t>of the </a:t>
            </a:r>
            <a:r>
              <a:rPr lang="en-US" b="1" dirty="0">
                <a:solidFill>
                  <a:srgbClr val="0070C0"/>
                </a:solidFill>
                <a:latin typeface="Times New Roman" panose="02020603050405020304" pitchFamily="18" charset="0"/>
                <a:cs typeface="Times New Roman" panose="02020603050405020304" pitchFamily="18" charset="0"/>
              </a:rPr>
              <a:t>thrombin formed from the prothrombin </a:t>
            </a:r>
            <a:r>
              <a:rPr lang="en-US" b="1" dirty="0" smtClean="0">
                <a:solidFill>
                  <a:srgbClr val="0070C0"/>
                </a:solidFill>
                <a:latin typeface="Times New Roman" panose="02020603050405020304" pitchFamily="18" charset="0"/>
                <a:cs typeface="Times New Roman" panose="02020603050405020304" pitchFamily="18" charset="0"/>
              </a:rPr>
              <a:t>becomes adsorbed </a:t>
            </a:r>
            <a:r>
              <a:rPr lang="en-US" b="1" dirty="0">
                <a:solidFill>
                  <a:srgbClr val="0070C0"/>
                </a:solidFill>
                <a:latin typeface="Times New Roman" panose="02020603050405020304" pitchFamily="18" charset="0"/>
                <a:cs typeface="Times New Roman" panose="02020603050405020304" pitchFamily="18" charset="0"/>
              </a:rPr>
              <a:t>to the fibrin fibers as they develop</a:t>
            </a:r>
            <a:r>
              <a:rPr lang="en-US" b="1" dirty="0" smtClean="0">
                <a:solidFill>
                  <a:srgbClr val="0070C0"/>
                </a:solidFill>
                <a:latin typeface="Times New Roman" panose="02020603050405020304" pitchFamily="18" charset="0"/>
                <a:cs typeface="Times New Roman" panose="02020603050405020304" pitchFamily="18" charset="0"/>
              </a:rPr>
              <a:t>. This helps prevent </a:t>
            </a:r>
            <a:r>
              <a:rPr lang="en-US" b="1" dirty="0">
                <a:solidFill>
                  <a:srgbClr val="0070C0"/>
                </a:solidFill>
                <a:latin typeface="Times New Roman" panose="02020603050405020304" pitchFamily="18" charset="0"/>
                <a:cs typeface="Times New Roman" panose="02020603050405020304" pitchFamily="18" charset="0"/>
              </a:rPr>
              <a:t>the spread of thrombin into the </a:t>
            </a:r>
            <a:r>
              <a:rPr lang="en-US" b="1" dirty="0" smtClean="0">
                <a:solidFill>
                  <a:srgbClr val="0070C0"/>
                </a:solidFill>
                <a:latin typeface="Times New Roman" panose="02020603050405020304" pitchFamily="18" charset="0"/>
                <a:cs typeface="Times New Roman" panose="02020603050405020304" pitchFamily="18" charset="0"/>
              </a:rPr>
              <a:t>remaining blood </a:t>
            </a:r>
            <a:r>
              <a:rPr lang="en-US" b="1" dirty="0">
                <a:solidFill>
                  <a:srgbClr val="0070C0"/>
                </a:solidFill>
                <a:latin typeface="Times New Roman" panose="02020603050405020304" pitchFamily="18" charset="0"/>
                <a:cs typeface="Times New Roman" panose="02020603050405020304" pitchFamily="18" charset="0"/>
              </a:rPr>
              <a:t>and, therefore, prevents excessive spread of </a:t>
            </a:r>
            <a:r>
              <a:rPr lang="en-US" b="1" dirty="0" smtClean="0">
                <a:solidFill>
                  <a:srgbClr val="0070C0"/>
                </a:solidFill>
                <a:latin typeface="Times New Roman" panose="02020603050405020304" pitchFamily="18" charset="0"/>
                <a:cs typeface="Times New Roman" panose="02020603050405020304" pitchFamily="18" charset="0"/>
              </a:rPr>
              <a:t>the clot</a:t>
            </a:r>
            <a:r>
              <a:rPr lang="en-US" b="1" dirty="0">
                <a:solidFill>
                  <a:srgbClr val="0070C0"/>
                </a:solidFill>
                <a:latin typeface="Times New Roman" panose="02020603050405020304" pitchFamily="18" charset="0"/>
                <a:cs typeface="Times New Roman" panose="02020603050405020304" pitchFamily="18" charset="0"/>
              </a:rPr>
              <a:t>.</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4</a:t>
            </a:fld>
            <a:endParaRPr lang="en-US"/>
          </a:p>
        </p:txBody>
      </p:sp>
    </p:spTree>
    <p:extLst>
      <p:ext uri="{BB962C8B-B14F-4D97-AF65-F5344CB8AC3E}">
        <p14:creationId xmlns:p14="http://schemas.microsoft.com/office/powerpoint/2010/main" val="14254806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92696"/>
            <a:ext cx="7772400" cy="5479504"/>
          </a:xfrm>
        </p:spPr>
        <p:txBody>
          <a:bodyPr>
            <a:normAutofit fontScale="92500" lnSpcReduction="10000"/>
          </a:bodyPr>
          <a:lstStyle/>
          <a:p>
            <a:r>
              <a:rPr lang="en-US" b="1" i="1" dirty="0">
                <a:solidFill>
                  <a:srgbClr val="7030A0"/>
                </a:solidFill>
                <a:latin typeface="Times New Roman" panose="02020603050405020304" pitchFamily="18" charset="0"/>
                <a:cs typeface="Times New Roman" panose="02020603050405020304" pitchFamily="18" charset="0"/>
              </a:rPr>
              <a:t>Prothrombin Time</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Prothrombin time gives an indication of the </a:t>
            </a:r>
            <a:r>
              <a:rPr lang="en-US" b="1" dirty="0" smtClean="0">
                <a:solidFill>
                  <a:srgbClr val="0070C0"/>
                </a:solidFill>
                <a:latin typeface="Times New Roman" panose="02020603050405020304" pitchFamily="18" charset="0"/>
                <a:cs typeface="Times New Roman" panose="02020603050405020304" pitchFamily="18" charset="0"/>
              </a:rPr>
              <a:t>concentration of </a:t>
            </a:r>
            <a:r>
              <a:rPr lang="en-US" b="1" dirty="0">
                <a:solidFill>
                  <a:srgbClr val="0070C0"/>
                </a:solidFill>
                <a:latin typeface="Times New Roman" panose="02020603050405020304" pitchFamily="18" charset="0"/>
                <a:cs typeface="Times New Roman" panose="02020603050405020304" pitchFamily="18" charset="0"/>
              </a:rPr>
              <a:t>prothrombin in the blood.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The following figure shows the </a:t>
            </a:r>
            <a:r>
              <a:rPr lang="en-US" b="1" dirty="0">
                <a:solidFill>
                  <a:srgbClr val="0070C0"/>
                </a:solidFill>
                <a:latin typeface="Times New Roman" panose="02020603050405020304" pitchFamily="18" charset="0"/>
                <a:cs typeface="Times New Roman" panose="02020603050405020304" pitchFamily="18" charset="0"/>
              </a:rPr>
              <a:t>relation of prothrombin concentration to </a:t>
            </a:r>
            <a:r>
              <a:rPr lang="en-US" b="1" dirty="0" smtClean="0">
                <a:solidFill>
                  <a:srgbClr val="0070C0"/>
                </a:solidFill>
                <a:latin typeface="Times New Roman" panose="02020603050405020304" pitchFamily="18" charset="0"/>
                <a:cs typeface="Times New Roman" panose="02020603050405020304" pitchFamily="18" charset="0"/>
              </a:rPr>
              <a:t>prothrombin time</a:t>
            </a:r>
            <a:r>
              <a:rPr lang="en-US" b="1" dirty="0">
                <a:solidFill>
                  <a:srgbClr val="0070C0"/>
                </a:solidFill>
                <a:latin typeface="Times New Roman" panose="02020603050405020304" pitchFamily="18" charset="0"/>
                <a:cs typeface="Times New Roman" panose="02020603050405020304" pitchFamily="18" charset="0"/>
              </a:rPr>
              <a:t>. </a:t>
            </a:r>
            <a:r>
              <a:rPr lang="en-US" b="1" dirty="0" smtClean="0">
                <a:solidFill>
                  <a:srgbClr val="0070C0"/>
                </a:solidFill>
                <a:latin typeface="Times New Roman" panose="02020603050405020304" pitchFamily="18" charset="0"/>
                <a:cs typeface="Times New Roman" panose="02020603050405020304" pitchFamily="18" charset="0"/>
              </a:rPr>
              <a:t>The </a:t>
            </a:r>
            <a:r>
              <a:rPr lang="en-US" b="1" dirty="0">
                <a:solidFill>
                  <a:srgbClr val="0070C0"/>
                </a:solidFill>
                <a:latin typeface="Times New Roman" panose="02020603050405020304" pitchFamily="18" charset="0"/>
                <a:cs typeface="Times New Roman" panose="02020603050405020304" pitchFamily="18" charset="0"/>
              </a:rPr>
              <a:t>method for determining </a:t>
            </a:r>
            <a:r>
              <a:rPr lang="en-US" b="1" dirty="0" smtClean="0">
                <a:solidFill>
                  <a:srgbClr val="0070C0"/>
                </a:solidFill>
                <a:latin typeface="Times New Roman" panose="02020603050405020304" pitchFamily="18" charset="0"/>
                <a:cs typeface="Times New Roman" panose="02020603050405020304" pitchFamily="18" charset="0"/>
              </a:rPr>
              <a:t>prothrombin time </a:t>
            </a:r>
            <a:r>
              <a:rPr lang="en-US" b="1" dirty="0">
                <a:solidFill>
                  <a:srgbClr val="0070C0"/>
                </a:solidFill>
                <a:latin typeface="Times New Roman" panose="02020603050405020304" pitchFamily="18" charset="0"/>
                <a:cs typeface="Times New Roman" panose="02020603050405020304" pitchFamily="18" charset="0"/>
              </a:rPr>
              <a:t>is the following.</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Blood removed from the patient is </a:t>
            </a:r>
            <a:r>
              <a:rPr lang="en-US" b="1" dirty="0" smtClean="0">
                <a:solidFill>
                  <a:srgbClr val="0070C0"/>
                </a:solidFill>
                <a:latin typeface="Times New Roman" panose="02020603050405020304" pitchFamily="18" charset="0"/>
                <a:cs typeface="Times New Roman" panose="02020603050405020304" pitchFamily="18" charset="0"/>
              </a:rPr>
              <a:t>immediately oxalated </a:t>
            </a:r>
            <a:r>
              <a:rPr lang="en-US" b="1" dirty="0">
                <a:solidFill>
                  <a:srgbClr val="0070C0"/>
                </a:solidFill>
                <a:latin typeface="Times New Roman" panose="02020603050405020304" pitchFamily="18" charset="0"/>
                <a:cs typeface="Times New Roman" panose="02020603050405020304" pitchFamily="18" charset="0"/>
              </a:rPr>
              <a:t>so that none of the prothrombin can </a:t>
            </a:r>
            <a:r>
              <a:rPr lang="en-US" b="1" dirty="0" smtClean="0">
                <a:solidFill>
                  <a:srgbClr val="0070C0"/>
                </a:solidFill>
                <a:latin typeface="Times New Roman" panose="02020603050405020304" pitchFamily="18" charset="0"/>
                <a:cs typeface="Times New Roman" panose="02020603050405020304" pitchFamily="18" charset="0"/>
              </a:rPr>
              <a:t>change into </a:t>
            </a:r>
            <a:r>
              <a:rPr lang="en-US" b="1" dirty="0">
                <a:solidFill>
                  <a:srgbClr val="0070C0"/>
                </a:solidFill>
                <a:latin typeface="Times New Roman" panose="02020603050405020304" pitchFamily="18" charset="0"/>
                <a:cs typeface="Times New Roman" panose="02020603050405020304" pitchFamily="18" charset="0"/>
              </a:rPr>
              <a:t>thrombin</a:t>
            </a:r>
            <a:r>
              <a:rPr lang="en-US" b="1" dirty="0" smtClean="0">
                <a:solidFill>
                  <a:srgbClr val="0070C0"/>
                </a:solidFill>
                <a:latin typeface="Times New Roman" panose="02020603050405020304" pitchFamily="18" charset="0"/>
                <a:cs typeface="Times New Roman" panose="02020603050405020304" pitchFamily="18" charset="0"/>
              </a:rPr>
              <a:t>. Then</a:t>
            </a:r>
            <a:r>
              <a:rPr lang="en-US" b="1" dirty="0">
                <a:solidFill>
                  <a:srgbClr val="0070C0"/>
                </a:solidFill>
                <a:latin typeface="Times New Roman" panose="02020603050405020304" pitchFamily="18" charset="0"/>
                <a:cs typeface="Times New Roman" panose="02020603050405020304" pitchFamily="18" charset="0"/>
              </a:rPr>
              <a:t>, a large excess of calcium ion </a:t>
            </a:r>
            <a:r>
              <a:rPr lang="en-US" b="1" dirty="0" smtClean="0">
                <a:solidFill>
                  <a:srgbClr val="0070C0"/>
                </a:solidFill>
                <a:latin typeface="Times New Roman" panose="02020603050405020304" pitchFamily="18" charset="0"/>
                <a:cs typeface="Times New Roman" panose="02020603050405020304" pitchFamily="18" charset="0"/>
              </a:rPr>
              <a:t>and tissue </a:t>
            </a:r>
            <a:r>
              <a:rPr lang="en-US" b="1" dirty="0">
                <a:solidFill>
                  <a:srgbClr val="0070C0"/>
                </a:solidFill>
                <a:latin typeface="Times New Roman" panose="02020603050405020304" pitchFamily="18" charset="0"/>
                <a:cs typeface="Times New Roman" panose="02020603050405020304" pitchFamily="18" charset="0"/>
              </a:rPr>
              <a:t>factor is quickly mixed with the oxalated blood</a:t>
            </a:r>
            <a:r>
              <a:rPr lang="en-US" b="1" dirty="0" smtClean="0">
                <a:solidFill>
                  <a:srgbClr val="0070C0"/>
                </a:solidFill>
                <a:latin typeface="Times New Roman" panose="02020603050405020304" pitchFamily="18" charset="0"/>
                <a:cs typeface="Times New Roman" panose="02020603050405020304" pitchFamily="18" charset="0"/>
              </a:rPr>
              <a:t>.</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The excess calcium cancel the effect of the oxalate, and the tissue factor activates the prothrombin-to thrombin</a:t>
            </a:r>
            <a:r>
              <a:rPr lang="en-US" b="1" dirty="0" smtClean="0">
                <a:solidFill>
                  <a:srgbClr val="0070C0"/>
                </a:solidFill>
                <a:latin typeface="Times New Roman" panose="02020603050405020304" pitchFamily="18" charset="0"/>
                <a:cs typeface="Times New Roman" panose="02020603050405020304" pitchFamily="18" charset="0"/>
              </a:rPr>
              <a:t> </a:t>
            </a:r>
            <a:r>
              <a:rPr lang="en-US" b="1" dirty="0" smtClean="0">
                <a:solidFill>
                  <a:srgbClr val="0070C0"/>
                </a:solidFill>
                <a:latin typeface="Times New Roman" panose="02020603050405020304" pitchFamily="18" charset="0"/>
                <a:cs typeface="Times New Roman" panose="02020603050405020304" pitchFamily="18" charset="0"/>
              </a:rPr>
              <a:t>reaction by means of the extrinsic clotting pathway. </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40</a:t>
            </a:fld>
            <a:endParaRPr lang="en-US"/>
          </a:p>
        </p:txBody>
      </p:sp>
    </p:spTree>
    <p:extLst>
      <p:ext uri="{BB962C8B-B14F-4D97-AF65-F5344CB8AC3E}">
        <p14:creationId xmlns:p14="http://schemas.microsoft.com/office/powerpoint/2010/main" val="30993060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76672"/>
            <a:ext cx="7772400" cy="5695528"/>
          </a:xfrm>
        </p:spPr>
        <p:txBody>
          <a:bodyPr/>
          <a:lstStyle/>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The time required for coagulation to take place is known as the prothrombin time.</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The shortness of </a:t>
            </a:r>
            <a:r>
              <a:rPr lang="en-US" b="1" dirty="0">
                <a:solidFill>
                  <a:srgbClr val="0070C0"/>
                </a:solidFill>
                <a:latin typeface="Times New Roman" panose="02020603050405020304" pitchFamily="18" charset="0"/>
                <a:cs typeface="Times New Roman" panose="02020603050405020304" pitchFamily="18" charset="0"/>
              </a:rPr>
              <a:t>the time is determined mainly by prothrombin concentration.</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The normal prothrombin time is about </a:t>
            </a:r>
            <a:r>
              <a:rPr lang="en-US" b="1" dirty="0" smtClean="0">
                <a:solidFill>
                  <a:srgbClr val="0070C0"/>
                </a:solidFill>
                <a:latin typeface="Times New Roman" panose="02020603050405020304" pitchFamily="18" charset="0"/>
                <a:cs typeface="Times New Roman" panose="02020603050405020304" pitchFamily="18" charset="0"/>
              </a:rPr>
              <a:t>12 seconds</a:t>
            </a:r>
            <a:r>
              <a:rPr lang="en-US" b="1" dirty="0">
                <a:solidFill>
                  <a:srgbClr val="0070C0"/>
                </a:solidFill>
                <a:latin typeface="Times New Roman" panose="02020603050405020304" pitchFamily="18" charset="0"/>
                <a:cs typeface="Times New Roman" panose="02020603050405020304" pitchFamily="18" charset="0"/>
              </a:rPr>
              <a:t>. In each laboratory, a curve relating </a:t>
            </a:r>
            <a:r>
              <a:rPr lang="en-US" b="1" dirty="0" smtClean="0">
                <a:solidFill>
                  <a:srgbClr val="0070C0"/>
                </a:solidFill>
                <a:latin typeface="Times New Roman" panose="02020603050405020304" pitchFamily="18" charset="0"/>
                <a:cs typeface="Times New Roman" panose="02020603050405020304" pitchFamily="18" charset="0"/>
              </a:rPr>
              <a:t>prothrombin concentration </a:t>
            </a:r>
            <a:r>
              <a:rPr lang="en-US" b="1" dirty="0">
                <a:solidFill>
                  <a:srgbClr val="0070C0"/>
                </a:solidFill>
                <a:latin typeface="Times New Roman" panose="02020603050405020304" pitchFamily="18" charset="0"/>
                <a:cs typeface="Times New Roman" panose="02020603050405020304" pitchFamily="18" charset="0"/>
              </a:rPr>
              <a:t>to prothrombin time, such as The </a:t>
            </a:r>
            <a:r>
              <a:rPr lang="en-US" b="1" dirty="0" smtClean="0">
                <a:solidFill>
                  <a:srgbClr val="0070C0"/>
                </a:solidFill>
                <a:latin typeface="Times New Roman" panose="02020603050405020304" pitchFamily="18" charset="0"/>
                <a:cs typeface="Times New Roman" panose="02020603050405020304" pitchFamily="18" charset="0"/>
              </a:rPr>
              <a:t>shortness of </a:t>
            </a:r>
            <a:r>
              <a:rPr lang="en-US" b="1" dirty="0">
                <a:solidFill>
                  <a:srgbClr val="0070C0"/>
                </a:solidFill>
                <a:latin typeface="Times New Roman" panose="02020603050405020304" pitchFamily="18" charset="0"/>
                <a:cs typeface="Times New Roman" panose="02020603050405020304" pitchFamily="18" charset="0"/>
              </a:rPr>
              <a:t>the time is determined mainly by prothrombin concentration.</a:t>
            </a:r>
          </a:p>
          <a:p>
            <a:pPr marL="0" indent="0" algn="just">
              <a:lnSpc>
                <a:spcPct val="150000"/>
              </a:lnSpc>
              <a:buNone/>
            </a:pPr>
            <a:endParaRPr lang="en-US" dirty="0">
              <a:solidFill>
                <a:srgbClr val="0070C0"/>
              </a:solidFill>
              <a:latin typeface="Times New Roman" panose="02020603050405020304" pitchFamily="18" charset="0"/>
              <a:cs typeface="Times New Roman" panose="02020603050405020304" pitchFamily="18" charset="0"/>
            </a:endParaRPr>
          </a:p>
          <a:p>
            <a:pPr>
              <a:lnSpc>
                <a:spcPct val="150000"/>
              </a:lnSpc>
            </a:pPr>
            <a:endParaRPr lang="en-US" dirty="0"/>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41</a:t>
            </a:fld>
            <a:endParaRPr lang="en-US"/>
          </a:p>
        </p:txBody>
      </p:sp>
    </p:spTree>
    <p:extLst>
      <p:ext uri="{BB962C8B-B14F-4D97-AF65-F5344CB8AC3E}">
        <p14:creationId xmlns:p14="http://schemas.microsoft.com/office/powerpoint/2010/main" val="8173153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42</a:t>
            </a:fld>
            <a:endParaRPr lang="en-US"/>
          </a:p>
        </p:txBody>
      </p:sp>
      <p:pic>
        <p:nvPicPr>
          <p:cNvPr id="6" name="Picture 5"/>
          <p:cNvPicPr>
            <a:picLocks noChangeAspect="1"/>
          </p:cNvPicPr>
          <p:nvPr/>
        </p:nvPicPr>
        <p:blipFill>
          <a:blip r:embed="rId2"/>
          <a:stretch>
            <a:fillRect/>
          </a:stretch>
        </p:blipFill>
        <p:spPr>
          <a:xfrm>
            <a:off x="1331641" y="764704"/>
            <a:ext cx="6912768" cy="4264796"/>
          </a:xfrm>
          <a:prstGeom prst="rect">
            <a:avLst/>
          </a:prstGeom>
        </p:spPr>
      </p:pic>
      <p:sp>
        <p:nvSpPr>
          <p:cNvPr id="2" name="Rectangle 1"/>
          <p:cNvSpPr/>
          <p:nvPr/>
        </p:nvSpPr>
        <p:spPr>
          <a:xfrm>
            <a:off x="1619672" y="5321134"/>
            <a:ext cx="6408711" cy="646331"/>
          </a:xfrm>
          <a:prstGeom prst="rect">
            <a:avLst/>
          </a:prstGeom>
        </p:spPr>
        <p:txBody>
          <a:bodyPr wrap="square">
            <a:spAutoFit/>
          </a:bodyPr>
          <a:lstStyle/>
          <a:p>
            <a:pPr algn="just"/>
            <a:r>
              <a:rPr lang="en-US" b="1" dirty="0">
                <a:solidFill>
                  <a:srgbClr val="FF0000"/>
                </a:solidFill>
                <a:latin typeface="Times New Roman" panose="02020603050405020304" pitchFamily="18" charset="0"/>
                <a:cs typeface="Times New Roman" panose="02020603050405020304" pitchFamily="18" charset="0"/>
              </a:rPr>
              <a:t>Relation of prothrombin concentration in the blood to “</a:t>
            </a:r>
            <a:r>
              <a:rPr lang="en-US" b="1" dirty="0" smtClean="0">
                <a:solidFill>
                  <a:srgbClr val="FF0000"/>
                </a:solidFill>
                <a:latin typeface="Times New Roman" panose="02020603050405020304" pitchFamily="18" charset="0"/>
                <a:cs typeface="Times New Roman" panose="02020603050405020304" pitchFamily="18" charset="0"/>
              </a:rPr>
              <a:t>prothrombin time</a:t>
            </a:r>
            <a:r>
              <a:rPr lang="en-US" b="1"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5787751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92696"/>
            <a:ext cx="7772400" cy="5479504"/>
          </a:xfrm>
        </p:spPr>
        <p:txBody>
          <a:bodyPr>
            <a:normAutofit/>
          </a:bodyPr>
          <a:lstStyle/>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Tests similar to that for prothrombin time have </a:t>
            </a:r>
            <a:r>
              <a:rPr lang="en-US" b="1" dirty="0" smtClean="0">
                <a:solidFill>
                  <a:srgbClr val="0070C0"/>
                </a:solidFill>
                <a:latin typeface="Times New Roman" panose="02020603050405020304" pitchFamily="18" charset="0"/>
                <a:cs typeface="Times New Roman" panose="02020603050405020304" pitchFamily="18" charset="0"/>
              </a:rPr>
              <a:t>been devised </a:t>
            </a:r>
            <a:r>
              <a:rPr lang="en-US" b="1" dirty="0">
                <a:solidFill>
                  <a:srgbClr val="0070C0"/>
                </a:solidFill>
                <a:latin typeface="Times New Roman" panose="02020603050405020304" pitchFamily="18" charset="0"/>
                <a:cs typeface="Times New Roman" panose="02020603050405020304" pitchFamily="18" charset="0"/>
              </a:rPr>
              <a:t>to determine the quantities of other </a:t>
            </a:r>
            <a:r>
              <a:rPr lang="en-US" b="1" dirty="0" smtClean="0">
                <a:solidFill>
                  <a:srgbClr val="0070C0"/>
                </a:solidFill>
                <a:latin typeface="Times New Roman" panose="02020603050405020304" pitchFamily="18" charset="0"/>
                <a:cs typeface="Times New Roman" panose="02020603050405020304" pitchFamily="18" charset="0"/>
              </a:rPr>
              <a:t>blood clotting </a:t>
            </a:r>
            <a:r>
              <a:rPr lang="en-US" b="1" dirty="0">
                <a:solidFill>
                  <a:srgbClr val="0070C0"/>
                </a:solidFill>
                <a:latin typeface="Times New Roman" panose="02020603050405020304" pitchFamily="18" charset="0"/>
                <a:cs typeface="Times New Roman" panose="02020603050405020304" pitchFamily="18" charset="0"/>
              </a:rPr>
              <a:t>factors.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In </a:t>
            </a:r>
            <a:r>
              <a:rPr lang="en-US" b="1" dirty="0">
                <a:solidFill>
                  <a:srgbClr val="0070C0"/>
                </a:solidFill>
                <a:latin typeface="Times New Roman" panose="02020603050405020304" pitchFamily="18" charset="0"/>
                <a:cs typeface="Times New Roman" panose="02020603050405020304" pitchFamily="18" charset="0"/>
              </a:rPr>
              <a:t>each of these tests, excesses </a:t>
            </a:r>
            <a:r>
              <a:rPr lang="en-US" b="1" dirty="0" smtClean="0">
                <a:solidFill>
                  <a:srgbClr val="0070C0"/>
                </a:solidFill>
                <a:latin typeface="Times New Roman" panose="02020603050405020304" pitchFamily="18" charset="0"/>
                <a:cs typeface="Times New Roman" panose="02020603050405020304" pitchFamily="18" charset="0"/>
              </a:rPr>
              <a:t>of calcium </a:t>
            </a:r>
            <a:r>
              <a:rPr lang="en-US" b="1" dirty="0">
                <a:solidFill>
                  <a:srgbClr val="0070C0"/>
                </a:solidFill>
                <a:latin typeface="Times New Roman" panose="02020603050405020304" pitchFamily="18" charset="0"/>
                <a:cs typeface="Times New Roman" panose="02020603050405020304" pitchFamily="18" charset="0"/>
              </a:rPr>
              <a:t>ions and all the other factors besides the </a:t>
            </a:r>
            <a:r>
              <a:rPr lang="en-US" b="1" dirty="0" smtClean="0">
                <a:solidFill>
                  <a:srgbClr val="0070C0"/>
                </a:solidFill>
                <a:latin typeface="Times New Roman" panose="02020603050405020304" pitchFamily="18" charset="0"/>
                <a:cs typeface="Times New Roman" panose="02020603050405020304" pitchFamily="18" charset="0"/>
              </a:rPr>
              <a:t>one being </a:t>
            </a:r>
            <a:r>
              <a:rPr lang="en-US" b="1" dirty="0">
                <a:solidFill>
                  <a:srgbClr val="0070C0"/>
                </a:solidFill>
                <a:latin typeface="Times New Roman" panose="02020603050405020304" pitchFamily="18" charset="0"/>
                <a:cs typeface="Times New Roman" panose="02020603050405020304" pitchFamily="18" charset="0"/>
              </a:rPr>
              <a:t>tested are added to oxalated blood all at </a:t>
            </a:r>
            <a:r>
              <a:rPr lang="en-US" b="1" dirty="0" smtClean="0">
                <a:solidFill>
                  <a:srgbClr val="0070C0"/>
                </a:solidFill>
                <a:latin typeface="Times New Roman" panose="02020603050405020304" pitchFamily="18" charset="0"/>
                <a:cs typeface="Times New Roman" panose="02020603050405020304" pitchFamily="18" charset="0"/>
              </a:rPr>
              <a:t>once. Then </a:t>
            </a:r>
            <a:r>
              <a:rPr lang="en-US" b="1" dirty="0">
                <a:solidFill>
                  <a:srgbClr val="0070C0"/>
                </a:solidFill>
                <a:latin typeface="Times New Roman" panose="02020603050405020304" pitchFamily="18" charset="0"/>
                <a:cs typeface="Times New Roman" panose="02020603050405020304" pitchFamily="18" charset="0"/>
              </a:rPr>
              <a:t>the time required for coagulation is </a:t>
            </a:r>
            <a:r>
              <a:rPr lang="en-US" b="1" dirty="0" smtClean="0">
                <a:solidFill>
                  <a:srgbClr val="0070C0"/>
                </a:solidFill>
                <a:latin typeface="Times New Roman" panose="02020603050405020304" pitchFamily="18" charset="0"/>
                <a:cs typeface="Times New Roman" panose="02020603050405020304" pitchFamily="18" charset="0"/>
              </a:rPr>
              <a:t>determined in </a:t>
            </a:r>
            <a:r>
              <a:rPr lang="en-US" b="1" dirty="0">
                <a:solidFill>
                  <a:srgbClr val="0070C0"/>
                </a:solidFill>
                <a:latin typeface="Times New Roman" panose="02020603050405020304" pitchFamily="18" charset="0"/>
                <a:cs typeface="Times New Roman" panose="02020603050405020304" pitchFamily="18" charset="0"/>
              </a:rPr>
              <a:t>the same manner as for prothrombin time. If </a:t>
            </a:r>
            <a:r>
              <a:rPr lang="en-US" b="1" dirty="0" smtClean="0">
                <a:solidFill>
                  <a:srgbClr val="0070C0"/>
                </a:solidFill>
                <a:latin typeface="Times New Roman" panose="02020603050405020304" pitchFamily="18" charset="0"/>
                <a:cs typeface="Times New Roman" panose="02020603050405020304" pitchFamily="18" charset="0"/>
              </a:rPr>
              <a:t>the factor </a:t>
            </a:r>
            <a:r>
              <a:rPr lang="en-US" b="1" dirty="0">
                <a:solidFill>
                  <a:srgbClr val="0070C0"/>
                </a:solidFill>
                <a:latin typeface="Times New Roman" panose="02020603050405020304" pitchFamily="18" charset="0"/>
                <a:cs typeface="Times New Roman" panose="02020603050405020304" pitchFamily="18" charset="0"/>
              </a:rPr>
              <a:t>being tested is deficient, the coagulation time </a:t>
            </a:r>
            <a:r>
              <a:rPr lang="en-US" b="1" dirty="0" smtClean="0">
                <a:solidFill>
                  <a:srgbClr val="0070C0"/>
                </a:solidFill>
                <a:latin typeface="Times New Roman" panose="02020603050405020304" pitchFamily="18" charset="0"/>
                <a:cs typeface="Times New Roman" panose="02020603050405020304" pitchFamily="18" charset="0"/>
              </a:rPr>
              <a:t>is prolonged</a:t>
            </a:r>
            <a:r>
              <a:rPr lang="en-US" b="1" dirty="0">
                <a:solidFill>
                  <a:srgbClr val="0070C0"/>
                </a:solidFill>
                <a:latin typeface="Times New Roman" panose="02020603050405020304" pitchFamily="18" charset="0"/>
                <a:cs typeface="Times New Roman" panose="02020603050405020304" pitchFamily="18" charset="0"/>
              </a:rPr>
              <a:t>. The time itself can then be used to </a:t>
            </a:r>
            <a:r>
              <a:rPr lang="en-US" b="1" dirty="0" smtClean="0">
                <a:solidFill>
                  <a:srgbClr val="0070C0"/>
                </a:solidFill>
                <a:latin typeface="Times New Roman" panose="02020603050405020304" pitchFamily="18" charset="0"/>
                <a:cs typeface="Times New Roman" panose="02020603050405020304" pitchFamily="18" charset="0"/>
              </a:rPr>
              <a:t>quantitate the </a:t>
            </a:r>
            <a:r>
              <a:rPr lang="en-US" b="1" dirty="0">
                <a:solidFill>
                  <a:srgbClr val="0070C0"/>
                </a:solidFill>
                <a:latin typeface="Times New Roman" panose="02020603050405020304" pitchFamily="18" charset="0"/>
                <a:cs typeface="Times New Roman" panose="02020603050405020304" pitchFamily="18" charset="0"/>
              </a:rPr>
              <a:t>concentration of the factor.</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43</a:t>
            </a:fld>
            <a:endParaRPr lang="en-US"/>
          </a:p>
        </p:txBody>
      </p:sp>
    </p:spTree>
    <p:extLst>
      <p:ext uri="{BB962C8B-B14F-4D97-AF65-F5344CB8AC3E}">
        <p14:creationId xmlns:p14="http://schemas.microsoft.com/office/powerpoint/2010/main" val="164712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08720"/>
            <a:ext cx="7772400" cy="5263480"/>
          </a:xfrm>
        </p:spPr>
        <p:txBody>
          <a:bodyPr/>
          <a:lstStyle/>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The thrombin that does not adsorb to the </a:t>
            </a:r>
            <a:r>
              <a:rPr lang="en-US" b="1" dirty="0" smtClean="0">
                <a:solidFill>
                  <a:srgbClr val="0070C0"/>
                </a:solidFill>
                <a:latin typeface="Times New Roman" panose="02020603050405020304" pitchFamily="18" charset="0"/>
                <a:cs typeface="Times New Roman" panose="02020603050405020304" pitchFamily="18" charset="0"/>
              </a:rPr>
              <a:t>fibrin fibers </a:t>
            </a:r>
            <a:r>
              <a:rPr lang="en-US" b="1" dirty="0">
                <a:solidFill>
                  <a:srgbClr val="0070C0"/>
                </a:solidFill>
                <a:latin typeface="Times New Roman" panose="02020603050405020304" pitchFamily="18" charset="0"/>
                <a:cs typeface="Times New Roman" panose="02020603050405020304" pitchFamily="18" charset="0"/>
              </a:rPr>
              <a:t>soon combines with </a:t>
            </a:r>
            <a:r>
              <a:rPr lang="en-US" b="1" dirty="0" err="1">
                <a:solidFill>
                  <a:srgbClr val="0070C0"/>
                </a:solidFill>
                <a:latin typeface="Times New Roman" panose="02020603050405020304" pitchFamily="18" charset="0"/>
                <a:cs typeface="Times New Roman" panose="02020603050405020304" pitchFamily="18" charset="0"/>
              </a:rPr>
              <a:t>antithrombin</a:t>
            </a:r>
            <a:r>
              <a:rPr lang="en-US" b="1" dirty="0">
                <a:solidFill>
                  <a:srgbClr val="0070C0"/>
                </a:solidFill>
                <a:latin typeface="Times New Roman" panose="02020603050405020304" pitchFamily="18" charset="0"/>
                <a:cs typeface="Times New Roman" panose="02020603050405020304" pitchFamily="18" charset="0"/>
              </a:rPr>
              <a:t> III, </a:t>
            </a:r>
            <a:r>
              <a:rPr lang="en-US" b="1" dirty="0" smtClean="0">
                <a:solidFill>
                  <a:srgbClr val="0070C0"/>
                </a:solidFill>
                <a:latin typeface="Times New Roman" panose="02020603050405020304" pitchFamily="18" charset="0"/>
                <a:cs typeface="Times New Roman" panose="02020603050405020304" pitchFamily="18" charset="0"/>
              </a:rPr>
              <a:t>which further </a:t>
            </a:r>
            <a:r>
              <a:rPr lang="en-US" b="1" dirty="0">
                <a:solidFill>
                  <a:srgbClr val="0070C0"/>
                </a:solidFill>
                <a:latin typeface="Times New Roman" panose="02020603050405020304" pitchFamily="18" charset="0"/>
                <a:cs typeface="Times New Roman" panose="02020603050405020304" pitchFamily="18" charset="0"/>
              </a:rPr>
              <a:t>blocks the effect of the thrombin on the </a:t>
            </a:r>
            <a:r>
              <a:rPr lang="en-US" b="1" dirty="0" smtClean="0">
                <a:solidFill>
                  <a:srgbClr val="0070C0"/>
                </a:solidFill>
                <a:latin typeface="Times New Roman" panose="02020603050405020304" pitchFamily="18" charset="0"/>
                <a:cs typeface="Times New Roman" panose="02020603050405020304" pitchFamily="18" charset="0"/>
              </a:rPr>
              <a:t>fibrinogen and </a:t>
            </a:r>
            <a:r>
              <a:rPr lang="en-US" b="1" dirty="0">
                <a:solidFill>
                  <a:srgbClr val="0070C0"/>
                </a:solidFill>
                <a:latin typeface="Times New Roman" panose="02020603050405020304" pitchFamily="18" charset="0"/>
                <a:cs typeface="Times New Roman" panose="02020603050405020304" pitchFamily="18" charset="0"/>
              </a:rPr>
              <a:t>then also inactivates the </a:t>
            </a:r>
            <a:r>
              <a:rPr lang="en-US" b="1">
                <a:solidFill>
                  <a:srgbClr val="0070C0"/>
                </a:solidFill>
                <a:latin typeface="Times New Roman" panose="02020603050405020304" pitchFamily="18" charset="0"/>
                <a:cs typeface="Times New Roman" panose="02020603050405020304" pitchFamily="18" charset="0"/>
              </a:rPr>
              <a:t>thrombin </a:t>
            </a:r>
            <a:r>
              <a:rPr lang="en-US" b="1" smtClean="0">
                <a:solidFill>
                  <a:srgbClr val="0070C0"/>
                </a:solidFill>
                <a:latin typeface="Times New Roman" panose="02020603050405020304" pitchFamily="18" charset="0"/>
                <a:cs typeface="Times New Roman" panose="02020603050405020304" pitchFamily="18" charset="0"/>
              </a:rPr>
              <a:t>itself during </a:t>
            </a:r>
            <a:r>
              <a:rPr lang="en-US" b="1" dirty="0">
                <a:solidFill>
                  <a:srgbClr val="0070C0"/>
                </a:solidFill>
                <a:latin typeface="Times New Roman" panose="02020603050405020304" pitchFamily="18" charset="0"/>
                <a:cs typeface="Times New Roman" panose="02020603050405020304" pitchFamily="18" charset="0"/>
              </a:rPr>
              <a:t>the next 12 to 20 minutes.</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5</a:t>
            </a:fld>
            <a:endParaRPr lang="en-US"/>
          </a:p>
        </p:txBody>
      </p:sp>
    </p:spTree>
    <p:extLst>
      <p:ext uri="{BB962C8B-B14F-4D97-AF65-F5344CB8AC3E}">
        <p14:creationId xmlns:p14="http://schemas.microsoft.com/office/powerpoint/2010/main" val="3692484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36712"/>
            <a:ext cx="7772400" cy="5335488"/>
          </a:xfrm>
        </p:spPr>
        <p:txBody>
          <a:bodyPr>
            <a:normAutofit fontScale="85000" lnSpcReduction="10000"/>
          </a:bodyPr>
          <a:lstStyle/>
          <a:p>
            <a:pPr marL="0" indent="0" algn="just">
              <a:buNone/>
            </a:pPr>
            <a:r>
              <a:rPr lang="en-US" sz="2600" b="1" i="1" dirty="0" smtClean="0">
                <a:solidFill>
                  <a:srgbClr val="7030A0"/>
                </a:solidFill>
                <a:latin typeface="Times New Roman" panose="02020603050405020304" pitchFamily="18" charset="0"/>
                <a:cs typeface="Times New Roman" panose="02020603050405020304" pitchFamily="18" charset="0"/>
              </a:rPr>
              <a:t>Heparin</a:t>
            </a:r>
          </a:p>
          <a:p>
            <a:pPr algn="just">
              <a:lnSpc>
                <a:spcPct val="160000"/>
              </a:lnSpc>
            </a:pPr>
            <a:r>
              <a:rPr lang="en-US" sz="2200" b="1" dirty="0" smtClean="0">
                <a:solidFill>
                  <a:srgbClr val="0070C0"/>
                </a:solidFill>
                <a:latin typeface="Times New Roman" panose="02020603050405020304" pitchFamily="18" charset="0"/>
                <a:cs typeface="Times New Roman" panose="02020603050405020304" pitchFamily="18" charset="0"/>
              </a:rPr>
              <a:t>Heparin </a:t>
            </a:r>
            <a:r>
              <a:rPr lang="en-US" sz="2200" b="1" dirty="0">
                <a:solidFill>
                  <a:srgbClr val="0070C0"/>
                </a:solidFill>
                <a:latin typeface="Times New Roman" panose="02020603050405020304" pitchFamily="18" charset="0"/>
                <a:cs typeface="Times New Roman" panose="02020603050405020304" pitchFamily="18" charset="0"/>
              </a:rPr>
              <a:t>is </a:t>
            </a:r>
            <a:r>
              <a:rPr lang="en-US" sz="2200" b="1" dirty="0" smtClean="0">
                <a:solidFill>
                  <a:srgbClr val="0070C0"/>
                </a:solidFill>
                <a:latin typeface="Times New Roman" panose="02020603050405020304" pitchFamily="18" charset="0"/>
                <a:cs typeface="Times New Roman" panose="02020603050405020304" pitchFamily="18" charset="0"/>
              </a:rPr>
              <a:t>a </a:t>
            </a:r>
            <a:r>
              <a:rPr lang="en-US" sz="2200" b="1" dirty="0">
                <a:solidFill>
                  <a:srgbClr val="0070C0"/>
                </a:solidFill>
                <a:latin typeface="Times New Roman" panose="02020603050405020304" pitchFamily="18" charset="0"/>
                <a:cs typeface="Times New Roman" panose="02020603050405020304" pitchFamily="18" charset="0"/>
              </a:rPr>
              <a:t>powerful </a:t>
            </a:r>
            <a:r>
              <a:rPr lang="en-US" sz="2200" b="1" dirty="0" smtClean="0">
                <a:solidFill>
                  <a:srgbClr val="0070C0"/>
                </a:solidFill>
                <a:latin typeface="Times New Roman" panose="02020603050405020304" pitchFamily="18" charset="0"/>
                <a:cs typeface="Times New Roman" panose="02020603050405020304" pitchFamily="18" charset="0"/>
              </a:rPr>
              <a:t>anticoagulant, but </a:t>
            </a:r>
            <a:r>
              <a:rPr lang="en-US" sz="2200" b="1" dirty="0">
                <a:solidFill>
                  <a:srgbClr val="0070C0"/>
                </a:solidFill>
                <a:latin typeface="Times New Roman" panose="02020603050405020304" pitchFamily="18" charset="0"/>
                <a:cs typeface="Times New Roman" panose="02020603050405020304" pitchFamily="18" charset="0"/>
              </a:rPr>
              <a:t>its concentration in the blood is normally </a:t>
            </a:r>
            <a:r>
              <a:rPr lang="en-US" sz="2200" b="1" dirty="0" smtClean="0">
                <a:solidFill>
                  <a:srgbClr val="0070C0"/>
                </a:solidFill>
                <a:latin typeface="Times New Roman" panose="02020603050405020304" pitchFamily="18" charset="0"/>
                <a:cs typeface="Times New Roman" panose="02020603050405020304" pitchFamily="18" charset="0"/>
              </a:rPr>
              <a:t>low. </a:t>
            </a:r>
          </a:p>
          <a:p>
            <a:pPr algn="just">
              <a:lnSpc>
                <a:spcPct val="160000"/>
              </a:lnSpc>
            </a:pPr>
            <a:r>
              <a:rPr lang="en-US" sz="2200" b="1" dirty="0" smtClean="0">
                <a:solidFill>
                  <a:srgbClr val="0070C0"/>
                </a:solidFill>
                <a:latin typeface="Times New Roman" panose="02020603050405020304" pitchFamily="18" charset="0"/>
                <a:cs typeface="Times New Roman" panose="02020603050405020304" pitchFamily="18" charset="0"/>
              </a:rPr>
              <a:t>Heparin </a:t>
            </a:r>
            <a:r>
              <a:rPr lang="en-US" sz="2200" b="1" dirty="0">
                <a:solidFill>
                  <a:srgbClr val="0070C0"/>
                </a:solidFill>
                <a:latin typeface="Times New Roman" panose="02020603050405020304" pitchFamily="18" charset="0"/>
                <a:cs typeface="Times New Roman" panose="02020603050405020304" pitchFamily="18" charset="0"/>
              </a:rPr>
              <a:t>is used widely as a pharmacological agent </a:t>
            </a:r>
            <a:r>
              <a:rPr lang="en-US" sz="2200" b="1" dirty="0" smtClean="0">
                <a:solidFill>
                  <a:srgbClr val="0070C0"/>
                </a:solidFill>
                <a:latin typeface="Times New Roman" panose="02020603050405020304" pitchFamily="18" charset="0"/>
                <a:cs typeface="Times New Roman" panose="02020603050405020304" pitchFamily="18" charset="0"/>
              </a:rPr>
              <a:t>in medical </a:t>
            </a:r>
            <a:r>
              <a:rPr lang="en-US" sz="2200" b="1" dirty="0">
                <a:solidFill>
                  <a:srgbClr val="0070C0"/>
                </a:solidFill>
                <a:latin typeface="Times New Roman" panose="02020603050405020304" pitchFamily="18" charset="0"/>
                <a:cs typeface="Times New Roman" panose="02020603050405020304" pitchFamily="18" charset="0"/>
              </a:rPr>
              <a:t>practice in much higher concentrations </a:t>
            </a:r>
            <a:r>
              <a:rPr lang="en-US" sz="2200" b="1" dirty="0" smtClean="0">
                <a:solidFill>
                  <a:srgbClr val="0070C0"/>
                </a:solidFill>
                <a:latin typeface="Times New Roman" panose="02020603050405020304" pitchFamily="18" charset="0"/>
                <a:cs typeface="Times New Roman" panose="02020603050405020304" pitchFamily="18" charset="0"/>
              </a:rPr>
              <a:t>to prevent </a:t>
            </a:r>
            <a:r>
              <a:rPr lang="en-US" sz="2200" b="1" dirty="0">
                <a:solidFill>
                  <a:srgbClr val="0070C0"/>
                </a:solidFill>
                <a:latin typeface="Times New Roman" panose="02020603050405020304" pitchFamily="18" charset="0"/>
                <a:cs typeface="Times New Roman" panose="02020603050405020304" pitchFamily="18" charset="0"/>
              </a:rPr>
              <a:t>intravascular </a:t>
            </a:r>
            <a:r>
              <a:rPr lang="en-US" sz="2200" b="1" dirty="0" smtClean="0">
                <a:solidFill>
                  <a:srgbClr val="0070C0"/>
                </a:solidFill>
                <a:latin typeface="Times New Roman" panose="02020603050405020304" pitchFamily="18" charset="0"/>
                <a:cs typeface="Times New Roman" panose="02020603050405020304" pitchFamily="18" charset="0"/>
              </a:rPr>
              <a:t>clotting.</a:t>
            </a:r>
          </a:p>
          <a:p>
            <a:pPr algn="just">
              <a:lnSpc>
                <a:spcPct val="160000"/>
              </a:lnSpc>
            </a:pPr>
            <a:r>
              <a:rPr lang="en-US" sz="2200" b="1" dirty="0" smtClean="0">
                <a:solidFill>
                  <a:srgbClr val="0070C0"/>
                </a:solidFill>
                <a:latin typeface="Times New Roman" panose="02020603050405020304" pitchFamily="18" charset="0"/>
                <a:cs typeface="Times New Roman" panose="02020603050405020304" pitchFamily="18" charset="0"/>
              </a:rPr>
              <a:t>The </a:t>
            </a:r>
            <a:r>
              <a:rPr lang="en-US" sz="2200" b="1" dirty="0">
                <a:solidFill>
                  <a:srgbClr val="0070C0"/>
                </a:solidFill>
                <a:latin typeface="Times New Roman" panose="02020603050405020304" pitchFamily="18" charset="0"/>
                <a:cs typeface="Times New Roman" panose="02020603050405020304" pitchFamily="18" charset="0"/>
              </a:rPr>
              <a:t>heparin molecule is a highly negatively </a:t>
            </a:r>
            <a:r>
              <a:rPr lang="en-US" sz="2200" b="1" dirty="0" smtClean="0">
                <a:solidFill>
                  <a:srgbClr val="0070C0"/>
                </a:solidFill>
                <a:latin typeface="Times New Roman" panose="02020603050405020304" pitchFamily="18" charset="0"/>
                <a:cs typeface="Times New Roman" panose="02020603050405020304" pitchFamily="18" charset="0"/>
              </a:rPr>
              <a:t>charged conjugated </a:t>
            </a:r>
            <a:r>
              <a:rPr lang="en-US" sz="2200" b="1" dirty="0">
                <a:solidFill>
                  <a:srgbClr val="0070C0"/>
                </a:solidFill>
                <a:latin typeface="Times New Roman" panose="02020603050405020304" pitchFamily="18" charset="0"/>
                <a:cs typeface="Times New Roman" panose="02020603050405020304" pitchFamily="18" charset="0"/>
              </a:rPr>
              <a:t>polysaccharide. </a:t>
            </a:r>
            <a:endParaRPr lang="en-US" sz="2200" b="1" dirty="0" smtClean="0">
              <a:solidFill>
                <a:srgbClr val="0070C0"/>
              </a:solidFill>
              <a:latin typeface="Times New Roman" panose="02020603050405020304" pitchFamily="18" charset="0"/>
              <a:cs typeface="Times New Roman" panose="02020603050405020304" pitchFamily="18" charset="0"/>
            </a:endParaRPr>
          </a:p>
          <a:p>
            <a:pPr algn="just">
              <a:lnSpc>
                <a:spcPct val="160000"/>
              </a:lnSpc>
            </a:pPr>
            <a:r>
              <a:rPr lang="en-US" sz="2200" b="1" dirty="0" smtClean="0">
                <a:solidFill>
                  <a:srgbClr val="0070C0"/>
                </a:solidFill>
                <a:latin typeface="Times New Roman" panose="02020603050405020304" pitchFamily="18" charset="0"/>
                <a:cs typeface="Times New Roman" panose="02020603050405020304" pitchFamily="18" charset="0"/>
              </a:rPr>
              <a:t>Heparin </a:t>
            </a:r>
            <a:r>
              <a:rPr lang="en-US" sz="2200" b="1" dirty="0">
                <a:solidFill>
                  <a:srgbClr val="0070C0"/>
                </a:solidFill>
                <a:latin typeface="Times New Roman" panose="02020603050405020304" pitchFamily="18" charset="0"/>
                <a:cs typeface="Times New Roman" panose="02020603050405020304" pitchFamily="18" charset="0"/>
              </a:rPr>
              <a:t>has little anticoagulant properties, but when it combines </a:t>
            </a:r>
            <a:r>
              <a:rPr lang="en-US" sz="2200" b="1" dirty="0" smtClean="0">
                <a:solidFill>
                  <a:srgbClr val="0070C0"/>
                </a:solidFill>
                <a:latin typeface="Times New Roman" panose="02020603050405020304" pitchFamily="18" charset="0"/>
                <a:cs typeface="Times New Roman" panose="02020603050405020304" pitchFamily="18" charset="0"/>
              </a:rPr>
              <a:t>with </a:t>
            </a:r>
            <a:r>
              <a:rPr lang="en-US" sz="2200" b="1" dirty="0" err="1" smtClean="0">
                <a:solidFill>
                  <a:srgbClr val="0070C0"/>
                </a:solidFill>
                <a:latin typeface="Times New Roman" panose="02020603050405020304" pitchFamily="18" charset="0"/>
                <a:cs typeface="Times New Roman" panose="02020603050405020304" pitchFamily="18" charset="0"/>
              </a:rPr>
              <a:t>antithrombin</a:t>
            </a:r>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a:solidFill>
                  <a:srgbClr val="0070C0"/>
                </a:solidFill>
                <a:latin typeface="Times New Roman" panose="02020603050405020304" pitchFamily="18" charset="0"/>
                <a:cs typeface="Times New Roman" panose="02020603050405020304" pitchFamily="18" charset="0"/>
              </a:rPr>
              <a:t>III, the effectiveness of </a:t>
            </a:r>
            <a:r>
              <a:rPr lang="en-US" sz="2200" b="1" dirty="0" err="1">
                <a:solidFill>
                  <a:srgbClr val="0070C0"/>
                </a:solidFill>
                <a:latin typeface="Times New Roman" panose="02020603050405020304" pitchFamily="18" charset="0"/>
                <a:cs typeface="Times New Roman" panose="02020603050405020304" pitchFamily="18" charset="0"/>
              </a:rPr>
              <a:t>antithrombin</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smtClean="0">
                <a:solidFill>
                  <a:srgbClr val="0070C0"/>
                </a:solidFill>
                <a:latin typeface="Times New Roman" panose="02020603050405020304" pitchFamily="18" charset="0"/>
                <a:cs typeface="Times New Roman" panose="02020603050405020304" pitchFamily="18" charset="0"/>
              </a:rPr>
              <a:t>III for </a:t>
            </a:r>
            <a:r>
              <a:rPr lang="en-US" sz="2200" b="1" dirty="0">
                <a:solidFill>
                  <a:srgbClr val="0070C0"/>
                </a:solidFill>
                <a:latin typeface="Times New Roman" panose="02020603050405020304" pitchFamily="18" charset="0"/>
                <a:cs typeface="Times New Roman" panose="02020603050405020304" pitchFamily="18" charset="0"/>
              </a:rPr>
              <a:t>removing thrombin increases by </a:t>
            </a:r>
            <a:r>
              <a:rPr lang="en-US" sz="2200" b="1" dirty="0" smtClean="0">
                <a:solidFill>
                  <a:srgbClr val="0070C0"/>
                </a:solidFill>
                <a:latin typeface="Times New Roman" panose="02020603050405020304" pitchFamily="18" charset="0"/>
                <a:cs typeface="Times New Roman" panose="02020603050405020304" pitchFamily="18" charset="0"/>
              </a:rPr>
              <a:t>100 to 1000 fold, </a:t>
            </a:r>
            <a:r>
              <a:rPr lang="en-US" sz="2200" b="1" dirty="0">
                <a:solidFill>
                  <a:srgbClr val="0070C0"/>
                </a:solidFill>
                <a:latin typeface="Times New Roman" panose="02020603050405020304" pitchFamily="18" charset="0"/>
                <a:cs typeface="Times New Roman" panose="02020603050405020304" pitchFamily="18" charset="0"/>
              </a:rPr>
              <a:t>and thus it acts as an anticoagulant</a:t>
            </a:r>
            <a:r>
              <a:rPr lang="en-US" sz="2200" b="1" dirty="0" smtClean="0">
                <a:solidFill>
                  <a:srgbClr val="0070C0"/>
                </a:solidFill>
                <a:latin typeface="Times New Roman" panose="02020603050405020304" pitchFamily="18" charset="0"/>
                <a:cs typeface="Times New Roman" panose="02020603050405020304" pitchFamily="18" charset="0"/>
              </a:rPr>
              <a:t>.</a:t>
            </a:r>
            <a:endParaRPr lang="en-US" sz="2200"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6</a:t>
            </a:fld>
            <a:endParaRPr lang="en-US"/>
          </a:p>
        </p:txBody>
      </p:sp>
    </p:spTree>
    <p:extLst>
      <p:ext uri="{BB962C8B-B14F-4D97-AF65-F5344CB8AC3E}">
        <p14:creationId xmlns:p14="http://schemas.microsoft.com/office/powerpoint/2010/main" val="372762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76672"/>
            <a:ext cx="7772400" cy="5695528"/>
          </a:xfrm>
        </p:spPr>
        <p:txBody>
          <a:bodyPr>
            <a:normAutofit/>
          </a:bodyPr>
          <a:lstStyle/>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The complex of heparin and </a:t>
            </a:r>
            <a:r>
              <a:rPr lang="en-US" b="1" dirty="0" err="1">
                <a:solidFill>
                  <a:srgbClr val="0070C0"/>
                </a:solidFill>
                <a:latin typeface="Times New Roman" panose="02020603050405020304" pitchFamily="18" charset="0"/>
                <a:cs typeface="Times New Roman" panose="02020603050405020304" pitchFamily="18" charset="0"/>
              </a:rPr>
              <a:t>antithrombin</a:t>
            </a:r>
            <a:r>
              <a:rPr lang="en-US" b="1" dirty="0">
                <a:solidFill>
                  <a:srgbClr val="0070C0"/>
                </a:solidFill>
                <a:latin typeface="Times New Roman" panose="02020603050405020304" pitchFamily="18" charset="0"/>
                <a:cs typeface="Times New Roman" panose="02020603050405020304" pitchFamily="18" charset="0"/>
              </a:rPr>
              <a:t> </a:t>
            </a:r>
            <a:r>
              <a:rPr lang="en-US" b="1" dirty="0" smtClean="0">
                <a:solidFill>
                  <a:srgbClr val="0070C0"/>
                </a:solidFill>
                <a:latin typeface="Times New Roman" panose="02020603050405020304" pitchFamily="18" charset="0"/>
                <a:cs typeface="Times New Roman" panose="02020603050405020304" pitchFamily="18" charset="0"/>
              </a:rPr>
              <a:t>III removes </a:t>
            </a:r>
            <a:r>
              <a:rPr lang="en-US" b="1" dirty="0">
                <a:solidFill>
                  <a:srgbClr val="0070C0"/>
                </a:solidFill>
                <a:latin typeface="Times New Roman" panose="02020603050405020304" pitchFamily="18" charset="0"/>
                <a:cs typeface="Times New Roman" panose="02020603050405020304" pitchFamily="18" charset="0"/>
              </a:rPr>
              <a:t>several other activated coagulation factors (activated Factors XII, XI, X, and </a:t>
            </a:r>
            <a:r>
              <a:rPr lang="en-US" b="1" dirty="0" smtClean="0">
                <a:solidFill>
                  <a:srgbClr val="0070C0"/>
                </a:solidFill>
                <a:latin typeface="Times New Roman" panose="02020603050405020304" pitchFamily="18" charset="0"/>
                <a:cs typeface="Times New Roman" panose="02020603050405020304" pitchFamily="18" charset="0"/>
              </a:rPr>
              <a:t>IX) in addition </a:t>
            </a:r>
            <a:r>
              <a:rPr lang="en-US" b="1" dirty="0">
                <a:solidFill>
                  <a:srgbClr val="0070C0"/>
                </a:solidFill>
                <a:latin typeface="Times New Roman" panose="02020603050405020304" pitchFamily="18" charset="0"/>
                <a:cs typeface="Times New Roman" panose="02020603050405020304" pitchFamily="18" charset="0"/>
              </a:rPr>
              <a:t>to thrombin, further enhancing the </a:t>
            </a:r>
            <a:r>
              <a:rPr lang="en-US" b="1" dirty="0" smtClean="0">
                <a:solidFill>
                  <a:srgbClr val="0070C0"/>
                </a:solidFill>
                <a:latin typeface="Times New Roman" panose="02020603050405020304" pitchFamily="18" charset="0"/>
                <a:cs typeface="Times New Roman" panose="02020603050405020304" pitchFamily="18" charset="0"/>
              </a:rPr>
              <a:t>effectiveness of </a:t>
            </a:r>
            <a:r>
              <a:rPr lang="en-US" b="1" dirty="0">
                <a:solidFill>
                  <a:srgbClr val="0070C0"/>
                </a:solidFill>
                <a:latin typeface="Times New Roman" panose="02020603050405020304" pitchFamily="18" charset="0"/>
                <a:cs typeface="Times New Roman" panose="02020603050405020304" pitchFamily="18" charset="0"/>
              </a:rPr>
              <a:t>anticoagulation.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Heparin </a:t>
            </a:r>
            <a:r>
              <a:rPr lang="en-US" b="1" dirty="0">
                <a:solidFill>
                  <a:srgbClr val="0070C0"/>
                </a:solidFill>
                <a:latin typeface="Times New Roman" panose="02020603050405020304" pitchFamily="18" charset="0"/>
                <a:cs typeface="Times New Roman" panose="02020603050405020304" pitchFamily="18" charset="0"/>
              </a:rPr>
              <a:t>is produced by many different cells of </a:t>
            </a:r>
            <a:r>
              <a:rPr lang="en-US" b="1" dirty="0" smtClean="0">
                <a:solidFill>
                  <a:srgbClr val="0070C0"/>
                </a:solidFill>
                <a:latin typeface="Times New Roman" panose="02020603050405020304" pitchFamily="18" charset="0"/>
                <a:cs typeface="Times New Roman" panose="02020603050405020304" pitchFamily="18" charset="0"/>
              </a:rPr>
              <a:t>the body</a:t>
            </a:r>
            <a:r>
              <a:rPr lang="en-US" b="1" dirty="0">
                <a:solidFill>
                  <a:srgbClr val="0070C0"/>
                </a:solidFill>
                <a:latin typeface="Times New Roman" panose="02020603050405020304" pitchFamily="18" charset="0"/>
                <a:cs typeface="Times New Roman" panose="02020603050405020304" pitchFamily="18" charset="0"/>
              </a:rPr>
              <a:t>, but especially large quantities are formed by </a:t>
            </a:r>
            <a:r>
              <a:rPr lang="en-US" b="1" dirty="0" smtClean="0">
                <a:solidFill>
                  <a:srgbClr val="0070C0"/>
                </a:solidFill>
                <a:latin typeface="Times New Roman" panose="02020603050405020304" pitchFamily="18" charset="0"/>
                <a:cs typeface="Times New Roman" panose="02020603050405020304" pitchFamily="18" charset="0"/>
              </a:rPr>
              <a:t>the basophilic </a:t>
            </a:r>
            <a:r>
              <a:rPr lang="en-US" b="1" dirty="0">
                <a:solidFill>
                  <a:srgbClr val="0070C0"/>
                </a:solidFill>
                <a:latin typeface="Times New Roman" panose="02020603050405020304" pitchFamily="18" charset="0"/>
                <a:cs typeface="Times New Roman" panose="02020603050405020304" pitchFamily="18" charset="0"/>
              </a:rPr>
              <a:t>mast cells located in the </a:t>
            </a:r>
            <a:r>
              <a:rPr lang="en-US" b="1" dirty="0" err="1">
                <a:solidFill>
                  <a:srgbClr val="0070C0"/>
                </a:solidFill>
                <a:latin typeface="Times New Roman" panose="02020603050405020304" pitchFamily="18" charset="0"/>
                <a:cs typeface="Times New Roman" panose="02020603050405020304" pitchFamily="18" charset="0"/>
              </a:rPr>
              <a:t>pericapillary</a:t>
            </a:r>
            <a:r>
              <a:rPr lang="en-US" b="1" dirty="0">
                <a:solidFill>
                  <a:srgbClr val="0070C0"/>
                </a:solidFill>
                <a:latin typeface="Times New Roman" panose="02020603050405020304" pitchFamily="18" charset="0"/>
                <a:cs typeface="Times New Roman" panose="02020603050405020304" pitchFamily="18" charset="0"/>
              </a:rPr>
              <a:t> </a:t>
            </a:r>
            <a:r>
              <a:rPr lang="en-US" b="1" dirty="0" smtClean="0">
                <a:solidFill>
                  <a:srgbClr val="0070C0"/>
                </a:solidFill>
                <a:latin typeface="Times New Roman" panose="02020603050405020304" pitchFamily="18" charset="0"/>
                <a:cs typeface="Times New Roman" panose="02020603050405020304" pitchFamily="18" charset="0"/>
              </a:rPr>
              <a:t>connective tissue </a:t>
            </a:r>
            <a:r>
              <a:rPr lang="en-US" b="1" dirty="0">
                <a:solidFill>
                  <a:srgbClr val="0070C0"/>
                </a:solidFill>
                <a:latin typeface="Times New Roman" panose="02020603050405020304" pitchFamily="18" charset="0"/>
                <a:cs typeface="Times New Roman" panose="02020603050405020304" pitchFamily="18" charset="0"/>
              </a:rPr>
              <a:t>throughout the </a:t>
            </a:r>
            <a:r>
              <a:rPr lang="en-US" b="1" dirty="0" smtClean="0">
                <a:solidFill>
                  <a:srgbClr val="0070C0"/>
                </a:solidFill>
                <a:latin typeface="Times New Roman" panose="02020603050405020304" pitchFamily="18" charset="0"/>
                <a:cs typeface="Times New Roman" panose="02020603050405020304" pitchFamily="18" charset="0"/>
              </a:rPr>
              <a:t>body.</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The </a:t>
            </a:r>
            <a:r>
              <a:rPr lang="en-US" b="1" dirty="0">
                <a:solidFill>
                  <a:srgbClr val="0070C0"/>
                </a:solidFill>
                <a:latin typeface="Times New Roman" panose="02020603050405020304" pitchFamily="18" charset="0"/>
                <a:cs typeface="Times New Roman" panose="02020603050405020304" pitchFamily="18" charset="0"/>
              </a:rPr>
              <a:t>basophil cells of the blood, which are functionally almost identical to the mast cells, release small quantities of heparin into the plasma.</a:t>
            </a:r>
          </a:p>
          <a:p>
            <a:pPr algn="just">
              <a:lnSpc>
                <a:spcPct val="150000"/>
              </a:lnSpc>
            </a:pPr>
            <a:endParaRPr lang="en-US" b="1" dirty="0" smtClean="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7</a:t>
            </a:fld>
            <a:endParaRPr lang="en-US"/>
          </a:p>
        </p:txBody>
      </p:sp>
    </p:spTree>
    <p:extLst>
      <p:ext uri="{BB962C8B-B14F-4D97-AF65-F5344CB8AC3E}">
        <p14:creationId xmlns:p14="http://schemas.microsoft.com/office/powerpoint/2010/main" val="3252745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92696"/>
            <a:ext cx="7772400" cy="5479504"/>
          </a:xfrm>
        </p:spPr>
        <p:txBody>
          <a:bodyPr/>
          <a:lstStyle/>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Mast </a:t>
            </a:r>
            <a:r>
              <a:rPr lang="en-US" b="1" dirty="0">
                <a:solidFill>
                  <a:srgbClr val="0070C0"/>
                </a:solidFill>
                <a:latin typeface="Times New Roman" panose="02020603050405020304" pitchFamily="18" charset="0"/>
                <a:cs typeface="Times New Roman" panose="02020603050405020304" pitchFamily="18" charset="0"/>
              </a:rPr>
              <a:t>cells are abundant in tissue surrounding the capillaries of the lungs and to a lesser extent capillaries of the liver. It is easy to understand why large quantities of heparin might be needed in these areas because the capillaries of the lungs and liver receive many embolic clots formed in slowly flowing venous blood; sufficient formation of heparin prevents further growth of the clots.</a:t>
            </a:r>
          </a:p>
          <a:p>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8</a:t>
            </a:fld>
            <a:endParaRPr lang="en-US"/>
          </a:p>
        </p:txBody>
      </p:sp>
    </p:spTree>
    <p:extLst>
      <p:ext uri="{BB962C8B-B14F-4D97-AF65-F5344CB8AC3E}">
        <p14:creationId xmlns:p14="http://schemas.microsoft.com/office/powerpoint/2010/main" val="1149176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92696"/>
            <a:ext cx="7772400" cy="5479504"/>
          </a:xfrm>
        </p:spPr>
        <p:txBody>
          <a:bodyPr>
            <a:normAutofit/>
          </a:bodyPr>
          <a:lstStyle/>
          <a:p>
            <a:pPr marL="0" indent="0">
              <a:buNone/>
            </a:pPr>
            <a:r>
              <a:rPr lang="en-US" sz="2200" b="1" dirty="0">
                <a:solidFill>
                  <a:srgbClr val="FF0000"/>
                </a:solidFill>
                <a:latin typeface="Times New Roman" panose="02020603050405020304" pitchFamily="18" charset="0"/>
                <a:cs typeface="Times New Roman" panose="02020603050405020304" pitchFamily="18" charset="0"/>
              </a:rPr>
              <a:t>Lysis of Blood </a:t>
            </a:r>
            <a:r>
              <a:rPr lang="en-US" sz="2200" b="1" dirty="0" smtClean="0">
                <a:solidFill>
                  <a:srgbClr val="FF0000"/>
                </a:solidFill>
                <a:latin typeface="Times New Roman" panose="02020603050405020304" pitchFamily="18" charset="0"/>
                <a:cs typeface="Times New Roman" panose="02020603050405020304" pitchFamily="18" charset="0"/>
              </a:rPr>
              <a:t>Clots (Plasmin) </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The plasma proteins contain a </a:t>
            </a:r>
            <a:r>
              <a:rPr lang="en-US" b="1" dirty="0" err="1">
                <a:solidFill>
                  <a:srgbClr val="0070C0"/>
                </a:solidFill>
                <a:latin typeface="Times New Roman" panose="02020603050405020304" pitchFamily="18" charset="0"/>
                <a:cs typeface="Times New Roman" panose="02020603050405020304" pitchFamily="18" charset="0"/>
              </a:rPr>
              <a:t>euglobulin</a:t>
            </a:r>
            <a:r>
              <a:rPr lang="en-US" b="1" dirty="0">
                <a:solidFill>
                  <a:srgbClr val="0070C0"/>
                </a:solidFill>
                <a:latin typeface="Times New Roman" panose="02020603050405020304" pitchFamily="18" charset="0"/>
                <a:cs typeface="Times New Roman" panose="02020603050405020304" pitchFamily="18" charset="0"/>
              </a:rPr>
              <a:t> </a:t>
            </a:r>
            <a:r>
              <a:rPr lang="en-US" b="1" dirty="0" smtClean="0">
                <a:solidFill>
                  <a:srgbClr val="0070C0"/>
                </a:solidFill>
                <a:latin typeface="Times New Roman" panose="02020603050405020304" pitchFamily="18" charset="0"/>
                <a:cs typeface="Times New Roman" panose="02020603050405020304" pitchFamily="18" charset="0"/>
              </a:rPr>
              <a:t>called plasminogen </a:t>
            </a:r>
            <a:r>
              <a:rPr lang="en-US" b="1" dirty="0">
                <a:solidFill>
                  <a:srgbClr val="0070C0"/>
                </a:solidFill>
                <a:latin typeface="Times New Roman" panose="02020603050405020304" pitchFamily="18" charset="0"/>
                <a:cs typeface="Times New Roman" panose="02020603050405020304" pitchFamily="18" charset="0"/>
              </a:rPr>
              <a:t>(or </a:t>
            </a:r>
            <a:r>
              <a:rPr lang="en-US" b="1" dirty="0" err="1">
                <a:solidFill>
                  <a:srgbClr val="0070C0"/>
                </a:solidFill>
                <a:latin typeface="Times New Roman" panose="02020603050405020304" pitchFamily="18" charset="0"/>
                <a:cs typeface="Times New Roman" panose="02020603050405020304" pitchFamily="18" charset="0"/>
              </a:rPr>
              <a:t>profibrinolysin</a:t>
            </a:r>
            <a:r>
              <a:rPr lang="en-US" b="1" dirty="0">
                <a:solidFill>
                  <a:srgbClr val="0070C0"/>
                </a:solidFill>
                <a:latin typeface="Times New Roman" panose="02020603050405020304" pitchFamily="18" charset="0"/>
                <a:cs typeface="Times New Roman" panose="02020603050405020304" pitchFamily="18" charset="0"/>
              </a:rPr>
              <a:t>) that, when </a:t>
            </a:r>
            <a:r>
              <a:rPr lang="en-US" b="1" dirty="0" smtClean="0">
                <a:solidFill>
                  <a:srgbClr val="0070C0"/>
                </a:solidFill>
                <a:latin typeface="Times New Roman" panose="02020603050405020304" pitchFamily="18" charset="0"/>
                <a:cs typeface="Times New Roman" panose="02020603050405020304" pitchFamily="18" charset="0"/>
              </a:rPr>
              <a:t>activated, becomes </a:t>
            </a:r>
            <a:r>
              <a:rPr lang="en-US" b="1" dirty="0">
                <a:solidFill>
                  <a:srgbClr val="0070C0"/>
                </a:solidFill>
                <a:latin typeface="Times New Roman" panose="02020603050405020304" pitchFamily="18" charset="0"/>
                <a:cs typeface="Times New Roman" panose="02020603050405020304" pitchFamily="18" charset="0"/>
              </a:rPr>
              <a:t>a substance called plasmin (or </a:t>
            </a:r>
            <a:r>
              <a:rPr lang="en-US" b="1" dirty="0" err="1">
                <a:solidFill>
                  <a:srgbClr val="0070C0"/>
                </a:solidFill>
                <a:latin typeface="Times New Roman" panose="02020603050405020304" pitchFamily="18" charset="0"/>
                <a:cs typeface="Times New Roman" panose="02020603050405020304" pitchFamily="18" charset="0"/>
              </a:rPr>
              <a:t>fibrinolysin</a:t>
            </a:r>
            <a:r>
              <a:rPr lang="en-US" b="1" dirty="0" smtClean="0">
                <a:solidFill>
                  <a:srgbClr val="0070C0"/>
                </a:solidFill>
                <a:latin typeface="Times New Roman" panose="02020603050405020304" pitchFamily="18" charset="0"/>
                <a:cs typeface="Times New Roman" panose="02020603050405020304" pitchFamily="18" charset="0"/>
              </a:rPr>
              <a:t>).</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Plasmin </a:t>
            </a:r>
            <a:r>
              <a:rPr lang="en-US" b="1" dirty="0">
                <a:solidFill>
                  <a:srgbClr val="0070C0"/>
                </a:solidFill>
                <a:latin typeface="Times New Roman" panose="02020603050405020304" pitchFamily="18" charset="0"/>
                <a:cs typeface="Times New Roman" panose="02020603050405020304" pitchFamily="18" charset="0"/>
              </a:rPr>
              <a:t>is a proteolytic enzyme </a:t>
            </a:r>
            <a:r>
              <a:rPr lang="en-US" b="1" dirty="0" smtClean="0">
                <a:solidFill>
                  <a:srgbClr val="0070C0"/>
                </a:solidFill>
                <a:latin typeface="Times New Roman" panose="02020603050405020304" pitchFamily="18" charset="0"/>
                <a:cs typeface="Times New Roman" panose="02020603050405020304" pitchFamily="18" charset="0"/>
              </a:rPr>
              <a:t>digests </a:t>
            </a:r>
            <a:r>
              <a:rPr lang="en-US" b="1" dirty="0">
                <a:solidFill>
                  <a:srgbClr val="0070C0"/>
                </a:solidFill>
                <a:latin typeface="Times New Roman" panose="02020603050405020304" pitchFamily="18" charset="0"/>
                <a:cs typeface="Times New Roman" panose="02020603050405020304" pitchFamily="18" charset="0"/>
              </a:rPr>
              <a:t>fibrin fibers </a:t>
            </a:r>
            <a:r>
              <a:rPr lang="en-US" b="1" dirty="0" smtClean="0">
                <a:solidFill>
                  <a:srgbClr val="0070C0"/>
                </a:solidFill>
                <a:latin typeface="Times New Roman" panose="02020603050405020304" pitchFamily="18" charset="0"/>
                <a:cs typeface="Times New Roman" panose="02020603050405020304" pitchFamily="18" charset="0"/>
              </a:rPr>
              <a:t>and some </a:t>
            </a:r>
            <a:r>
              <a:rPr lang="en-US" b="1" dirty="0">
                <a:solidFill>
                  <a:srgbClr val="0070C0"/>
                </a:solidFill>
                <a:latin typeface="Times New Roman" panose="02020603050405020304" pitchFamily="18" charset="0"/>
                <a:cs typeface="Times New Roman" panose="02020603050405020304" pitchFamily="18" charset="0"/>
              </a:rPr>
              <a:t>other protein coagulants such as </a:t>
            </a:r>
            <a:r>
              <a:rPr lang="en-US" b="1" dirty="0" smtClean="0">
                <a:solidFill>
                  <a:srgbClr val="0070C0"/>
                </a:solidFill>
                <a:latin typeface="Times New Roman" panose="02020603050405020304" pitchFamily="18" charset="0"/>
                <a:cs typeface="Times New Roman" panose="02020603050405020304" pitchFamily="18" charset="0"/>
              </a:rPr>
              <a:t>fibrinogen, Factor </a:t>
            </a:r>
            <a:r>
              <a:rPr lang="en-US" b="1" dirty="0">
                <a:solidFill>
                  <a:srgbClr val="0070C0"/>
                </a:solidFill>
                <a:latin typeface="Times New Roman" panose="02020603050405020304" pitchFamily="18" charset="0"/>
                <a:cs typeface="Times New Roman" panose="02020603050405020304" pitchFamily="18" charset="0"/>
              </a:rPr>
              <a:t>V, Factor VIII, prothrombin, and Factor </a:t>
            </a:r>
            <a:r>
              <a:rPr lang="en-US" b="1" dirty="0" smtClean="0">
                <a:solidFill>
                  <a:srgbClr val="0070C0"/>
                </a:solidFill>
                <a:latin typeface="Times New Roman" panose="02020603050405020304" pitchFamily="18" charset="0"/>
                <a:cs typeface="Times New Roman" panose="02020603050405020304" pitchFamily="18" charset="0"/>
              </a:rPr>
              <a:t>XII. Therefore</a:t>
            </a:r>
            <a:r>
              <a:rPr lang="en-US" b="1" dirty="0">
                <a:solidFill>
                  <a:srgbClr val="0070C0"/>
                </a:solidFill>
                <a:latin typeface="Times New Roman" panose="02020603050405020304" pitchFamily="18" charset="0"/>
                <a:cs typeface="Times New Roman" panose="02020603050405020304" pitchFamily="18" charset="0"/>
              </a:rPr>
              <a:t>, whenever plasmin is formed, it can </a:t>
            </a:r>
            <a:r>
              <a:rPr lang="en-US" b="1" dirty="0" smtClean="0">
                <a:solidFill>
                  <a:srgbClr val="0070C0"/>
                </a:solidFill>
                <a:latin typeface="Times New Roman" panose="02020603050405020304" pitchFamily="18" charset="0"/>
                <a:cs typeface="Times New Roman" panose="02020603050405020304" pitchFamily="18" charset="0"/>
              </a:rPr>
              <a:t>cause lysis </a:t>
            </a:r>
            <a:r>
              <a:rPr lang="en-US" b="1" dirty="0">
                <a:solidFill>
                  <a:srgbClr val="0070C0"/>
                </a:solidFill>
                <a:latin typeface="Times New Roman" panose="02020603050405020304" pitchFamily="18" charset="0"/>
                <a:cs typeface="Times New Roman" panose="02020603050405020304" pitchFamily="18" charset="0"/>
              </a:rPr>
              <a:t>of a clot by destroying many of the </a:t>
            </a:r>
            <a:r>
              <a:rPr lang="en-US" b="1" dirty="0" smtClean="0">
                <a:solidFill>
                  <a:srgbClr val="0070C0"/>
                </a:solidFill>
                <a:latin typeface="Times New Roman" panose="02020603050405020304" pitchFamily="18" charset="0"/>
                <a:cs typeface="Times New Roman" panose="02020603050405020304" pitchFamily="18" charset="0"/>
              </a:rPr>
              <a:t>clotting factors</a:t>
            </a:r>
            <a:r>
              <a:rPr lang="en-US" b="1" dirty="0">
                <a:solidFill>
                  <a:srgbClr val="0070C0"/>
                </a:solidFill>
                <a:latin typeface="Times New Roman" panose="02020603050405020304" pitchFamily="18" charset="0"/>
                <a:cs typeface="Times New Roman" panose="02020603050405020304" pitchFamily="18" charset="0"/>
              </a:rPr>
              <a:t>, thereby sometimes even causing </a:t>
            </a:r>
            <a:r>
              <a:rPr lang="en-US" b="1" dirty="0" err="1" smtClean="0">
                <a:solidFill>
                  <a:srgbClr val="0070C0"/>
                </a:solidFill>
                <a:latin typeface="Times New Roman" panose="02020603050405020304" pitchFamily="18" charset="0"/>
                <a:cs typeface="Times New Roman" panose="02020603050405020304" pitchFamily="18" charset="0"/>
              </a:rPr>
              <a:t>hypocoagulability</a:t>
            </a:r>
            <a:r>
              <a:rPr lang="en-US" b="1" dirty="0" smtClean="0">
                <a:solidFill>
                  <a:srgbClr val="0070C0"/>
                </a:solidFill>
                <a:latin typeface="Times New Roman" panose="02020603050405020304" pitchFamily="18" charset="0"/>
                <a:cs typeface="Times New Roman" panose="02020603050405020304" pitchFamily="18" charset="0"/>
              </a:rPr>
              <a:t> of </a:t>
            </a:r>
            <a:r>
              <a:rPr lang="en-US" b="1" dirty="0">
                <a:solidFill>
                  <a:srgbClr val="0070C0"/>
                </a:solidFill>
                <a:latin typeface="Times New Roman" panose="02020603050405020304" pitchFamily="18" charset="0"/>
                <a:cs typeface="Times New Roman" panose="02020603050405020304" pitchFamily="18" charset="0"/>
              </a:rPr>
              <a:t>the blood.</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9</a:t>
            </a:fld>
            <a:endParaRPr lang="en-US"/>
          </a:p>
        </p:txBody>
      </p:sp>
    </p:spTree>
    <p:extLst>
      <p:ext uri="{BB962C8B-B14F-4D97-AF65-F5344CB8AC3E}">
        <p14:creationId xmlns:p14="http://schemas.microsoft.com/office/powerpoint/2010/main" val="24204070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TM03090434[[fn=Wood Type]]</Template>
  <TotalTime>4337</TotalTime>
  <Words>4110</Words>
  <Application>Microsoft Office PowerPoint</Application>
  <PresentationFormat>On-screen Show (4:3)</PresentationFormat>
  <Paragraphs>210</Paragraphs>
  <Slides>43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Calibri</vt:lpstr>
      <vt:lpstr>Rockwell</vt:lpstr>
      <vt:lpstr>Rockwell Condensed</vt:lpstr>
      <vt:lpstr>Times New Roman</vt:lpstr>
      <vt:lpstr>Wingdings</vt:lpstr>
      <vt:lpstr>Wood Type</vt:lpstr>
      <vt:lpstr>Blood Biochemistry BCH 577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Biochemistry BCH 577</dc:title>
  <dc:creator>user</dc:creator>
  <cp:lastModifiedBy>Mohamed Saad Dawood</cp:lastModifiedBy>
  <cp:revision>272</cp:revision>
  <dcterms:created xsi:type="dcterms:W3CDTF">2015-03-01T11:18:03Z</dcterms:created>
  <dcterms:modified xsi:type="dcterms:W3CDTF">2019-12-01T05:37:43Z</dcterms:modified>
</cp:coreProperties>
</file>