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31"/>
  </p:notesMasterIdLst>
  <p:sldIdLst>
    <p:sldId id="256" r:id="rId2"/>
    <p:sldId id="423" r:id="rId3"/>
    <p:sldId id="424" r:id="rId4"/>
    <p:sldId id="425" r:id="rId5"/>
    <p:sldId id="426" r:id="rId6"/>
    <p:sldId id="427" r:id="rId7"/>
    <p:sldId id="428" r:id="rId8"/>
    <p:sldId id="430" r:id="rId9"/>
    <p:sldId id="431" r:id="rId10"/>
    <p:sldId id="433" r:id="rId11"/>
    <p:sldId id="434" r:id="rId12"/>
    <p:sldId id="435" r:id="rId13"/>
    <p:sldId id="436" r:id="rId14"/>
    <p:sldId id="437" r:id="rId15"/>
    <p:sldId id="438" r:id="rId16"/>
    <p:sldId id="439" r:id="rId17"/>
    <p:sldId id="441" r:id="rId18"/>
    <p:sldId id="442" r:id="rId19"/>
    <p:sldId id="443" r:id="rId20"/>
    <p:sldId id="444" r:id="rId21"/>
    <p:sldId id="445" r:id="rId22"/>
    <p:sldId id="446" r:id="rId23"/>
    <p:sldId id="447" r:id="rId24"/>
    <p:sldId id="448" r:id="rId25"/>
    <p:sldId id="449" r:id="rId26"/>
    <p:sldId id="450" r:id="rId27"/>
    <p:sldId id="451" r:id="rId28"/>
    <p:sldId id="453" r:id="rId29"/>
    <p:sldId id="45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27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B955C-A540-4863-BAFA-9C622F340E4E}" type="datetimeFigureOut">
              <a:rPr lang="en-US" smtClean="0"/>
              <a:pPr/>
              <a:t>12/9/2019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64845A-B707-4A3F-A092-B4665D80AA2A}" type="slidenum">
              <a:rPr lang="en-US" smtClean="0"/>
              <a:pPr/>
              <a:t>‹#›</a:t>
            </a:fld>
            <a:endParaRPr lang="en-US"/>
          </a:p>
        </p:txBody>
      </p:sp>
    </p:spTree>
    <p:extLst>
      <p:ext uri="{BB962C8B-B14F-4D97-AF65-F5344CB8AC3E}">
        <p14:creationId xmlns:p14="http://schemas.microsoft.com/office/powerpoint/2010/main" val="1420601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D742C4-3A34-4D21-ABCF-C3D31C7FFAF3}" type="datetime1">
              <a:rPr lang="en-US" smtClean="0"/>
              <a:pPr/>
              <a:t>12/9/2019</a:t>
            </a:fld>
            <a:endParaRPr lang="en-US"/>
          </a:p>
        </p:txBody>
      </p:sp>
      <p:sp>
        <p:nvSpPr>
          <p:cNvPr id="5" name="Footer Placeholder 4"/>
          <p:cNvSpPr>
            <a:spLocks noGrp="1"/>
          </p:cNvSpPr>
          <p:nvPr>
            <p:ph type="ftr" sz="quarter" idx="11"/>
          </p:nvPr>
        </p:nvSpPr>
        <p:spPr>
          <a:xfrm>
            <a:off x="812805" y="6272785"/>
            <a:ext cx="4745736" cy="365125"/>
          </a:xfrm>
        </p:spPr>
        <p:txBody>
          <a:bodyPr/>
          <a:lstStyle/>
          <a:p>
            <a:r>
              <a:rPr lang="en-US" smtClean="0"/>
              <a:t>Dr. Mohamed Saad Daoud</a:t>
            </a: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17201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2BE0B4-C0B0-4B37-9349-1F1E080B501D}" type="datetime1">
              <a:rPr lang="en-US" smtClean="0"/>
              <a:pPr/>
              <a:t>12/9/2019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299406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DE300D-ED5D-4EDB-B7B7-16782294268B}" type="datetime1">
              <a:rPr lang="en-US" smtClean="0"/>
              <a:pPr/>
              <a:t>12/9/2019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52788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85EFCA-3996-4DAB-911A-24681EABDBA1}" type="datetime1">
              <a:rPr lang="en-US" smtClean="0"/>
              <a:pPr/>
              <a:t>12/9/2019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37126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78F9179F-03F2-42E6-B49E-ECF62F591C02}" type="datetime1">
              <a:rPr lang="en-US" smtClean="0"/>
              <a:pPr/>
              <a:t>12/9/2019</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r>
              <a:rPr lang="en-US" smtClean="0"/>
              <a:t>Dr. Mohamed Saad Daoud</a:t>
            </a: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43708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C71C2A-AD2D-4B88-933F-B2BD4F01FB12}" type="datetime1">
              <a:rPr lang="en-US" smtClean="0"/>
              <a:pPr/>
              <a:t>12/9/2019</a:t>
            </a:fld>
            <a:endParaRPr lang="en-US"/>
          </a:p>
        </p:txBody>
      </p:sp>
      <p:sp>
        <p:nvSpPr>
          <p:cNvPr id="6" name="Footer Placeholder 5"/>
          <p:cNvSpPr>
            <a:spLocks noGrp="1"/>
          </p:cNvSpPr>
          <p:nvPr>
            <p:ph type="ftr" sz="quarter" idx="11"/>
          </p:nvPr>
        </p:nvSpPr>
        <p:spPr/>
        <p:txBody>
          <a:bodyPr/>
          <a:lstStyle/>
          <a:p>
            <a:r>
              <a:rPr lang="en-US" smtClean="0"/>
              <a:t>Dr. Mohamed Saad Daoud</a:t>
            </a:r>
            <a:endParaRPr lang="en-US"/>
          </a:p>
        </p:txBody>
      </p:sp>
      <p:sp>
        <p:nvSpPr>
          <p:cNvPr id="7" name="Slide Number Placeholder 6"/>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254937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BF9AC7-8CD0-4F98-B7D0-E100219275BC}" type="datetime1">
              <a:rPr lang="en-US" smtClean="0"/>
              <a:pPr/>
              <a:t>12/9/2019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2980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4EF7B6D0-A3F5-4CAA-B1EC-0782B8FC54E5}" type="datetime1">
              <a:rPr lang="en-US" smtClean="0"/>
              <a:pPr/>
              <a:t>12/9/2019</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11917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09C96-AAB8-42BA-B9D5-4FAD1394A69B}" type="datetime1">
              <a:rPr lang="en-US" smtClean="0"/>
              <a:pPr/>
              <a:t>12/9/2019</a:t>
            </a:fld>
            <a:endParaRPr lang="en-US"/>
          </a:p>
        </p:txBody>
      </p:sp>
      <p:sp>
        <p:nvSpPr>
          <p:cNvPr id="3" name="Footer Placeholder 2"/>
          <p:cNvSpPr>
            <a:spLocks noGrp="1"/>
          </p:cNvSpPr>
          <p:nvPr>
            <p:ph type="ftr" sz="quarter" idx="11"/>
          </p:nvPr>
        </p:nvSpPr>
        <p:spPr/>
        <p:txBody>
          <a:bodyPr/>
          <a:lstStyle/>
          <a:p>
            <a:r>
              <a:rPr lang="en-US" smtClean="0"/>
              <a:t>Dr. Mohamed Saad Daoud</a:t>
            </a:r>
            <a:endParaRPr lang="en-US"/>
          </a:p>
        </p:txBody>
      </p:sp>
      <p:sp>
        <p:nvSpPr>
          <p:cNvPr id="4" name="Slide Number Placeholder 3"/>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94444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73EEAA95-5B86-4C71-AC44-4D692ADAC773}" type="datetime1">
              <a:rPr lang="en-US" smtClean="0"/>
              <a:pPr/>
              <a:t>12/9/2019</a:t>
            </a:fld>
            <a:endParaRPr lang="en-US"/>
          </a:p>
        </p:txBody>
      </p:sp>
      <p:sp>
        <p:nvSpPr>
          <p:cNvPr id="10" name="Footer Placeholder 9"/>
          <p:cNvSpPr>
            <a:spLocks noGrp="1"/>
          </p:cNvSpPr>
          <p:nvPr>
            <p:ph type="ftr" sz="quarter" idx="11"/>
          </p:nvPr>
        </p:nvSpPr>
        <p:spPr/>
        <p:txBody>
          <a:bodyPr/>
          <a:lstStyle/>
          <a:p>
            <a:r>
              <a:rPr lang="en-US" smtClean="0"/>
              <a:t>Dr. Mohamed Saad Daoud</a:t>
            </a:r>
            <a:endParaRPr lang="en-US"/>
          </a:p>
        </p:txBody>
      </p:sp>
      <p:sp>
        <p:nvSpPr>
          <p:cNvPr id="11" name="Slide Number Placeholder 10"/>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66398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67EA84BA-F35E-4986-97DA-376233FCBDB2}" type="datetime1">
              <a:rPr lang="en-US" smtClean="0"/>
              <a:pPr/>
              <a:t>12/9/2019</a:t>
            </a:fld>
            <a:endParaRPr lang="en-US"/>
          </a:p>
        </p:txBody>
      </p:sp>
      <p:sp>
        <p:nvSpPr>
          <p:cNvPr id="10" name="Slide Number Placeholder 9"/>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98254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E63BCB24-F74B-4F6F-871D-3F6062A38C7B}" type="datetime1">
              <a:rPr lang="en-US" smtClean="0"/>
              <a:pPr/>
              <a:t>12/9/2019</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smtClean="0"/>
              <a:t>Dr. Mohamed Saad Daoud</a:t>
            </a: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77753452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b="1" dirty="0" smtClean="0">
                <a:latin typeface="Times New Roman" panose="02020603050405020304" pitchFamily="18" charset="0"/>
                <a:cs typeface="Times New Roman" panose="02020603050405020304" pitchFamily="18" charset="0"/>
              </a:rPr>
              <a:t>Blood Biochemistry</a:t>
            </a:r>
            <a:br>
              <a:rPr lang="en-US" sz="4800" b="1" dirty="0" smtClean="0">
                <a:latin typeface="Times New Roman" panose="02020603050405020304" pitchFamily="18" charset="0"/>
                <a:cs typeface="Times New Roman" panose="02020603050405020304" pitchFamily="18" charset="0"/>
              </a:rPr>
            </a:br>
            <a:r>
              <a:rPr lang="en-US" sz="4800" b="1" dirty="0" smtClean="0">
                <a:latin typeface="Times New Roman" panose="02020603050405020304" pitchFamily="18" charset="0"/>
                <a:cs typeface="Times New Roman" panose="02020603050405020304" pitchFamily="18" charset="0"/>
              </a:rPr>
              <a:t>BCH 577</a:t>
            </a:r>
            <a:endParaRPr lang="en-US" sz="4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By</a:t>
            </a:r>
          </a:p>
          <a:p>
            <a:pPr algn="ctr"/>
            <a:r>
              <a:rPr lang="en-US" sz="2400" b="1" dirty="0" smtClean="0">
                <a:latin typeface="Times New Roman" panose="02020603050405020304" pitchFamily="18" charset="0"/>
                <a:cs typeface="Times New Roman" panose="02020603050405020304" pitchFamily="18" charset="0"/>
              </a:rPr>
              <a:t>Dr. Mohamed </a:t>
            </a:r>
            <a:r>
              <a:rPr lang="en-US" sz="2400" b="1" dirty="0" err="1" smtClean="0">
                <a:latin typeface="Times New Roman" panose="02020603050405020304" pitchFamily="18" charset="0"/>
                <a:cs typeface="Times New Roman" panose="02020603050405020304" pitchFamily="18" charset="0"/>
              </a:rPr>
              <a:t>Saad</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Daoud</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9265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08720"/>
            <a:ext cx="7772400" cy="5263480"/>
          </a:xfrm>
        </p:spPr>
        <p:txBody>
          <a:bodyPr>
            <a:normAutofit fontScale="77500" lnSpcReduction="20000"/>
          </a:bodyPr>
          <a:lstStyle/>
          <a:p>
            <a:pPr marL="0" indent="0">
              <a:buNone/>
            </a:pPr>
            <a:r>
              <a:rPr lang="en-US" sz="2200" b="1" dirty="0">
                <a:solidFill>
                  <a:srgbClr val="FF0000"/>
                </a:solidFill>
                <a:latin typeface="Times New Roman" panose="02020603050405020304" pitchFamily="18" charset="0"/>
                <a:cs typeface="Times New Roman" panose="02020603050405020304" pitchFamily="18" charset="0"/>
              </a:rPr>
              <a:t>General instruction </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200" b="1" i="1" dirty="0" smtClean="0">
                <a:solidFill>
                  <a:srgbClr val="7030A0"/>
                </a:solidFill>
                <a:latin typeface="Times New Roman" panose="02020603050405020304" pitchFamily="18" charset="0"/>
                <a:cs typeface="Times New Roman" panose="02020603050405020304" pitchFamily="18" charset="0"/>
              </a:rPr>
              <a:t>Selection </a:t>
            </a:r>
            <a:r>
              <a:rPr lang="en-US" sz="2200" b="1" i="1" dirty="0">
                <a:solidFill>
                  <a:srgbClr val="7030A0"/>
                </a:solidFill>
                <a:latin typeface="Times New Roman" panose="02020603050405020304" pitchFamily="18" charset="0"/>
                <a:cs typeface="Times New Roman" panose="02020603050405020304" pitchFamily="18" charset="0"/>
              </a:rPr>
              <a:t>of </a:t>
            </a:r>
            <a:r>
              <a:rPr lang="en-US" sz="2200" b="1" i="1" dirty="0" smtClean="0">
                <a:solidFill>
                  <a:srgbClr val="7030A0"/>
                </a:solidFill>
                <a:latin typeface="Times New Roman" panose="02020603050405020304" pitchFamily="18" charset="0"/>
                <a:cs typeface="Times New Roman" panose="02020603050405020304" pitchFamily="18" charset="0"/>
              </a:rPr>
              <a:t>donor</a:t>
            </a:r>
          </a:p>
          <a:p>
            <a:pPr algn="just">
              <a:lnSpc>
                <a:spcPct val="160000"/>
              </a:lnSpc>
            </a:pPr>
            <a:r>
              <a:rPr lang="en-US" sz="2200" b="1" i="1" dirty="0" smtClean="0">
                <a:solidFill>
                  <a:srgbClr val="7030A0"/>
                </a:solidFill>
                <a:latin typeface="Times New Roman" panose="02020603050405020304" pitchFamily="18" charset="0"/>
                <a:cs typeface="Times New Roman" panose="02020603050405020304" pitchFamily="18" charset="0"/>
              </a:rPr>
              <a:t>  </a:t>
            </a:r>
            <a:r>
              <a:rPr lang="en-US" sz="2200" b="1" dirty="0">
                <a:solidFill>
                  <a:srgbClr val="0070C0"/>
                </a:solidFill>
                <a:latin typeface="Times New Roman" panose="02020603050405020304" pitchFamily="18" charset="0"/>
                <a:cs typeface="Times New Roman" panose="02020603050405020304" pitchFamily="18" charset="0"/>
              </a:rPr>
              <a:t>Donor should be free from diseases such as TB, cancer, jaundice or any other transmissible disease.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pPr>
            <a:r>
              <a:rPr lang="en-US" sz="2200" b="1" dirty="0" smtClean="0">
                <a:solidFill>
                  <a:srgbClr val="0070C0"/>
                </a:solidFill>
                <a:latin typeface="Times New Roman" panose="02020603050405020304" pitchFamily="18" charset="0"/>
                <a:cs typeface="Times New Roman" panose="02020603050405020304" pitchFamily="18" charset="0"/>
              </a:rPr>
              <a:t>Make </a:t>
            </a:r>
            <a:r>
              <a:rPr lang="en-US" sz="2200" b="1" dirty="0">
                <a:solidFill>
                  <a:srgbClr val="0070C0"/>
                </a:solidFill>
                <a:latin typeface="Times New Roman" panose="02020603050405020304" pitchFamily="18" charset="0"/>
                <a:cs typeface="Times New Roman" panose="02020603050405020304" pitchFamily="18" charset="0"/>
              </a:rPr>
              <a:t>sure that donor has not donated the blood within previous 90 days.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pPr>
            <a:r>
              <a:rPr lang="en-US" sz="2200" b="1" dirty="0" smtClean="0">
                <a:solidFill>
                  <a:srgbClr val="0070C0"/>
                </a:solidFill>
                <a:latin typeface="Times New Roman" panose="02020603050405020304" pitchFamily="18" charset="0"/>
                <a:cs typeface="Times New Roman" panose="02020603050405020304" pitchFamily="18" charset="0"/>
              </a:rPr>
              <a:t>Physically </a:t>
            </a:r>
            <a:r>
              <a:rPr lang="en-US" sz="2200" b="1" dirty="0">
                <a:solidFill>
                  <a:srgbClr val="0070C0"/>
                </a:solidFill>
                <a:latin typeface="Times New Roman" panose="02020603050405020304" pitchFamily="18" charset="0"/>
                <a:cs typeface="Times New Roman" panose="02020603050405020304" pitchFamily="18" charset="0"/>
              </a:rPr>
              <a:t>active, between the age of 18 to 65 years with an average height and weight.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pPr>
            <a:r>
              <a:rPr lang="en-US" sz="2200" b="1" dirty="0" smtClean="0">
                <a:solidFill>
                  <a:srgbClr val="0070C0"/>
                </a:solidFill>
                <a:latin typeface="Times New Roman" panose="02020603050405020304" pitchFamily="18" charset="0"/>
                <a:cs typeface="Times New Roman" panose="02020603050405020304" pitchFamily="18" charset="0"/>
              </a:rPr>
              <a:t>Donor </a:t>
            </a:r>
            <a:r>
              <a:rPr lang="en-US" sz="2200" b="1" dirty="0">
                <a:solidFill>
                  <a:srgbClr val="0070C0"/>
                </a:solidFill>
                <a:latin typeface="Times New Roman" panose="02020603050405020304" pitchFamily="18" charset="0"/>
                <a:cs typeface="Times New Roman" panose="02020603050405020304" pitchFamily="18" charset="0"/>
              </a:rPr>
              <a:t>must have normal vital signs. Must not have been pregnant within the last 6 months. </a:t>
            </a:r>
            <a:r>
              <a:rPr lang="en-US" sz="2200" b="1" dirty="0" err="1">
                <a:solidFill>
                  <a:srgbClr val="0070C0"/>
                </a:solidFill>
                <a:latin typeface="Times New Roman" panose="02020603050405020304" pitchFamily="18" charset="0"/>
                <a:cs typeface="Times New Roman" panose="02020603050405020304" pitchFamily="18" charset="0"/>
              </a:rPr>
              <a:t>Hb</a:t>
            </a:r>
            <a:r>
              <a:rPr lang="en-US" sz="2200" b="1" dirty="0">
                <a:solidFill>
                  <a:srgbClr val="0070C0"/>
                </a:solidFill>
                <a:latin typeface="Times New Roman" panose="02020603050405020304" pitchFamily="18" charset="0"/>
                <a:cs typeface="Times New Roman" panose="02020603050405020304" pitchFamily="18" charset="0"/>
              </a:rPr>
              <a:t> level must be above 12gm%.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pPr>
            <a:r>
              <a:rPr lang="en-US" sz="2200" b="1" dirty="0" smtClean="0">
                <a:solidFill>
                  <a:srgbClr val="0070C0"/>
                </a:solidFill>
                <a:latin typeface="Times New Roman" panose="02020603050405020304" pitchFamily="18" charset="0"/>
                <a:cs typeface="Times New Roman" panose="02020603050405020304" pitchFamily="18" charset="0"/>
              </a:rPr>
              <a:t>Donor </a:t>
            </a:r>
            <a:r>
              <a:rPr lang="en-US" sz="2200" b="1" dirty="0">
                <a:solidFill>
                  <a:srgbClr val="0070C0"/>
                </a:solidFill>
                <a:latin typeface="Times New Roman" panose="02020603050405020304" pitchFamily="18" charset="0"/>
                <a:cs typeface="Times New Roman" panose="02020603050405020304" pitchFamily="18" charset="0"/>
              </a:rPr>
              <a:t>should be disqualified who have history of recent dental surgery, major surgery, receipt of blood or blood component, immunization etc. </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10</a:t>
            </a:fld>
            <a:endParaRPr lang="en-US"/>
          </a:p>
        </p:txBody>
      </p:sp>
    </p:spTree>
    <p:extLst>
      <p:ext uri="{BB962C8B-B14F-4D97-AF65-F5344CB8AC3E}">
        <p14:creationId xmlns:p14="http://schemas.microsoft.com/office/powerpoint/2010/main" val="1705113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Explain the procedure to the donor.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Blood </a:t>
            </a:r>
            <a:r>
              <a:rPr lang="en-US" b="1" dirty="0">
                <a:solidFill>
                  <a:srgbClr val="0070C0"/>
                </a:solidFill>
                <a:latin typeface="Times New Roman" panose="02020603050405020304" pitchFamily="18" charset="0"/>
                <a:cs typeface="Times New Roman" panose="02020603050405020304" pitchFamily="18" charset="0"/>
              </a:rPr>
              <a:t>should not be collected empty stomach, should not be dehydrated.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Following </a:t>
            </a:r>
            <a:r>
              <a:rPr lang="en-US" b="1" dirty="0">
                <a:solidFill>
                  <a:srgbClr val="0070C0"/>
                </a:solidFill>
                <a:latin typeface="Times New Roman" panose="02020603050405020304" pitchFamily="18" charset="0"/>
                <a:cs typeface="Times New Roman" panose="02020603050405020304" pitchFamily="18" charset="0"/>
              </a:rPr>
              <a:t>the donation donor should be offered sweetened drink and asked to take rest at least for 1-2 hrs. to prevent </a:t>
            </a:r>
            <a:r>
              <a:rPr lang="en-US" b="1" dirty="0" smtClean="0">
                <a:solidFill>
                  <a:srgbClr val="0070C0"/>
                </a:solidFill>
                <a:latin typeface="Times New Roman" panose="02020603050405020304" pitchFamily="18" charset="0"/>
                <a:cs typeface="Times New Roman" panose="02020603050405020304" pitchFamily="18" charset="0"/>
              </a:rPr>
              <a:t>faint </a:t>
            </a:r>
            <a:r>
              <a:rPr lang="en-US" b="1" dirty="0">
                <a:solidFill>
                  <a:srgbClr val="0070C0"/>
                </a:solidFill>
                <a:latin typeface="Times New Roman" panose="02020603050405020304" pitchFamily="18" charset="0"/>
                <a:cs typeface="Times New Roman" panose="02020603050405020304" pitchFamily="18" charset="0"/>
              </a:rPr>
              <a:t>Before leaving the collection center donor must be observed for any giddiness, color changes.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Check </a:t>
            </a:r>
            <a:r>
              <a:rPr lang="en-US" b="1" dirty="0">
                <a:solidFill>
                  <a:srgbClr val="0070C0"/>
                </a:solidFill>
                <a:latin typeface="Times New Roman" panose="02020603050405020304" pitchFamily="18" charset="0"/>
                <a:cs typeface="Times New Roman" panose="02020603050405020304" pitchFamily="18" charset="0"/>
              </a:rPr>
              <a:t>vital signs frequently.</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11</a:t>
            </a:fld>
            <a:endParaRPr lang="en-US"/>
          </a:p>
        </p:txBody>
      </p:sp>
    </p:spTree>
    <p:extLst>
      <p:ext uri="{BB962C8B-B14F-4D97-AF65-F5344CB8AC3E}">
        <p14:creationId xmlns:p14="http://schemas.microsoft.com/office/powerpoint/2010/main" val="2854978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fontScale="85000" lnSpcReduction="10000"/>
          </a:bodyPr>
          <a:lstStyle/>
          <a:p>
            <a:pPr marL="0" indent="0" algn="just">
              <a:lnSpc>
                <a:spcPct val="150000"/>
              </a:lnSpc>
              <a:buNone/>
            </a:pPr>
            <a:r>
              <a:rPr lang="en-US" b="1" i="1" dirty="0" smtClean="0">
                <a:solidFill>
                  <a:srgbClr val="7030A0"/>
                </a:solidFill>
                <a:latin typeface="Times New Roman" panose="02020603050405020304" pitchFamily="18" charset="0"/>
                <a:cs typeface="Times New Roman" panose="02020603050405020304" pitchFamily="18" charset="0"/>
              </a:rPr>
              <a:t>Collection</a:t>
            </a:r>
            <a:r>
              <a:rPr lang="en-US" b="1" i="1" dirty="0">
                <a:solidFill>
                  <a:srgbClr val="7030A0"/>
                </a:solidFill>
                <a:latin typeface="Times New Roman" panose="02020603050405020304" pitchFamily="18" charset="0"/>
                <a:cs typeface="Times New Roman" panose="02020603050405020304" pitchFamily="18" charset="0"/>
              </a:rPr>
              <a:t>, storage and transportation of the </a:t>
            </a:r>
            <a:r>
              <a:rPr lang="en-US" b="1" i="1" dirty="0" smtClean="0">
                <a:solidFill>
                  <a:srgbClr val="7030A0"/>
                </a:solidFill>
                <a:latin typeface="Times New Roman" panose="02020603050405020304" pitchFamily="18" charset="0"/>
                <a:cs typeface="Times New Roman" panose="02020603050405020304" pitchFamily="18" charset="0"/>
              </a:rPr>
              <a:t>blood</a:t>
            </a:r>
          </a:p>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Donor’s </a:t>
            </a:r>
            <a:r>
              <a:rPr lang="en-US" b="1" dirty="0">
                <a:solidFill>
                  <a:srgbClr val="0070C0"/>
                </a:solidFill>
                <a:latin typeface="Times New Roman" panose="02020603050405020304" pitchFamily="18" charset="0"/>
                <a:cs typeface="Times New Roman" panose="02020603050405020304" pitchFamily="18" charset="0"/>
              </a:rPr>
              <a:t>blood immediately after it is withdrawn should be placed in the refrigerator.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Stored </a:t>
            </a:r>
            <a:r>
              <a:rPr lang="en-US" b="1" dirty="0">
                <a:solidFill>
                  <a:srgbClr val="0070C0"/>
                </a:solidFill>
                <a:latin typeface="Times New Roman" panose="02020603050405020304" pitchFamily="18" charset="0"/>
                <a:cs typeface="Times New Roman" panose="02020603050405020304" pitchFamily="18" charset="0"/>
              </a:rPr>
              <a:t>blood should be inspected daily and before use for evidence of hemolysis or bacterial contamination.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transportation of blood in the hospital should be done within 30 minutes after it is taken from the place of storage.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If </a:t>
            </a:r>
            <a:r>
              <a:rPr lang="en-US" b="1" dirty="0">
                <a:solidFill>
                  <a:srgbClr val="0070C0"/>
                </a:solidFill>
                <a:latin typeface="Times New Roman" panose="02020603050405020304" pitchFamily="18" charset="0"/>
                <a:cs typeface="Times New Roman" panose="02020603050405020304" pitchFamily="18" charset="0"/>
              </a:rPr>
              <a:t>the blood is kept at room temperature the temperature of blood will rise above </a:t>
            </a:r>
            <a:r>
              <a:rPr lang="en-US" b="1" dirty="0" smtClean="0">
                <a:solidFill>
                  <a:srgbClr val="0070C0"/>
                </a:solidFill>
                <a:latin typeface="Times New Roman" panose="02020603050405020304" pitchFamily="18" charset="0"/>
                <a:cs typeface="Times New Roman" panose="02020603050405020304" pitchFamily="18" charset="0"/>
              </a:rPr>
              <a:t>10ºC in </a:t>
            </a:r>
            <a:r>
              <a:rPr lang="en-US" b="1" dirty="0">
                <a:solidFill>
                  <a:srgbClr val="0070C0"/>
                </a:solidFill>
                <a:latin typeface="Times New Roman" panose="02020603050405020304" pitchFamily="18" charset="0"/>
                <a:cs typeface="Times New Roman" panose="02020603050405020304" pitchFamily="18" charset="0"/>
              </a:rPr>
              <a:t>30 minutes.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If </a:t>
            </a:r>
            <a:r>
              <a:rPr lang="en-US" b="1" dirty="0">
                <a:solidFill>
                  <a:srgbClr val="0070C0"/>
                </a:solidFill>
                <a:latin typeface="Times New Roman" panose="02020603050405020304" pitchFamily="18" charset="0"/>
                <a:cs typeface="Times New Roman" panose="02020603050405020304" pitchFamily="18" charset="0"/>
              </a:rPr>
              <a:t>blood is not used it should be returned to the refrigerator within half an hour. </a:t>
            </a:r>
            <a:endParaRPr lang="en-US" b="1" dirty="0" smtClean="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12</a:t>
            </a:fld>
            <a:endParaRPr lang="en-US"/>
          </a:p>
        </p:txBody>
      </p:sp>
    </p:spTree>
    <p:extLst>
      <p:ext uri="{BB962C8B-B14F-4D97-AF65-F5344CB8AC3E}">
        <p14:creationId xmlns:p14="http://schemas.microsoft.com/office/powerpoint/2010/main" val="1091518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623520"/>
          </a:xfrm>
        </p:spPr>
        <p:txBody>
          <a:bodyPr>
            <a:normAutofit/>
          </a:bodyPr>
          <a:lstStyle/>
          <a:p>
            <a:pPr algn="just">
              <a:lnSpc>
                <a:spcPct val="160000"/>
              </a:lnSpc>
            </a:pPr>
            <a:r>
              <a:rPr lang="en-US" sz="1900" b="1" dirty="0">
                <a:solidFill>
                  <a:srgbClr val="0070C0"/>
                </a:solidFill>
                <a:latin typeface="Times New Roman" panose="02020603050405020304" pitchFamily="18" charset="0"/>
                <a:cs typeface="Times New Roman" panose="02020603050405020304" pitchFamily="18" charset="0"/>
              </a:rPr>
              <a:t>When blood is transported to distant place use precooled insulated bags to keep the temperature of blood below </a:t>
            </a:r>
            <a:r>
              <a:rPr lang="en-US" sz="1900" b="1" dirty="0" smtClean="0">
                <a:solidFill>
                  <a:srgbClr val="0070C0"/>
                </a:solidFill>
                <a:latin typeface="Times New Roman" panose="02020603050405020304" pitchFamily="18" charset="0"/>
                <a:cs typeface="Times New Roman" panose="02020603050405020304" pitchFamily="18" charset="0"/>
              </a:rPr>
              <a:t>10 ºC</a:t>
            </a:r>
            <a:r>
              <a:rPr lang="en-US" sz="1900" b="1" dirty="0">
                <a:solidFill>
                  <a:srgbClr val="0070C0"/>
                </a:solidFill>
                <a:latin typeface="Times New Roman" panose="02020603050405020304" pitchFamily="18" charset="0"/>
                <a:cs typeface="Times New Roman" panose="02020603050405020304" pitchFamily="18" charset="0"/>
              </a:rPr>
              <a:t>. </a:t>
            </a:r>
          </a:p>
          <a:p>
            <a:pPr algn="just">
              <a:lnSpc>
                <a:spcPct val="160000"/>
              </a:lnSpc>
            </a:pPr>
            <a:r>
              <a:rPr lang="en-US" sz="1900" b="1" dirty="0">
                <a:solidFill>
                  <a:srgbClr val="0070C0"/>
                </a:solidFill>
                <a:latin typeface="Times New Roman" panose="02020603050405020304" pitchFamily="18" charset="0"/>
                <a:cs typeface="Times New Roman" panose="02020603050405020304" pitchFamily="18" charset="0"/>
              </a:rPr>
              <a:t>Collection of blood from the donor is done in laboratory by laboratory technician. </a:t>
            </a:r>
          </a:p>
          <a:p>
            <a:pPr algn="just">
              <a:lnSpc>
                <a:spcPct val="160000"/>
              </a:lnSpc>
            </a:pPr>
            <a:r>
              <a:rPr lang="en-US" sz="1900" b="1" dirty="0">
                <a:solidFill>
                  <a:srgbClr val="0070C0"/>
                </a:solidFill>
                <a:latin typeface="Times New Roman" panose="02020603050405020304" pitchFamily="18" charset="0"/>
                <a:cs typeface="Times New Roman" panose="02020603050405020304" pitchFamily="18" charset="0"/>
              </a:rPr>
              <a:t>Donor’s blood is collected in a sterile container containing anticoagulant solution (ACD). </a:t>
            </a:r>
          </a:p>
          <a:p>
            <a:pPr algn="just">
              <a:lnSpc>
                <a:spcPct val="160000"/>
              </a:lnSpc>
            </a:pPr>
            <a:r>
              <a:rPr lang="en-US" sz="1900" b="1" dirty="0">
                <a:solidFill>
                  <a:srgbClr val="0070C0"/>
                </a:solidFill>
                <a:latin typeface="Times New Roman" panose="02020603050405020304" pitchFamily="18" charset="0"/>
                <a:cs typeface="Times New Roman" panose="02020603050405020304" pitchFamily="18" charset="0"/>
              </a:rPr>
              <a:t>All the articles used for the collection of blood must be sterile. </a:t>
            </a:r>
          </a:p>
          <a:p>
            <a:pPr algn="just">
              <a:lnSpc>
                <a:spcPct val="160000"/>
              </a:lnSpc>
            </a:pPr>
            <a:r>
              <a:rPr lang="en-US" sz="1900" b="1" dirty="0">
                <a:solidFill>
                  <a:srgbClr val="0070C0"/>
                </a:solidFill>
                <a:latin typeface="Times New Roman" panose="02020603050405020304" pitchFamily="18" charset="0"/>
                <a:cs typeface="Times New Roman" panose="02020603050405020304" pitchFamily="18" charset="0"/>
              </a:rPr>
              <a:t>Each donor unit must be labeled clear readable letters i.e.- name, donor no. ABO grouping, Rh typing, date of drawing, date of expiry and result of tests for hepatitis, and </a:t>
            </a:r>
            <a:r>
              <a:rPr lang="en-US" sz="1900" b="1" dirty="0" smtClean="0">
                <a:solidFill>
                  <a:srgbClr val="0070C0"/>
                </a:solidFill>
                <a:latin typeface="Times New Roman" panose="02020603050405020304" pitchFamily="18" charset="0"/>
                <a:cs typeface="Times New Roman" panose="02020603050405020304" pitchFamily="18" charset="0"/>
              </a:rPr>
              <a:t>syphilis. </a:t>
            </a:r>
            <a:endParaRPr lang="en-US" sz="19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13</a:t>
            </a:fld>
            <a:endParaRPr lang="en-US"/>
          </a:p>
        </p:txBody>
      </p:sp>
    </p:spTree>
    <p:extLst>
      <p:ext uri="{BB962C8B-B14F-4D97-AF65-F5344CB8AC3E}">
        <p14:creationId xmlns:p14="http://schemas.microsoft.com/office/powerpoint/2010/main" val="4159963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08720"/>
            <a:ext cx="7772400" cy="5263480"/>
          </a:xfrm>
        </p:spPr>
        <p:txBody>
          <a:bodyPr>
            <a:normAutofit fontScale="85000" lnSpcReduction="10000"/>
          </a:bodyPr>
          <a:lstStyle/>
          <a:p>
            <a:pPr marL="0" indent="0" algn="just">
              <a:lnSpc>
                <a:spcPct val="150000"/>
              </a:lnSpc>
              <a:buNone/>
            </a:pPr>
            <a:r>
              <a:rPr lang="en-US" b="1" i="1" dirty="0" smtClean="0">
                <a:solidFill>
                  <a:srgbClr val="7030A0"/>
                </a:solidFill>
                <a:latin typeface="Times New Roman" panose="02020603050405020304" pitchFamily="18" charset="0"/>
                <a:cs typeface="Times New Roman" panose="02020603050405020304" pitchFamily="18" charset="0"/>
              </a:rPr>
              <a:t>Administration </a:t>
            </a:r>
            <a:r>
              <a:rPr lang="en-US" b="1" i="1" dirty="0">
                <a:solidFill>
                  <a:srgbClr val="7030A0"/>
                </a:solidFill>
                <a:latin typeface="Times New Roman" panose="02020603050405020304" pitchFamily="18" charset="0"/>
                <a:cs typeface="Times New Roman" panose="02020603050405020304" pitchFamily="18" charset="0"/>
              </a:rPr>
              <a:t>of blood to the </a:t>
            </a:r>
            <a:r>
              <a:rPr lang="en-US" b="1" i="1" dirty="0" smtClean="0">
                <a:solidFill>
                  <a:srgbClr val="7030A0"/>
                </a:solidFill>
                <a:latin typeface="Times New Roman" panose="02020603050405020304" pitchFamily="18" charset="0"/>
                <a:cs typeface="Times New Roman" panose="02020603050405020304" pitchFamily="18" charset="0"/>
              </a:rPr>
              <a:t>recipient</a:t>
            </a:r>
            <a:endParaRPr lang="en-US" b="1" i="1" dirty="0">
              <a:solidFill>
                <a:srgbClr val="7030A0"/>
              </a:solidFill>
              <a:latin typeface="Times New Roman" panose="02020603050405020304" pitchFamily="18" charset="0"/>
              <a:cs typeface="Times New Roman" panose="02020603050405020304" pitchFamily="18" charset="0"/>
            </a:endParaRP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When sending the recipient’s blood sample for grouping and cross matching, it must be clearly labeled with name, IP number, bed number, ward no.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Fresh </a:t>
            </a:r>
            <a:r>
              <a:rPr lang="en-US" b="1" dirty="0">
                <a:solidFill>
                  <a:srgbClr val="0070C0"/>
                </a:solidFill>
                <a:latin typeface="Times New Roman" panose="02020603050405020304" pitchFamily="18" charset="0"/>
                <a:cs typeface="Times New Roman" panose="02020603050405020304" pitchFamily="18" charset="0"/>
              </a:rPr>
              <a:t>sample taken within four hrs. should be used for typing and cross matching.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A </a:t>
            </a:r>
            <a:r>
              <a:rPr lang="en-US" b="1" dirty="0">
                <a:solidFill>
                  <a:srgbClr val="0070C0"/>
                </a:solidFill>
                <a:latin typeface="Times New Roman" panose="02020603050405020304" pitchFamily="18" charset="0"/>
                <a:cs typeface="Times New Roman" panose="02020603050405020304" pitchFamily="18" charset="0"/>
              </a:rPr>
              <a:t>request form should accompany with blood sample and form should contain- name, IP no. bed no. ward no. name of the physician, exact amount of blood component required, diagnosis of the patient, any blood transfusion given earlier, if so, the group and type of blood administered any reaction observed.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It </a:t>
            </a:r>
            <a:r>
              <a:rPr lang="en-US" b="1" dirty="0">
                <a:solidFill>
                  <a:srgbClr val="0070C0"/>
                </a:solidFill>
                <a:latin typeface="Times New Roman" panose="02020603050405020304" pitchFamily="18" charset="0"/>
                <a:cs typeface="Times New Roman" panose="02020603050405020304" pitchFamily="18" charset="0"/>
              </a:rPr>
              <a:t>is essential that the physician writes all orders for typing, cross matching and administration of whole blood or blood products. </a:t>
            </a:r>
          </a:p>
          <a:p>
            <a:pPr marL="0" indent="0" algn="just">
              <a:buNone/>
            </a:pPr>
            <a:r>
              <a:rPr lang="en-US" b="1" i="1" dirty="0">
                <a:solidFill>
                  <a:srgbClr val="7030A0"/>
                </a:solidFill>
                <a:latin typeface="Times New Roman" panose="02020603050405020304" pitchFamily="18" charset="0"/>
                <a:cs typeface="Times New Roman" panose="02020603050405020304" pitchFamily="18" charset="0"/>
              </a:rPr>
              <a:t>	</a:t>
            </a:r>
            <a:endParaRPr lang="en-US" sz="19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14</a:t>
            </a:fld>
            <a:endParaRPr lang="en-US"/>
          </a:p>
        </p:txBody>
      </p:sp>
    </p:spTree>
    <p:extLst>
      <p:ext uri="{BB962C8B-B14F-4D97-AF65-F5344CB8AC3E}">
        <p14:creationId xmlns:p14="http://schemas.microsoft.com/office/powerpoint/2010/main" val="3545401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algn="just">
              <a:lnSpc>
                <a:spcPct val="150000"/>
              </a:lnSpc>
            </a:pPr>
            <a:r>
              <a:rPr lang="en-US" sz="1900" b="1" dirty="0">
                <a:solidFill>
                  <a:srgbClr val="0070C0"/>
                </a:solidFill>
                <a:latin typeface="Times New Roman" panose="02020603050405020304" pitchFamily="18" charset="0"/>
                <a:cs typeface="Times New Roman" panose="02020603050405020304" pitchFamily="18" charset="0"/>
              </a:rPr>
              <a:t>Prior to administration of blood two registered nurse or a physician and a registered nurse should verify all information’s on the report of the cross match, unit label, and the patient’s identifications. </a:t>
            </a:r>
            <a:endParaRPr lang="en-US" sz="19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1900" b="1" dirty="0" smtClean="0">
                <a:solidFill>
                  <a:srgbClr val="0070C0"/>
                </a:solidFill>
                <a:latin typeface="Times New Roman" panose="02020603050405020304" pitchFamily="18" charset="0"/>
                <a:cs typeface="Times New Roman" panose="02020603050405020304" pitchFamily="18" charset="0"/>
              </a:rPr>
              <a:t>If </a:t>
            </a:r>
            <a:r>
              <a:rPr lang="en-US" sz="1900" b="1" dirty="0">
                <a:solidFill>
                  <a:srgbClr val="0070C0"/>
                </a:solidFill>
                <a:latin typeface="Times New Roman" panose="02020603050405020304" pitchFamily="18" charset="0"/>
                <a:cs typeface="Times New Roman" panose="02020603050405020304" pitchFamily="18" charset="0"/>
              </a:rPr>
              <a:t>there is any discrepancies the unit should be returned to the blood bank with remarks. Whole blood or blood should be transfused through an appropriate, sterile transfusion set containing a </a:t>
            </a:r>
            <a:r>
              <a:rPr lang="en-US" sz="1900" b="1" dirty="0" smtClean="0">
                <a:solidFill>
                  <a:srgbClr val="0070C0"/>
                </a:solidFill>
                <a:latin typeface="Times New Roman" panose="02020603050405020304" pitchFamily="18" charset="0"/>
                <a:cs typeface="Times New Roman" panose="02020603050405020304" pitchFamily="18" charset="0"/>
              </a:rPr>
              <a:t>filter.</a:t>
            </a:r>
          </a:p>
          <a:p>
            <a:pPr algn="just">
              <a:lnSpc>
                <a:spcPct val="150000"/>
              </a:lnSpc>
            </a:pPr>
            <a:r>
              <a:rPr lang="en-US" sz="1900" b="1" dirty="0" smtClean="0">
                <a:solidFill>
                  <a:srgbClr val="0070C0"/>
                </a:solidFill>
                <a:latin typeface="Times New Roman" panose="02020603050405020304" pitchFamily="18" charset="0"/>
                <a:cs typeface="Times New Roman" panose="02020603050405020304" pitchFamily="18" charset="0"/>
              </a:rPr>
              <a:t>Transfusion </a:t>
            </a:r>
            <a:r>
              <a:rPr lang="en-US" sz="1900" b="1" dirty="0">
                <a:solidFill>
                  <a:srgbClr val="0070C0"/>
                </a:solidFill>
                <a:latin typeface="Times New Roman" panose="02020603050405020304" pitchFamily="18" charset="0"/>
                <a:cs typeface="Times New Roman" panose="02020603050405020304" pitchFamily="18" charset="0"/>
              </a:rPr>
              <a:t>set should be free from air. Use 18-gauge needle for transfusion. No medications or other additives should be given the same IV route or should not be mixed with blood. </a:t>
            </a:r>
            <a:endParaRPr lang="en-US" sz="19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1900" b="1" dirty="0" smtClean="0">
                <a:solidFill>
                  <a:srgbClr val="0070C0"/>
                </a:solidFill>
                <a:latin typeface="Times New Roman" panose="02020603050405020304" pitchFamily="18" charset="0"/>
                <a:cs typeface="Times New Roman" panose="02020603050405020304" pitchFamily="18" charset="0"/>
              </a:rPr>
              <a:t>Keep </a:t>
            </a:r>
            <a:r>
              <a:rPr lang="en-US" sz="1900" b="1" dirty="0">
                <a:solidFill>
                  <a:srgbClr val="0070C0"/>
                </a:solidFill>
                <a:latin typeface="Times New Roman" panose="02020603050405020304" pitchFamily="18" charset="0"/>
                <a:cs typeface="Times New Roman" panose="02020603050405020304" pitchFamily="18" charset="0"/>
              </a:rPr>
              <a:t>the patient warm and comfortable if necessary. Offer bedpan before starting the procedure and as necessary. </a:t>
            </a:r>
            <a:endParaRPr lang="en-US" sz="1900"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15</a:t>
            </a:fld>
            <a:endParaRPr lang="en-US"/>
          </a:p>
        </p:txBody>
      </p:sp>
    </p:spTree>
    <p:extLst>
      <p:ext uri="{BB962C8B-B14F-4D97-AF65-F5344CB8AC3E}">
        <p14:creationId xmlns:p14="http://schemas.microsoft.com/office/powerpoint/2010/main" val="2518795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lnSpcReduction="10000"/>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Record the amount of blood, type and group, rate of flow, any reaction and any medication administered.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If </a:t>
            </a:r>
            <a:r>
              <a:rPr lang="en-US" b="1" dirty="0">
                <a:solidFill>
                  <a:srgbClr val="0070C0"/>
                </a:solidFill>
                <a:latin typeface="Times New Roman" panose="02020603050405020304" pitchFamily="18" charset="0"/>
                <a:cs typeface="Times New Roman" panose="02020603050405020304" pitchFamily="18" charset="0"/>
              </a:rPr>
              <a:t>IV infusion is to be given before, after or during the transfusion always use the normal saline. Prior to transfusion record the vital signs of the patient to provide the baseline for further </a:t>
            </a:r>
            <a:r>
              <a:rPr lang="en-US" b="1" dirty="0" smtClean="0">
                <a:solidFill>
                  <a:srgbClr val="0070C0"/>
                </a:solidFill>
                <a:latin typeface="Times New Roman" panose="02020603050405020304" pitchFamily="18" charset="0"/>
                <a:cs typeface="Times New Roman" panose="02020603050405020304" pitchFamily="18" charset="0"/>
              </a:rPr>
              <a:t>observation.</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Adjust </a:t>
            </a:r>
            <a:r>
              <a:rPr lang="en-US" b="1" dirty="0">
                <a:solidFill>
                  <a:srgbClr val="0070C0"/>
                </a:solidFill>
                <a:latin typeface="Times New Roman" panose="02020603050405020304" pitchFamily="18" charset="0"/>
                <a:cs typeface="Times New Roman" panose="02020603050405020304" pitchFamily="18" charset="0"/>
              </a:rPr>
              <a:t>the rate of flow to 5-10 ml per minute during the first 30 minutes of transfusion to detect any complications as early as possible.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Allow </a:t>
            </a:r>
            <a:r>
              <a:rPr lang="en-US" b="1" dirty="0">
                <a:solidFill>
                  <a:srgbClr val="0070C0"/>
                </a:solidFill>
                <a:latin typeface="Times New Roman" panose="02020603050405020304" pitchFamily="18" charset="0"/>
                <a:cs typeface="Times New Roman" panose="02020603050405020304" pitchFamily="18" charset="0"/>
              </a:rPr>
              <a:t>the blood to remain at room temperature prior to administration of blood. Watch for any complications throughout the procedure</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16</a:t>
            </a:fld>
            <a:endParaRPr lang="en-US"/>
          </a:p>
        </p:txBody>
      </p:sp>
    </p:spTree>
    <p:extLst>
      <p:ext uri="{BB962C8B-B14F-4D97-AF65-F5344CB8AC3E}">
        <p14:creationId xmlns:p14="http://schemas.microsoft.com/office/powerpoint/2010/main" val="3998628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normAutofit/>
          </a:bodyPr>
          <a:lstStyle/>
          <a:p>
            <a:pPr marL="0" indent="0" algn="just">
              <a:lnSpc>
                <a:spcPct val="160000"/>
              </a:lnSpc>
              <a:buNone/>
            </a:pPr>
            <a:r>
              <a:rPr lang="en-US" b="1" dirty="0">
                <a:solidFill>
                  <a:srgbClr val="FF0000"/>
                </a:solidFill>
                <a:latin typeface="Times New Roman" panose="02020603050405020304" pitchFamily="18" charset="0"/>
                <a:cs typeface="Times New Roman" panose="02020603050405020304" pitchFamily="18" charset="0"/>
              </a:rPr>
              <a:t>Complication of Blood Transfusions </a:t>
            </a: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Blood </a:t>
            </a:r>
            <a:r>
              <a:rPr lang="en-US" b="1" dirty="0">
                <a:solidFill>
                  <a:srgbClr val="0070C0"/>
                </a:solidFill>
                <a:latin typeface="Times New Roman" panose="02020603050405020304" pitchFamily="18" charset="0"/>
                <a:cs typeface="Times New Roman" panose="02020603050405020304" pitchFamily="18" charset="0"/>
              </a:rPr>
              <a:t>transfusion reaction is a systemic response by the body to blood incompatible with that of recipient It is mainly caused due </a:t>
            </a:r>
            <a:r>
              <a:rPr lang="en-US" b="1" dirty="0" smtClean="0">
                <a:solidFill>
                  <a:srgbClr val="0070C0"/>
                </a:solidFill>
                <a:latin typeface="Times New Roman" panose="02020603050405020304" pitchFamily="18" charset="0"/>
                <a:cs typeface="Times New Roman" panose="02020603050405020304" pitchFamily="18" charset="0"/>
              </a:rPr>
              <a:t>to: </a:t>
            </a:r>
          </a:p>
          <a:p>
            <a:pPr algn="just">
              <a:lnSpc>
                <a:spcPct val="160000"/>
              </a:lnSpc>
              <a:buFont typeface="Wingdings" panose="05000000000000000000" pitchFamily="2" charset="2"/>
              <a:buChar char="Ø"/>
            </a:pPr>
            <a:r>
              <a:rPr lang="en-US" b="1" dirty="0" smtClean="0">
                <a:solidFill>
                  <a:srgbClr val="0070C0"/>
                </a:solidFill>
                <a:latin typeface="Times New Roman" panose="02020603050405020304" pitchFamily="18" charset="0"/>
                <a:cs typeface="Times New Roman" panose="02020603050405020304" pitchFamily="18" charset="0"/>
              </a:rPr>
              <a:t> ABO </a:t>
            </a:r>
            <a:r>
              <a:rPr lang="en-US" b="1" dirty="0">
                <a:solidFill>
                  <a:srgbClr val="0070C0"/>
                </a:solidFill>
                <a:latin typeface="Times New Roman" panose="02020603050405020304" pitchFamily="18" charset="0"/>
                <a:cs typeface="Times New Roman" panose="02020603050405020304" pitchFamily="18" charset="0"/>
              </a:rPr>
              <a:t>incompatibility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buFont typeface="Wingdings" panose="05000000000000000000" pitchFamily="2" charset="2"/>
              <a:buChar char="Ø"/>
            </a:pP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Allergic reactions to the WBCs, platelets, or plasma protein components of the transfused blood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buFont typeface="Wingdings" panose="05000000000000000000" pitchFamily="2" charset="2"/>
              <a:buChar char="Ø"/>
            </a:pPr>
            <a:r>
              <a:rPr lang="en-US" b="1" dirty="0" smtClean="0">
                <a:solidFill>
                  <a:srgbClr val="0070C0"/>
                </a:solidFill>
                <a:latin typeface="Times New Roman" panose="02020603050405020304" pitchFamily="18" charset="0"/>
                <a:cs typeface="Times New Roman" panose="02020603050405020304" pitchFamily="18" charset="0"/>
              </a:rPr>
              <a:t> Potassium </a:t>
            </a:r>
            <a:r>
              <a:rPr lang="en-US" b="1" dirty="0">
                <a:solidFill>
                  <a:srgbClr val="0070C0"/>
                </a:solidFill>
                <a:latin typeface="Times New Roman" panose="02020603050405020304" pitchFamily="18" charset="0"/>
                <a:cs typeface="Times New Roman" panose="02020603050405020304" pitchFamily="18" charset="0"/>
              </a:rPr>
              <a:t>or citrate preservative in the blood.</a:t>
            </a:r>
          </a:p>
          <a:p>
            <a:pPr marL="0" indent="0" algn="just">
              <a:lnSpc>
                <a:spcPct val="160000"/>
              </a:lnSpc>
              <a:buNone/>
            </a:pP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17</a:t>
            </a:fld>
            <a:endParaRPr lang="en-US"/>
          </a:p>
        </p:txBody>
      </p:sp>
    </p:spTree>
    <p:extLst>
      <p:ext uri="{BB962C8B-B14F-4D97-AF65-F5344CB8AC3E}">
        <p14:creationId xmlns:p14="http://schemas.microsoft.com/office/powerpoint/2010/main" val="412661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marL="0" indent="0" algn="just">
              <a:lnSpc>
                <a:spcPct val="150000"/>
              </a:lnSpc>
              <a:buNone/>
            </a:pPr>
            <a:r>
              <a:rPr lang="en-US" b="1" i="1" dirty="0">
                <a:solidFill>
                  <a:srgbClr val="7030A0"/>
                </a:solidFill>
                <a:latin typeface="Times New Roman" panose="02020603050405020304" pitchFamily="18" charset="0"/>
                <a:cs typeface="Times New Roman" panose="02020603050405020304" pitchFamily="18" charset="0"/>
              </a:rPr>
              <a:t>Types of blood </a:t>
            </a:r>
            <a:r>
              <a:rPr lang="en-US" b="1" i="1" dirty="0" smtClean="0">
                <a:solidFill>
                  <a:srgbClr val="7030A0"/>
                </a:solidFill>
                <a:latin typeface="Times New Roman" panose="02020603050405020304" pitchFamily="18" charset="0"/>
                <a:cs typeface="Times New Roman" panose="02020603050405020304" pitchFamily="18" charset="0"/>
              </a:rPr>
              <a:t>transfusion reactions </a:t>
            </a:r>
          </a:p>
          <a:p>
            <a:pPr marL="0" indent="0" algn="just">
              <a:lnSpc>
                <a:spcPct val="150000"/>
              </a:lnSpc>
              <a:buNone/>
            </a:pPr>
            <a:r>
              <a:rPr lang="en-US" b="1" dirty="0" smtClean="0">
                <a:solidFill>
                  <a:srgbClr val="FF0000"/>
                </a:solidFill>
                <a:latin typeface="Times New Roman" panose="02020603050405020304" pitchFamily="18" charset="0"/>
                <a:cs typeface="Times New Roman" panose="02020603050405020304" pitchFamily="18" charset="0"/>
              </a:rPr>
              <a:t>Acute </a:t>
            </a:r>
            <a:r>
              <a:rPr lang="en-US" b="1" dirty="0">
                <a:solidFill>
                  <a:srgbClr val="FF0000"/>
                </a:solidFill>
                <a:latin typeface="Times New Roman" panose="02020603050405020304" pitchFamily="18" charset="0"/>
                <a:cs typeface="Times New Roman" panose="02020603050405020304" pitchFamily="18" charset="0"/>
              </a:rPr>
              <a:t>hemolytic transfusion reaction</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Develops during the first 5-15 minutes.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In </a:t>
            </a:r>
            <a:r>
              <a:rPr lang="en-US" b="1" dirty="0">
                <a:solidFill>
                  <a:srgbClr val="0070C0"/>
                </a:solidFill>
                <a:latin typeface="Times New Roman" panose="02020603050405020304" pitchFamily="18" charset="0"/>
                <a:cs typeface="Times New Roman" panose="02020603050405020304" pitchFamily="18" charset="0"/>
              </a:rPr>
              <a:t>hemolytic transfusion reaction circulating RBCs are ruptured with the release of hemoglobin. </a:t>
            </a:r>
          </a:p>
          <a:p>
            <a:pPr marL="0" indent="0" algn="just">
              <a:lnSpc>
                <a:spcPct val="150000"/>
              </a:lnSpc>
              <a:buNone/>
            </a:pPr>
            <a:endParaRPr lang="en-US" b="1" i="1" dirty="0">
              <a:solidFill>
                <a:srgbClr val="7030A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18</a:t>
            </a:fld>
            <a:endParaRPr lang="en-US"/>
          </a:p>
        </p:txBody>
      </p:sp>
    </p:spTree>
    <p:extLst>
      <p:ext uri="{BB962C8B-B14F-4D97-AF65-F5344CB8AC3E}">
        <p14:creationId xmlns:p14="http://schemas.microsoft.com/office/powerpoint/2010/main" val="175323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a:bodyPr>
          <a:lstStyle/>
          <a:p>
            <a:pPr marL="273050" marR="0" indent="-273050" algn="just">
              <a:lnSpc>
                <a:spcPct val="150000"/>
              </a:lnSpc>
              <a:spcBef>
                <a:spcPts val="0"/>
              </a:spcBef>
              <a:spcAft>
                <a:spcPts val="0"/>
              </a:spcAft>
              <a:buNone/>
            </a:pPr>
            <a:r>
              <a:rPr lang="en-US" b="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Causes of acute hemolytic </a:t>
            </a:r>
            <a:r>
              <a:rPr lang="en-US" b="1" u="sng"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reaction</a:t>
            </a:r>
          </a:p>
          <a:p>
            <a:pPr marL="342900" lvl="0" indent="-342900" algn="just">
              <a:lnSpc>
                <a:spcPct val="150000"/>
              </a:lnSpc>
              <a:spcBef>
                <a:spcPts val="0"/>
              </a:spcBef>
              <a:buFont typeface="Wingdings" panose="05000000000000000000" pitchFamily="2" charset="2"/>
              <a:buChar char=""/>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ABO incompatibility </a:t>
            </a:r>
          </a:p>
          <a:p>
            <a:pPr marL="342900" lvl="0" indent="-342900" algn="just">
              <a:lnSpc>
                <a:spcPct val="150000"/>
              </a:lnSpc>
              <a:spcBef>
                <a:spcPts val="0"/>
              </a:spcBef>
              <a:buFont typeface="Wingdings" panose="05000000000000000000" pitchFamily="2" charset="2"/>
              <a:buChar char=""/>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Rh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incompatibility </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Improper storage of blood </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Uncontrolled refrigeration of blood resulting in freezing </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Storage beyond 21 days’ limit </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Warming of blood above </a:t>
            </a: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40 ºC</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buFont typeface="Wingdings" panose="05000000000000000000" pitchFamily="2" charset="2"/>
              <a:buChar char=""/>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Exposure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of blood to dextrose solutions.</a:t>
            </a:r>
          </a:p>
          <a:p>
            <a:pPr algn="just">
              <a:lnSpc>
                <a:spcPct val="160000"/>
              </a:lnSpc>
            </a:pP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19</a:t>
            </a:fld>
            <a:endParaRPr lang="en-US"/>
          </a:p>
        </p:txBody>
      </p:sp>
    </p:spTree>
    <p:extLst>
      <p:ext uri="{BB962C8B-B14F-4D97-AF65-F5344CB8AC3E}">
        <p14:creationId xmlns:p14="http://schemas.microsoft.com/office/powerpoint/2010/main" val="375151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7772400" cy="5263480"/>
          </a:xfrm>
        </p:spPr>
        <p:txBody>
          <a:bodyPr>
            <a:normAutofit/>
          </a:bodyPr>
          <a:lstStyle/>
          <a:p>
            <a:pPr marL="0" indent="0" algn="just">
              <a:lnSpc>
                <a:spcPct val="150000"/>
              </a:lnSpc>
              <a:buNone/>
            </a:pPr>
            <a:r>
              <a:rPr lang="en-US" b="1" dirty="0">
                <a:solidFill>
                  <a:srgbClr val="C00000"/>
                </a:solidFill>
                <a:latin typeface="Times New Roman" panose="02020603050405020304" pitchFamily="18" charset="0"/>
                <a:cs typeface="Times New Roman" panose="02020603050405020304" pitchFamily="18" charset="0"/>
              </a:rPr>
              <a:t>Blood transfusion</a:t>
            </a:r>
          </a:p>
          <a:p>
            <a:pPr marL="0" indent="0"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Blood </a:t>
            </a:r>
            <a:r>
              <a:rPr lang="en-US" b="1" dirty="0">
                <a:solidFill>
                  <a:srgbClr val="0070C0"/>
                </a:solidFill>
                <a:latin typeface="Times New Roman" panose="02020603050405020304" pitchFamily="18" charset="0"/>
                <a:cs typeface="Times New Roman" panose="02020603050405020304" pitchFamily="18" charset="0"/>
              </a:rPr>
              <a:t>transfusion is the transfusion of the whole blood or its component such as blood cells or plasma from one person to another person. </a:t>
            </a:r>
          </a:p>
          <a:p>
            <a:pPr marL="0" indent="0" algn="just">
              <a:lnSpc>
                <a:spcPct val="150000"/>
              </a:lnSpc>
              <a:buNone/>
            </a:pPr>
            <a:r>
              <a:rPr lang="en-US" b="1" dirty="0">
                <a:solidFill>
                  <a:srgbClr val="0070C0"/>
                </a:solidFill>
                <a:latin typeface="Times New Roman" panose="02020603050405020304" pitchFamily="18" charset="0"/>
                <a:cs typeface="Times New Roman" panose="02020603050405020304" pitchFamily="18" charset="0"/>
              </a:rPr>
              <a:t>Blood transfusion involves two procedures that is </a:t>
            </a:r>
          </a:p>
          <a:p>
            <a:pPr marL="0" indent="0" algn="just">
              <a:lnSpc>
                <a:spcPct val="150000"/>
              </a:lnSpc>
              <a:buNone/>
              <a:tabLst>
                <a:tab pos="173038" algn="l"/>
              </a:tabLst>
            </a:pPr>
            <a:r>
              <a:rPr lang="en-US" b="1" dirty="0">
                <a:solidFill>
                  <a:srgbClr val="0070C0"/>
                </a:solidFill>
                <a:latin typeface="Times New Roman" panose="02020603050405020304" pitchFamily="18" charset="0"/>
                <a:cs typeface="Times New Roman" panose="02020603050405020304" pitchFamily="18" charset="0"/>
              </a:rPr>
              <a:t>•	Collection of blood from donor </a:t>
            </a:r>
          </a:p>
          <a:p>
            <a:pPr marL="0" indent="0" algn="just">
              <a:lnSpc>
                <a:spcPct val="150000"/>
              </a:lnSpc>
              <a:buNone/>
              <a:tabLst>
                <a:tab pos="173038" algn="l"/>
              </a:tabLst>
            </a:pPr>
            <a:r>
              <a:rPr lang="en-US" b="1" dirty="0">
                <a:solidFill>
                  <a:srgbClr val="0070C0"/>
                </a:solidFill>
                <a:latin typeface="Times New Roman" panose="02020603050405020304" pitchFamily="18" charset="0"/>
                <a:cs typeface="Times New Roman" panose="02020603050405020304" pitchFamily="18" charset="0"/>
              </a:rPr>
              <a:t>•	Administration of blood to the recipient.</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a:t>
            </a:fld>
            <a:endParaRPr lang="en-US"/>
          </a:p>
        </p:txBody>
      </p:sp>
    </p:spTree>
    <p:extLst>
      <p:ext uri="{BB962C8B-B14F-4D97-AF65-F5344CB8AC3E}">
        <p14:creationId xmlns:p14="http://schemas.microsoft.com/office/powerpoint/2010/main" val="868166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normAutofit/>
          </a:bodyPr>
          <a:lstStyle/>
          <a:p>
            <a:pPr marL="0" indent="0" algn="just">
              <a:lnSpc>
                <a:spcPct val="160000"/>
              </a:lnSpc>
              <a:buNone/>
            </a:pPr>
            <a:r>
              <a:rPr lang="en-US" b="1" u="sng" dirty="0">
                <a:solidFill>
                  <a:srgbClr val="7030A0"/>
                </a:solidFill>
                <a:latin typeface="Times New Roman" panose="02020603050405020304" pitchFamily="18" charset="0"/>
                <a:cs typeface="Times New Roman" panose="02020603050405020304" pitchFamily="18" charset="0"/>
              </a:rPr>
              <a:t>Clinical features of acute hemolytic </a:t>
            </a:r>
            <a:r>
              <a:rPr lang="en-US" b="1" u="sng" dirty="0" smtClean="0">
                <a:solidFill>
                  <a:srgbClr val="7030A0"/>
                </a:solidFill>
                <a:latin typeface="Times New Roman" panose="02020603050405020304" pitchFamily="18" charset="0"/>
                <a:cs typeface="Times New Roman" panose="02020603050405020304" pitchFamily="18" charset="0"/>
              </a:rPr>
              <a:t>reaction</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Onset of fever </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Chills, headache, dyspnea, </a:t>
            </a: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cyanosis,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chest pain </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Nausea, vomiting </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Increased heart rate and respiratory rate</a:t>
            </a:r>
          </a:p>
          <a:p>
            <a:pPr marL="342900" lvl="0" indent="-342900" algn="just">
              <a:lnSpc>
                <a:spcPct val="150000"/>
              </a:lnSpc>
              <a:spcBef>
                <a:spcPts val="0"/>
              </a:spcBef>
              <a:spcAft>
                <a:spcPts val="800"/>
              </a:spcAft>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Hemoglobinuria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50000"/>
              </a:lnSpc>
              <a:spcBef>
                <a:spcPts val="0"/>
              </a:spcBef>
              <a:spcAft>
                <a:spcPts val="800"/>
              </a:spcAft>
              <a:buNone/>
            </a:pP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50000"/>
              </a:lnSpc>
              <a:spcBef>
                <a:spcPts val="0"/>
              </a:spcBef>
              <a:spcAft>
                <a:spcPts val="800"/>
              </a:spcAft>
              <a:buNone/>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Complications </a:t>
            </a: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include: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Hypotension followed by </a:t>
            </a: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shock,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Oliguria then anuria followed by renal failure</a:t>
            </a:r>
          </a:p>
          <a:p>
            <a:pPr marL="0" indent="0" algn="just">
              <a:lnSpc>
                <a:spcPct val="160000"/>
              </a:lnSpc>
              <a:buNone/>
            </a:pPr>
            <a:endParaRPr lang="en-US" b="1" u="sng" dirty="0">
              <a:solidFill>
                <a:srgbClr val="FF000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20</a:t>
            </a:fld>
            <a:endParaRPr lang="en-US"/>
          </a:p>
        </p:txBody>
      </p:sp>
    </p:spTree>
    <p:extLst>
      <p:ext uri="{BB962C8B-B14F-4D97-AF65-F5344CB8AC3E}">
        <p14:creationId xmlns:p14="http://schemas.microsoft.com/office/powerpoint/2010/main" val="304494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a:bodyPr>
          <a:lstStyle/>
          <a:p>
            <a:pPr marL="301625" marR="0" indent="-301625" algn="just">
              <a:lnSpc>
                <a:spcPct val="150000"/>
              </a:lnSpc>
              <a:spcBef>
                <a:spcPts val="0"/>
              </a:spcBef>
              <a:spcAft>
                <a:spcPts val="800"/>
              </a:spcAft>
              <a:buNone/>
            </a:pPr>
            <a:r>
              <a:rPr lang="en-US" sz="1900" b="1" u="sng"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Delayed </a:t>
            </a:r>
            <a:r>
              <a:rPr lang="en-US" sz="1900" b="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hemolytic transfusion reaction </a:t>
            </a:r>
          </a:p>
          <a:p>
            <a:pPr marL="645795" indent="-342900" algn="just">
              <a:lnSpc>
                <a:spcPct val="150000"/>
              </a:lnSpc>
              <a:spcBef>
                <a:spcPts val="0"/>
              </a:spcBef>
              <a:spcAft>
                <a:spcPts val="800"/>
              </a:spcAft>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Occurs due to incompatibility of RBC antigens other than ABO group. </a:t>
            </a:r>
            <a:endPar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45795" indent="-342900" algn="just">
              <a:lnSpc>
                <a:spcPct val="150000"/>
              </a:lnSpc>
              <a:spcBef>
                <a:spcPts val="0"/>
              </a:spcBef>
              <a:spcAft>
                <a:spcPts val="800"/>
              </a:spcAft>
            </a:pPr>
            <a:r>
              <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a:t>
            </a: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develops days to weeks after transfusion. </a:t>
            </a:r>
            <a:endPar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45795" indent="-342900" algn="just">
              <a:lnSpc>
                <a:spcPct val="150000"/>
              </a:lnSpc>
              <a:spcBef>
                <a:spcPts val="0"/>
              </a:spcBef>
              <a:spcAft>
                <a:spcPts val="800"/>
              </a:spcAft>
            </a:pPr>
            <a:r>
              <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a:t>
            </a: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is featured by persistent decrease in </a:t>
            </a:r>
            <a:r>
              <a:rPr lang="en-US" sz="19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Hb</a:t>
            </a: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level and low grade fever. </a:t>
            </a:r>
            <a:endPar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45795" indent="-342900" algn="just">
              <a:lnSpc>
                <a:spcPct val="150000"/>
              </a:lnSpc>
              <a:spcBef>
                <a:spcPts val="0"/>
              </a:spcBef>
              <a:spcAft>
                <a:spcPts val="800"/>
              </a:spcAft>
            </a:pPr>
            <a:r>
              <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Many </a:t>
            </a: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time this reaction is missed, if known inform the physician and blood blank.</a:t>
            </a:r>
          </a:p>
          <a:p>
            <a:pPr marL="302895" marR="0" indent="0" algn="just">
              <a:lnSpc>
                <a:spcPct val="107000"/>
              </a:lnSpc>
              <a:spcBef>
                <a:spcPts val="0"/>
              </a:spcBef>
              <a:spcAft>
                <a:spcPts val="800"/>
              </a:spcAft>
              <a:buNone/>
            </a:pPr>
            <a:endPar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21</a:t>
            </a:fld>
            <a:endParaRPr lang="en-US"/>
          </a:p>
        </p:txBody>
      </p:sp>
    </p:spTree>
    <p:extLst>
      <p:ext uri="{BB962C8B-B14F-4D97-AF65-F5344CB8AC3E}">
        <p14:creationId xmlns:p14="http://schemas.microsoft.com/office/powerpoint/2010/main" val="2743456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a:bodyPr>
          <a:lstStyle/>
          <a:p>
            <a:pPr marL="0" lvl="0" indent="0" algn="just">
              <a:lnSpc>
                <a:spcPct val="107000"/>
              </a:lnSpc>
              <a:spcBef>
                <a:spcPts val="0"/>
              </a:spcBef>
              <a:buNone/>
            </a:pP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Pyrogenic reaction</a:t>
            </a:r>
          </a:p>
          <a:p>
            <a:pPr marL="457200" marR="0" algn="just">
              <a:lnSpc>
                <a:spcPct val="150000"/>
              </a:lnSpc>
              <a:spcBef>
                <a:spcPts val="0"/>
              </a:spcBef>
              <a:spcAft>
                <a:spcPts val="0"/>
              </a:spcAft>
            </a:pPr>
            <a:r>
              <a:rPr lang="en-US" b="1" dirty="0">
                <a:solidFill>
                  <a:srgbClr val="0070C0"/>
                </a:solidFill>
                <a:latin typeface="Calibri" panose="020F0502020204030204" pitchFamily="34" charset="0"/>
                <a:ea typeface="Calibri" panose="020F0502020204030204" pitchFamily="34" charset="0"/>
                <a:cs typeface="Arial" panose="020B0604020202020204" pitchFamily="34" charset="0"/>
              </a:rPr>
              <a:t>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develops immediately or within 6 </a:t>
            </a: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hrs.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of infusion.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results from pyrogenic substances from the tubing’s.</a:t>
            </a:r>
          </a:p>
          <a:p>
            <a:pPr marL="273050" marR="0" indent="-273050" algn="just">
              <a:lnSpc>
                <a:spcPct val="150000"/>
              </a:lnSpc>
              <a:spcBef>
                <a:spcPts val="0"/>
              </a:spcBef>
              <a:spcAft>
                <a:spcPts val="0"/>
              </a:spcAft>
              <a:buNone/>
            </a:pP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Causes of pyrogenic </a:t>
            </a:r>
            <a:r>
              <a:rPr lang="en-US" b="1" u="sng"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reactions</a:t>
            </a:r>
            <a:endPar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Improper preparation of donor’s site </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Not following proper aseptic technique </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Antigen and antibody reactions to WBCs and platelets contained in blood product.</a:t>
            </a:r>
          </a:p>
          <a:p>
            <a:pPr marL="342900" lvl="0" indent="-342900" algn="just">
              <a:lnSpc>
                <a:spcPct val="150000"/>
              </a:lnSpc>
              <a:spcBef>
                <a:spcPts val="0"/>
              </a:spcBef>
              <a:buFont typeface="Wingdings" panose="05000000000000000000" pitchFamily="2" charset="2"/>
              <a:buChar char=""/>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Improper </a:t>
            </a: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refrigeration</a:t>
            </a:r>
            <a:endPar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22</a:t>
            </a:fld>
            <a:endParaRPr lang="en-US"/>
          </a:p>
        </p:txBody>
      </p:sp>
    </p:spTree>
    <p:extLst>
      <p:ext uri="{BB962C8B-B14F-4D97-AF65-F5344CB8AC3E}">
        <p14:creationId xmlns:p14="http://schemas.microsoft.com/office/powerpoint/2010/main" val="601526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normAutofit/>
          </a:bodyPr>
          <a:lstStyle/>
          <a:p>
            <a:pPr marL="457200" lvl="0" indent="-457200" algn="just">
              <a:lnSpc>
                <a:spcPct val="150000"/>
              </a:lnSpc>
              <a:spcBef>
                <a:spcPts val="0"/>
              </a:spcBef>
              <a:buClr>
                <a:srgbClr val="D34817">
                  <a:lumMod val="75000"/>
                </a:srgbClr>
              </a:buClr>
              <a:buNone/>
            </a:pPr>
            <a:r>
              <a:rPr lang="en-US" sz="1900" b="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Clinical </a:t>
            </a:r>
            <a:r>
              <a:rPr lang="en-US" sz="1900" b="1" u="sng"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features</a:t>
            </a:r>
            <a:endParaRPr lang="en-US" sz="19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buClr>
                <a:srgbClr val="D34817">
                  <a:lumMod val="75000"/>
                </a:srgbClr>
              </a:buClr>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Fever with chills </a:t>
            </a:r>
          </a:p>
          <a:p>
            <a:pPr marL="342900" lvl="0" indent="-342900" algn="just">
              <a:lnSpc>
                <a:spcPct val="150000"/>
              </a:lnSpc>
              <a:spcBef>
                <a:spcPts val="0"/>
              </a:spcBef>
              <a:buClr>
                <a:srgbClr val="D34817">
                  <a:lumMod val="75000"/>
                </a:srgbClr>
              </a:buClr>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Nausea, vomiting and diarrhea </a:t>
            </a:r>
          </a:p>
          <a:p>
            <a:pPr marL="342900" lvl="0" indent="-342900" algn="just">
              <a:lnSpc>
                <a:spcPct val="150000"/>
              </a:lnSpc>
              <a:spcBef>
                <a:spcPts val="0"/>
              </a:spcBef>
              <a:buClr>
                <a:srgbClr val="D34817">
                  <a:lumMod val="75000"/>
                </a:srgbClr>
              </a:buClr>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Headache </a:t>
            </a:r>
          </a:p>
          <a:p>
            <a:pPr marL="342900" lvl="0" indent="-342900" algn="just">
              <a:lnSpc>
                <a:spcPct val="150000"/>
              </a:lnSpc>
              <a:spcBef>
                <a:spcPts val="0"/>
              </a:spcBef>
              <a:buClr>
                <a:srgbClr val="D34817">
                  <a:lumMod val="75000"/>
                </a:srgbClr>
              </a:buClr>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Backache </a:t>
            </a:r>
          </a:p>
          <a:p>
            <a:pPr marL="342900" lvl="0" indent="-342900" algn="just">
              <a:lnSpc>
                <a:spcPct val="150000"/>
              </a:lnSpc>
              <a:spcBef>
                <a:spcPts val="0"/>
              </a:spcBef>
              <a:spcAft>
                <a:spcPts val="800"/>
              </a:spcAft>
              <a:buClr>
                <a:srgbClr val="D34817">
                  <a:lumMod val="75000"/>
                </a:srgbClr>
              </a:buClr>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Delirium, shock and renal failure </a:t>
            </a:r>
          </a:p>
          <a:p>
            <a:pPr marL="273050" lvl="0" indent="-273050" algn="just">
              <a:lnSpc>
                <a:spcPct val="150000"/>
              </a:lnSpc>
              <a:spcBef>
                <a:spcPts val="0"/>
              </a:spcBef>
              <a:spcAft>
                <a:spcPts val="800"/>
              </a:spcAft>
              <a:buClr>
                <a:srgbClr val="D34817">
                  <a:lumMod val="75000"/>
                </a:srgbClr>
              </a:buClr>
              <a:buNone/>
            </a:pPr>
            <a:r>
              <a:rPr lang="en-US" sz="1900" b="1" u="sng"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Prevention</a:t>
            </a:r>
            <a:endParaRPr lang="en-US" sz="19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buClr>
                <a:srgbClr val="D34817">
                  <a:lumMod val="75000"/>
                </a:srgbClr>
              </a:buClr>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Proper screening of donor</a:t>
            </a:r>
          </a:p>
          <a:p>
            <a:pPr marL="342900" lvl="0" indent="-342900" algn="just">
              <a:lnSpc>
                <a:spcPct val="150000"/>
              </a:lnSpc>
              <a:spcBef>
                <a:spcPts val="0"/>
              </a:spcBef>
              <a:buClr>
                <a:srgbClr val="D34817">
                  <a:lumMod val="75000"/>
                </a:srgbClr>
              </a:buClr>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Use of disposable and </a:t>
            </a:r>
            <a:r>
              <a:rPr lang="en-US" sz="19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pyrogen</a:t>
            </a: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free sterile syringes and tubing for collecting and transfusing the blood. </a:t>
            </a:r>
          </a:p>
          <a:p>
            <a:pPr marL="342900" lvl="0" indent="-342900" algn="just">
              <a:lnSpc>
                <a:spcPct val="150000"/>
              </a:lnSpc>
              <a:spcBef>
                <a:spcPts val="0"/>
              </a:spcBef>
              <a:spcAft>
                <a:spcPts val="800"/>
              </a:spcAft>
              <a:buClr>
                <a:srgbClr val="D34817">
                  <a:lumMod val="75000"/>
                </a:srgbClr>
              </a:buClr>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Proper technique for storing the blood.</a:t>
            </a:r>
          </a:p>
          <a:p>
            <a:pPr marL="0" lvl="0" indent="0" algn="just">
              <a:lnSpc>
                <a:spcPct val="150000"/>
              </a:lnSpc>
              <a:buClr>
                <a:srgbClr val="D34817">
                  <a:lumMod val="75000"/>
                </a:srgbClr>
              </a:buClr>
              <a:buNone/>
            </a:pPr>
            <a:endParaRPr lang="en-US" sz="1700" b="1" dirty="0">
              <a:solidFill>
                <a:srgbClr val="0070C0"/>
              </a:solidFill>
              <a:latin typeface="Times New Roman" panose="02020603050405020304" pitchFamily="18" charset="0"/>
              <a:cs typeface="Times New Roman" panose="02020603050405020304" pitchFamily="18" charset="0"/>
            </a:endParaRPr>
          </a:p>
          <a:p>
            <a:pPr marL="0" indent="0">
              <a:buNone/>
            </a:pPr>
            <a:endParaRPr lang="ar-EG" b="1" dirty="0" smtClean="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23</a:t>
            </a:fld>
            <a:endParaRPr lang="en-US"/>
          </a:p>
        </p:txBody>
      </p:sp>
    </p:spTree>
    <p:extLst>
      <p:ext uri="{BB962C8B-B14F-4D97-AF65-F5344CB8AC3E}">
        <p14:creationId xmlns:p14="http://schemas.microsoft.com/office/powerpoint/2010/main" val="2542540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95528"/>
          </a:xfrm>
        </p:spPr>
        <p:txBody>
          <a:bodyPr>
            <a:normAutofit/>
          </a:bodyPr>
          <a:lstStyle/>
          <a:p>
            <a:pPr marL="0" lvl="0" indent="0" algn="just">
              <a:lnSpc>
                <a:spcPct val="150000"/>
              </a:lnSpc>
              <a:spcBef>
                <a:spcPts val="0"/>
              </a:spcBef>
              <a:buNone/>
            </a:pP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Allergic reaction</a:t>
            </a:r>
          </a:p>
          <a:p>
            <a:pPr marL="617220" indent="-342900" algn="just">
              <a:lnSpc>
                <a:spcPct val="150000"/>
              </a:lnSpc>
              <a:spcBef>
                <a:spcPts val="0"/>
              </a:spcBef>
              <a:spcAft>
                <a:spcPts val="800"/>
              </a:spcAft>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develops any time or within one hour of transfusion.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Allergic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reactions are the result of sensitivity of the individual to the plasma protein in the transfused blood.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is characterized by itching, rashes, laryngeal edema and bronchial spasm in severe cases.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Treatment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normally include injections of antihistamines and corticosteroids as necessary.</a:t>
            </a:r>
          </a:p>
          <a:p>
            <a:pPr algn="just">
              <a:lnSpc>
                <a:spcPct val="150000"/>
              </a:lnSpc>
            </a:pP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24</a:t>
            </a:fld>
            <a:endParaRPr lang="en-US"/>
          </a:p>
        </p:txBody>
      </p:sp>
    </p:spTree>
    <p:extLst>
      <p:ext uri="{BB962C8B-B14F-4D97-AF65-F5344CB8AC3E}">
        <p14:creationId xmlns:p14="http://schemas.microsoft.com/office/powerpoint/2010/main" val="4061702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623520"/>
          </a:xfrm>
        </p:spPr>
        <p:txBody>
          <a:bodyPr>
            <a:normAutofit fontScale="92500"/>
          </a:bodyPr>
          <a:lstStyle/>
          <a:p>
            <a:pPr marL="0" lvl="0" indent="0" algn="just">
              <a:lnSpc>
                <a:spcPct val="150000"/>
              </a:lnSpc>
              <a:spcBef>
                <a:spcPts val="0"/>
              </a:spcBef>
              <a:buNone/>
            </a:pP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Anaphylactic reaction</a:t>
            </a:r>
          </a:p>
          <a:p>
            <a:pPr marL="617220" indent="-342900" algn="just">
              <a:lnSpc>
                <a:spcPct val="150000"/>
              </a:lnSpc>
              <a:spcBef>
                <a:spcPts val="0"/>
              </a:spcBef>
              <a:spcAft>
                <a:spcPts val="800"/>
              </a:spcAft>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Extremely rare but life threatening.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Develops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immediately after transfusion of few ml. of blood.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is caused by idiosyncratic reaction in clients with IgA deficiency.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is characterized by sever cardio-respiratory features such as- dyspnea, cyanosis, tachypnea, tachycardia, hypotension and collapse.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Immediately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transfusion is stopped and inform to physician and resuscitative measures are started.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Monitor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the vital signs every 15. min until patient </a:t>
            </a: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recovers</a:t>
            </a:r>
          </a:p>
          <a:p>
            <a:pPr marL="0" lvl="0" indent="0" algn="just">
              <a:lnSpc>
                <a:spcPct val="107000"/>
              </a:lnSpc>
              <a:spcBef>
                <a:spcPts val="0"/>
              </a:spcBef>
              <a:spcAft>
                <a:spcPts val="800"/>
              </a:spcAft>
              <a:buNone/>
            </a:pP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Transmission of infectious diseases</a:t>
            </a:r>
          </a:p>
          <a:p>
            <a:pPr marL="617220" indent="-342900" algn="just">
              <a:lnSpc>
                <a:spcPct val="150000"/>
              </a:lnSpc>
              <a:spcBef>
                <a:spcPts val="0"/>
              </a:spcBef>
              <a:spcAft>
                <a:spcPts val="800"/>
              </a:spcAft>
            </a:pP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endPar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25</a:t>
            </a:fld>
            <a:endParaRPr lang="en-US"/>
          </a:p>
        </p:txBody>
      </p:sp>
    </p:spTree>
    <p:extLst>
      <p:ext uri="{BB962C8B-B14F-4D97-AF65-F5344CB8AC3E}">
        <p14:creationId xmlns:p14="http://schemas.microsoft.com/office/powerpoint/2010/main" val="2355865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lstStyle/>
          <a:p>
            <a:pPr marL="0" indent="0" algn="just">
              <a:lnSpc>
                <a:spcPct val="150000"/>
              </a:lnSpc>
              <a:spcBef>
                <a:spcPts val="0"/>
              </a:spcBef>
              <a:spcAft>
                <a:spcPts val="800"/>
              </a:spcAft>
              <a:buNone/>
            </a:pP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Complications of blood </a:t>
            </a:r>
            <a:r>
              <a:rPr lang="en-US"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transfusion</a:t>
            </a:r>
            <a:r>
              <a:rPr lang="en-US" dirty="0" smtClean="0">
                <a:solidFill>
                  <a:srgbClr val="FF0000"/>
                </a:solidFill>
                <a:latin typeface="Calibri" panose="020F0502020204030204" pitchFamily="34" charset="0"/>
                <a:ea typeface="Calibri" panose="020F0502020204030204" pitchFamily="34" charset="0"/>
                <a:cs typeface="Arial" panose="020B0604020202020204" pitchFamily="34" charset="0"/>
              </a:rPr>
              <a:t> </a:t>
            </a:r>
          </a:p>
          <a:p>
            <a:pPr marL="0" marR="0" lvl="0" indent="0" algn="just">
              <a:lnSpc>
                <a:spcPct val="150000"/>
              </a:lnSpc>
              <a:spcBef>
                <a:spcPts val="0"/>
              </a:spcBef>
              <a:spcAft>
                <a:spcPts val="0"/>
              </a:spcAft>
              <a:buNone/>
            </a:pPr>
            <a:r>
              <a:rPr lang="en-US" b="1" dirty="0" smtClean="0">
                <a:solidFill>
                  <a:srgbClr val="7030A0"/>
                </a:solidFill>
                <a:latin typeface="Calibri" panose="020F0502020204030204" pitchFamily="34" charset="0"/>
                <a:ea typeface="Calibri" panose="020F0502020204030204" pitchFamily="34" charset="0"/>
                <a:cs typeface="Arial" panose="020B0604020202020204" pitchFamily="34" charset="0"/>
              </a:rPr>
              <a:t>Circulatory overload</a:t>
            </a:r>
          </a:p>
          <a:p>
            <a:pPr marL="617220" indent="-342900" algn="just">
              <a:lnSpc>
                <a:spcPct val="150000"/>
              </a:lnSpc>
              <a:spcBef>
                <a:spcPts val="0"/>
              </a:spcBef>
              <a:spcAft>
                <a:spcPts val="800"/>
              </a:spcAft>
            </a:pPr>
            <a:r>
              <a:rPr lang="en-US" b="1" dirty="0" smtClean="0">
                <a:solidFill>
                  <a:srgbClr val="0070C0"/>
                </a:solidFill>
                <a:latin typeface="Calibri" panose="020F0502020204030204" pitchFamily="34" charset="0"/>
                <a:ea typeface="Calibri" panose="020F0502020204030204" pitchFamily="34" charset="0"/>
                <a:cs typeface="Arial" panose="020B0604020202020204" pitchFamily="34" charset="0"/>
              </a:rPr>
              <a:t>Giving </a:t>
            </a:r>
            <a:r>
              <a:rPr lang="en-US" b="1" dirty="0">
                <a:solidFill>
                  <a:srgbClr val="0070C0"/>
                </a:solidFill>
                <a:latin typeface="Calibri" panose="020F0502020204030204" pitchFamily="34" charset="0"/>
                <a:ea typeface="Calibri" panose="020F0502020204030204" pitchFamily="34" charset="0"/>
                <a:cs typeface="Arial" panose="020B0604020202020204" pitchFamily="34" charset="0"/>
              </a:rPr>
              <a:t>whole blood to patient with severe anemia is very dangerous as patient require the RBCs not the other component of blood and may develop circulatory overload. </a:t>
            </a:r>
            <a:endParaRPr lang="en-US" b="1" dirty="0" smtClean="0">
              <a:solidFill>
                <a:srgbClr val="0070C0"/>
              </a:solidFill>
              <a:latin typeface="Calibri" panose="020F0502020204030204" pitchFamily="34" charset="0"/>
              <a:ea typeface="Calibri" panose="020F0502020204030204" pitchFamily="34" charset="0"/>
              <a:cs typeface="Arial" panose="020B0604020202020204" pitchFamily="34" charset="0"/>
            </a:endParaRPr>
          </a:p>
          <a:p>
            <a:pPr marL="617220" indent="-342900" algn="just">
              <a:lnSpc>
                <a:spcPct val="150000"/>
              </a:lnSpc>
              <a:spcBef>
                <a:spcPts val="0"/>
              </a:spcBef>
              <a:spcAft>
                <a:spcPts val="800"/>
              </a:spcAft>
            </a:pPr>
            <a:r>
              <a:rPr lang="en-US" b="1" dirty="0" smtClean="0">
                <a:solidFill>
                  <a:srgbClr val="0070C0"/>
                </a:solidFill>
                <a:latin typeface="Calibri" panose="020F0502020204030204" pitchFamily="34" charset="0"/>
                <a:ea typeface="Calibri" panose="020F0502020204030204" pitchFamily="34" charset="0"/>
                <a:cs typeface="Arial" panose="020B0604020202020204" pitchFamily="34" charset="0"/>
              </a:rPr>
              <a:t>Condition </a:t>
            </a:r>
            <a:r>
              <a:rPr lang="en-US" b="1" dirty="0">
                <a:solidFill>
                  <a:srgbClr val="0070C0"/>
                </a:solidFill>
                <a:latin typeface="Calibri" panose="020F0502020204030204" pitchFamily="34" charset="0"/>
                <a:ea typeface="Calibri" panose="020F0502020204030204" pitchFamily="34" charset="0"/>
                <a:cs typeface="Arial" panose="020B0604020202020204" pitchFamily="34" charset="0"/>
              </a:rPr>
              <a:t>of heart failure may also cause the circulatory overload with blood transfusion.</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26</a:t>
            </a:fld>
            <a:endParaRPr lang="en-US"/>
          </a:p>
        </p:txBody>
      </p:sp>
    </p:spTree>
    <p:extLst>
      <p:ext uri="{BB962C8B-B14F-4D97-AF65-F5344CB8AC3E}">
        <p14:creationId xmlns:p14="http://schemas.microsoft.com/office/powerpoint/2010/main" val="2052394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lnSpcReduction="10000"/>
          </a:bodyPr>
          <a:lstStyle/>
          <a:p>
            <a:pPr marL="273050" marR="0" indent="-273050" algn="just">
              <a:lnSpc>
                <a:spcPct val="150000"/>
              </a:lnSpc>
              <a:spcBef>
                <a:spcPts val="0"/>
              </a:spcBef>
              <a:spcAft>
                <a:spcPts val="0"/>
              </a:spcAft>
              <a:buNone/>
            </a:pPr>
            <a:r>
              <a:rPr lang="en-US" sz="1900" b="1" u="sng"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Prevention of Circulatory </a:t>
            </a:r>
            <a:r>
              <a:rPr lang="en-US" sz="1900" b="1" u="sng"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overload</a:t>
            </a:r>
            <a:endParaRPr lang="en-US" sz="19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Bef>
                <a:spcPts val="0"/>
              </a:spcBef>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Use packed RBCs instead of whole blood</a:t>
            </a:r>
          </a:p>
          <a:p>
            <a:pPr marL="342900" lvl="0" indent="-342900" algn="just">
              <a:lnSpc>
                <a:spcPct val="150000"/>
              </a:lnSpc>
              <a:spcBef>
                <a:spcPts val="0"/>
              </a:spcBef>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Administer diuretics prior to blood transfusion to reduce the plasma volume </a:t>
            </a:r>
          </a:p>
          <a:p>
            <a:pPr marL="342900" lvl="0" indent="-342900" algn="just">
              <a:lnSpc>
                <a:spcPct val="150000"/>
              </a:lnSpc>
              <a:spcBef>
                <a:spcPts val="0"/>
              </a:spcBef>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Transfuse the blood at a slow rate</a:t>
            </a:r>
          </a:p>
          <a:p>
            <a:pPr marL="342900" lvl="0" indent="-342900" algn="just">
              <a:lnSpc>
                <a:spcPct val="150000"/>
              </a:lnSpc>
              <a:spcBef>
                <a:spcPts val="0"/>
              </a:spcBef>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Check the patient’s pulse at every 15 minutes. </a:t>
            </a:r>
          </a:p>
          <a:p>
            <a:pPr marL="342900" lvl="0" indent="-342900" algn="just">
              <a:lnSpc>
                <a:spcPct val="150000"/>
              </a:lnSpc>
              <a:spcBef>
                <a:spcPts val="0"/>
              </a:spcBef>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Check the patient’s neck vein for fullness </a:t>
            </a:r>
          </a:p>
          <a:p>
            <a:pPr marL="342900" lvl="0" indent="-342900" algn="just">
              <a:lnSpc>
                <a:spcPct val="150000"/>
              </a:lnSpc>
              <a:spcBef>
                <a:spcPts val="0"/>
              </a:spcBef>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Observe the </a:t>
            </a:r>
            <a:r>
              <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central venous pressure (CVP), </a:t>
            </a: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if it is greater than 10 cm of water indicates circulatory overload</a:t>
            </a:r>
          </a:p>
          <a:p>
            <a:pPr marL="342900" lvl="0" indent="-342900" algn="just">
              <a:lnSpc>
                <a:spcPct val="150000"/>
              </a:lnSpc>
              <a:spcBef>
                <a:spcPts val="0"/>
              </a:spcBef>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Observe for the signs of respiratory distress </a:t>
            </a:r>
          </a:p>
          <a:p>
            <a:pPr marL="342900" lvl="0" indent="-342900" algn="just">
              <a:lnSpc>
                <a:spcPct val="150000"/>
              </a:lnSpc>
              <a:spcBef>
                <a:spcPts val="0"/>
              </a:spcBef>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Give minimum quantity of blood at a time </a:t>
            </a:r>
          </a:p>
          <a:p>
            <a:pPr marL="342900" lvl="0" indent="-342900" algn="just">
              <a:lnSpc>
                <a:spcPct val="150000"/>
              </a:lnSpc>
              <a:spcBef>
                <a:spcPts val="0"/>
              </a:spcBef>
              <a:spcAft>
                <a:spcPts val="800"/>
              </a:spcAft>
              <a:buFont typeface="Wingdings" panose="05000000000000000000" pitchFamily="2" charset="2"/>
              <a:buChar char=""/>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Stop the transfusion and inform to the physician if patient develops the sign and symptoms of circulatory overload.</a:t>
            </a:r>
            <a:endParaRPr lang="en-US" sz="19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27</a:t>
            </a:fld>
            <a:endParaRPr lang="en-US"/>
          </a:p>
        </p:txBody>
      </p:sp>
    </p:spTree>
    <p:extLst>
      <p:ext uri="{BB962C8B-B14F-4D97-AF65-F5344CB8AC3E}">
        <p14:creationId xmlns:p14="http://schemas.microsoft.com/office/powerpoint/2010/main" val="2377258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5"/>
            <a:ext cx="7772400" cy="5580089"/>
          </a:xfrm>
        </p:spPr>
        <p:txBody>
          <a:bodyPr>
            <a:normAutofit fontScale="92500"/>
          </a:bodyPr>
          <a:lstStyle/>
          <a:p>
            <a:pPr marL="0" lvl="0" indent="0" algn="just">
              <a:lnSpc>
                <a:spcPct val="150000"/>
              </a:lnSpc>
              <a:spcBef>
                <a:spcPts val="0"/>
              </a:spcBef>
              <a:buNone/>
            </a:pPr>
            <a:r>
              <a:rPr lang="en-US" sz="19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Hyperkalemia</a:t>
            </a:r>
          </a:p>
          <a:p>
            <a:pPr marL="617220" indent="-342900" algn="just">
              <a:lnSpc>
                <a:spcPct val="150000"/>
              </a:lnSpc>
              <a:spcBef>
                <a:spcPts val="0"/>
              </a:spcBef>
              <a:spcAft>
                <a:spcPts val="800"/>
              </a:spcAft>
            </a:pP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Stored blood may cause hyperkalemia. </a:t>
            </a:r>
            <a:endPar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Blood </a:t>
            </a: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that is one-day old has plasma potassium content approximately </a:t>
            </a:r>
            <a:r>
              <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7mEq/</a:t>
            </a:r>
            <a:r>
              <a:rPr lang="en-US" sz="1900" b="1"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litre</a:t>
            </a:r>
            <a:r>
              <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and 21 days old blood contains about </a:t>
            </a:r>
            <a:r>
              <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23 </a:t>
            </a:r>
            <a:r>
              <a:rPr lang="en-US" sz="1900" b="1"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mEq</a:t>
            </a:r>
            <a:r>
              <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r>
              <a:rPr lang="en-US" sz="1900" b="1" dirty="0" err="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litre</a:t>
            </a:r>
            <a:r>
              <a:rPr lang="en-US" sz="19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p>
          <a:p>
            <a:pPr marL="0" lvl="0" indent="0" algn="just">
              <a:lnSpc>
                <a:spcPct val="107000"/>
              </a:lnSpc>
              <a:spcBef>
                <a:spcPts val="0"/>
              </a:spcBef>
              <a:buNone/>
            </a:pP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Hypocalcemia </a:t>
            </a:r>
          </a:p>
          <a:p>
            <a:pPr marL="617220" indent="-342900" algn="just">
              <a:lnSpc>
                <a:spcPct val="150000"/>
              </a:lnSpc>
              <a:spcBef>
                <a:spcPts val="0"/>
              </a:spcBef>
              <a:spcAft>
                <a:spcPts val="800"/>
              </a:spcAft>
            </a:pP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develops due to citrate toxicity.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During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massive transfusion citrate in the blood combines with ionized calcium and tetany may result.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Higher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level of citrate may cause cardiac arrest. </a:t>
            </a:r>
            <a:endPar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Treatment </a:t>
            </a:r>
            <a:r>
              <a:rPr lang="en-US"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consist of administration of calcium gluconate to prevent or eliminate the toxic effects by neutralizing the acidosis</a:t>
            </a:r>
          </a:p>
          <a:p>
            <a:pPr marL="617220" indent="-342900" algn="just">
              <a:lnSpc>
                <a:spcPct val="150000"/>
              </a:lnSpc>
              <a:spcBef>
                <a:spcPts val="0"/>
              </a:spcBef>
              <a:spcAft>
                <a:spcPts val="800"/>
              </a:spcAft>
            </a:pPr>
            <a:endParaRPr lang="en-US" sz="19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28</a:t>
            </a:fld>
            <a:endParaRPr lang="en-US"/>
          </a:p>
        </p:txBody>
      </p:sp>
    </p:spTree>
    <p:extLst>
      <p:ext uri="{BB962C8B-B14F-4D97-AF65-F5344CB8AC3E}">
        <p14:creationId xmlns:p14="http://schemas.microsoft.com/office/powerpoint/2010/main" val="1683906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fontScale="92500" lnSpcReduction="10000"/>
          </a:bodyPr>
          <a:lstStyle/>
          <a:p>
            <a:pPr marL="0" lvl="0" indent="0" algn="just">
              <a:lnSpc>
                <a:spcPct val="150000"/>
              </a:lnSpc>
              <a:spcBef>
                <a:spcPts val="0"/>
              </a:spcBef>
              <a:buNone/>
            </a:pPr>
            <a:r>
              <a:rPr lang="en-US" sz="24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Hemosiderosis </a:t>
            </a:r>
            <a:endParaRPr lang="en-US" sz="24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sz="24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is also known as iron over load. </a:t>
            </a:r>
            <a:endParaRPr lang="en-US" sz="24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sz="24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It </a:t>
            </a:r>
            <a:r>
              <a:rPr lang="en-US" sz="24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may develop in clients receiving frequent blood transfusion. </a:t>
            </a:r>
            <a:endParaRPr lang="en-US" sz="24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617220" indent="-342900" algn="just">
              <a:lnSpc>
                <a:spcPct val="150000"/>
              </a:lnSpc>
              <a:spcBef>
                <a:spcPts val="0"/>
              </a:spcBef>
              <a:spcAft>
                <a:spcPts val="800"/>
              </a:spcAft>
            </a:pPr>
            <a:r>
              <a:rPr lang="en-US" sz="24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Hemosiderosis </a:t>
            </a:r>
            <a:r>
              <a:rPr lang="en-US" sz="24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is an abnormal deposition of iron in various tissues in the form of hemosiderin which is an iron rich pigment that is the product of </a:t>
            </a:r>
            <a:r>
              <a:rPr lang="en-US" sz="24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hemolysis</a:t>
            </a:r>
          </a:p>
          <a:p>
            <a:pPr marL="0" lvl="0" indent="0" algn="just">
              <a:lnSpc>
                <a:spcPct val="160000"/>
              </a:lnSpc>
              <a:spcBef>
                <a:spcPts val="0"/>
              </a:spcBef>
              <a:buNone/>
            </a:pPr>
            <a:r>
              <a:rPr lang="en-US" sz="24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Infiltration and Hematoma </a:t>
            </a:r>
          </a:p>
          <a:p>
            <a:pPr marL="0" marR="0" lvl="0" indent="0" algn="just">
              <a:lnSpc>
                <a:spcPct val="160000"/>
              </a:lnSpc>
              <a:spcBef>
                <a:spcPts val="0"/>
              </a:spcBef>
              <a:spcAft>
                <a:spcPts val="0"/>
              </a:spcAft>
              <a:buNone/>
            </a:pPr>
            <a:r>
              <a:rPr lang="en-US" sz="24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Thrombophlebitis </a:t>
            </a:r>
          </a:p>
          <a:p>
            <a:pPr marL="0" marR="0" lvl="0" indent="0" algn="just">
              <a:lnSpc>
                <a:spcPct val="160000"/>
              </a:lnSpc>
              <a:spcBef>
                <a:spcPts val="0"/>
              </a:spcBef>
              <a:spcAft>
                <a:spcPts val="800"/>
              </a:spcAft>
              <a:buNone/>
            </a:pPr>
            <a:r>
              <a:rPr lang="en-US" sz="24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Pulmonary embolism</a:t>
            </a:r>
          </a:p>
          <a:p>
            <a:pPr marL="617220" indent="-342900" algn="just">
              <a:lnSpc>
                <a:spcPct val="150000"/>
              </a:lnSpc>
              <a:spcBef>
                <a:spcPts val="0"/>
              </a:spcBef>
              <a:spcAft>
                <a:spcPts val="800"/>
              </a:spcAft>
            </a:pPr>
            <a:endParaRPr lang="en-US"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29</a:t>
            </a:fld>
            <a:endParaRPr lang="en-US"/>
          </a:p>
        </p:txBody>
      </p:sp>
    </p:spTree>
    <p:extLst>
      <p:ext uri="{BB962C8B-B14F-4D97-AF65-F5344CB8AC3E}">
        <p14:creationId xmlns:p14="http://schemas.microsoft.com/office/powerpoint/2010/main" val="72619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fontScale="92500" lnSpcReduction="20000"/>
          </a:bodyPr>
          <a:lstStyle/>
          <a:p>
            <a:pPr marL="395288" indent="-395288" algn="just">
              <a:lnSpc>
                <a:spcPct val="150000"/>
              </a:lnSpc>
              <a:buNone/>
            </a:pPr>
            <a:r>
              <a:rPr lang="en-US" b="1" dirty="0" smtClean="0">
                <a:solidFill>
                  <a:srgbClr val="C00000"/>
                </a:solidFill>
                <a:latin typeface="Times New Roman" panose="02020603050405020304" pitchFamily="18" charset="0"/>
                <a:cs typeface="Times New Roman" panose="02020603050405020304" pitchFamily="18" charset="0"/>
              </a:rPr>
              <a:t>Purposes of </a:t>
            </a:r>
            <a:r>
              <a:rPr lang="en-US" b="1" dirty="0">
                <a:solidFill>
                  <a:srgbClr val="C00000"/>
                </a:solidFill>
                <a:latin typeface="Times New Roman" panose="02020603050405020304" pitchFamily="18" charset="0"/>
                <a:cs typeface="Times New Roman" panose="02020603050405020304" pitchFamily="18" charset="0"/>
              </a:rPr>
              <a:t>B</a:t>
            </a:r>
            <a:r>
              <a:rPr lang="en-US" b="1" dirty="0" smtClean="0">
                <a:solidFill>
                  <a:srgbClr val="C00000"/>
                </a:solidFill>
                <a:latin typeface="Times New Roman" panose="02020603050405020304" pitchFamily="18" charset="0"/>
                <a:cs typeface="Times New Roman" panose="02020603050405020304" pitchFamily="18" charset="0"/>
              </a:rPr>
              <a:t>lood Transfusion </a:t>
            </a:r>
          </a:p>
          <a:p>
            <a:pPr algn="just">
              <a:lnSpc>
                <a:spcPct val="150000"/>
              </a:lnSpc>
              <a:buFont typeface="Arial" panose="020B0604020202020204" pitchFamily="34" charset="0"/>
              <a:buChar char="•"/>
            </a:pPr>
            <a:r>
              <a:rPr lang="en-US" b="1" dirty="0" smtClean="0">
                <a:solidFill>
                  <a:srgbClr val="0070C0"/>
                </a:solidFill>
                <a:latin typeface="Times New Roman" panose="02020603050405020304" pitchFamily="18" charset="0"/>
                <a:cs typeface="Times New Roman" panose="02020603050405020304" pitchFamily="18" charset="0"/>
              </a:rPr>
              <a:t>To restore the blood volume when there is sudden loss of blood due to hemorrhage. </a:t>
            </a:r>
          </a:p>
          <a:p>
            <a:pPr algn="just">
              <a:lnSpc>
                <a:spcPct val="150000"/>
              </a:lnSpc>
              <a:buFont typeface="Arial" panose="020B0604020202020204" pitchFamily="34" charset="0"/>
              <a:buChar char="•"/>
            </a:pPr>
            <a:r>
              <a:rPr lang="en-US" b="1" dirty="0" smtClean="0">
                <a:solidFill>
                  <a:srgbClr val="0070C0"/>
                </a:solidFill>
                <a:latin typeface="Times New Roman" panose="02020603050405020304" pitchFamily="18" charset="0"/>
                <a:cs typeface="Times New Roman" panose="02020603050405020304" pitchFamily="18" charset="0"/>
              </a:rPr>
              <a:t>To </a:t>
            </a:r>
            <a:r>
              <a:rPr lang="en-US" b="1" dirty="0">
                <a:solidFill>
                  <a:srgbClr val="0070C0"/>
                </a:solidFill>
                <a:latin typeface="Times New Roman" panose="02020603050405020304" pitchFamily="18" charset="0"/>
                <a:cs typeface="Times New Roman" panose="02020603050405020304" pitchFamily="18" charset="0"/>
              </a:rPr>
              <a:t>raise the </a:t>
            </a:r>
            <a:r>
              <a:rPr lang="en-US" b="1" dirty="0" err="1">
                <a:solidFill>
                  <a:srgbClr val="0070C0"/>
                </a:solidFill>
                <a:latin typeface="Times New Roman" panose="02020603050405020304" pitchFamily="18" charset="0"/>
                <a:cs typeface="Times New Roman" panose="02020603050405020304" pitchFamily="18" charset="0"/>
              </a:rPr>
              <a:t>Hb</a:t>
            </a:r>
            <a:r>
              <a:rPr lang="en-US" b="1" dirty="0">
                <a:solidFill>
                  <a:srgbClr val="0070C0"/>
                </a:solidFill>
                <a:latin typeface="Times New Roman" panose="02020603050405020304" pitchFamily="18" charset="0"/>
                <a:cs typeface="Times New Roman" panose="02020603050405020304" pitchFamily="18" charset="0"/>
              </a:rPr>
              <a:t> level in cases of severe anemia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b="1" dirty="0" smtClean="0">
                <a:solidFill>
                  <a:srgbClr val="0070C0"/>
                </a:solidFill>
                <a:latin typeface="Times New Roman" panose="02020603050405020304" pitchFamily="18" charset="0"/>
                <a:cs typeface="Times New Roman" panose="02020603050405020304" pitchFamily="18" charset="0"/>
              </a:rPr>
              <a:t>To </a:t>
            </a:r>
            <a:r>
              <a:rPr lang="en-US" b="1" dirty="0">
                <a:solidFill>
                  <a:srgbClr val="0070C0"/>
                </a:solidFill>
                <a:latin typeface="Times New Roman" panose="02020603050405020304" pitchFamily="18" charset="0"/>
                <a:cs typeface="Times New Roman" panose="02020603050405020304" pitchFamily="18" charset="0"/>
              </a:rPr>
              <a:t>treat deficiencies of plasma protein, clotting factors or hemophilic globulin </a:t>
            </a:r>
            <a:r>
              <a:rPr lang="en-US" b="1" dirty="0" smtClean="0">
                <a:solidFill>
                  <a:srgbClr val="0070C0"/>
                </a:solidFill>
                <a:latin typeface="Times New Roman" panose="02020603050405020304" pitchFamily="18" charset="0"/>
                <a:cs typeface="Times New Roman" panose="02020603050405020304" pitchFamily="18" charset="0"/>
              </a:rPr>
              <a:t>etc.</a:t>
            </a:r>
          </a:p>
          <a:p>
            <a:pPr algn="just">
              <a:lnSpc>
                <a:spcPct val="150000"/>
              </a:lnSpc>
              <a:buFont typeface="Arial" panose="020B0604020202020204" pitchFamily="34" charset="0"/>
              <a:buChar char="•"/>
            </a:pPr>
            <a:r>
              <a:rPr lang="en-US" b="1" dirty="0" smtClean="0">
                <a:solidFill>
                  <a:srgbClr val="0070C0"/>
                </a:solidFill>
                <a:latin typeface="Times New Roman" panose="02020603050405020304" pitchFamily="18" charset="0"/>
                <a:cs typeface="Times New Roman" panose="02020603050405020304" pitchFamily="18" charset="0"/>
              </a:rPr>
              <a:t>To </a:t>
            </a:r>
            <a:r>
              <a:rPr lang="en-US" b="1" dirty="0">
                <a:solidFill>
                  <a:srgbClr val="0070C0"/>
                </a:solidFill>
                <a:latin typeface="Times New Roman" panose="02020603050405020304" pitchFamily="18" charset="0"/>
                <a:cs typeface="Times New Roman" panose="02020603050405020304" pitchFamily="18" charset="0"/>
              </a:rPr>
              <a:t>provide antibodies to those persons who are sick and having lowered immunity. </a:t>
            </a:r>
          </a:p>
          <a:p>
            <a:pPr algn="just">
              <a:lnSpc>
                <a:spcPct val="150000"/>
              </a:lnSpc>
              <a:buFont typeface="Arial" panose="020B0604020202020204" pitchFamily="34" charset="0"/>
              <a:buChar char="•"/>
            </a:pPr>
            <a:r>
              <a:rPr lang="en-US" b="1" dirty="0" smtClean="0">
                <a:solidFill>
                  <a:srgbClr val="0070C0"/>
                </a:solidFill>
                <a:latin typeface="Times New Roman" panose="02020603050405020304" pitchFamily="18" charset="0"/>
                <a:cs typeface="Times New Roman" panose="02020603050405020304" pitchFamily="18" charset="0"/>
              </a:rPr>
              <a:t>To </a:t>
            </a:r>
            <a:r>
              <a:rPr lang="en-US" b="1" dirty="0">
                <a:solidFill>
                  <a:srgbClr val="0070C0"/>
                </a:solidFill>
                <a:latin typeface="Times New Roman" panose="02020603050405020304" pitchFamily="18" charset="0"/>
                <a:cs typeface="Times New Roman" panose="02020603050405020304" pitchFamily="18" charset="0"/>
              </a:rPr>
              <a:t>replace the blood with hemolytic agents with fresh blood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To improve the </a:t>
            </a:r>
            <a:r>
              <a:rPr lang="en-US" b="1" dirty="0" smtClean="0">
                <a:solidFill>
                  <a:srgbClr val="0070C0"/>
                </a:solidFill>
                <a:latin typeface="Times New Roman" panose="02020603050405020304" pitchFamily="18" charset="0"/>
                <a:cs typeface="Times New Roman" panose="02020603050405020304" pitchFamily="18" charset="0"/>
              </a:rPr>
              <a:t>leucocyte</a:t>
            </a:r>
            <a:r>
              <a:rPr lang="en-US" b="1" dirty="0">
                <a:solidFill>
                  <a:srgbClr val="0070C0"/>
                </a:solidFill>
                <a:latin typeface="Times New Roman" panose="02020603050405020304" pitchFamily="18" charset="0"/>
                <a:cs typeface="Times New Roman" panose="02020603050405020304" pitchFamily="18" charset="0"/>
              </a:rPr>
              <a:t>, count in blood as in agranulocytosis.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b="1" dirty="0" smtClean="0">
                <a:solidFill>
                  <a:srgbClr val="0070C0"/>
                </a:solidFill>
                <a:latin typeface="Times New Roman" panose="02020603050405020304" pitchFamily="18" charset="0"/>
                <a:cs typeface="Times New Roman" panose="02020603050405020304" pitchFamily="18" charset="0"/>
              </a:rPr>
              <a:t>To fight </a:t>
            </a:r>
            <a:r>
              <a:rPr lang="en-US" b="1" dirty="0">
                <a:solidFill>
                  <a:srgbClr val="0070C0"/>
                </a:solidFill>
                <a:latin typeface="Times New Roman" panose="02020603050405020304" pitchFamily="18" charset="0"/>
                <a:cs typeface="Times New Roman" panose="02020603050405020304" pitchFamily="18" charset="0"/>
              </a:rPr>
              <a:t>infection in leucopenia</a:t>
            </a:r>
          </a:p>
          <a:p>
            <a:pPr marL="395288" indent="-395288" algn="just">
              <a:lnSpc>
                <a:spcPct val="150000"/>
              </a:lnSpc>
              <a:buNone/>
            </a:pPr>
            <a:endParaRPr lang="en-US" dirty="0">
              <a:solidFill>
                <a:srgbClr val="C00000"/>
              </a:solidFill>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a:t>
            </a:fld>
            <a:endParaRPr lang="en-US"/>
          </a:p>
        </p:txBody>
      </p:sp>
    </p:spTree>
    <p:extLst>
      <p:ext uri="{BB962C8B-B14F-4D97-AF65-F5344CB8AC3E}">
        <p14:creationId xmlns:p14="http://schemas.microsoft.com/office/powerpoint/2010/main" val="3155445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normAutofit/>
          </a:bodyPr>
          <a:lstStyle/>
          <a:p>
            <a:pPr marL="0" indent="0">
              <a:buNone/>
            </a:pPr>
            <a:r>
              <a:rPr lang="en-US" b="1" dirty="0" smtClean="0">
                <a:solidFill>
                  <a:srgbClr val="C00000"/>
                </a:solidFill>
                <a:latin typeface="Times New Roman" panose="02020603050405020304" pitchFamily="18" charset="0"/>
                <a:cs typeface="Times New Roman" panose="02020603050405020304" pitchFamily="18" charset="0"/>
              </a:rPr>
              <a:t>Components of blood for transfusion</a:t>
            </a: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Each </a:t>
            </a:r>
            <a:r>
              <a:rPr lang="en-US" b="1" dirty="0">
                <a:solidFill>
                  <a:srgbClr val="0070C0"/>
                </a:solidFill>
                <a:latin typeface="Times New Roman" panose="02020603050405020304" pitchFamily="18" charset="0"/>
                <a:cs typeface="Times New Roman" panose="02020603050405020304" pitchFamily="18" charset="0"/>
              </a:rPr>
              <a:t>unit of blood is tested for evidence of hepatitis-b, hepatitis-c, human </a:t>
            </a:r>
            <a:r>
              <a:rPr lang="en-US" b="1" dirty="0" err="1">
                <a:solidFill>
                  <a:srgbClr val="0070C0"/>
                </a:solidFill>
                <a:latin typeface="Times New Roman" panose="02020603050405020304" pitchFamily="18" charset="0"/>
                <a:cs typeface="Times New Roman" panose="02020603050405020304" pitchFamily="18" charset="0"/>
              </a:rPr>
              <a:t>immuno</a:t>
            </a:r>
            <a:r>
              <a:rPr lang="en-US" b="1" dirty="0">
                <a:solidFill>
                  <a:srgbClr val="0070C0"/>
                </a:solidFill>
                <a:latin typeface="Times New Roman" panose="02020603050405020304" pitchFamily="18" charset="0"/>
                <a:cs typeface="Times New Roman" panose="02020603050405020304" pitchFamily="18" charset="0"/>
              </a:rPr>
              <a:t> deficiency virus I&amp;II and syphilis. </a:t>
            </a: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blood is then processed into sub-components.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These </a:t>
            </a:r>
            <a:r>
              <a:rPr lang="en-US" b="1" dirty="0">
                <a:solidFill>
                  <a:srgbClr val="0070C0"/>
                </a:solidFill>
                <a:latin typeface="Times New Roman" panose="02020603050405020304" pitchFamily="18" charset="0"/>
                <a:cs typeface="Times New Roman" panose="02020603050405020304" pitchFamily="18" charset="0"/>
              </a:rPr>
              <a:t>are-  Whole blood, Packed cell volume, Fresh frozen plasma, Platelets, and Cryoprecipitate</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a:t>
            </a:fld>
            <a:endParaRPr lang="en-US"/>
          </a:p>
        </p:txBody>
      </p:sp>
    </p:spTree>
    <p:extLst>
      <p:ext uri="{BB962C8B-B14F-4D97-AF65-F5344CB8AC3E}">
        <p14:creationId xmlns:p14="http://schemas.microsoft.com/office/powerpoint/2010/main" val="1425480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08720"/>
            <a:ext cx="7772400" cy="5263480"/>
          </a:xfrm>
        </p:spPr>
        <p:txBody>
          <a:bodyPr>
            <a:normAutofit lnSpcReduction="10000"/>
          </a:bodyPr>
          <a:lstStyle/>
          <a:p>
            <a:pPr marL="0" indent="0" algn="just">
              <a:lnSpc>
                <a:spcPct val="150000"/>
              </a:lnSpc>
              <a:buNone/>
            </a:pPr>
            <a:r>
              <a:rPr lang="en-US" b="1" i="1" dirty="0" smtClean="0">
                <a:solidFill>
                  <a:srgbClr val="7030A0"/>
                </a:solidFill>
                <a:latin typeface="Times New Roman" panose="02020603050405020304" pitchFamily="18" charset="0"/>
                <a:cs typeface="Times New Roman" panose="02020603050405020304" pitchFamily="18" charset="0"/>
              </a:rPr>
              <a:t>Whole blood</a:t>
            </a:r>
          </a:p>
          <a:p>
            <a:pPr algn="just">
              <a:lnSpc>
                <a:spcPct val="150000"/>
              </a:lnSpc>
            </a:pPr>
            <a:r>
              <a:rPr lang="en-US" b="1" i="1" dirty="0" smtClean="0">
                <a:solidFill>
                  <a:srgbClr val="7030A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Whole blood is unseparated blood containing an anticoagulant – preservative solution.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One </a:t>
            </a:r>
            <a:r>
              <a:rPr lang="en-US" b="1" dirty="0">
                <a:solidFill>
                  <a:srgbClr val="0070C0"/>
                </a:solidFill>
                <a:latin typeface="Times New Roman" panose="02020603050405020304" pitchFamily="18" charset="0"/>
                <a:cs typeface="Times New Roman" panose="02020603050405020304" pitchFamily="18" charset="0"/>
              </a:rPr>
              <a:t>unit of whole blood contains-  450 ml of donor blood. 50 ml of anticoagulant-preservative solution. Hemoglobin approx.12g/ml &amp; hematocrit 35%- 45%.  No functional platelets. Stored between +2 and +6 degrees centigrade in a blood bank refrigerator.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Transfusion </a:t>
            </a:r>
            <a:r>
              <a:rPr lang="en-US" b="1" dirty="0">
                <a:solidFill>
                  <a:srgbClr val="0070C0"/>
                </a:solidFill>
                <a:latin typeface="Times New Roman" panose="02020603050405020304" pitchFamily="18" charset="0"/>
                <a:cs typeface="Times New Roman" panose="02020603050405020304" pitchFamily="18" charset="0"/>
              </a:rPr>
              <a:t>should be started within 30 minutes of removal from the refrigerator and completed within 4 hours of commencement because changes in the composition may occur due to red cell metabolism.</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5</a:t>
            </a:fld>
            <a:endParaRPr lang="en-US"/>
          </a:p>
        </p:txBody>
      </p:sp>
    </p:spTree>
    <p:extLst>
      <p:ext uri="{BB962C8B-B14F-4D97-AF65-F5344CB8AC3E}">
        <p14:creationId xmlns:p14="http://schemas.microsoft.com/office/powerpoint/2010/main" val="3692484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6712"/>
            <a:ext cx="7772400" cy="5335488"/>
          </a:xfrm>
        </p:spPr>
        <p:txBody>
          <a:bodyPr>
            <a:normAutofit fontScale="92500" lnSpcReduction="10000"/>
          </a:bodyPr>
          <a:lstStyle/>
          <a:p>
            <a:pPr marL="0" indent="0" algn="just">
              <a:buNone/>
            </a:pPr>
            <a:r>
              <a:rPr lang="en-US" sz="1900" b="1" i="1" dirty="0" smtClean="0">
                <a:solidFill>
                  <a:srgbClr val="7030A0"/>
                </a:solidFill>
                <a:latin typeface="Times New Roman" panose="02020603050405020304" pitchFamily="18" charset="0"/>
                <a:cs typeface="Times New Roman" panose="02020603050405020304" pitchFamily="18" charset="0"/>
              </a:rPr>
              <a:t>Packed </a:t>
            </a:r>
            <a:r>
              <a:rPr lang="en-US" sz="1900" b="1" i="1" dirty="0">
                <a:solidFill>
                  <a:srgbClr val="7030A0"/>
                </a:solidFill>
                <a:latin typeface="Times New Roman" panose="02020603050405020304" pitchFamily="18" charset="0"/>
                <a:cs typeface="Times New Roman" panose="02020603050405020304" pitchFamily="18" charset="0"/>
              </a:rPr>
              <a:t>Red </a:t>
            </a:r>
            <a:r>
              <a:rPr lang="en-US" sz="1900" b="1" i="1" dirty="0" smtClean="0">
                <a:solidFill>
                  <a:srgbClr val="7030A0"/>
                </a:solidFill>
                <a:latin typeface="Times New Roman" panose="02020603050405020304" pitchFamily="18" charset="0"/>
                <a:cs typeface="Times New Roman" panose="02020603050405020304" pitchFamily="18" charset="0"/>
              </a:rPr>
              <a:t>Cells</a:t>
            </a:r>
          </a:p>
          <a:p>
            <a:pPr algn="just">
              <a:lnSpc>
                <a:spcPct val="150000"/>
              </a:lnSpc>
            </a:pPr>
            <a:r>
              <a:rPr lang="en-US" sz="1900" b="1" dirty="0" smtClean="0">
                <a:solidFill>
                  <a:srgbClr val="0070C0"/>
                </a:solidFill>
                <a:latin typeface="Times New Roman" panose="02020603050405020304" pitchFamily="18" charset="0"/>
                <a:cs typeface="Times New Roman" panose="02020603050405020304" pitchFamily="18" charset="0"/>
              </a:rPr>
              <a:t>Packed </a:t>
            </a:r>
            <a:r>
              <a:rPr lang="en-US" sz="1900" b="1" dirty="0">
                <a:solidFill>
                  <a:srgbClr val="0070C0"/>
                </a:solidFill>
                <a:latin typeface="Times New Roman" panose="02020603050405020304" pitchFamily="18" charset="0"/>
                <a:cs typeface="Times New Roman" panose="02020603050405020304" pitchFamily="18" charset="0"/>
              </a:rPr>
              <a:t>red cells are cells that are </a:t>
            </a:r>
            <a:r>
              <a:rPr lang="en-US" sz="1900" b="1" dirty="0" smtClean="0">
                <a:solidFill>
                  <a:srgbClr val="0070C0"/>
                </a:solidFill>
                <a:latin typeface="Times New Roman" panose="02020603050405020304" pitchFamily="18" charset="0"/>
                <a:cs typeface="Times New Roman" panose="02020603050405020304" pitchFamily="18" charset="0"/>
              </a:rPr>
              <a:t>revolved </a:t>
            </a:r>
            <a:r>
              <a:rPr lang="en-US" sz="1900" b="1" dirty="0">
                <a:solidFill>
                  <a:srgbClr val="0070C0"/>
                </a:solidFill>
                <a:latin typeface="Times New Roman" panose="02020603050405020304" pitchFamily="18" charset="0"/>
                <a:cs typeface="Times New Roman" panose="02020603050405020304" pitchFamily="18" charset="0"/>
              </a:rPr>
              <a:t>down and concentrated. </a:t>
            </a:r>
            <a:endParaRPr lang="en-US" sz="19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1900" b="1" dirty="0" smtClean="0">
                <a:solidFill>
                  <a:srgbClr val="0070C0"/>
                </a:solidFill>
                <a:latin typeface="Times New Roman" panose="02020603050405020304" pitchFamily="18" charset="0"/>
                <a:cs typeface="Times New Roman" panose="02020603050405020304" pitchFamily="18" charset="0"/>
              </a:rPr>
              <a:t>One </a:t>
            </a:r>
            <a:r>
              <a:rPr lang="en-US" sz="1900" b="1" dirty="0">
                <a:solidFill>
                  <a:srgbClr val="0070C0"/>
                </a:solidFill>
                <a:latin typeface="Times New Roman" panose="02020603050405020304" pitchFamily="18" charset="0"/>
                <a:cs typeface="Times New Roman" panose="02020603050405020304" pitchFamily="18" charset="0"/>
              </a:rPr>
              <a:t>unit of packed red cells is approx. 330 ml and has a hematocrit of 50-70%. </a:t>
            </a:r>
            <a:endParaRPr lang="en-US" sz="19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1900" b="1" dirty="0" smtClean="0">
                <a:solidFill>
                  <a:srgbClr val="0070C0"/>
                </a:solidFill>
                <a:latin typeface="Times New Roman" panose="02020603050405020304" pitchFamily="18" charset="0"/>
                <a:cs typeface="Times New Roman" panose="02020603050405020304" pitchFamily="18" charset="0"/>
              </a:rPr>
              <a:t>They </a:t>
            </a:r>
            <a:r>
              <a:rPr lang="en-US" sz="1900" b="1" dirty="0">
                <a:solidFill>
                  <a:srgbClr val="0070C0"/>
                </a:solidFill>
                <a:latin typeface="Times New Roman" panose="02020603050405020304" pitchFamily="18" charset="0"/>
                <a:cs typeface="Times New Roman" panose="02020603050405020304" pitchFamily="18" charset="0"/>
              </a:rPr>
              <a:t>are stored in a SAG-M (saline-adenine- glucose-mannitol) solution to </a:t>
            </a:r>
            <a:r>
              <a:rPr lang="en-US" sz="1900" b="1" dirty="0" smtClean="0">
                <a:solidFill>
                  <a:srgbClr val="0070C0"/>
                </a:solidFill>
                <a:latin typeface="Times New Roman" panose="02020603050405020304" pitchFamily="18" charset="0"/>
                <a:cs typeface="Times New Roman" panose="02020603050405020304" pitchFamily="18" charset="0"/>
              </a:rPr>
              <a:t>increase </a:t>
            </a:r>
            <a:r>
              <a:rPr lang="en-US" sz="1900" b="1" dirty="0">
                <a:solidFill>
                  <a:srgbClr val="0070C0"/>
                </a:solidFill>
                <a:latin typeface="Times New Roman" panose="02020603050405020304" pitchFamily="18" charset="0"/>
                <a:cs typeface="Times New Roman" panose="02020603050405020304" pitchFamily="18" charset="0"/>
              </a:rPr>
              <a:t>their shelf life to </a:t>
            </a:r>
            <a:r>
              <a:rPr lang="en-US" sz="1900" b="1" dirty="0" smtClean="0">
                <a:solidFill>
                  <a:srgbClr val="0070C0"/>
                </a:solidFill>
                <a:latin typeface="Times New Roman" panose="02020603050405020304" pitchFamily="18" charset="0"/>
                <a:cs typeface="Times New Roman" panose="02020603050405020304" pitchFamily="18" charset="0"/>
              </a:rPr>
              <a:t>5 weeks </a:t>
            </a:r>
            <a:r>
              <a:rPr lang="en-US" sz="1900" b="1" dirty="0">
                <a:solidFill>
                  <a:srgbClr val="0070C0"/>
                </a:solidFill>
                <a:latin typeface="Times New Roman" panose="02020603050405020304" pitchFamily="18" charset="0"/>
                <a:cs typeface="Times New Roman" panose="02020603050405020304" pitchFamily="18" charset="0"/>
              </a:rPr>
              <a:t>at </a:t>
            </a:r>
            <a:r>
              <a:rPr lang="en-US" sz="1900" b="1" dirty="0" smtClean="0">
                <a:solidFill>
                  <a:srgbClr val="0070C0"/>
                </a:solidFill>
                <a:latin typeface="Times New Roman" panose="02020603050405020304" pitchFamily="18" charset="0"/>
                <a:cs typeface="Times New Roman" panose="02020603050405020304" pitchFamily="18" charset="0"/>
              </a:rPr>
              <a:t>2-6 ºC </a:t>
            </a:r>
          </a:p>
          <a:p>
            <a:pPr marL="0" indent="0" algn="just">
              <a:lnSpc>
                <a:spcPct val="150000"/>
              </a:lnSpc>
              <a:buNone/>
            </a:pPr>
            <a:r>
              <a:rPr lang="en-US" sz="1900" b="1" i="1" dirty="0" smtClean="0">
                <a:solidFill>
                  <a:srgbClr val="7030A0"/>
                </a:solidFill>
                <a:latin typeface="Times New Roman" panose="02020603050405020304" pitchFamily="18" charset="0"/>
                <a:cs typeface="Times New Roman" panose="02020603050405020304" pitchFamily="18" charset="0"/>
              </a:rPr>
              <a:t>Fresh </a:t>
            </a:r>
            <a:r>
              <a:rPr lang="en-US" sz="1900" b="1" i="1" dirty="0">
                <a:solidFill>
                  <a:srgbClr val="7030A0"/>
                </a:solidFill>
                <a:latin typeface="Times New Roman" panose="02020603050405020304" pitchFamily="18" charset="0"/>
                <a:cs typeface="Times New Roman" panose="02020603050405020304" pitchFamily="18" charset="0"/>
              </a:rPr>
              <a:t>frozen </a:t>
            </a:r>
            <a:r>
              <a:rPr lang="en-US" sz="1900" b="1" i="1" dirty="0" smtClean="0">
                <a:solidFill>
                  <a:srgbClr val="7030A0"/>
                </a:solidFill>
                <a:latin typeface="Times New Roman" panose="02020603050405020304" pitchFamily="18" charset="0"/>
                <a:cs typeface="Times New Roman" panose="02020603050405020304" pitchFamily="18" charset="0"/>
              </a:rPr>
              <a:t>plasma</a:t>
            </a:r>
          </a:p>
          <a:p>
            <a:pPr algn="just">
              <a:lnSpc>
                <a:spcPct val="150000"/>
              </a:lnSpc>
            </a:pPr>
            <a:r>
              <a:rPr lang="en-US" sz="1900" b="1" dirty="0" smtClean="0">
                <a:solidFill>
                  <a:srgbClr val="0070C0"/>
                </a:solidFill>
                <a:latin typeface="Times New Roman" panose="02020603050405020304" pitchFamily="18" charset="0"/>
                <a:cs typeface="Times New Roman" panose="02020603050405020304" pitchFamily="18" charset="0"/>
              </a:rPr>
              <a:t>Fresh </a:t>
            </a:r>
            <a:r>
              <a:rPr lang="en-US" sz="1900" b="1" dirty="0">
                <a:solidFill>
                  <a:srgbClr val="0070C0"/>
                </a:solidFill>
                <a:latin typeface="Times New Roman" panose="02020603050405020304" pitchFamily="18" charset="0"/>
                <a:cs typeface="Times New Roman" panose="02020603050405020304" pitchFamily="18" charset="0"/>
              </a:rPr>
              <a:t>frozen plasma is rich in coagulation factors. </a:t>
            </a:r>
            <a:r>
              <a:rPr lang="en-US" sz="1900" b="1" dirty="0" smtClean="0">
                <a:solidFill>
                  <a:srgbClr val="0070C0"/>
                </a:solidFill>
                <a:latin typeface="Times New Roman" panose="02020603050405020304" pitchFamily="18" charset="0"/>
                <a:cs typeface="Times New Roman" panose="02020603050405020304" pitchFamily="18" charset="0"/>
              </a:rPr>
              <a:t>I</a:t>
            </a:r>
          </a:p>
          <a:p>
            <a:pPr algn="just">
              <a:lnSpc>
                <a:spcPct val="150000"/>
              </a:lnSpc>
            </a:pPr>
            <a:r>
              <a:rPr lang="en-US" sz="1900" b="1" dirty="0" smtClean="0">
                <a:solidFill>
                  <a:srgbClr val="0070C0"/>
                </a:solidFill>
                <a:latin typeface="Times New Roman" panose="02020603050405020304" pitchFamily="18" charset="0"/>
                <a:cs typeface="Times New Roman" panose="02020603050405020304" pitchFamily="18" charset="0"/>
              </a:rPr>
              <a:t>t </a:t>
            </a:r>
            <a:r>
              <a:rPr lang="en-US" sz="1900" b="1" dirty="0">
                <a:solidFill>
                  <a:srgbClr val="0070C0"/>
                </a:solidFill>
                <a:latin typeface="Times New Roman" panose="02020603050405020304" pitchFamily="18" charset="0"/>
                <a:cs typeface="Times New Roman" panose="02020603050405020304" pitchFamily="18" charset="0"/>
              </a:rPr>
              <a:t>is separated from whole blood and stored </a:t>
            </a:r>
            <a:r>
              <a:rPr lang="en-US" sz="1900" b="1" dirty="0" smtClean="0">
                <a:solidFill>
                  <a:srgbClr val="0070C0"/>
                </a:solidFill>
                <a:latin typeface="Times New Roman" panose="02020603050405020304" pitchFamily="18" charset="0"/>
                <a:cs typeface="Times New Roman" panose="02020603050405020304" pitchFamily="18" charset="0"/>
              </a:rPr>
              <a:t>at -</a:t>
            </a:r>
            <a:r>
              <a:rPr lang="en-US" sz="1900" b="1" dirty="0">
                <a:solidFill>
                  <a:srgbClr val="0070C0"/>
                </a:solidFill>
                <a:latin typeface="Times New Roman" panose="02020603050405020304" pitchFamily="18" charset="0"/>
                <a:cs typeface="Times New Roman" panose="02020603050405020304" pitchFamily="18" charset="0"/>
              </a:rPr>
              <a:t>40 to -50 ºC </a:t>
            </a:r>
            <a:r>
              <a:rPr lang="en-US" sz="1900" b="1" dirty="0" smtClean="0">
                <a:solidFill>
                  <a:srgbClr val="0070C0"/>
                </a:solidFill>
                <a:latin typeface="Times New Roman" panose="02020603050405020304" pitchFamily="18" charset="0"/>
                <a:cs typeface="Times New Roman" panose="02020603050405020304" pitchFamily="18" charset="0"/>
              </a:rPr>
              <a:t>with </a:t>
            </a:r>
            <a:r>
              <a:rPr lang="en-US" sz="1900" b="1" dirty="0">
                <a:solidFill>
                  <a:srgbClr val="0070C0"/>
                </a:solidFill>
                <a:latin typeface="Times New Roman" panose="02020603050405020304" pitchFamily="18" charset="0"/>
                <a:cs typeface="Times New Roman" panose="02020603050405020304" pitchFamily="18" charset="0"/>
              </a:rPr>
              <a:t>a </a:t>
            </a:r>
            <a:r>
              <a:rPr lang="en-US" sz="1900" b="1" dirty="0" smtClean="0">
                <a:solidFill>
                  <a:srgbClr val="0070C0"/>
                </a:solidFill>
                <a:latin typeface="Times New Roman" panose="02020603050405020304" pitchFamily="18" charset="0"/>
                <a:cs typeface="Times New Roman" panose="02020603050405020304" pitchFamily="18" charset="0"/>
              </a:rPr>
              <a:t>2 year </a:t>
            </a:r>
            <a:r>
              <a:rPr lang="en-US" sz="1900" b="1" dirty="0">
                <a:solidFill>
                  <a:srgbClr val="0070C0"/>
                </a:solidFill>
                <a:latin typeface="Times New Roman" panose="02020603050405020304" pitchFamily="18" charset="0"/>
                <a:cs typeface="Times New Roman" panose="02020603050405020304" pitchFamily="18" charset="0"/>
              </a:rPr>
              <a:t>shelf-life. It is the first line therapy in the treatment of </a:t>
            </a:r>
            <a:r>
              <a:rPr lang="en-US" sz="1900" b="1" dirty="0" err="1">
                <a:solidFill>
                  <a:srgbClr val="0070C0"/>
                </a:solidFill>
                <a:latin typeface="Times New Roman" panose="02020603050405020304" pitchFamily="18" charset="0"/>
                <a:cs typeface="Times New Roman" panose="02020603050405020304" pitchFamily="18" charset="0"/>
              </a:rPr>
              <a:t>coagulopathic</a:t>
            </a:r>
            <a:r>
              <a:rPr lang="en-US" sz="1900" b="1" dirty="0">
                <a:solidFill>
                  <a:srgbClr val="0070C0"/>
                </a:solidFill>
                <a:latin typeface="Times New Roman" panose="02020603050405020304" pitchFamily="18" charset="0"/>
                <a:cs typeface="Times New Roman" panose="02020603050405020304" pitchFamily="18" charset="0"/>
              </a:rPr>
              <a:t> </a:t>
            </a:r>
            <a:r>
              <a:rPr lang="en-US" sz="1900" b="1" dirty="0" err="1">
                <a:solidFill>
                  <a:srgbClr val="0070C0"/>
                </a:solidFill>
                <a:latin typeface="Times New Roman" panose="02020603050405020304" pitchFamily="18" charset="0"/>
                <a:cs typeface="Times New Roman" panose="02020603050405020304" pitchFamily="18" charset="0"/>
              </a:rPr>
              <a:t>haemorrhage</a:t>
            </a:r>
            <a:r>
              <a:rPr lang="en-US" sz="1900" b="1" dirty="0">
                <a:solidFill>
                  <a:srgbClr val="0070C0"/>
                </a:solidFill>
                <a:latin typeface="Times New Roman" panose="02020603050405020304" pitchFamily="18" charset="0"/>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6</a:t>
            </a:fld>
            <a:endParaRPr lang="en-US"/>
          </a:p>
        </p:txBody>
      </p:sp>
    </p:spTree>
    <p:extLst>
      <p:ext uri="{BB962C8B-B14F-4D97-AF65-F5344CB8AC3E}">
        <p14:creationId xmlns:p14="http://schemas.microsoft.com/office/powerpoint/2010/main" val="372762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672"/>
            <a:ext cx="7772400" cy="5695528"/>
          </a:xfrm>
        </p:spPr>
        <p:txBody>
          <a:bodyPr>
            <a:normAutofit/>
          </a:bodyPr>
          <a:lstStyle/>
          <a:p>
            <a:pPr marL="0" indent="0" algn="just">
              <a:lnSpc>
                <a:spcPct val="150000"/>
              </a:lnSpc>
              <a:buNone/>
            </a:pPr>
            <a:r>
              <a:rPr lang="en-US" b="1" i="1" dirty="0" smtClean="0">
                <a:solidFill>
                  <a:srgbClr val="7030A0"/>
                </a:solidFill>
                <a:latin typeface="Times New Roman" panose="02020603050405020304" pitchFamily="18" charset="0"/>
                <a:cs typeface="Times New Roman" panose="02020603050405020304" pitchFamily="18" charset="0"/>
              </a:rPr>
              <a:t>Cryoprecipitate</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Cryoprecipitate </a:t>
            </a:r>
            <a:r>
              <a:rPr lang="en-US" b="1" dirty="0">
                <a:solidFill>
                  <a:srgbClr val="0070C0"/>
                </a:solidFill>
                <a:latin typeface="Times New Roman" panose="02020603050405020304" pitchFamily="18" charset="0"/>
                <a:cs typeface="Times New Roman" panose="02020603050405020304" pitchFamily="18" charset="0"/>
              </a:rPr>
              <a:t>is a supernatant precipitate of fresh frozen plasma and is rich in factor VIII and fibrinogen.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It </a:t>
            </a:r>
            <a:r>
              <a:rPr lang="en-US" b="1" dirty="0">
                <a:solidFill>
                  <a:srgbClr val="0070C0"/>
                </a:solidFill>
                <a:latin typeface="Times New Roman" panose="02020603050405020304" pitchFamily="18" charset="0"/>
                <a:cs typeface="Times New Roman" panose="02020603050405020304" pitchFamily="18" charset="0"/>
              </a:rPr>
              <a:t>is stored at -30 ºC </a:t>
            </a:r>
            <a:r>
              <a:rPr lang="en-US" b="1" dirty="0" smtClean="0">
                <a:solidFill>
                  <a:srgbClr val="0070C0"/>
                </a:solidFill>
                <a:latin typeface="Times New Roman" panose="02020603050405020304" pitchFamily="18" charset="0"/>
                <a:cs typeface="Times New Roman" panose="02020603050405020304" pitchFamily="18" charset="0"/>
              </a:rPr>
              <a:t>with </a:t>
            </a:r>
            <a:r>
              <a:rPr lang="en-US" b="1" dirty="0">
                <a:solidFill>
                  <a:srgbClr val="0070C0"/>
                </a:solidFill>
                <a:latin typeface="Times New Roman" panose="02020603050405020304" pitchFamily="18" charset="0"/>
                <a:cs typeface="Times New Roman" panose="02020603050405020304" pitchFamily="18" charset="0"/>
              </a:rPr>
              <a:t>a 2 years’ shelf life.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Indicated </a:t>
            </a:r>
            <a:r>
              <a:rPr lang="en-US" b="1" dirty="0">
                <a:solidFill>
                  <a:srgbClr val="0070C0"/>
                </a:solidFill>
                <a:latin typeface="Times New Roman" panose="02020603050405020304" pitchFamily="18" charset="0"/>
                <a:cs typeface="Times New Roman" panose="02020603050405020304" pitchFamily="18" charset="0"/>
              </a:rPr>
              <a:t>in low fibrinogen states (&lt;1g/l) or in cases of factor VIII deficiency (hemophilia-a), von will brand's disease and as a source of fibrinogen in disseminated intravascular coagulation.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Pooled </a:t>
            </a:r>
            <a:r>
              <a:rPr lang="en-US" b="1" dirty="0">
                <a:solidFill>
                  <a:srgbClr val="0070C0"/>
                </a:solidFill>
                <a:latin typeface="Times New Roman" panose="02020603050405020304" pitchFamily="18" charset="0"/>
                <a:cs typeface="Times New Roman" panose="02020603050405020304" pitchFamily="18" charset="0"/>
              </a:rPr>
              <a:t>units containing 3-6 </a:t>
            </a:r>
            <a:r>
              <a:rPr lang="en-US" b="1" dirty="0" err="1">
                <a:solidFill>
                  <a:srgbClr val="0070C0"/>
                </a:solidFill>
                <a:latin typeface="Times New Roman" panose="02020603050405020304" pitchFamily="18" charset="0"/>
                <a:cs typeface="Times New Roman" panose="02020603050405020304" pitchFamily="18" charset="0"/>
              </a:rPr>
              <a:t>gms</a:t>
            </a:r>
            <a:r>
              <a:rPr lang="en-US" b="1" dirty="0">
                <a:solidFill>
                  <a:srgbClr val="0070C0"/>
                </a:solidFill>
                <a:latin typeface="Times New Roman" panose="02020603050405020304" pitchFamily="18" charset="0"/>
                <a:cs typeface="Times New Roman" panose="02020603050405020304" pitchFamily="18" charset="0"/>
              </a:rPr>
              <a:t> fibrinogen in 200-500 ml raises the fibrinogen level by approx. 1g/L. Must be infused within 6 hours.</a:t>
            </a:r>
            <a:endParaRPr lang="en-US" b="1" dirty="0" smtClean="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7</a:t>
            </a:fld>
            <a:endParaRPr lang="en-US"/>
          </a:p>
        </p:txBody>
      </p:sp>
    </p:spTree>
    <p:extLst>
      <p:ext uri="{BB962C8B-B14F-4D97-AF65-F5344CB8AC3E}">
        <p14:creationId xmlns:p14="http://schemas.microsoft.com/office/powerpoint/2010/main" val="3252745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fontScale="92500" lnSpcReduction="20000"/>
          </a:bodyPr>
          <a:lstStyle/>
          <a:p>
            <a:pPr marL="0" indent="0" algn="just">
              <a:buNone/>
            </a:pPr>
            <a:r>
              <a:rPr lang="en-US" sz="2200" b="1" dirty="0">
                <a:solidFill>
                  <a:srgbClr val="C00000"/>
                </a:solidFill>
                <a:latin typeface="Times New Roman" panose="02020603050405020304" pitchFamily="18" charset="0"/>
                <a:cs typeface="Times New Roman" panose="02020603050405020304" pitchFamily="18" charset="0"/>
              </a:rPr>
              <a:t>Blood grouping and cross matching</a:t>
            </a: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Each </a:t>
            </a:r>
            <a:r>
              <a:rPr lang="en-US" sz="2200" b="1" dirty="0">
                <a:solidFill>
                  <a:srgbClr val="0070C0"/>
                </a:solidFill>
                <a:latin typeface="Times New Roman" panose="02020603050405020304" pitchFamily="18" charset="0"/>
                <a:cs typeface="Times New Roman" panose="02020603050405020304" pitchFamily="18" charset="0"/>
              </a:rPr>
              <a:t>person has one of the following blood types: A, B, AB, or O.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O </a:t>
            </a:r>
            <a:r>
              <a:rPr lang="en-US" sz="2200" b="1" dirty="0">
                <a:solidFill>
                  <a:srgbClr val="0070C0"/>
                </a:solidFill>
                <a:latin typeface="Times New Roman" panose="02020603050405020304" pitchFamily="18" charset="0"/>
                <a:cs typeface="Times New Roman" panose="02020603050405020304" pitchFamily="18" charset="0"/>
              </a:rPr>
              <a:t>can be given to anyone but can only receive O. Type O blood is called the universal donor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AB </a:t>
            </a:r>
            <a:r>
              <a:rPr lang="en-US" sz="2200" b="1" dirty="0">
                <a:solidFill>
                  <a:srgbClr val="0070C0"/>
                </a:solidFill>
                <a:latin typeface="Times New Roman" panose="02020603050405020304" pitchFamily="18" charset="0"/>
                <a:cs typeface="Times New Roman" panose="02020603050405020304" pitchFamily="18" charset="0"/>
              </a:rPr>
              <a:t>can receive any type but can only be given to AB. People with type AB blood are called universal </a:t>
            </a:r>
            <a:r>
              <a:rPr lang="en-US" sz="2200" b="1" dirty="0" smtClean="0">
                <a:solidFill>
                  <a:srgbClr val="0070C0"/>
                </a:solidFill>
                <a:latin typeface="Times New Roman" panose="02020603050405020304" pitchFamily="18" charset="0"/>
                <a:cs typeface="Times New Roman" panose="02020603050405020304" pitchFamily="18" charset="0"/>
              </a:rPr>
              <a:t>recipients. Also</a:t>
            </a:r>
            <a:r>
              <a:rPr lang="en-US" sz="2200" b="1" dirty="0">
                <a:solidFill>
                  <a:srgbClr val="0070C0"/>
                </a:solidFill>
                <a:latin typeface="Times New Roman" panose="02020603050405020304" pitchFamily="18" charset="0"/>
                <a:cs typeface="Times New Roman" panose="02020603050405020304" pitchFamily="18" charset="0"/>
              </a:rPr>
              <a:t>, every person's blood is either, Rh-positive or </a:t>
            </a:r>
            <a:r>
              <a:rPr lang="en-US" sz="2200" b="1" dirty="0" smtClean="0">
                <a:solidFill>
                  <a:srgbClr val="0070C0"/>
                </a:solidFill>
                <a:latin typeface="Times New Roman" panose="02020603050405020304" pitchFamily="18" charset="0"/>
                <a:cs typeface="Times New Roman" panose="02020603050405020304" pitchFamily="18" charset="0"/>
              </a:rPr>
              <a:t>Rh-negative.</a:t>
            </a: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People </a:t>
            </a:r>
            <a:r>
              <a:rPr lang="en-US" sz="2200" b="1" dirty="0">
                <a:solidFill>
                  <a:srgbClr val="0070C0"/>
                </a:solidFill>
                <a:latin typeface="Times New Roman" panose="02020603050405020304" pitchFamily="18" charset="0"/>
                <a:cs typeface="Times New Roman" panose="02020603050405020304" pitchFamily="18" charset="0"/>
              </a:rPr>
              <a:t>with Rh-positive blood can get Rh-positive or Rh-negative blood. But people with Rh-negative blood should get only Rh-negative </a:t>
            </a:r>
            <a:r>
              <a:rPr lang="en-US" sz="2200" b="1" dirty="0" smtClean="0">
                <a:solidFill>
                  <a:srgbClr val="0070C0"/>
                </a:solidFill>
                <a:latin typeface="Times New Roman" panose="02020603050405020304" pitchFamily="18" charset="0"/>
                <a:cs typeface="Times New Roman" panose="02020603050405020304" pitchFamily="18" charset="0"/>
              </a:rPr>
              <a:t>blood.</a:t>
            </a: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The </a:t>
            </a:r>
            <a:r>
              <a:rPr lang="en-US" sz="2200" b="1" dirty="0">
                <a:solidFill>
                  <a:srgbClr val="0070C0"/>
                </a:solidFill>
                <a:latin typeface="Times New Roman" panose="02020603050405020304" pitchFamily="18" charset="0"/>
                <a:cs typeface="Times New Roman" panose="02020603050405020304" pitchFamily="18" charset="0"/>
              </a:rPr>
              <a:t>blood used in a transfusion must be compatible with the patient's blood type. </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8</a:t>
            </a:fld>
            <a:endParaRPr lang="en-US"/>
          </a:p>
        </p:txBody>
      </p:sp>
    </p:spTree>
    <p:extLst>
      <p:ext uri="{BB962C8B-B14F-4D97-AF65-F5344CB8AC3E}">
        <p14:creationId xmlns:p14="http://schemas.microsoft.com/office/powerpoint/2010/main" val="2420407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72400" cy="5479504"/>
          </a:xfrm>
        </p:spPr>
        <p:txBody>
          <a:bodyPr>
            <a:normAutofit/>
          </a:bodyPr>
          <a:lstStyle/>
          <a:p>
            <a:pPr marL="0" indent="0">
              <a:buNone/>
            </a:pPr>
            <a:r>
              <a:rPr lang="en-US" sz="1900" b="1" i="1" dirty="0">
                <a:solidFill>
                  <a:srgbClr val="7030A0"/>
                </a:solidFill>
                <a:latin typeface="Times New Roman" panose="02020603050405020304" pitchFamily="18" charset="0"/>
                <a:cs typeface="Times New Roman" panose="02020603050405020304" pitchFamily="18" charset="0"/>
              </a:rPr>
              <a:t>Type of blood transfusion </a:t>
            </a:r>
          </a:p>
          <a:p>
            <a:r>
              <a:rPr lang="en-US" sz="1900" b="1" dirty="0" smtClean="0">
                <a:solidFill>
                  <a:srgbClr val="0070C0"/>
                </a:solidFill>
                <a:latin typeface="Times New Roman" panose="02020603050405020304" pitchFamily="18" charset="0"/>
                <a:cs typeface="Times New Roman" panose="02020603050405020304" pitchFamily="18" charset="0"/>
              </a:rPr>
              <a:t>Allogenic </a:t>
            </a:r>
            <a:r>
              <a:rPr lang="en-US" sz="1900" b="1" dirty="0">
                <a:solidFill>
                  <a:srgbClr val="0070C0"/>
                </a:solidFill>
                <a:latin typeface="Times New Roman" panose="02020603050405020304" pitchFamily="18" charset="0"/>
                <a:cs typeface="Times New Roman" panose="02020603050405020304" pitchFamily="18" charset="0"/>
              </a:rPr>
              <a:t>blood transfusion (someone else </a:t>
            </a:r>
            <a:r>
              <a:rPr lang="en-US" sz="1900" b="1" dirty="0" smtClean="0">
                <a:solidFill>
                  <a:srgbClr val="0070C0"/>
                </a:solidFill>
                <a:latin typeface="Times New Roman" panose="02020603050405020304" pitchFamily="18" charset="0"/>
                <a:cs typeface="Times New Roman" panose="02020603050405020304" pitchFamily="18" charset="0"/>
              </a:rPr>
              <a:t>blood)</a:t>
            </a:r>
          </a:p>
          <a:p>
            <a:r>
              <a:rPr lang="en-US" sz="1900" b="1" dirty="0" smtClean="0">
                <a:solidFill>
                  <a:srgbClr val="0070C0"/>
                </a:solidFill>
                <a:latin typeface="Times New Roman" panose="02020603050405020304" pitchFamily="18" charset="0"/>
                <a:cs typeface="Times New Roman" panose="02020603050405020304" pitchFamily="18" charset="0"/>
              </a:rPr>
              <a:t>Autogenic </a:t>
            </a:r>
            <a:r>
              <a:rPr lang="en-US" sz="1900" b="1" dirty="0">
                <a:solidFill>
                  <a:srgbClr val="0070C0"/>
                </a:solidFill>
                <a:latin typeface="Times New Roman" panose="02020603050405020304" pitchFamily="18" charset="0"/>
                <a:cs typeface="Times New Roman" panose="02020603050405020304" pitchFamily="18" charset="0"/>
              </a:rPr>
              <a:t>blood transfusion (own blood) </a:t>
            </a:r>
            <a:endParaRPr lang="en-US" sz="1900" b="1" dirty="0" smtClean="0">
              <a:solidFill>
                <a:srgbClr val="0070C0"/>
              </a:solidFill>
              <a:latin typeface="Times New Roman" panose="02020603050405020304" pitchFamily="18" charset="0"/>
              <a:cs typeface="Times New Roman" panose="02020603050405020304" pitchFamily="18" charset="0"/>
            </a:endParaRPr>
          </a:p>
          <a:p>
            <a:r>
              <a:rPr lang="en-US" sz="1900" b="1" dirty="0" smtClean="0">
                <a:solidFill>
                  <a:srgbClr val="0070C0"/>
                </a:solidFill>
                <a:latin typeface="Times New Roman" panose="02020603050405020304" pitchFamily="18" charset="0"/>
                <a:cs typeface="Times New Roman" panose="02020603050405020304" pitchFamily="18" charset="0"/>
              </a:rPr>
              <a:t>Exchange </a:t>
            </a:r>
            <a:r>
              <a:rPr lang="en-US" sz="1900" b="1" dirty="0">
                <a:solidFill>
                  <a:srgbClr val="0070C0"/>
                </a:solidFill>
                <a:latin typeface="Times New Roman" panose="02020603050405020304" pitchFamily="18" charset="0"/>
                <a:cs typeface="Times New Roman" panose="02020603050405020304" pitchFamily="18" charset="0"/>
              </a:rPr>
              <a:t>blood transfusion</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9</a:t>
            </a:fld>
            <a:endParaRPr lang="en-US"/>
          </a:p>
        </p:txBody>
      </p:sp>
    </p:spTree>
    <p:extLst>
      <p:ext uri="{BB962C8B-B14F-4D97-AF65-F5344CB8AC3E}">
        <p14:creationId xmlns:p14="http://schemas.microsoft.com/office/powerpoint/2010/main" val="883255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4515</TotalTime>
  <Words>2252</Words>
  <Application>Microsoft Office PowerPoint</Application>
  <PresentationFormat>On-screen Show (4:3)</PresentationFormat>
  <Paragraphs>227</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Rockwell</vt:lpstr>
      <vt:lpstr>Rockwell Condensed</vt:lpstr>
      <vt:lpstr>Times New Roman</vt:lpstr>
      <vt:lpstr>Wingdings</vt:lpstr>
      <vt:lpstr>Wood Type</vt:lpstr>
      <vt:lpstr>Blood Biochemistry BCH 577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Biochemistry BCH 577</dc:title>
  <dc:creator>user</dc:creator>
  <cp:lastModifiedBy>Mohamed Saad Dawood</cp:lastModifiedBy>
  <cp:revision>294</cp:revision>
  <dcterms:created xsi:type="dcterms:W3CDTF">2015-03-01T11:18:03Z</dcterms:created>
  <dcterms:modified xsi:type="dcterms:W3CDTF">2019-12-09T07:56:32Z</dcterms:modified>
</cp:coreProperties>
</file>