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31"/>
  </p:notesMasterIdLst>
  <p:sldIdLst>
    <p:sldId id="278" r:id="rId2"/>
    <p:sldId id="279" r:id="rId3"/>
    <p:sldId id="280" r:id="rId4"/>
    <p:sldId id="281" r:id="rId5"/>
    <p:sldId id="282" r:id="rId6"/>
    <p:sldId id="283" r:id="rId7"/>
    <p:sldId id="28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56" r:id="rId22"/>
    <p:sldId id="257" r:id="rId23"/>
    <p:sldId id="258" r:id="rId24"/>
    <p:sldId id="259" r:id="rId25"/>
    <p:sldId id="260" r:id="rId26"/>
    <p:sldId id="261" r:id="rId27"/>
    <p:sldId id="262" r:id="rId28"/>
    <p:sldId id="263" r:id="rId29"/>
    <p:sldId id="285" r:id="rId3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autoAdjust="0"/>
    <p:restoredTop sz="94638" autoAdjust="0"/>
  </p:normalViewPr>
  <p:slideViewPr>
    <p:cSldViewPr>
      <p:cViewPr varScale="1">
        <p:scale>
          <a:sx n="86" d="100"/>
          <a:sy n="86" d="100"/>
        </p:scale>
        <p:origin x="-68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AD8C1CB-86ED-490C-B318-17D038879473}" type="datetimeFigureOut">
              <a:rPr lang="ar-SA" smtClean="0"/>
              <a:pPr/>
              <a:t>03/02/1433</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F156D63-4026-4D21-B3F4-24E2B9DCCA5A}"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A969D66C-ED52-4F2B-BCE7-1EB15A8A2EBD}" type="slidenum">
              <a:rPr lang="ar-SA" smtClean="0"/>
              <a:pPr/>
              <a:t>20</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03/02/1433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077200" y="6356350"/>
            <a:ext cx="609600" cy="365125"/>
          </a:xfrm>
        </p:spPr>
        <p:txBody>
          <a:bodyPr/>
          <a:lstStyle/>
          <a:p>
            <a:fld id="{0B34F065-1154-456A-91E3-76DE8E75E17B}" type="slidenum">
              <a:rPr lang="ar-SA" smtClean="0"/>
              <a:pPr/>
              <a:t>‹#›</a:t>
            </a:fld>
            <a:endParaRPr lang="ar-SA"/>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B8ABB09-4A1D-463E-8065-109CC2B7EFAA}" type="datetimeFigureOut">
              <a:rPr lang="ar-SA" smtClean="0"/>
              <a:pPr/>
              <a:t>03/02/1433</a:t>
            </a:fld>
            <a:endParaRPr lang="ar-SA"/>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B34F065-1154-456A-91E3-76DE8E75E17B}" type="slidenum">
              <a:rPr lang="ar-SA" smtClean="0"/>
              <a:pPr/>
              <a:t>‹#›</a:t>
            </a:fld>
            <a:endParaRPr lang="ar-SA"/>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42910" y="1071547"/>
            <a:ext cx="7815290" cy="2528904"/>
          </a:xfrm>
        </p:spPr>
        <p:txBody>
          <a:bodyPr>
            <a:noAutofit/>
          </a:bodyPr>
          <a:lstStyle/>
          <a:p>
            <a:pPr algn="ctr"/>
            <a:r>
              <a:rPr lang="en-US" sz="3600" b="1" dirty="0" smtClean="0"/>
              <a:t> </a:t>
            </a:r>
            <a:r>
              <a:rPr lang="en-US" sz="3600" dirty="0" smtClean="0"/>
              <a:t/>
            </a:r>
            <a:br>
              <a:rPr lang="en-US" sz="3600" dirty="0" smtClean="0"/>
            </a:br>
            <a:r>
              <a:rPr lang="en-US" sz="3600" b="1" dirty="0" smtClean="0"/>
              <a:t>King </a:t>
            </a:r>
            <a:r>
              <a:rPr lang="en-US" sz="3600" b="1" dirty="0" err="1" smtClean="0"/>
              <a:t>Fahad</a:t>
            </a:r>
            <a:r>
              <a:rPr lang="en-US" sz="3600" b="1" dirty="0" smtClean="0"/>
              <a:t> Cardio. Surgery &amp; Disease center Project</a:t>
            </a:r>
            <a:r>
              <a:rPr lang="en-US" sz="3600" dirty="0" smtClean="0"/>
              <a:t/>
            </a:r>
            <a:br>
              <a:rPr lang="en-US" sz="3600" dirty="0" smtClean="0"/>
            </a:br>
            <a:r>
              <a:rPr lang="en-US" sz="3600" b="1" dirty="0" smtClean="0"/>
              <a:t> </a:t>
            </a:r>
            <a:r>
              <a:rPr lang="en-US" sz="3600" dirty="0" smtClean="0"/>
              <a:t/>
            </a:r>
            <a:br>
              <a:rPr lang="en-US" sz="3600" dirty="0" smtClean="0"/>
            </a:br>
            <a:r>
              <a:rPr lang="en-US" sz="3600" b="1" dirty="0" smtClean="0"/>
              <a:t>Group.1</a:t>
            </a:r>
            <a:r>
              <a:rPr lang="en-US" sz="3600" dirty="0" smtClean="0"/>
              <a:t/>
            </a:r>
            <a:br>
              <a:rPr lang="en-US" sz="3600" dirty="0" smtClean="0"/>
            </a:br>
            <a:endParaRPr lang="ar-SA" sz="3600" dirty="0"/>
          </a:p>
        </p:txBody>
      </p:sp>
      <p:sp>
        <p:nvSpPr>
          <p:cNvPr id="3" name="عنوان فرعي 2"/>
          <p:cNvSpPr>
            <a:spLocks noGrp="1"/>
          </p:cNvSpPr>
          <p:nvPr>
            <p:ph type="subTitle" idx="1"/>
          </p:nvPr>
        </p:nvSpPr>
        <p:spPr>
          <a:xfrm>
            <a:off x="533400" y="3228536"/>
            <a:ext cx="7854696" cy="2915108"/>
          </a:xfrm>
        </p:spPr>
        <p:txBody>
          <a:bodyPr>
            <a:normAutofit fontScale="62500" lnSpcReduction="20000"/>
          </a:bodyPr>
          <a:lstStyle/>
          <a:p>
            <a:pPr algn="l"/>
            <a:r>
              <a:rPr lang="en-US" sz="3000" b="1" dirty="0" smtClean="0"/>
              <a:t>                   </a:t>
            </a:r>
            <a:r>
              <a:rPr lang="en-US" sz="3000" b="1" dirty="0" smtClean="0">
                <a:solidFill>
                  <a:schemeClr val="bg1"/>
                </a:solidFill>
              </a:rPr>
              <a:t>Prepared By                                                           Supervisor :</a:t>
            </a:r>
            <a:endParaRPr lang="en-US" sz="3000" dirty="0" smtClean="0">
              <a:solidFill>
                <a:schemeClr val="bg1"/>
              </a:solidFill>
            </a:endParaRPr>
          </a:p>
          <a:p>
            <a:pPr algn="l"/>
            <a:r>
              <a:rPr lang="en-US" sz="3000" dirty="0" err="1" smtClean="0"/>
              <a:t>Prof.Naif</a:t>
            </a:r>
            <a:r>
              <a:rPr lang="en-US" sz="3000" dirty="0" smtClean="0"/>
              <a:t> bin </a:t>
            </a:r>
            <a:r>
              <a:rPr lang="en-US" sz="3000" dirty="0" err="1" smtClean="0"/>
              <a:t>Humaid</a:t>
            </a:r>
            <a:r>
              <a:rPr lang="ar-SA" sz="3000" dirty="0" smtClean="0"/>
              <a:t>                          </a:t>
            </a:r>
            <a:r>
              <a:rPr lang="en-US" sz="3000" dirty="0" err="1" smtClean="0"/>
              <a:t>mahmoud</a:t>
            </a:r>
            <a:r>
              <a:rPr lang="ar-SA" sz="3000" dirty="0" smtClean="0"/>
              <a:t>   </a:t>
            </a:r>
            <a:r>
              <a:rPr lang="en-US" sz="3000" dirty="0" smtClean="0"/>
              <a:t>      </a:t>
            </a:r>
            <a:r>
              <a:rPr lang="en-US" sz="3000" dirty="0" err="1" smtClean="0"/>
              <a:t>Abdullrhman</a:t>
            </a:r>
            <a:r>
              <a:rPr lang="en-US" sz="3000" dirty="0" smtClean="0"/>
              <a:t> Bin</a:t>
            </a:r>
          </a:p>
          <a:p>
            <a:pPr algn="l"/>
            <a:r>
              <a:rPr lang="en-US" sz="3000" dirty="0" smtClean="0"/>
              <a:t>           Mohammed </a:t>
            </a:r>
            <a:r>
              <a:rPr lang="en-US" sz="3000" dirty="0" err="1" smtClean="0"/>
              <a:t>ALMannaa</a:t>
            </a:r>
            <a:endParaRPr lang="en-US" sz="3000" dirty="0" smtClean="0"/>
          </a:p>
          <a:p>
            <a:pPr algn="l"/>
            <a:r>
              <a:rPr lang="en-US" sz="3000" dirty="0" smtClean="0"/>
              <a:t>           Abdullah </a:t>
            </a:r>
            <a:r>
              <a:rPr lang="en-US" sz="3000" dirty="0" err="1" smtClean="0"/>
              <a:t>ALQhtani</a:t>
            </a:r>
            <a:endParaRPr lang="en-US" sz="3000" dirty="0" smtClean="0"/>
          </a:p>
          <a:p>
            <a:pPr algn="l"/>
            <a:r>
              <a:rPr lang="en-US" sz="3000" b="1" dirty="0" smtClean="0"/>
              <a:t>          </a:t>
            </a:r>
            <a:r>
              <a:rPr lang="en-US" sz="3000" dirty="0" smtClean="0"/>
              <a:t>      </a:t>
            </a:r>
            <a:r>
              <a:rPr lang="en-US" sz="3000" dirty="0" err="1" smtClean="0"/>
              <a:t>Yazed</a:t>
            </a:r>
            <a:r>
              <a:rPr lang="en-US" sz="3000" dirty="0" smtClean="0"/>
              <a:t> </a:t>
            </a:r>
            <a:r>
              <a:rPr lang="en-US" sz="3000" dirty="0" err="1" smtClean="0"/>
              <a:t>ALarafj</a:t>
            </a:r>
            <a:endParaRPr lang="en-US" sz="3000" dirty="0" smtClean="0"/>
          </a:p>
          <a:p>
            <a:pPr algn="l"/>
            <a:r>
              <a:rPr lang="en-US" sz="3000" dirty="0" smtClean="0"/>
              <a:t>                </a:t>
            </a:r>
            <a:r>
              <a:rPr lang="en-US" sz="3000" dirty="0" err="1" smtClean="0"/>
              <a:t>Emad</a:t>
            </a:r>
            <a:r>
              <a:rPr lang="en-US" sz="3000" dirty="0" smtClean="0"/>
              <a:t> </a:t>
            </a:r>
            <a:r>
              <a:rPr lang="en-US" sz="3000" dirty="0" err="1" smtClean="0"/>
              <a:t>Shieraz</a:t>
            </a:r>
            <a:endParaRPr lang="en-US" sz="3000" dirty="0" smtClean="0"/>
          </a:p>
          <a:p>
            <a:pPr algn="l"/>
            <a:r>
              <a:rPr lang="en-US" sz="3000" dirty="0" smtClean="0"/>
              <a:t>                Faisal </a:t>
            </a:r>
            <a:r>
              <a:rPr lang="en-US" sz="3000" dirty="0" err="1" smtClean="0"/>
              <a:t>ALolyani</a:t>
            </a:r>
            <a:endParaRPr lang="en-US" sz="3000" dirty="0" smtClean="0"/>
          </a:p>
          <a:p>
            <a:pPr algn="l"/>
            <a:r>
              <a:rPr lang="en-US" sz="3000" dirty="0" smtClean="0"/>
              <a:t>                </a:t>
            </a:r>
            <a:r>
              <a:rPr lang="en-US" sz="3000" dirty="0" err="1" smtClean="0"/>
              <a:t>Meshari</a:t>
            </a:r>
            <a:r>
              <a:rPr lang="en-US" sz="3000" dirty="0" smtClean="0"/>
              <a:t> </a:t>
            </a:r>
            <a:r>
              <a:rPr lang="en-US" sz="3000" dirty="0" err="1" smtClean="0"/>
              <a:t>ALOabied</a:t>
            </a:r>
            <a:endParaRPr lang="en-US" sz="3000" dirty="0" smtClean="0"/>
          </a:p>
          <a:p>
            <a:r>
              <a:rPr lang="ar-SA" b="1" dirty="0" smtClean="0"/>
              <a:t> </a:t>
            </a:r>
            <a:endParaRPr lang="en-US" dirty="0" smtClean="0"/>
          </a:p>
          <a:p>
            <a:endParaRPr lang="ar-S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4098" name="Picture 2" descr="G:\التنزيلات\scanner\Picture 00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620"/>
            <a:ext cx="9144000" cy="664876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2049245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5122" name="Picture 2" descr="G:\التنزيلات\scanner\Picture 00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620"/>
            <a:ext cx="9144000" cy="664876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254767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6146" name="Picture 2" descr="G:\التنزيلات\scanner\Picture 00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620"/>
            <a:ext cx="9144000" cy="664876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2236202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7170" name="Picture 2" descr="G:\التنزيلات\scanner\Picture 00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620"/>
            <a:ext cx="9144000" cy="664876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2142278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8194" name="Picture 2" descr="G:\التنزيلات\scanner\Picture 00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620"/>
            <a:ext cx="9144000" cy="664876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964728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9218" name="Picture 2" descr="G:\التنزيلات\scanner\Picture 008.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71525" y="-457200"/>
            <a:ext cx="10688638" cy="77724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566165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3074" name="Picture 2" descr="G:\التنزيلات\scanner\Picture 00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620"/>
            <a:ext cx="9144000" cy="66487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206747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10242" name="Picture 2" descr="G:\التنزيلات\scanner\Picture 00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71525" y="-457200"/>
            <a:ext cx="10688638" cy="77724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7505720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11266" name="Picture 2" descr="G:\التنزيلات\scanner\Picture 010.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71525" y="-457200"/>
            <a:ext cx="10688638" cy="77724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5072066" y="6429396"/>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767884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1027" name="Picture 3" descr="G:\التنزيلات\scanner\Picture 01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620"/>
            <a:ext cx="9144000" cy="664876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2891405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1214422"/>
            <a:ext cx="8229600" cy="1143000"/>
          </a:xfrm>
        </p:spPr>
        <p:txBody>
          <a:bodyPr>
            <a:normAutofit fontScale="90000"/>
          </a:bodyPr>
          <a:lstStyle/>
          <a:p>
            <a:r>
              <a:rPr lang="en-US" b="1" u="sng" dirty="0" smtClean="0"/>
              <a:t/>
            </a:r>
            <a:br>
              <a:rPr lang="en-US" b="1" u="sng" dirty="0" smtClean="0"/>
            </a:br>
            <a:r>
              <a:rPr lang="en-US" b="1" u="sng" dirty="0" smtClean="0"/>
              <a:t/>
            </a:r>
            <a:br>
              <a:rPr lang="en-US" b="1" u="sng" dirty="0" smtClean="0"/>
            </a:br>
            <a:r>
              <a:rPr lang="en-US" b="1" u="sng" dirty="0" smtClean="0"/>
              <a:t>Project Introduction </a:t>
            </a:r>
            <a:r>
              <a:rPr lang="en-US" dirty="0" smtClean="0"/>
              <a:t/>
            </a:r>
            <a:br>
              <a:rPr lang="en-US" dirty="0" smtClean="0"/>
            </a:br>
            <a:endParaRPr lang="ar-SA" dirty="0"/>
          </a:p>
        </p:txBody>
      </p:sp>
      <p:sp>
        <p:nvSpPr>
          <p:cNvPr id="3" name="عنصر نائب للمحتوى 2"/>
          <p:cNvSpPr>
            <a:spLocks noGrp="1"/>
          </p:cNvSpPr>
          <p:nvPr>
            <p:ph idx="1"/>
          </p:nvPr>
        </p:nvSpPr>
        <p:spPr/>
        <p:txBody>
          <a:bodyPr>
            <a:normAutofit fontScale="92500" lnSpcReduction="10000"/>
          </a:bodyPr>
          <a:lstStyle/>
          <a:p>
            <a:pPr algn="l" rtl="0">
              <a:buNone/>
            </a:pPr>
            <a:r>
              <a:rPr lang="ar-SA" b="1" dirty="0" smtClean="0"/>
              <a:t> </a:t>
            </a:r>
            <a:endParaRPr lang="en-US" dirty="0" smtClean="0"/>
          </a:p>
          <a:p>
            <a:pPr algn="l" rtl="0"/>
            <a:r>
              <a:rPr lang="en-US" dirty="0" smtClean="0"/>
              <a:t>The work comprises of detailed shop drawing design of civil, structural, building works, electrical, plumbing and mechanical installation work, site work and all other works for the construction, completion of the King </a:t>
            </a:r>
            <a:r>
              <a:rPr lang="en-US" dirty="0" err="1" smtClean="0"/>
              <a:t>Fahad</a:t>
            </a:r>
            <a:r>
              <a:rPr lang="en-US" dirty="0" smtClean="0"/>
              <a:t> Cardio- Surgery and Disease Center Building. This is </a:t>
            </a:r>
            <a:r>
              <a:rPr lang="en-US" dirty="0" smtClean="0">
                <a:solidFill>
                  <a:srgbClr val="C00000"/>
                </a:solidFill>
              </a:rPr>
              <a:t>a seven (7) storey </a:t>
            </a:r>
            <a:r>
              <a:rPr lang="en-US" dirty="0" smtClean="0"/>
              <a:t>building a total floor </a:t>
            </a:r>
            <a:r>
              <a:rPr lang="en-US" dirty="0" smtClean="0">
                <a:solidFill>
                  <a:srgbClr val="C00000"/>
                </a:solidFill>
              </a:rPr>
              <a:t>area of 70.000 m2</a:t>
            </a:r>
            <a:r>
              <a:rPr lang="en-US" dirty="0" smtClean="0"/>
              <a:t>, </a:t>
            </a:r>
            <a:r>
              <a:rPr lang="en-US" dirty="0" smtClean="0">
                <a:solidFill>
                  <a:srgbClr val="C00000"/>
                </a:solidFill>
              </a:rPr>
              <a:t>one (1) </a:t>
            </a:r>
            <a:r>
              <a:rPr lang="en-US" dirty="0" smtClean="0"/>
              <a:t>of which is </a:t>
            </a:r>
            <a:r>
              <a:rPr lang="en-US" dirty="0" smtClean="0">
                <a:solidFill>
                  <a:srgbClr val="C00000"/>
                </a:solidFill>
              </a:rPr>
              <a:t>basement</a:t>
            </a:r>
            <a:r>
              <a:rPr lang="en-US" dirty="0" smtClean="0"/>
              <a:t>.</a:t>
            </a:r>
          </a:p>
          <a:p>
            <a:pPr algn="l" rtl="0">
              <a:buNone/>
            </a:pPr>
            <a:endParaRPr lang="en-US" dirty="0" smtClean="0"/>
          </a:p>
          <a:p>
            <a:pPr algn="l" rtl="0"/>
            <a:r>
              <a:rPr lang="en-US" dirty="0" smtClean="0"/>
              <a:t>The project duration </a:t>
            </a:r>
            <a:r>
              <a:rPr lang="en-US" dirty="0" smtClean="0">
                <a:solidFill>
                  <a:srgbClr val="C00000"/>
                </a:solidFill>
              </a:rPr>
              <a:t>is 720 calendar days</a:t>
            </a:r>
            <a:r>
              <a:rPr lang="en-US" dirty="0" smtClean="0"/>
              <a:t> from the site handover date confirmed with a signed acceptance by </a:t>
            </a:r>
            <a:r>
              <a:rPr lang="en-US" dirty="0" smtClean="0">
                <a:solidFill>
                  <a:srgbClr val="C00000"/>
                </a:solidFill>
              </a:rPr>
              <a:t>ABV Rock Group Ltd</a:t>
            </a:r>
            <a:r>
              <a:rPr lang="en-US" dirty="0" smtClean="0"/>
              <a:t>., Project Manager. </a:t>
            </a:r>
            <a:endParaRPr lang="ar-SA"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titled-1.jpg"/>
          <p:cNvPicPr>
            <a:picLocks noChangeAspect="1"/>
          </p:cNvPicPr>
          <p:nvPr/>
        </p:nvPicPr>
        <p:blipFill>
          <a:blip r:embed="rId3" cstate="print"/>
          <a:srcRect l="14185" t="13000" r="6383" b="10000"/>
          <a:stretch>
            <a:fillRect/>
          </a:stretch>
        </p:blipFill>
        <p:spPr>
          <a:xfrm>
            <a:off x="84395" y="0"/>
            <a:ext cx="9059605" cy="6858000"/>
          </a:xfrm>
          <a:prstGeom prst="rect">
            <a:avLst/>
          </a:prstGeom>
        </p:spPr>
      </p:pic>
      <p:sp>
        <p:nvSpPr>
          <p:cNvPr id="3" name="مستطيل 2"/>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42910" y="1142984"/>
            <a:ext cx="7851648" cy="1828800"/>
          </a:xfrm>
        </p:spPr>
        <p:txBody>
          <a:bodyPr>
            <a:normAutofit/>
          </a:bodyPr>
          <a:lstStyle/>
          <a:p>
            <a:pPr algn="ctr"/>
            <a:r>
              <a:rPr lang="ar-SA" sz="4400" dirty="0" smtClean="0">
                <a:solidFill>
                  <a:schemeClr val="bg1"/>
                </a:solidFill>
              </a:rPr>
              <a:t>التأمين الهندسي في المملكة العربية السعودية</a:t>
            </a:r>
            <a:endParaRPr lang="ar-SA" sz="4400" dirty="0">
              <a:solidFill>
                <a:schemeClr val="bg1"/>
              </a:solidFill>
            </a:endParaRPr>
          </a:p>
        </p:txBody>
      </p:sp>
      <p:sp>
        <p:nvSpPr>
          <p:cNvPr id="3" name="عنوان فرعي 2"/>
          <p:cNvSpPr>
            <a:spLocks noGrp="1"/>
          </p:cNvSpPr>
          <p:nvPr>
            <p:ph type="subTitle" idx="1"/>
          </p:nvPr>
        </p:nvSpPr>
        <p:spPr/>
        <p:txBody>
          <a:bodyPr/>
          <a:lstStyle/>
          <a:p>
            <a:r>
              <a:rPr lang="ar-SA" dirty="0" smtClean="0"/>
              <a:t>		</a:t>
            </a:r>
            <a:endParaRPr lang="ar-SA" dirty="0"/>
          </a:p>
        </p:txBody>
      </p:sp>
      <p:pic>
        <p:nvPicPr>
          <p:cNvPr id="37890" name="Picture 2" descr="http://orientmoney.net/web/img/200901041522280.%D9%86%D8%B9%D8%A7%D9%88%D9%86%D9%8A%D8%A9%20%D9%84%D9%84%D8%AA%D8%A3%D9%85%D9%8A%D9%86.jpg"/>
          <p:cNvPicPr>
            <a:picLocks noChangeAspect="1" noChangeArrowheads="1"/>
          </p:cNvPicPr>
          <p:nvPr/>
        </p:nvPicPr>
        <p:blipFill>
          <a:blip r:embed="rId2"/>
          <a:srcRect/>
          <a:stretch>
            <a:fillRect/>
          </a:stretch>
        </p:blipFill>
        <p:spPr bwMode="auto">
          <a:xfrm>
            <a:off x="2214546" y="3571876"/>
            <a:ext cx="4895850" cy="2857500"/>
          </a:xfrm>
          <a:prstGeom prst="rect">
            <a:avLst/>
          </a:prstGeom>
          <a:noFill/>
        </p:spPr>
      </p:pic>
      <p:sp>
        <p:nvSpPr>
          <p:cNvPr id="6" name="مستطيل 5"/>
          <p:cNvSpPr/>
          <p:nvPr/>
        </p:nvSpPr>
        <p:spPr>
          <a:xfrm>
            <a:off x="3214678" y="6000768"/>
            <a:ext cx="2928958" cy="35719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chemeClr val="tx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SA" dirty="0" smtClean="0"/>
              <a:t>مقدمة :</a:t>
            </a:r>
            <a:endParaRPr lang="ar-SA" dirty="0"/>
          </a:p>
        </p:txBody>
      </p:sp>
      <p:sp>
        <p:nvSpPr>
          <p:cNvPr id="3" name="عنصر نائب للمحتوى 2"/>
          <p:cNvSpPr>
            <a:spLocks noGrp="1"/>
          </p:cNvSpPr>
          <p:nvPr>
            <p:ph idx="1"/>
          </p:nvPr>
        </p:nvSpPr>
        <p:spPr/>
        <p:txBody>
          <a:bodyPr>
            <a:normAutofit/>
          </a:bodyPr>
          <a:lstStyle/>
          <a:p>
            <a:r>
              <a:rPr lang="ar-SA" sz="2800" dirty="0" smtClean="0"/>
              <a:t>وصل التأمين في المملكة العربية السعودية متأخراً , </a:t>
            </a:r>
            <a:r>
              <a:rPr lang="ar-SA" sz="2800" dirty="0" err="1" smtClean="0"/>
              <a:t>و</a:t>
            </a:r>
            <a:r>
              <a:rPr lang="ar-SA" sz="2800" dirty="0" smtClean="0"/>
              <a:t> خصوصاً في الجانب الهندسي , وحتى الآن لا تزال استخدامات التأمين محدودة في المشاريع الضخمة , ولعلنا في هذه الجزئية نعرّج على أنواع التأمين الموجودة بالمملكة , ونأخذ على سبيل المثال – </a:t>
            </a:r>
            <a:r>
              <a:rPr lang="ar-SA" sz="2800" b="1" dirty="0" smtClean="0"/>
              <a:t>الشركة التعاونية للتأمين</a:t>
            </a:r>
            <a:r>
              <a:rPr lang="ar-SA" sz="2800" dirty="0" smtClean="0"/>
              <a:t> – بحكم قدمها بالسوق السعودي علاوةً على تربعها على سوق شركات التأمين .</a:t>
            </a:r>
          </a:p>
          <a:p>
            <a:endParaRPr lang="ar-SA" sz="2800" dirty="0" smtClean="0"/>
          </a:p>
          <a:p>
            <a:endParaRPr lang="ar-SA"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1142984"/>
            <a:ext cx="8229600" cy="1143000"/>
          </a:xfrm>
        </p:spPr>
        <p:txBody>
          <a:bodyPr>
            <a:normAutofit fontScale="90000"/>
          </a:bodyPr>
          <a:lstStyle/>
          <a:p>
            <a:pPr algn="r"/>
            <a:r>
              <a:rPr lang="ar-SA" dirty="0" smtClean="0"/>
              <a:t>أنواع الـتأمين الهندسي :</a:t>
            </a:r>
            <a:r>
              <a:rPr lang="en-US" dirty="0" smtClean="0"/>
              <a:t/>
            </a:r>
            <a:br>
              <a:rPr lang="en-US" dirty="0" smtClean="0"/>
            </a:br>
            <a:endParaRPr lang="ar-SA" dirty="0"/>
          </a:p>
        </p:txBody>
      </p:sp>
      <p:sp>
        <p:nvSpPr>
          <p:cNvPr id="3" name="عنصر نائب للمحتوى 2"/>
          <p:cNvSpPr>
            <a:spLocks noGrp="1"/>
          </p:cNvSpPr>
          <p:nvPr>
            <p:ph idx="1"/>
          </p:nvPr>
        </p:nvSpPr>
        <p:spPr/>
        <p:txBody>
          <a:bodyPr>
            <a:normAutofit/>
          </a:bodyPr>
          <a:lstStyle/>
          <a:p>
            <a:endParaRPr lang="en-US" dirty="0" smtClean="0"/>
          </a:p>
          <a:p>
            <a:r>
              <a:rPr lang="ar-SA" b="1" dirty="0" smtClean="0"/>
              <a:t>أولاً : تأمين المقاولين "ضد جميع الأخطار " </a:t>
            </a:r>
            <a:endParaRPr lang="en-US" dirty="0" smtClean="0"/>
          </a:p>
          <a:p>
            <a:r>
              <a:rPr lang="ar-SA" b="1" dirty="0" smtClean="0"/>
              <a:t>ثانياً : تأمين تجهيزات وآليات المقاولين</a:t>
            </a:r>
            <a:endParaRPr lang="en-US" dirty="0" smtClean="0"/>
          </a:p>
          <a:p>
            <a:r>
              <a:rPr lang="ar-SA" b="1" dirty="0" smtClean="0"/>
              <a:t> ثالثاً : تأمين عطب الآلات</a:t>
            </a:r>
            <a:endParaRPr lang="en-US" dirty="0" smtClean="0"/>
          </a:p>
          <a:p>
            <a:r>
              <a:rPr lang="ar-SA" b="1" dirty="0" smtClean="0"/>
              <a:t>رابعاً :  تأمين خسائر الأرباح الناتجة عن عطب الآلات</a:t>
            </a:r>
            <a:endParaRPr lang="en-US" dirty="0" smtClean="0"/>
          </a:p>
          <a:p>
            <a:r>
              <a:rPr lang="ar-SA" b="1" dirty="0" smtClean="0"/>
              <a:t>خامساً :  تأمين المراجل وأوعية الضغط </a:t>
            </a:r>
            <a:endParaRPr lang="en-US" dirty="0" smtClean="0"/>
          </a:p>
          <a:p>
            <a:r>
              <a:rPr lang="ar-SA" b="1" dirty="0" smtClean="0"/>
              <a:t>سادساً : تأمين الأجهزة </a:t>
            </a:r>
            <a:r>
              <a:rPr lang="ar-SA" b="1" dirty="0" err="1" smtClean="0"/>
              <a:t>الألكترونية</a:t>
            </a:r>
            <a:endParaRPr lang="en-US" dirty="0" smtClean="0"/>
          </a:p>
          <a:p>
            <a:endParaRPr lang="ar-SA"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1357298"/>
            <a:ext cx="8229600" cy="1143000"/>
          </a:xfrm>
        </p:spPr>
        <p:txBody>
          <a:bodyPr>
            <a:normAutofit fontScale="90000"/>
          </a:bodyPr>
          <a:lstStyle/>
          <a:p>
            <a:pPr algn="ctr"/>
            <a:r>
              <a:rPr lang="ar-SA" b="1" dirty="0" smtClean="0"/>
              <a:t/>
            </a:r>
            <a:br>
              <a:rPr lang="ar-SA" b="1" dirty="0" smtClean="0"/>
            </a:br>
            <a:r>
              <a:rPr lang="ar-SA" b="1" dirty="0" smtClean="0"/>
              <a:t/>
            </a:r>
            <a:br>
              <a:rPr lang="ar-SA" b="1" dirty="0" smtClean="0"/>
            </a:br>
            <a:r>
              <a:rPr lang="ar-SA" b="1" dirty="0" smtClean="0"/>
              <a:t/>
            </a:r>
            <a:br>
              <a:rPr lang="ar-SA" b="1" dirty="0" smtClean="0"/>
            </a:br>
            <a:r>
              <a:rPr lang="ar-SA" b="1" dirty="0" smtClean="0"/>
              <a:t/>
            </a:r>
            <a:br>
              <a:rPr lang="ar-SA" b="1" dirty="0" smtClean="0"/>
            </a:br>
            <a:r>
              <a:rPr lang="ar-SA" b="1" dirty="0" smtClean="0"/>
              <a:t/>
            </a:r>
            <a:br>
              <a:rPr lang="ar-SA" b="1" dirty="0" smtClean="0"/>
            </a:br>
            <a:r>
              <a:rPr lang="ar-SA" b="1" dirty="0" smtClean="0"/>
              <a:t/>
            </a:r>
            <a:br>
              <a:rPr lang="ar-SA" b="1" dirty="0" smtClean="0"/>
            </a:br>
            <a:r>
              <a:rPr lang="ar-SA" b="1" dirty="0" smtClean="0"/>
              <a:t>تأمين المقاولين ضد جميع الأخطار</a:t>
            </a:r>
            <a:r>
              <a:rPr lang="en-US" dirty="0" smtClean="0"/>
              <a:t/>
            </a:r>
            <a:br>
              <a:rPr lang="en-US" dirty="0" smtClean="0"/>
            </a:br>
            <a:endParaRPr lang="ar-SA" dirty="0"/>
          </a:p>
        </p:txBody>
      </p:sp>
      <p:sp>
        <p:nvSpPr>
          <p:cNvPr id="3" name="عنصر نائب للمحتوى 2"/>
          <p:cNvSpPr>
            <a:spLocks noGrp="1"/>
          </p:cNvSpPr>
          <p:nvPr>
            <p:ph idx="1"/>
          </p:nvPr>
        </p:nvSpPr>
        <p:spPr/>
        <p:txBody>
          <a:bodyPr/>
          <a:lstStyle/>
          <a:p>
            <a:endParaRPr lang="ar-SA" dirty="0" smtClean="0"/>
          </a:p>
          <a:p>
            <a:endParaRPr lang="ar-SA" dirty="0" smtClean="0"/>
          </a:p>
          <a:p>
            <a:r>
              <a:rPr lang="ar-SA" dirty="0" smtClean="0"/>
              <a:t>الأكثر شيوعاً .. المستخدم في هذا المشروع</a:t>
            </a:r>
            <a:endParaRPr lang="ar-SA"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1142984"/>
            <a:ext cx="8229600" cy="1143000"/>
          </a:xfrm>
        </p:spPr>
        <p:txBody>
          <a:bodyPr>
            <a:normAutofit fontScale="90000"/>
          </a:bodyPr>
          <a:lstStyle/>
          <a:p>
            <a:r>
              <a:rPr lang="ar-SA" b="1" dirty="0" smtClean="0"/>
              <a:t/>
            </a:r>
            <a:br>
              <a:rPr lang="ar-SA" b="1" dirty="0" smtClean="0"/>
            </a:br>
            <a:r>
              <a:rPr lang="ar-SA" b="1" dirty="0" smtClean="0"/>
              <a:t/>
            </a:r>
            <a:br>
              <a:rPr lang="ar-SA" b="1" dirty="0" smtClean="0"/>
            </a:br>
            <a:r>
              <a:rPr lang="ar-SA" b="1" dirty="0" smtClean="0"/>
              <a:t/>
            </a:r>
            <a:br>
              <a:rPr lang="ar-SA" b="1" dirty="0" smtClean="0"/>
            </a:br>
            <a:r>
              <a:rPr lang="ar-SA" b="1" dirty="0" smtClean="0"/>
              <a:t>يطلب من طالب التأمين أن يحضر البيانات التالية :</a:t>
            </a:r>
            <a:r>
              <a:rPr lang="en-US" dirty="0" smtClean="0"/>
              <a:t/>
            </a:r>
            <a:br>
              <a:rPr lang="en-US" dirty="0" smtClean="0"/>
            </a:br>
            <a:endParaRPr lang="ar-SA" dirty="0"/>
          </a:p>
        </p:txBody>
      </p:sp>
      <p:sp>
        <p:nvSpPr>
          <p:cNvPr id="3" name="عنصر نائب للمحتوى 2"/>
          <p:cNvSpPr>
            <a:spLocks noGrp="1"/>
          </p:cNvSpPr>
          <p:nvPr>
            <p:ph idx="1"/>
          </p:nvPr>
        </p:nvSpPr>
        <p:spPr/>
        <p:txBody>
          <a:bodyPr/>
          <a:lstStyle/>
          <a:p>
            <a:pPr lvl="0"/>
            <a:r>
              <a:rPr lang="ar-SA" dirty="0" smtClean="0"/>
              <a:t>اسم المشروع </a:t>
            </a:r>
            <a:r>
              <a:rPr lang="ar-SA" dirty="0" err="1" smtClean="0"/>
              <a:t>و</a:t>
            </a:r>
            <a:r>
              <a:rPr lang="ar-SA" dirty="0" smtClean="0"/>
              <a:t> رقمه , الموقع , العنوان , المقاولين الرئيسين </a:t>
            </a:r>
            <a:r>
              <a:rPr lang="ar-SA" dirty="0" err="1" smtClean="0"/>
              <a:t>و</a:t>
            </a:r>
            <a:r>
              <a:rPr lang="ar-SA" dirty="0" smtClean="0"/>
              <a:t> الباطن ,المهندسين الاستشاريين</a:t>
            </a:r>
            <a:endParaRPr lang="en-US" dirty="0" smtClean="0"/>
          </a:p>
          <a:p>
            <a:pPr lvl="0"/>
            <a:r>
              <a:rPr lang="ar-SA" dirty="0" smtClean="0"/>
              <a:t>وصف أعمال المشروع : المساحة , نوع الأساسات , طرق التشييد , مواد التشييد </a:t>
            </a:r>
            <a:endParaRPr lang="en-US" dirty="0" smtClean="0"/>
          </a:p>
          <a:p>
            <a:endParaRPr lang="ar-SA"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1500174"/>
            <a:ext cx="8229600" cy="1143000"/>
          </a:xfrm>
        </p:spPr>
        <p:txBody>
          <a:bodyPr>
            <a:noAutofit/>
          </a:bodyPr>
          <a:lstStyle/>
          <a:p>
            <a:pPr algn="r"/>
            <a:r>
              <a:rPr lang="ar-SA" sz="3200" b="1" dirty="0" smtClean="0"/>
              <a:t/>
            </a:r>
            <a:br>
              <a:rPr lang="ar-SA" sz="3200" b="1" dirty="0" smtClean="0"/>
            </a:br>
            <a:r>
              <a:rPr lang="ar-SA" sz="3200" b="1" dirty="0" smtClean="0"/>
              <a:t/>
            </a:r>
            <a:br>
              <a:rPr lang="ar-SA" sz="3200" b="1" dirty="0" smtClean="0"/>
            </a:br>
            <a:r>
              <a:rPr lang="ar-SA" sz="3200" b="1" dirty="0" smtClean="0"/>
              <a:t/>
            </a:r>
            <a:br>
              <a:rPr lang="ar-SA" sz="3200" b="1" dirty="0" smtClean="0"/>
            </a:br>
            <a:r>
              <a:rPr lang="ar-SA" sz="2800" b="1" dirty="0" smtClean="0"/>
              <a:t>بعد</a:t>
            </a:r>
            <a:r>
              <a:rPr lang="ar-SA" sz="3200" b="1" dirty="0" smtClean="0"/>
              <a:t> ذلك يطلب منه أن يجيب على بعض الأسئلة المتعلقة بالمشروع </a:t>
            </a:r>
            <a:r>
              <a:rPr lang="ar-SA" sz="3200" b="1" dirty="0" err="1" smtClean="0"/>
              <a:t>و</a:t>
            </a:r>
            <a:r>
              <a:rPr lang="ar-SA" sz="3200" b="1" dirty="0" smtClean="0"/>
              <a:t> منفذ المشروع :</a:t>
            </a:r>
            <a:r>
              <a:rPr lang="en-US" sz="3600" dirty="0" smtClean="0"/>
              <a:t/>
            </a:r>
            <a:br>
              <a:rPr lang="en-US" sz="3600" dirty="0" smtClean="0"/>
            </a:br>
            <a:endParaRPr lang="ar-SA" sz="3600" dirty="0"/>
          </a:p>
        </p:txBody>
      </p:sp>
      <p:sp>
        <p:nvSpPr>
          <p:cNvPr id="3" name="عنصر نائب للمحتوى 2"/>
          <p:cNvSpPr>
            <a:spLocks noGrp="1"/>
          </p:cNvSpPr>
          <p:nvPr>
            <p:ph idx="1"/>
          </p:nvPr>
        </p:nvSpPr>
        <p:spPr/>
        <p:txBody>
          <a:bodyPr>
            <a:normAutofit/>
          </a:bodyPr>
          <a:lstStyle/>
          <a:p>
            <a:pPr lvl="0"/>
            <a:r>
              <a:rPr lang="ar-SA" dirty="0" smtClean="0"/>
              <a:t>هل المقاول سابق خبرة ؟</a:t>
            </a:r>
            <a:endParaRPr lang="en-US" dirty="0" smtClean="0"/>
          </a:p>
          <a:p>
            <a:pPr lvl="0"/>
            <a:r>
              <a:rPr lang="ar-SA" dirty="0" smtClean="0"/>
              <a:t>مدة التأمين</a:t>
            </a:r>
            <a:endParaRPr lang="en-US" dirty="0" smtClean="0"/>
          </a:p>
          <a:p>
            <a:pPr lvl="0"/>
            <a:r>
              <a:rPr lang="ar-SA" dirty="0" smtClean="0"/>
              <a:t>مدى الخطوة في : الحرائق , الفيضان , العواصف , التفجير , البراكين , الزلازل</a:t>
            </a:r>
            <a:endParaRPr lang="en-US" dirty="0" smtClean="0"/>
          </a:p>
          <a:p>
            <a:pPr lvl="0"/>
            <a:r>
              <a:rPr lang="ar-SA" dirty="0" smtClean="0"/>
              <a:t>ما مدى مستوى السلامة ؟</a:t>
            </a:r>
            <a:endParaRPr lang="en-US" dirty="0" smtClean="0"/>
          </a:p>
          <a:p>
            <a:pPr lvl="0"/>
            <a:r>
              <a:rPr lang="ar-SA" dirty="0" smtClean="0"/>
              <a:t>تفاصيل التربة التحتية </a:t>
            </a:r>
            <a:endParaRPr lang="en-US" dirty="0" smtClean="0"/>
          </a:p>
          <a:p>
            <a:pPr lvl="0"/>
            <a:r>
              <a:rPr lang="ar-SA" dirty="0" smtClean="0"/>
              <a:t>المياه الجوفية</a:t>
            </a:r>
            <a:endParaRPr lang="en-US" dirty="0" smtClean="0"/>
          </a:p>
          <a:p>
            <a:pPr lvl="0"/>
            <a:r>
              <a:rPr lang="ar-SA" dirty="0" smtClean="0"/>
              <a:t>مواسم الأمطار</a:t>
            </a:r>
            <a:endParaRPr lang="en-US" dirty="0" smtClean="0"/>
          </a:p>
          <a:p>
            <a:pPr lvl="0"/>
            <a:r>
              <a:rPr lang="ar-SA" dirty="0" smtClean="0"/>
              <a:t>مدى تأثر الممتلكات المحيطة بالمشروع </a:t>
            </a:r>
            <a:endParaRPr lang="en-US" dirty="0" smtClean="0"/>
          </a:p>
          <a:p>
            <a:endParaRPr lang="ar-SA"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285852" y="1142984"/>
            <a:ext cx="8229600" cy="1143000"/>
          </a:xfrm>
        </p:spPr>
        <p:txBody>
          <a:bodyPr>
            <a:normAutofit fontScale="90000"/>
          </a:bodyPr>
          <a:lstStyle/>
          <a:p>
            <a:pPr algn="r"/>
            <a:r>
              <a:rPr lang="ar-SA" b="1" dirty="0" smtClean="0"/>
              <a:t/>
            </a:r>
            <a:br>
              <a:rPr lang="ar-SA" b="1" dirty="0" smtClean="0"/>
            </a:br>
            <a:r>
              <a:rPr lang="ar-SA" b="1" dirty="0" smtClean="0"/>
              <a:t/>
            </a:r>
            <a:br>
              <a:rPr lang="ar-SA" b="1" dirty="0" smtClean="0"/>
            </a:br>
            <a:r>
              <a:rPr lang="ar-SA" b="1" dirty="0" smtClean="0"/>
              <a:t/>
            </a:r>
            <a:br>
              <a:rPr lang="ar-SA" b="1" dirty="0" smtClean="0"/>
            </a:br>
            <a:r>
              <a:rPr lang="ar-SA" b="1" dirty="0" smtClean="0"/>
              <a:t>       يشمل التأمين في هذا النوع على :</a:t>
            </a:r>
            <a:r>
              <a:rPr lang="en-US" dirty="0" smtClean="0"/>
              <a:t/>
            </a:r>
            <a:br>
              <a:rPr lang="en-US" dirty="0" smtClean="0"/>
            </a:br>
            <a:endParaRPr lang="ar-SA" dirty="0"/>
          </a:p>
        </p:txBody>
      </p:sp>
      <p:sp>
        <p:nvSpPr>
          <p:cNvPr id="3" name="عنصر نائب للمحتوى 2"/>
          <p:cNvSpPr>
            <a:spLocks noGrp="1"/>
          </p:cNvSpPr>
          <p:nvPr>
            <p:ph idx="1"/>
          </p:nvPr>
        </p:nvSpPr>
        <p:spPr/>
        <p:txBody>
          <a:bodyPr/>
          <a:lstStyle/>
          <a:p>
            <a:pPr lvl="0"/>
            <a:r>
              <a:rPr lang="ar-SA" b="1" dirty="0" smtClean="0"/>
              <a:t>الأضرار المادية : </a:t>
            </a:r>
            <a:endParaRPr lang="en-US" dirty="0" smtClean="0"/>
          </a:p>
          <a:p>
            <a:pPr lvl="0"/>
            <a:r>
              <a:rPr lang="ar-SA" dirty="0" smtClean="0"/>
              <a:t>الأعمال الدائمة </a:t>
            </a:r>
            <a:r>
              <a:rPr lang="ar-SA" dirty="0" err="1" smtClean="0"/>
              <a:t>و</a:t>
            </a:r>
            <a:r>
              <a:rPr lang="ar-SA" dirty="0" smtClean="0"/>
              <a:t> المؤقتة , منها : المواد التي تم توريدها من قبل صاحب العمل </a:t>
            </a:r>
            <a:endParaRPr lang="en-US" dirty="0" smtClean="0"/>
          </a:p>
          <a:p>
            <a:pPr lvl="0"/>
            <a:r>
              <a:rPr lang="ar-SA" dirty="0" smtClean="0"/>
              <a:t>تجهيزات </a:t>
            </a:r>
            <a:r>
              <a:rPr lang="ar-SA" dirty="0" err="1" smtClean="0"/>
              <a:t>و</a:t>
            </a:r>
            <a:r>
              <a:rPr lang="ar-SA" dirty="0" smtClean="0"/>
              <a:t> معدات التشييد</a:t>
            </a:r>
            <a:endParaRPr lang="en-US" dirty="0" smtClean="0"/>
          </a:p>
          <a:p>
            <a:pPr lvl="0"/>
            <a:r>
              <a:rPr lang="ar-SA" dirty="0" err="1" smtClean="0"/>
              <a:t>الاليات</a:t>
            </a:r>
            <a:r>
              <a:rPr lang="ar-SA" dirty="0" smtClean="0"/>
              <a:t> المستخدمة في </a:t>
            </a:r>
            <a:r>
              <a:rPr lang="ar-SA" dirty="0" err="1" smtClean="0"/>
              <a:t>الانشاءات</a:t>
            </a:r>
            <a:endParaRPr lang="en-US" dirty="0" smtClean="0"/>
          </a:p>
          <a:p>
            <a:pPr lvl="0"/>
            <a:r>
              <a:rPr lang="ar-SA" dirty="0" smtClean="0"/>
              <a:t>إزالة المخلفات</a:t>
            </a:r>
            <a:endParaRPr lang="en-US" dirty="0" smtClean="0"/>
          </a:p>
          <a:p>
            <a:pPr lvl="0"/>
            <a:r>
              <a:rPr lang="ar-SA" dirty="0" smtClean="0"/>
              <a:t>الممتلكات الكائنة بموقع العمل </a:t>
            </a:r>
            <a:endParaRPr lang="en-US" dirty="0" smtClean="0"/>
          </a:p>
          <a:p>
            <a:endParaRPr lang="ar-SA"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p:txBody>
          <a:bodyPr/>
          <a:lstStyle/>
          <a:p>
            <a:pPr lvl="0"/>
            <a:r>
              <a:rPr lang="ar-SA" b="1" dirty="0" smtClean="0"/>
              <a:t>المسؤولية تجاه الغير :</a:t>
            </a:r>
          </a:p>
          <a:p>
            <a:pPr lvl="0">
              <a:buNone/>
            </a:pPr>
            <a:endParaRPr lang="en-US" dirty="0" smtClean="0"/>
          </a:p>
          <a:p>
            <a:pPr lvl="0"/>
            <a:r>
              <a:rPr lang="ar-SA" dirty="0" smtClean="0"/>
              <a:t>الإصابات الجسدية</a:t>
            </a:r>
            <a:endParaRPr lang="en-US" dirty="0" smtClean="0"/>
          </a:p>
          <a:p>
            <a:pPr lvl="0"/>
            <a:r>
              <a:rPr lang="ar-SA" dirty="0" smtClean="0"/>
              <a:t>الممتلكات</a:t>
            </a:r>
            <a:endParaRPr lang="en-US" dirty="0" smtClean="0"/>
          </a:p>
          <a:p>
            <a:pPr lvl="0"/>
            <a:r>
              <a:rPr lang="ar-SA" dirty="0" smtClean="0"/>
              <a:t>الكابلات </a:t>
            </a:r>
            <a:r>
              <a:rPr lang="ar-SA" dirty="0" err="1" smtClean="0"/>
              <a:t>و</a:t>
            </a:r>
            <a:r>
              <a:rPr lang="ar-SA" dirty="0" smtClean="0"/>
              <a:t> المواسير </a:t>
            </a:r>
            <a:endParaRPr lang="en-US" dirty="0" smtClean="0"/>
          </a:p>
          <a:p>
            <a:endParaRPr lang="en-US" dirty="0" smtClean="0"/>
          </a:p>
          <a:p>
            <a:endParaRPr lang="ar-SA"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algn="ctr"/>
            <a:endParaRPr lang="en-US" dirty="0" smtClean="0"/>
          </a:p>
          <a:p>
            <a:pPr algn="ctr"/>
            <a:r>
              <a:rPr lang="en-US" sz="8000" dirty="0" smtClean="0"/>
              <a:t>End</a:t>
            </a:r>
            <a:endParaRPr lang="ar-SA" sz="8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1071546"/>
            <a:ext cx="8229600" cy="1143000"/>
          </a:xfrm>
        </p:spPr>
        <p:txBody>
          <a:bodyPr>
            <a:normAutofit fontScale="90000"/>
          </a:bodyPr>
          <a:lstStyle/>
          <a:p>
            <a:r>
              <a:rPr lang="en-US" b="1" u="sng" dirty="0" smtClean="0"/>
              <a:t>Project Highlights</a:t>
            </a:r>
            <a:r>
              <a:rPr lang="en-US" dirty="0" smtClean="0"/>
              <a:t/>
            </a:r>
            <a:br>
              <a:rPr lang="en-US" dirty="0" smtClean="0"/>
            </a:br>
            <a:endParaRPr lang="ar-SA" dirty="0"/>
          </a:p>
        </p:txBody>
      </p:sp>
      <p:sp>
        <p:nvSpPr>
          <p:cNvPr id="3" name="عنصر نائب للمحتوى 2"/>
          <p:cNvSpPr>
            <a:spLocks noGrp="1"/>
          </p:cNvSpPr>
          <p:nvPr>
            <p:ph idx="1"/>
          </p:nvPr>
        </p:nvSpPr>
        <p:spPr/>
        <p:txBody>
          <a:bodyPr>
            <a:normAutofit/>
          </a:bodyPr>
          <a:lstStyle/>
          <a:p>
            <a:pPr algn="l" rtl="0"/>
            <a:r>
              <a:rPr lang="en-US" sz="2000" dirty="0" smtClean="0"/>
              <a:t>Client :                King Saud University, Ministry for Higher Education</a:t>
            </a:r>
          </a:p>
          <a:p>
            <a:pPr algn="l" rtl="0"/>
            <a:r>
              <a:rPr lang="en-US" sz="2000" dirty="0" smtClean="0"/>
              <a:t>Design Consultant	:        </a:t>
            </a:r>
            <a:r>
              <a:rPr lang="en-US" sz="2000" dirty="0" err="1" smtClean="0"/>
              <a:t>Zuhair</a:t>
            </a:r>
            <a:r>
              <a:rPr lang="en-US" sz="2000" dirty="0" smtClean="0"/>
              <a:t> Fayez Partnership</a:t>
            </a:r>
          </a:p>
          <a:p>
            <a:pPr algn="l" rtl="0"/>
            <a:r>
              <a:rPr lang="en-US" sz="2000" dirty="0" smtClean="0"/>
              <a:t>Shop Drawing	              :          ABV Rock Group Limited</a:t>
            </a:r>
          </a:p>
          <a:p>
            <a:pPr algn="l" rtl="0"/>
            <a:r>
              <a:rPr lang="en-US" sz="2000" dirty="0" smtClean="0"/>
              <a:t>Contractor		:          ABV Rock Group Limited</a:t>
            </a:r>
          </a:p>
          <a:p>
            <a:pPr algn="l" rtl="0"/>
            <a:r>
              <a:rPr lang="en-US" sz="2000" dirty="0" smtClean="0"/>
              <a:t>Contract Type 	:          Lump sum contract</a:t>
            </a:r>
          </a:p>
          <a:p>
            <a:pPr algn="l" rtl="0"/>
            <a:r>
              <a:rPr lang="en-US" sz="2000" dirty="0" smtClean="0"/>
              <a:t>Project Area		:           70.000 M2 [Building/Floor Area]</a:t>
            </a:r>
          </a:p>
          <a:p>
            <a:pPr algn="l" rtl="0"/>
            <a:r>
              <a:rPr lang="en-US" sz="2000" dirty="0" smtClean="0"/>
              <a:t>Project Start Date	:           27</a:t>
            </a:r>
            <a:r>
              <a:rPr lang="en-US" sz="2000" baseline="30000" dirty="0" smtClean="0"/>
              <a:t>th</a:t>
            </a:r>
            <a:r>
              <a:rPr lang="en-US" sz="2000" dirty="0" smtClean="0"/>
              <a:t> December 2009</a:t>
            </a:r>
          </a:p>
          <a:p>
            <a:pPr algn="l" rtl="0"/>
            <a:r>
              <a:rPr lang="en-US" sz="2000" dirty="0" smtClean="0"/>
              <a:t>Project Finish Date: 29 April 2012 (After Receiving an Extension Time)</a:t>
            </a:r>
          </a:p>
          <a:p>
            <a:pPr algn="l"/>
            <a:endParaRPr lang="ar-SA"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428728" y="1000108"/>
            <a:ext cx="8229600" cy="1143000"/>
          </a:xfrm>
        </p:spPr>
        <p:txBody>
          <a:bodyPr>
            <a:normAutofit fontScale="90000"/>
          </a:bodyPr>
          <a:lstStyle/>
          <a:p>
            <a:r>
              <a:rPr lang="en-US" u="sng" dirty="0" smtClean="0"/>
              <a:t>Progress Achievements: </a:t>
            </a:r>
            <a:r>
              <a:rPr lang="en-US" dirty="0" smtClean="0"/>
              <a:t/>
            </a:r>
            <a:br>
              <a:rPr lang="en-US" dirty="0" smtClean="0"/>
            </a:br>
            <a:endParaRPr lang="ar-SA" dirty="0"/>
          </a:p>
        </p:txBody>
      </p:sp>
      <p:sp>
        <p:nvSpPr>
          <p:cNvPr id="3" name="عنصر نائب للمحتوى 2"/>
          <p:cNvSpPr>
            <a:spLocks noGrp="1"/>
          </p:cNvSpPr>
          <p:nvPr>
            <p:ph idx="1"/>
          </p:nvPr>
        </p:nvSpPr>
        <p:spPr/>
        <p:txBody>
          <a:bodyPr/>
          <a:lstStyle/>
          <a:p>
            <a:pPr lvl="0" algn="l" rtl="0"/>
            <a:r>
              <a:rPr lang="en-US" dirty="0" smtClean="0"/>
              <a:t>Partial Site hand over from </a:t>
            </a:r>
            <a:r>
              <a:rPr lang="en-US" dirty="0" smtClean="0">
                <a:solidFill>
                  <a:srgbClr val="C00000"/>
                </a:solidFill>
              </a:rPr>
              <a:t>27</a:t>
            </a:r>
            <a:r>
              <a:rPr lang="en-US" baseline="30000" dirty="0" smtClean="0">
                <a:solidFill>
                  <a:srgbClr val="C00000"/>
                </a:solidFill>
              </a:rPr>
              <a:t>th</a:t>
            </a:r>
            <a:r>
              <a:rPr lang="en-US" dirty="0" smtClean="0">
                <a:solidFill>
                  <a:srgbClr val="C00000"/>
                </a:solidFill>
              </a:rPr>
              <a:t> December</a:t>
            </a:r>
            <a:r>
              <a:rPr lang="en-US" dirty="0" smtClean="0"/>
              <a:t> accepted</a:t>
            </a:r>
          </a:p>
          <a:p>
            <a:pPr lvl="0" algn="l" rtl="0"/>
            <a:r>
              <a:rPr lang="en-US" dirty="0" smtClean="0">
                <a:solidFill>
                  <a:srgbClr val="C00000"/>
                </a:solidFill>
              </a:rPr>
              <a:t>Excavation in hand-over area</a:t>
            </a:r>
            <a:r>
              <a:rPr lang="en-US" dirty="0" smtClean="0"/>
              <a:t> of the building mostly completed</a:t>
            </a:r>
          </a:p>
          <a:p>
            <a:pPr lvl="0" algn="l" rtl="0"/>
            <a:r>
              <a:rPr lang="en-US" dirty="0" smtClean="0">
                <a:solidFill>
                  <a:srgbClr val="C00000"/>
                </a:solidFill>
              </a:rPr>
              <a:t>Structural work</a:t>
            </a:r>
            <a:r>
              <a:rPr lang="en-US" dirty="0" smtClean="0"/>
              <a:t> with foundation started, into the </a:t>
            </a:r>
            <a:r>
              <a:rPr lang="en-US" dirty="0" smtClean="0">
                <a:solidFill>
                  <a:srgbClr val="C00000"/>
                </a:solidFill>
              </a:rPr>
              <a:t>fifth</a:t>
            </a:r>
            <a:r>
              <a:rPr lang="en-US" dirty="0" smtClean="0"/>
              <a:t> floor.</a:t>
            </a:r>
          </a:p>
          <a:p>
            <a:pPr lvl="0" algn="l" rtl="0"/>
            <a:r>
              <a:rPr lang="en-US" dirty="0" smtClean="0">
                <a:solidFill>
                  <a:srgbClr val="C00000"/>
                </a:solidFill>
              </a:rPr>
              <a:t>Masonry works</a:t>
            </a:r>
            <a:r>
              <a:rPr lang="en-US" dirty="0" smtClean="0"/>
              <a:t> started in basement, </a:t>
            </a:r>
            <a:r>
              <a:rPr lang="en-US" dirty="0" smtClean="0">
                <a:solidFill>
                  <a:srgbClr val="C00000"/>
                </a:solidFill>
              </a:rPr>
              <a:t>ground</a:t>
            </a:r>
            <a:r>
              <a:rPr lang="en-US" dirty="0" smtClean="0"/>
              <a:t> and </a:t>
            </a:r>
            <a:r>
              <a:rPr lang="en-US" dirty="0" smtClean="0">
                <a:solidFill>
                  <a:srgbClr val="C00000"/>
                </a:solidFill>
              </a:rPr>
              <a:t>1</a:t>
            </a:r>
            <a:r>
              <a:rPr lang="en-US" baseline="30000" dirty="0" smtClean="0">
                <a:solidFill>
                  <a:srgbClr val="C00000"/>
                </a:solidFill>
              </a:rPr>
              <a:t>st</a:t>
            </a:r>
            <a:r>
              <a:rPr lang="en-US" dirty="0" smtClean="0"/>
              <a:t> floor</a:t>
            </a:r>
          </a:p>
          <a:p>
            <a:pPr algn="l"/>
            <a:endParaRPr lang="ar-SA"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u="sng" dirty="0" smtClean="0"/>
              <a:t>Project Progress Overview </a:t>
            </a:r>
            <a:r>
              <a:rPr lang="en-US" dirty="0" smtClean="0"/>
              <a:t/>
            </a:r>
            <a:br>
              <a:rPr lang="en-US" dirty="0" smtClean="0"/>
            </a:br>
            <a:endParaRPr lang="ar-SA" dirty="0"/>
          </a:p>
        </p:txBody>
      </p:sp>
      <p:graphicFrame>
        <p:nvGraphicFramePr>
          <p:cNvPr id="4" name="عنصر نائب للمحتوى 3"/>
          <p:cNvGraphicFramePr>
            <a:graphicFrameLocks noGrp="1"/>
          </p:cNvGraphicFramePr>
          <p:nvPr>
            <p:ph idx="1"/>
          </p:nvPr>
        </p:nvGraphicFramePr>
        <p:xfrm>
          <a:off x="1929660" y="1869282"/>
          <a:ext cx="5284680" cy="4521200"/>
        </p:xfrm>
        <a:graphic>
          <a:graphicData uri="http://schemas.openxmlformats.org/drawingml/2006/table">
            <a:tbl>
              <a:tblPr/>
              <a:tblGrid>
                <a:gridCol w="536922"/>
                <a:gridCol w="2241188"/>
                <a:gridCol w="2506570"/>
              </a:tblGrid>
              <a:tr h="201556">
                <a:tc>
                  <a:txBody>
                    <a:bodyPr/>
                    <a:lstStyle/>
                    <a:p>
                      <a:pPr algn="ctr" rtl="0">
                        <a:lnSpc>
                          <a:spcPct val="150000"/>
                        </a:lnSpc>
                        <a:spcBef>
                          <a:spcPts val="400"/>
                        </a:spcBef>
                        <a:spcAft>
                          <a:spcPts val="400"/>
                        </a:spcAft>
                      </a:pPr>
                      <a:r>
                        <a:rPr lang="en-US" sz="900" b="1">
                          <a:latin typeface="Times New Roman"/>
                          <a:ea typeface="Times New Roman"/>
                          <a:cs typeface="Arial"/>
                        </a:rPr>
                        <a:t>DIV</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50000"/>
                        </a:lnSpc>
                        <a:spcBef>
                          <a:spcPts val="400"/>
                        </a:spcBef>
                        <a:spcAft>
                          <a:spcPts val="400"/>
                        </a:spcAft>
                      </a:pPr>
                      <a:r>
                        <a:rPr lang="en-US" sz="900" b="1">
                          <a:latin typeface="Times New Roman"/>
                          <a:ea typeface="Times New Roman"/>
                          <a:cs typeface="Arial"/>
                        </a:rPr>
                        <a:t>DETALLS</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50000"/>
                        </a:lnSpc>
                        <a:spcBef>
                          <a:spcPts val="400"/>
                        </a:spcBef>
                        <a:spcAft>
                          <a:spcPts val="400"/>
                        </a:spcAft>
                      </a:pPr>
                      <a:r>
                        <a:rPr lang="en-US" sz="900" b="1">
                          <a:latin typeface="Times New Roman"/>
                          <a:ea typeface="Times New Roman"/>
                          <a:cs typeface="Arial"/>
                        </a:rPr>
                        <a:t>REMARKS</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1</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Low" rtl="0">
                        <a:lnSpc>
                          <a:spcPct val="150000"/>
                        </a:lnSpc>
                        <a:spcBef>
                          <a:spcPts val="400"/>
                        </a:spcBef>
                        <a:spcAft>
                          <a:spcPts val="400"/>
                        </a:spcAft>
                      </a:pPr>
                      <a:r>
                        <a:rPr lang="en-US" sz="900">
                          <a:latin typeface="Times New Roman"/>
                          <a:ea typeface="Times New Roman"/>
                          <a:cs typeface="Arial"/>
                        </a:rPr>
                        <a:t>General Requirements</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Low" rtl="0">
                        <a:lnSpc>
                          <a:spcPct val="150000"/>
                        </a:lnSpc>
                        <a:spcBef>
                          <a:spcPts val="400"/>
                        </a:spcBef>
                        <a:spcAft>
                          <a:spcPts val="400"/>
                        </a:spcAft>
                      </a:pPr>
                      <a:endParaRPr lang="en-US" sz="900">
                        <a:latin typeface="Times New Roman"/>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01556">
                <a:tc>
                  <a:txBody>
                    <a:bodyPr/>
                    <a:lstStyle/>
                    <a:p>
                      <a:pPr algn="ctr" rtl="0">
                        <a:lnSpc>
                          <a:spcPct val="150000"/>
                        </a:lnSpc>
                        <a:spcBef>
                          <a:spcPts val="400"/>
                        </a:spcBef>
                        <a:spcAft>
                          <a:spcPts val="400"/>
                        </a:spcAft>
                      </a:pPr>
                      <a:endParaRPr lang="en-US" sz="900">
                        <a:latin typeface="Times New Roman"/>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Low" rtl="0">
                        <a:lnSpc>
                          <a:spcPct val="150000"/>
                        </a:lnSpc>
                        <a:spcBef>
                          <a:spcPts val="400"/>
                        </a:spcBef>
                        <a:spcAft>
                          <a:spcPts val="400"/>
                        </a:spcAft>
                      </a:pPr>
                      <a:r>
                        <a:rPr lang="en-US" sz="900">
                          <a:latin typeface="Times New Roman"/>
                          <a:ea typeface="Times New Roman"/>
                          <a:cs typeface="Arial"/>
                        </a:rPr>
                        <a:t>Soil Investigation</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Low" rtl="0">
                        <a:lnSpc>
                          <a:spcPct val="150000"/>
                        </a:lnSpc>
                        <a:spcBef>
                          <a:spcPts val="400"/>
                        </a:spcBef>
                        <a:spcAft>
                          <a:spcPts val="400"/>
                        </a:spcAft>
                      </a:pPr>
                      <a:endParaRPr lang="en-US" sz="900">
                        <a:latin typeface="Times New Roman"/>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a:noFill/>
                    </a:lnT>
                    <a:lnB>
                      <a:noFill/>
                    </a:lnB>
                  </a:tcPr>
                </a:tc>
              </a:tr>
              <a:tr h="783828">
                <a:tc>
                  <a:txBody>
                    <a:bodyPr/>
                    <a:lstStyle/>
                    <a:p>
                      <a:pPr algn="ctr" rtl="0">
                        <a:lnSpc>
                          <a:spcPct val="150000"/>
                        </a:lnSpc>
                        <a:spcBef>
                          <a:spcPts val="400"/>
                        </a:spcBef>
                        <a:spcAft>
                          <a:spcPts val="400"/>
                        </a:spcAft>
                      </a:pPr>
                      <a:endParaRPr lang="en-US" sz="900">
                        <a:latin typeface="Times New Roman"/>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342900" lvl="0" indent="-342900" algn="justLow" rtl="0">
                        <a:lnSpc>
                          <a:spcPct val="150000"/>
                        </a:lnSpc>
                        <a:spcBef>
                          <a:spcPts val="400"/>
                        </a:spcBef>
                        <a:spcAft>
                          <a:spcPts val="400"/>
                        </a:spcAft>
                        <a:buFont typeface="Times New Roman"/>
                        <a:buChar char="-"/>
                        <a:tabLst>
                          <a:tab pos="457200" algn="l"/>
                        </a:tabLst>
                      </a:pPr>
                      <a:r>
                        <a:rPr lang="en-US" sz="900" dirty="0">
                          <a:latin typeface="Times New Roman"/>
                          <a:ea typeface="Times New Roman"/>
                          <a:cs typeface="Arial"/>
                        </a:rPr>
                        <a:t>Soil Testing/Boreholes</a:t>
                      </a:r>
                      <a:endParaRPr lang="en-US" sz="1000" dirty="0">
                        <a:latin typeface="Calibri"/>
                        <a:ea typeface="Times New Roman"/>
                        <a:cs typeface="Arial"/>
                      </a:endParaRPr>
                    </a:p>
                    <a:p>
                      <a:pPr marL="342900" lvl="0" indent="-342900" algn="justLow" rtl="0">
                        <a:lnSpc>
                          <a:spcPct val="150000"/>
                        </a:lnSpc>
                        <a:spcBef>
                          <a:spcPts val="400"/>
                        </a:spcBef>
                        <a:spcAft>
                          <a:spcPts val="400"/>
                        </a:spcAft>
                        <a:buFont typeface="Times New Roman"/>
                        <a:buChar char="-"/>
                        <a:tabLst>
                          <a:tab pos="457200" algn="l"/>
                        </a:tabLst>
                      </a:pPr>
                      <a:r>
                        <a:rPr lang="en-US" sz="900" dirty="0">
                          <a:latin typeface="Times New Roman"/>
                          <a:ea typeface="Times New Roman"/>
                          <a:cs typeface="Arial"/>
                        </a:rPr>
                        <a:t>Cavity Probing</a:t>
                      </a:r>
                      <a:endParaRPr lang="en-US" sz="1000" dirty="0">
                        <a:latin typeface="Calibri"/>
                        <a:ea typeface="Times New Roman"/>
                        <a:cs typeface="Arial"/>
                      </a:endParaRPr>
                    </a:p>
                    <a:p>
                      <a:pPr marL="342900" lvl="0" indent="-342900" algn="justLow" rtl="0">
                        <a:lnSpc>
                          <a:spcPct val="150000"/>
                        </a:lnSpc>
                        <a:spcBef>
                          <a:spcPts val="400"/>
                        </a:spcBef>
                        <a:spcAft>
                          <a:spcPts val="400"/>
                        </a:spcAft>
                        <a:buFont typeface="Times New Roman"/>
                        <a:buChar char="-"/>
                        <a:tabLst>
                          <a:tab pos="457200" algn="l"/>
                        </a:tabLst>
                      </a:pPr>
                      <a:r>
                        <a:rPr lang="en-US" sz="900" dirty="0">
                          <a:latin typeface="Times New Roman"/>
                          <a:ea typeface="Times New Roman"/>
                          <a:cs typeface="Arial"/>
                        </a:rPr>
                        <a:t>Cavity Injection</a:t>
                      </a:r>
                      <a:endParaRPr lang="en-US" sz="1000" dirty="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Done</a:t>
                      </a:r>
                      <a:endParaRPr lang="en-US" sz="1000">
                        <a:latin typeface="Calibri"/>
                        <a:ea typeface="Times New Roman"/>
                        <a:cs typeface="Arial"/>
                      </a:endParaRPr>
                    </a:p>
                    <a:p>
                      <a:pPr algn="justLow" rtl="0">
                        <a:lnSpc>
                          <a:spcPct val="150000"/>
                        </a:lnSpc>
                        <a:spcBef>
                          <a:spcPts val="400"/>
                        </a:spcBef>
                        <a:spcAft>
                          <a:spcPts val="400"/>
                        </a:spcAft>
                      </a:pPr>
                      <a:r>
                        <a:rPr lang="en-US" sz="900">
                          <a:latin typeface="Times New Roman"/>
                          <a:ea typeface="Times New Roman"/>
                          <a:cs typeface="Arial"/>
                        </a:rPr>
                        <a:t>Done</a:t>
                      </a:r>
                      <a:endParaRPr lang="en-US" sz="1000">
                        <a:latin typeface="Calibri"/>
                        <a:ea typeface="Times New Roman"/>
                        <a:cs typeface="Arial"/>
                      </a:endParaRPr>
                    </a:p>
                    <a:p>
                      <a:pPr algn="justLow" rtl="0">
                        <a:lnSpc>
                          <a:spcPct val="150000"/>
                        </a:lnSpc>
                        <a:spcBef>
                          <a:spcPts val="400"/>
                        </a:spcBef>
                        <a:spcAft>
                          <a:spcPts val="400"/>
                        </a:spcAft>
                      </a:pPr>
                      <a:r>
                        <a:rPr lang="en-US" sz="900">
                          <a:latin typeface="Times New Roman"/>
                          <a:ea typeface="Times New Roman"/>
                          <a:cs typeface="Arial"/>
                        </a:rPr>
                        <a:t>Not required</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2</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Site Work &amp; General Excavation</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Started and on-going in handed over area</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3</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Cast-In-Place Concrete</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Work on-going up to roof floor</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4</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Masonry</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Startedin basement, Ground floor and 1</a:t>
                      </a:r>
                      <a:r>
                        <a:rPr lang="en-US" sz="900" baseline="30000">
                          <a:latin typeface="Times New Roman"/>
                          <a:ea typeface="Times New Roman"/>
                          <a:cs typeface="Arial"/>
                        </a:rPr>
                        <a:t>st</a:t>
                      </a:r>
                      <a:r>
                        <a:rPr lang="en-US" sz="900">
                          <a:latin typeface="Times New Roman"/>
                          <a:ea typeface="Times New Roman"/>
                          <a:cs typeface="Arial"/>
                        </a:rPr>
                        <a:t> floor</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5</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Metal Works</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endParaRPr lang="en-US" sz="900">
                        <a:latin typeface="Times New Roman"/>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6</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Wood &amp; Plastic</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endParaRPr lang="en-US" sz="900">
                        <a:latin typeface="Times New Roman"/>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7</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Thermal &amp; Moisture Protection </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Work on-going</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8</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Doors &amp; Windows</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endParaRPr lang="en-US" sz="900">
                        <a:latin typeface="Times New Roman"/>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9</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Finishes</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endParaRPr lang="en-US" sz="900">
                        <a:latin typeface="Times New Roman"/>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10</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Specialties</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endParaRPr lang="en-US" sz="900">
                        <a:latin typeface="Times New Roman"/>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556">
                <a:tc>
                  <a:txBody>
                    <a:bodyPr/>
                    <a:lstStyle/>
                    <a:p>
                      <a:pPr algn="ctr" rtl="0">
                        <a:lnSpc>
                          <a:spcPct val="150000"/>
                        </a:lnSpc>
                        <a:spcBef>
                          <a:spcPts val="400"/>
                        </a:spcBef>
                        <a:spcAft>
                          <a:spcPts val="400"/>
                        </a:spcAft>
                      </a:pPr>
                      <a:r>
                        <a:rPr lang="en-US" sz="900">
                          <a:latin typeface="Times New Roman"/>
                          <a:ea typeface="Times New Roman"/>
                          <a:cs typeface="Arial"/>
                        </a:rPr>
                        <a:t>14</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Conveying System</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endParaRPr lang="en-US" sz="900">
                        <a:latin typeface="Times New Roman"/>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692">
                <a:tc>
                  <a:txBody>
                    <a:bodyPr/>
                    <a:lstStyle/>
                    <a:p>
                      <a:pPr algn="ctr" rtl="0">
                        <a:lnSpc>
                          <a:spcPct val="150000"/>
                        </a:lnSpc>
                        <a:spcBef>
                          <a:spcPts val="400"/>
                        </a:spcBef>
                        <a:spcAft>
                          <a:spcPts val="400"/>
                        </a:spcAft>
                      </a:pPr>
                      <a:r>
                        <a:rPr lang="en-US" sz="900">
                          <a:latin typeface="Times New Roman"/>
                          <a:ea typeface="Times New Roman"/>
                          <a:cs typeface="Arial"/>
                        </a:rPr>
                        <a:t>15</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Mechanical Works – sub- Structure</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Drainage system work in progress </a:t>
                      </a:r>
                      <a:endParaRPr lang="en-US" sz="1000">
                        <a:latin typeface="Calibri"/>
                        <a:ea typeface="Times New Roman"/>
                        <a:cs typeface="Arial"/>
                      </a:endParaRPr>
                    </a:p>
                    <a:p>
                      <a:pPr algn="justLow" rtl="0">
                        <a:lnSpc>
                          <a:spcPct val="150000"/>
                        </a:lnSpc>
                        <a:spcBef>
                          <a:spcPts val="400"/>
                        </a:spcBef>
                        <a:spcAft>
                          <a:spcPts val="400"/>
                        </a:spcAft>
                      </a:pPr>
                      <a:r>
                        <a:rPr lang="en-US" sz="900">
                          <a:latin typeface="Times New Roman"/>
                          <a:ea typeface="Times New Roman"/>
                          <a:cs typeface="Arial"/>
                        </a:rPr>
                        <a:t>Plumbing and fire protection started up to 2</a:t>
                      </a:r>
                      <a:r>
                        <a:rPr lang="en-US" sz="900" baseline="30000">
                          <a:latin typeface="Times New Roman"/>
                          <a:ea typeface="Times New Roman"/>
                          <a:cs typeface="Arial"/>
                        </a:rPr>
                        <a:t>nd</a:t>
                      </a:r>
                      <a:r>
                        <a:rPr lang="en-US" sz="900">
                          <a:latin typeface="Times New Roman"/>
                          <a:ea typeface="Times New Roman"/>
                          <a:cs typeface="Arial"/>
                        </a:rPr>
                        <a:t> floor </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692">
                <a:tc>
                  <a:txBody>
                    <a:bodyPr/>
                    <a:lstStyle/>
                    <a:p>
                      <a:pPr algn="ctr" rtl="0">
                        <a:lnSpc>
                          <a:spcPct val="150000"/>
                        </a:lnSpc>
                        <a:spcBef>
                          <a:spcPts val="400"/>
                        </a:spcBef>
                        <a:spcAft>
                          <a:spcPts val="400"/>
                        </a:spcAft>
                      </a:pPr>
                      <a:r>
                        <a:rPr lang="en-US" sz="900">
                          <a:latin typeface="Times New Roman"/>
                          <a:ea typeface="Times New Roman"/>
                          <a:cs typeface="Arial"/>
                        </a:rPr>
                        <a:t>16</a:t>
                      </a:r>
                      <a:endParaRPr lang="en-US" sz="1000">
                        <a:latin typeface="Calibri"/>
                        <a:ea typeface="Times New Roman"/>
                        <a:cs typeface="Arial"/>
                      </a:endParaRPr>
                    </a:p>
                  </a:txBody>
                  <a:tcPr marL="60467" marR="60467" marT="0" marB="0">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a:latin typeface="Times New Roman"/>
                          <a:ea typeface="Times New Roman"/>
                          <a:cs typeface="Arial"/>
                        </a:rPr>
                        <a:t>Electrical Works</a:t>
                      </a:r>
                      <a:endParaRPr lang="en-US" sz="100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justLow" rtl="0">
                        <a:lnSpc>
                          <a:spcPct val="150000"/>
                        </a:lnSpc>
                        <a:spcBef>
                          <a:spcPts val="400"/>
                        </a:spcBef>
                        <a:spcAft>
                          <a:spcPts val="400"/>
                        </a:spcAft>
                      </a:pPr>
                      <a:r>
                        <a:rPr lang="en-US" sz="900" dirty="0">
                          <a:latin typeface="Times New Roman"/>
                          <a:ea typeface="Times New Roman"/>
                          <a:cs typeface="Arial"/>
                        </a:rPr>
                        <a:t>Grounding work under progress</a:t>
                      </a:r>
                      <a:endParaRPr lang="en-US" sz="1000" dirty="0">
                        <a:latin typeface="Calibri"/>
                        <a:ea typeface="Times New Roman"/>
                        <a:cs typeface="Arial"/>
                      </a:endParaRPr>
                    </a:p>
                    <a:p>
                      <a:pPr algn="justLow" rtl="0">
                        <a:lnSpc>
                          <a:spcPct val="150000"/>
                        </a:lnSpc>
                        <a:spcBef>
                          <a:spcPts val="400"/>
                        </a:spcBef>
                        <a:spcAft>
                          <a:spcPts val="400"/>
                        </a:spcAft>
                      </a:pPr>
                      <a:r>
                        <a:rPr lang="en-US" sz="900" dirty="0">
                          <a:latin typeface="Times New Roman"/>
                          <a:ea typeface="Times New Roman"/>
                          <a:cs typeface="Arial"/>
                        </a:rPr>
                        <a:t>Electrical first fix started up to 5</a:t>
                      </a:r>
                      <a:r>
                        <a:rPr lang="en-US" sz="900" baseline="30000" dirty="0">
                          <a:latin typeface="Times New Roman"/>
                          <a:ea typeface="Times New Roman"/>
                          <a:cs typeface="Arial"/>
                        </a:rPr>
                        <a:t>th</a:t>
                      </a:r>
                      <a:r>
                        <a:rPr lang="en-US" sz="900" dirty="0">
                          <a:latin typeface="Times New Roman"/>
                          <a:ea typeface="Times New Roman"/>
                          <a:cs typeface="Arial"/>
                        </a:rPr>
                        <a:t> floor</a:t>
                      </a:r>
                      <a:endParaRPr lang="en-US" sz="1000" dirty="0">
                        <a:latin typeface="Calibri"/>
                        <a:ea typeface="Times New Roman"/>
                        <a:cs typeface="Arial"/>
                      </a:endParaRPr>
                    </a:p>
                  </a:txBody>
                  <a:tcPr marL="60467" marR="60467" marT="0" marB="0">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14400" y="1142984"/>
            <a:ext cx="8229600" cy="1143000"/>
          </a:xfrm>
        </p:spPr>
        <p:txBody>
          <a:bodyPr>
            <a:normAutofit fontScale="90000"/>
          </a:bodyPr>
          <a:lstStyle/>
          <a:p>
            <a:r>
              <a:rPr lang="en-US" b="1" dirty="0" smtClean="0"/>
              <a:t/>
            </a:r>
            <a:br>
              <a:rPr lang="en-US" b="1" dirty="0" smtClean="0"/>
            </a:br>
            <a:r>
              <a:rPr lang="en-US" b="1" dirty="0" smtClean="0"/>
              <a:t>BUILDING INFORMATION SHEET</a:t>
            </a:r>
            <a:r>
              <a:rPr lang="en-US" dirty="0" smtClean="0"/>
              <a:t/>
            </a:r>
            <a:br>
              <a:rPr lang="en-US" dirty="0" smtClean="0"/>
            </a:br>
            <a:endParaRPr lang="ar-SA" dirty="0"/>
          </a:p>
        </p:txBody>
      </p:sp>
      <p:pic>
        <p:nvPicPr>
          <p:cNvPr id="41986" name="Picture 2"/>
          <p:cNvPicPr>
            <a:picLocks noGrp="1" noChangeAspect="1" noChangeArrowheads="1"/>
          </p:cNvPicPr>
          <p:nvPr>
            <p:ph idx="1"/>
          </p:nvPr>
        </p:nvPicPr>
        <p:blipFill>
          <a:blip r:embed="rId2"/>
          <a:srcRect/>
          <a:stretch>
            <a:fillRect/>
          </a:stretch>
        </p:blipFill>
        <p:spPr bwMode="auto">
          <a:xfrm>
            <a:off x="1285852" y="2857496"/>
            <a:ext cx="6505777" cy="3099611"/>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en-US" dirty="0" smtClean="0"/>
              <a:t>Abdullah </a:t>
            </a:r>
            <a:r>
              <a:rPr lang="en-US" dirty="0" err="1" smtClean="0"/>
              <a:t>ALQhtani</a:t>
            </a:r>
            <a:endParaRPr lang="ar-SA" dirty="0"/>
          </a:p>
        </p:txBody>
      </p:sp>
      <p:sp>
        <p:nvSpPr>
          <p:cNvPr id="3" name="عنصر نائب للمحتوى 2"/>
          <p:cNvSpPr>
            <a:spLocks noGrp="1"/>
          </p:cNvSpPr>
          <p:nvPr>
            <p:ph idx="1"/>
          </p:nvPr>
        </p:nvSpPr>
        <p:spPr/>
        <p:txBody>
          <a:bodyPr>
            <a:normAutofit fontScale="47500" lnSpcReduction="20000"/>
          </a:bodyPr>
          <a:lstStyle/>
          <a:p>
            <a:r>
              <a:rPr lang="en-US" dirty="0" smtClean="0"/>
              <a:t>     description                                    quantity                                  unit cost  total cost </a:t>
            </a:r>
            <a:r>
              <a:rPr lang="ar-SA" dirty="0" smtClean="0"/>
              <a:t>حفر بالموقع لعمق </a:t>
            </a:r>
            <a:r>
              <a:rPr lang="ar-SA" dirty="0" err="1" smtClean="0"/>
              <a:t>لايتجاوز</a:t>
            </a:r>
            <a:r>
              <a:rPr lang="ar-SA" dirty="0" smtClean="0"/>
              <a:t> 7 متر للبدروم من منسوب </a:t>
            </a:r>
            <a:r>
              <a:rPr lang="ar-SA" dirty="0" err="1" smtClean="0"/>
              <a:t>الارض</a:t>
            </a:r>
            <a:r>
              <a:rPr lang="ar-SA" dirty="0" smtClean="0"/>
              <a:t> الطبيعية      حفر 105300</a:t>
            </a:r>
            <a:r>
              <a:rPr lang="en-US" dirty="0" smtClean="0"/>
              <a:t>m3 35 3685500     excavate over site to form basement not exceeding 7m deep </a:t>
            </a:r>
            <a:r>
              <a:rPr lang="ar-SA" dirty="0" smtClean="0"/>
              <a:t>نقل خارج الموقع 90000 13 1170000 </a:t>
            </a:r>
            <a:r>
              <a:rPr lang="en-US" dirty="0" smtClean="0"/>
              <a:t>quantity daily prod of crew </a:t>
            </a:r>
            <a:r>
              <a:rPr lang="en-US" dirty="0" err="1" smtClean="0"/>
              <a:t>crew</a:t>
            </a:r>
            <a:r>
              <a:rPr lang="en-US" dirty="0" smtClean="0"/>
              <a:t> make up man hours  total man hours total crew hours </a:t>
            </a:r>
            <a:r>
              <a:rPr lang="en-US" dirty="0" err="1" smtClean="0"/>
              <a:t>avg</a:t>
            </a:r>
            <a:r>
              <a:rPr lang="en-US" dirty="0" smtClean="0"/>
              <a:t> wage rate  105300 100 1forman   -   labor3   per unit 11232 3744 12.5       0.106       labor subtotal  rate per hour  equip subtotal    total cost     140400 6×700÷8=525 1965600   2106000 20       3</a:t>
            </a:r>
            <a:r>
              <a:rPr lang="ar-SA" dirty="0" err="1" smtClean="0"/>
              <a:t>بوكلين</a:t>
            </a:r>
            <a:r>
              <a:rPr lang="ar-SA" dirty="0" smtClean="0"/>
              <a:t>__1 </a:t>
            </a:r>
            <a:r>
              <a:rPr lang="ar-SA" dirty="0" err="1" smtClean="0"/>
              <a:t>شويل</a:t>
            </a:r>
            <a:r>
              <a:rPr lang="ar-SA" dirty="0" smtClean="0"/>
              <a:t>-               2 </a:t>
            </a:r>
            <a:r>
              <a:rPr lang="en-US" dirty="0" smtClean="0"/>
              <a:t>truck </a:t>
            </a:r>
            <a:r>
              <a:rPr lang="ar-SA" dirty="0" err="1" smtClean="0"/>
              <a:t>قلابي</a:t>
            </a:r>
            <a:r>
              <a:rPr lang="ar-SA" dirty="0" smtClean="0"/>
              <a:t>           90000÷12.5=7200</a:t>
            </a:r>
            <a:r>
              <a:rPr lang="en-US" dirty="0" smtClean="0"/>
              <a:t>h    7200(88+75)=1173600$   1173600÷90000=13 13     100m3/day÷8h/day=12.5m3/h           </a:t>
            </a:r>
            <a:r>
              <a:rPr lang="ar-SA" dirty="0" smtClean="0"/>
              <a:t>حفر خنادق لزوم كمرات الربط  </a:t>
            </a:r>
            <a:r>
              <a:rPr lang="ar-SA" dirty="0" err="1" smtClean="0"/>
              <a:t>والاساسات</a:t>
            </a:r>
            <a:r>
              <a:rPr lang="ar-SA" dirty="0" smtClean="0"/>
              <a:t> بعمق </a:t>
            </a:r>
            <a:r>
              <a:rPr lang="ar-SA" dirty="0" err="1" smtClean="0"/>
              <a:t>لايتجاوز</a:t>
            </a:r>
            <a:r>
              <a:rPr lang="ar-SA" dirty="0" smtClean="0"/>
              <a:t> 1 متر من </a:t>
            </a:r>
            <a:r>
              <a:rPr lang="ar-SA" dirty="0" err="1" smtClean="0"/>
              <a:t>مكنسوب</a:t>
            </a:r>
            <a:r>
              <a:rPr lang="ar-SA" dirty="0" smtClean="0"/>
              <a:t> </a:t>
            </a:r>
            <a:r>
              <a:rPr lang="ar-SA" dirty="0" err="1" smtClean="0"/>
              <a:t>الارض</a:t>
            </a:r>
            <a:r>
              <a:rPr lang="ar-SA" dirty="0" smtClean="0"/>
              <a:t>        76م3 50 3800                                     </a:t>
            </a:r>
            <a:r>
              <a:rPr lang="en-US" dirty="0" smtClean="0"/>
              <a:t>excavate trenches for tie beams and bases not exceeding1 m deep                     </a:t>
            </a:r>
            <a:r>
              <a:rPr lang="ar-SA" dirty="0" smtClean="0"/>
              <a:t>حفر قواعد </a:t>
            </a:r>
            <a:r>
              <a:rPr lang="ar-SA" dirty="0" err="1" smtClean="0"/>
              <a:t>الاعمدة</a:t>
            </a:r>
            <a:r>
              <a:rPr lang="ar-SA" dirty="0" smtClean="0"/>
              <a:t> لعمق </a:t>
            </a:r>
            <a:r>
              <a:rPr lang="ar-SA" dirty="0" err="1" smtClean="0"/>
              <a:t>لايتجاوز</a:t>
            </a:r>
            <a:r>
              <a:rPr lang="ar-SA" dirty="0" smtClean="0"/>
              <a:t> 1 متر من منسوب </a:t>
            </a:r>
            <a:r>
              <a:rPr lang="ar-SA" dirty="0" err="1" smtClean="0"/>
              <a:t>الارض</a:t>
            </a:r>
            <a:r>
              <a:rPr lang="ar-SA" dirty="0" smtClean="0"/>
              <a:t> الطبيعية       308م3 50 15400      </a:t>
            </a:r>
            <a:r>
              <a:rPr lang="en-US" dirty="0" smtClean="0"/>
              <a:t>excavate pits for column pads not exceeding 1m deep                          commencing at existing ground level         </a:t>
            </a:r>
            <a:r>
              <a:rPr lang="ar-SA" dirty="0" smtClean="0"/>
              <a:t>ردم بمواد حبيبية معتمدة تم اختيارها من مواد نواتج الحفر </a:t>
            </a:r>
            <a:r>
              <a:rPr lang="ar-SA" dirty="0" err="1" smtClean="0"/>
              <a:t>او</a:t>
            </a:r>
            <a:r>
              <a:rPr lang="ar-SA" dirty="0" smtClean="0"/>
              <a:t> من خارج الموقع          9006م3 12$/</a:t>
            </a:r>
            <a:r>
              <a:rPr lang="en-US" dirty="0" smtClean="0"/>
              <a:t>m3 108072 </a:t>
            </a:r>
            <a:r>
              <a:rPr lang="ar-SA" dirty="0" smtClean="0"/>
              <a:t>حسب توصيات تقرير فحص تربة الموقع    وذلك لتعويض المناسيب متضمنة               </a:t>
            </a:r>
            <a:r>
              <a:rPr lang="ar-SA" dirty="0" err="1" smtClean="0"/>
              <a:t>اعمال</a:t>
            </a:r>
            <a:r>
              <a:rPr lang="ar-SA" dirty="0" smtClean="0"/>
              <a:t> الدك </a:t>
            </a:r>
            <a:r>
              <a:rPr lang="ar-SA" dirty="0" err="1" smtClean="0"/>
              <a:t>وماشابه</a:t>
            </a:r>
            <a:r>
              <a:rPr lang="ar-SA" dirty="0" smtClean="0"/>
              <a:t> ذلك من </a:t>
            </a:r>
            <a:r>
              <a:rPr lang="ar-SA" dirty="0" err="1" smtClean="0"/>
              <a:t>اعمال</a:t>
            </a:r>
            <a:r>
              <a:rPr lang="ar-SA" dirty="0" smtClean="0"/>
              <a:t> حسب المواصفات القسم 02200                 </a:t>
            </a:r>
            <a:r>
              <a:rPr lang="en-US" dirty="0" smtClean="0"/>
              <a:t>approved granular fill selected from excavated material according or imported fill material to site soil report recommendation and subject to engineers approval in making up levels including compaction and the like as per specifications section 02200         quantity daily prod of crew </a:t>
            </a:r>
            <a:r>
              <a:rPr lang="en-US" dirty="0" err="1" smtClean="0"/>
              <a:t>crew</a:t>
            </a:r>
            <a:r>
              <a:rPr lang="en-US" dirty="0" smtClean="0"/>
              <a:t> make up man hours  total man hours total crew hours </a:t>
            </a:r>
            <a:r>
              <a:rPr lang="en-US" dirty="0" err="1" smtClean="0"/>
              <a:t>avg</a:t>
            </a:r>
            <a:r>
              <a:rPr lang="en-US" dirty="0" smtClean="0"/>
              <a:t> wage rate  9006 600m3/day 2  per unit 234.156 117 12.5       0.026       labor subtotal  rate per hour  equip subtotal  material total cost material total cost $/m3 2927 350 40950  5 $/m3 45030 88907 10$ </a:t>
            </a:r>
            <a:r>
              <a:rPr lang="ar-SA" dirty="0" smtClean="0"/>
              <a:t>سعة تريلا20م3   ×6رحلة /يوم=120م3/يوم   ÷ 8س/يوم=15م3/ساعة                       600م3/يوم </a:t>
            </a:r>
            <a:r>
              <a:rPr lang="ar-SA" dirty="0" err="1" smtClean="0"/>
              <a:t>لشويل</a:t>
            </a:r>
            <a:r>
              <a:rPr lang="ar-SA" dirty="0" smtClean="0"/>
              <a:t>÷120م3/يوم </a:t>
            </a:r>
            <a:r>
              <a:rPr lang="ar-SA" dirty="0" err="1" smtClean="0"/>
              <a:t>للقلابي</a:t>
            </a:r>
            <a:r>
              <a:rPr lang="ar-SA" dirty="0" smtClean="0"/>
              <a:t> =5تريلا                        9006م3÷120÷5تريلا=15يوم=120ساعة                      120س(5تريلا×150$/س +125$/س)=$105000              105000$÷9006=12$/ م3                                 مواد ردم </a:t>
            </a:r>
            <a:r>
              <a:rPr lang="ar-SA" dirty="0" err="1" smtClean="0"/>
              <a:t>انشائية</a:t>
            </a:r>
            <a:r>
              <a:rPr lang="ar-SA" dirty="0" smtClean="0"/>
              <a:t> موردة من خارج الموقع ومدكوكة بصورة جيدة فوق </a:t>
            </a:r>
            <a:r>
              <a:rPr lang="ar-SA" dirty="0" err="1" smtClean="0"/>
              <a:t>الاساسات</a:t>
            </a:r>
            <a:r>
              <a:rPr lang="ar-SA" dirty="0" smtClean="0"/>
              <a:t> و        18097م3 35$/</a:t>
            </a:r>
            <a:r>
              <a:rPr lang="en-US" dirty="0" smtClean="0"/>
              <a:t>m3 633395 </a:t>
            </a:r>
            <a:r>
              <a:rPr lang="ar-SA" dirty="0" smtClean="0"/>
              <a:t>القواعد للوصول إلى المناسيب  شاملا ذاك الدك حتى الوصول </a:t>
            </a:r>
            <a:r>
              <a:rPr lang="ar-SA" dirty="0" err="1" smtClean="0"/>
              <a:t>الى</a:t>
            </a:r>
            <a:r>
              <a:rPr lang="ar-SA" dirty="0" smtClean="0"/>
              <a:t> الكثافة المطلوبة                             طبقة من الحصى الخشن </a:t>
            </a:r>
            <a:r>
              <a:rPr lang="ar-SA" dirty="0" err="1" smtClean="0"/>
              <a:t>المدموك</a:t>
            </a:r>
            <a:r>
              <a:rPr lang="ar-SA" dirty="0" smtClean="0"/>
              <a:t> بسمك 100مم تحت البلاطات على سطح </a:t>
            </a:r>
            <a:r>
              <a:rPr lang="ar-SA" dirty="0" err="1" smtClean="0"/>
              <a:t>الاوض</a:t>
            </a:r>
            <a:r>
              <a:rPr lang="ar-SA" dirty="0" smtClean="0"/>
              <a:t>          80م3 8$/</a:t>
            </a:r>
            <a:r>
              <a:rPr lang="en-US" dirty="0" smtClean="0"/>
              <a:t>m3 640         100mmthick drainage layer to underside of slab on grade as per specifications section 02200     </a:t>
            </a:r>
            <a:r>
              <a:rPr lang="ar-SA" dirty="0" smtClean="0"/>
              <a:t>معالجة التربة ضد النمل </a:t>
            </a:r>
            <a:r>
              <a:rPr lang="ar-SA" dirty="0" err="1" smtClean="0"/>
              <a:t>الابيض</a:t>
            </a:r>
            <a:r>
              <a:rPr lang="ar-SA" dirty="0" smtClean="0"/>
              <a:t> تحت البلاطات وعلى طول محيط المبنى       16060م2 8$/</a:t>
            </a:r>
            <a:r>
              <a:rPr lang="en-US" dirty="0" smtClean="0"/>
              <a:t>m3 128480       to formation </a:t>
            </a:r>
            <a:r>
              <a:rPr lang="en-US" dirty="0" err="1" smtClean="0"/>
              <a:t>subgrade</a:t>
            </a:r>
            <a:r>
              <a:rPr lang="en-US" dirty="0" smtClean="0"/>
              <a:t> of slabs and beds including periphery of building       </a:t>
            </a:r>
            <a:r>
              <a:rPr lang="ar-SA" dirty="0" smtClean="0"/>
              <a:t>حصر وملأ الفراغات بالصخر حسب ظروف الموقع        500م3 1000$/</a:t>
            </a:r>
            <a:r>
              <a:rPr lang="en-US" dirty="0" smtClean="0"/>
              <a:t>m3 500000   allow for cavity filling as required                                              total cost  6245287$</a:t>
            </a:r>
            <a:endParaRPr lang="ar-SA"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dirty="0"/>
          </a:p>
        </p:txBody>
      </p:sp>
      <p:pic>
        <p:nvPicPr>
          <p:cNvPr id="1026" name="Picture 2" descr="G:\التنزيلات\scanner\Picture 0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4620"/>
            <a:ext cx="9144000" cy="664876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مستطيل 4"/>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155777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11560" y="980728"/>
            <a:ext cx="7772400" cy="1470025"/>
          </a:xfrm>
        </p:spPr>
        <p:txBody>
          <a:bodyPr>
            <a:normAutofit fontScale="90000"/>
          </a:bodyPr>
          <a:lstStyle/>
          <a:p>
            <a:r>
              <a:rPr lang="en-US" dirty="0" smtClean="0"/>
              <a:t>sample calculation</a:t>
            </a:r>
            <a:r>
              <a:rPr lang="ar-SA" dirty="0" smtClean="0"/>
              <a:t/>
            </a:r>
            <a:br>
              <a:rPr lang="ar-SA" dirty="0" smtClean="0"/>
            </a:br>
            <a:endParaRPr lang="ar-SA" dirty="0"/>
          </a:p>
        </p:txBody>
      </p:sp>
      <p:sp>
        <p:nvSpPr>
          <p:cNvPr id="3" name="عنوان فرعي 2"/>
          <p:cNvSpPr>
            <a:spLocks noGrp="1"/>
          </p:cNvSpPr>
          <p:nvPr>
            <p:ph type="subTitle" idx="1"/>
          </p:nvPr>
        </p:nvSpPr>
        <p:spPr>
          <a:xfrm>
            <a:off x="1187624" y="2204864"/>
            <a:ext cx="6400800" cy="1752600"/>
          </a:xfrm>
        </p:spPr>
        <p:txBody>
          <a:bodyPr/>
          <a:lstStyle/>
          <a:p>
            <a:r>
              <a:rPr lang="en-US" dirty="0" smtClean="0"/>
              <a:t>FOR CONCRETE</a:t>
            </a:r>
          </a:p>
          <a:p>
            <a:endParaRPr lang="ar-SA" dirty="0"/>
          </a:p>
        </p:txBody>
      </p:sp>
      <p:graphicFrame>
        <p:nvGraphicFramePr>
          <p:cNvPr id="4" name="جدول 3"/>
          <p:cNvGraphicFramePr>
            <a:graphicFrameLocks noGrp="1"/>
          </p:cNvGraphicFramePr>
          <p:nvPr>
            <p:extLst>
              <p:ext uri="{D42A27DB-BD31-4B8C-83A1-F6EECF244321}">
                <p14:modId xmlns:p14="http://schemas.microsoft.com/office/powerpoint/2010/main" xmlns="" val="2661660575"/>
              </p:ext>
            </p:extLst>
          </p:nvPr>
        </p:nvGraphicFramePr>
        <p:xfrm>
          <a:off x="395536" y="3068960"/>
          <a:ext cx="8136903" cy="2304256"/>
        </p:xfrm>
        <a:graphic>
          <a:graphicData uri="http://schemas.openxmlformats.org/drawingml/2006/table">
            <a:tbl>
              <a:tblPr rtl="1">
                <a:tableStyleId>{5C22544A-7EE6-4342-B048-85BDC9FD1C3A}</a:tableStyleId>
              </a:tblPr>
              <a:tblGrid>
                <a:gridCol w="1078926"/>
                <a:gridCol w="1078926"/>
                <a:gridCol w="1078926"/>
                <a:gridCol w="1363643"/>
                <a:gridCol w="1558450"/>
                <a:gridCol w="1978032"/>
              </a:tblGrid>
              <a:tr h="1219599">
                <a:tc>
                  <a:txBody>
                    <a:bodyPr/>
                    <a:lstStyle/>
                    <a:p>
                      <a:pPr algn="l" rtl="0" fontAlgn="b"/>
                      <a:r>
                        <a:rPr lang="en-US" sz="1200" u="none" strike="noStrike" dirty="0">
                          <a:effectLst/>
                        </a:rPr>
                        <a:t>quantity</a:t>
                      </a:r>
                      <a:endParaRPr lang="en-US" sz="1200" b="1" i="1" u="none" strike="noStrike" dirty="0">
                        <a:solidFill>
                          <a:srgbClr val="000000"/>
                        </a:solidFill>
                        <a:effectLst/>
                        <a:latin typeface="Arial"/>
                      </a:endParaRPr>
                    </a:p>
                  </a:txBody>
                  <a:tcPr marL="9525" marR="9525" marT="9525" marB="0" anchor="b"/>
                </a:tc>
                <a:tc>
                  <a:txBody>
                    <a:bodyPr/>
                    <a:lstStyle/>
                    <a:p>
                      <a:pPr algn="l" rtl="0" fontAlgn="b"/>
                      <a:r>
                        <a:rPr lang="en-US" sz="1100" u="none" strike="noStrike">
                          <a:effectLst/>
                        </a:rPr>
                        <a:t>HEIGHT</a:t>
                      </a:r>
                      <a:endParaRPr lang="en-US" sz="1100" b="0" i="0" u="none" strike="noStrike">
                        <a:solidFill>
                          <a:srgbClr val="000000"/>
                        </a:solidFill>
                        <a:effectLst/>
                        <a:latin typeface="Arial"/>
                      </a:endParaRPr>
                    </a:p>
                  </a:txBody>
                  <a:tcPr marL="9525" marR="9525" marT="9525" marB="0" anchor="b"/>
                </a:tc>
                <a:tc>
                  <a:txBody>
                    <a:bodyPr/>
                    <a:lstStyle/>
                    <a:p>
                      <a:pPr algn="l" rtl="0" fontAlgn="b"/>
                      <a:r>
                        <a:rPr lang="en-US" sz="1100" u="none" strike="noStrike">
                          <a:effectLst/>
                        </a:rPr>
                        <a:t>WIDTH</a:t>
                      </a:r>
                      <a:endParaRPr lang="en-US" sz="1100" b="0" i="0" u="none" strike="noStrike">
                        <a:solidFill>
                          <a:srgbClr val="000000"/>
                        </a:solidFill>
                        <a:effectLst/>
                        <a:latin typeface="Arial"/>
                      </a:endParaRPr>
                    </a:p>
                  </a:txBody>
                  <a:tcPr marL="9525" marR="9525" marT="9525" marB="0" anchor="b"/>
                </a:tc>
                <a:tc>
                  <a:txBody>
                    <a:bodyPr/>
                    <a:lstStyle/>
                    <a:p>
                      <a:pPr algn="l" rtl="0" fontAlgn="b"/>
                      <a:r>
                        <a:rPr lang="en-US" sz="1100" u="none" strike="noStrike" dirty="0">
                          <a:effectLst/>
                        </a:rPr>
                        <a:t>LENGTH</a:t>
                      </a:r>
                      <a:endParaRPr lang="en-US" sz="1100" b="0" i="0" u="none" strike="noStrike" dirty="0">
                        <a:solidFill>
                          <a:srgbClr val="000000"/>
                        </a:solidFill>
                        <a:effectLst/>
                        <a:latin typeface="Arial"/>
                      </a:endParaRPr>
                    </a:p>
                  </a:txBody>
                  <a:tcPr marL="9525" marR="9525" marT="9525" marB="0" anchor="b"/>
                </a:tc>
                <a:tc>
                  <a:txBody>
                    <a:bodyPr/>
                    <a:lstStyle/>
                    <a:p>
                      <a:pPr algn="l" rtl="0" fontAlgn="b"/>
                      <a:r>
                        <a:rPr lang="en-US" sz="1200" u="none" strike="noStrike">
                          <a:effectLst/>
                        </a:rPr>
                        <a:t>quantity</a:t>
                      </a:r>
                      <a:endParaRPr lang="en-US" sz="1200" b="1" i="1" u="none" strike="noStrike">
                        <a:solidFill>
                          <a:srgbClr val="000000"/>
                        </a:solidFill>
                        <a:effectLst/>
                        <a:latin typeface="Arial"/>
                      </a:endParaRPr>
                    </a:p>
                  </a:txBody>
                  <a:tcPr marL="9525" marR="9525" marT="9525" marB="0" anchor="b"/>
                </a:tc>
                <a:tc>
                  <a:txBody>
                    <a:bodyPr/>
                    <a:lstStyle/>
                    <a:p>
                      <a:pPr algn="l" rtl="0" fontAlgn="b"/>
                      <a:r>
                        <a:rPr lang="en-US" sz="1200" u="none" strike="noStrike" dirty="0">
                          <a:effectLst/>
                        </a:rPr>
                        <a:t>DESCRIPTOIN</a:t>
                      </a:r>
                      <a:endParaRPr lang="en-US" sz="1200" b="1" i="1" u="none" strike="noStrike" dirty="0">
                        <a:solidFill>
                          <a:srgbClr val="000000"/>
                        </a:solidFill>
                        <a:effectLst/>
                        <a:latin typeface="Arial"/>
                      </a:endParaRPr>
                    </a:p>
                  </a:txBody>
                  <a:tcPr marL="9525" marR="9525" marT="9525" marB="0" anchor="b"/>
                </a:tc>
              </a:tr>
              <a:tr h="1084657">
                <a:tc>
                  <a:txBody>
                    <a:bodyPr/>
                    <a:lstStyle/>
                    <a:p>
                      <a:pPr algn="r" rtl="0" fontAlgn="b"/>
                      <a:r>
                        <a:rPr lang="ar-SA" sz="1100" u="none" strike="noStrike">
                          <a:effectLst/>
                        </a:rPr>
                        <a:t>2946</a:t>
                      </a:r>
                      <a:endParaRPr lang="ar-SA" sz="1100" b="0" i="0" u="none" strike="noStrike">
                        <a:solidFill>
                          <a:srgbClr val="000000"/>
                        </a:solidFill>
                        <a:effectLst/>
                        <a:latin typeface="Arial"/>
                      </a:endParaRPr>
                    </a:p>
                  </a:txBody>
                  <a:tcPr marL="9525" marR="9525" marT="9525" marB="0" anchor="b"/>
                </a:tc>
                <a:tc>
                  <a:txBody>
                    <a:bodyPr/>
                    <a:lstStyle/>
                    <a:p>
                      <a:pPr algn="r" rtl="0" fontAlgn="b"/>
                      <a:r>
                        <a:rPr lang="ar-SA" sz="1100" u="none" strike="noStrike">
                          <a:effectLst/>
                        </a:rPr>
                        <a:t>0.5</a:t>
                      </a:r>
                      <a:endParaRPr lang="ar-SA" sz="1100" b="0" i="0" u="none" strike="noStrike">
                        <a:solidFill>
                          <a:srgbClr val="000000"/>
                        </a:solidFill>
                        <a:effectLst/>
                        <a:latin typeface="Arial"/>
                      </a:endParaRPr>
                    </a:p>
                  </a:txBody>
                  <a:tcPr marL="9525" marR="9525" marT="9525" marB="0" anchor="b"/>
                </a:tc>
                <a:tc>
                  <a:txBody>
                    <a:bodyPr/>
                    <a:lstStyle/>
                    <a:p>
                      <a:pPr algn="r" rtl="0" fontAlgn="b"/>
                      <a:r>
                        <a:rPr lang="ar-SA" sz="1100" u="none" strike="noStrike" dirty="0">
                          <a:effectLst/>
                        </a:rPr>
                        <a:t>49.1</a:t>
                      </a:r>
                      <a:endParaRPr lang="ar-SA" sz="1100" b="0" i="0" u="none" strike="noStrike" dirty="0">
                        <a:solidFill>
                          <a:srgbClr val="000000"/>
                        </a:solidFill>
                        <a:effectLst/>
                        <a:latin typeface="Arial"/>
                      </a:endParaRPr>
                    </a:p>
                  </a:txBody>
                  <a:tcPr marL="9525" marR="9525" marT="9525" marB="0" anchor="b"/>
                </a:tc>
                <a:tc>
                  <a:txBody>
                    <a:bodyPr/>
                    <a:lstStyle/>
                    <a:p>
                      <a:pPr algn="r" rtl="0" fontAlgn="b"/>
                      <a:r>
                        <a:rPr lang="ar-SA" sz="1100" u="none" strike="noStrike">
                          <a:effectLst/>
                        </a:rPr>
                        <a:t>60</a:t>
                      </a:r>
                      <a:endParaRPr lang="ar-SA" sz="1100" b="0" i="0" u="none" strike="noStrike">
                        <a:solidFill>
                          <a:srgbClr val="000000"/>
                        </a:solidFill>
                        <a:effectLst/>
                        <a:latin typeface="Arial"/>
                      </a:endParaRPr>
                    </a:p>
                  </a:txBody>
                  <a:tcPr marL="9525" marR="9525" marT="9525" marB="0" anchor="b"/>
                </a:tc>
                <a:tc>
                  <a:txBody>
                    <a:bodyPr/>
                    <a:lstStyle/>
                    <a:p>
                      <a:pPr algn="r" rtl="0" fontAlgn="b"/>
                      <a:r>
                        <a:rPr lang="ar-SA" sz="1200" b="1" i="1" u="none" strike="noStrike" dirty="0" smtClean="0">
                          <a:solidFill>
                            <a:srgbClr val="000000"/>
                          </a:solidFill>
                          <a:effectLst/>
                          <a:latin typeface="Arial"/>
                        </a:rPr>
                        <a:t>2</a:t>
                      </a:r>
                      <a:endParaRPr lang="ar-SA" sz="1200" b="1" i="1" u="none" strike="noStrike" dirty="0">
                        <a:solidFill>
                          <a:srgbClr val="000000"/>
                        </a:solidFill>
                        <a:effectLst/>
                        <a:latin typeface="Arial"/>
                      </a:endParaRPr>
                    </a:p>
                  </a:txBody>
                  <a:tcPr marL="9525" marR="9525" marT="9525" marB="0" anchor="b"/>
                </a:tc>
                <a:tc>
                  <a:txBody>
                    <a:bodyPr/>
                    <a:lstStyle/>
                    <a:p>
                      <a:pPr algn="l" rtl="0" fontAlgn="b"/>
                      <a:r>
                        <a:rPr lang="en-US" sz="1200" u="none" strike="noStrike" dirty="0">
                          <a:effectLst/>
                        </a:rPr>
                        <a:t>6" SLAB </a:t>
                      </a:r>
                      <a:endParaRPr lang="en-US" sz="1200" b="1" i="1" u="none" strike="noStrike" dirty="0">
                        <a:solidFill>
                          <a:srgbClr val="000000"/>
                        </a:solidFill>
                        <a:effectLst/>
                        <a:latin typeface="Arial"/>
                      </a:endParaRPr>
                    </a:p>
                  </a:txBody>
                  <a:tcPr marL="9525" marR="9525" marT="9525" marB="0" anchor="b"/>
                </a:tc>
              </a:tr>
            </a:tbl>
          </a:graphicData>
        </a:graphic>
      </p:graphicFrame>
      <p:sp>
        <p:nvSpPr>
          <p:cNvPr id="6" name="مستطيل 5"/>
          <p:cNvSpPr/>
          <p:nvPr/>
        </p:nvSpPr>
        <p:spPr>
          <a:xfrm>
            <a:off x="4786314" y="6000768"/>
            <a:ext cx="3854004"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Emad</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&amp; </a:t>
            </a:r>
            <a:r>
              <a:rPr lang="en-US" sz="36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Faisa</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35893410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77</TotalTime>
  <Words>507</Words>
  <PresentationFormat>عرض على الشاشة (3:4)‏</PresentationFormat>
  <Paragraphs>146</Paragraphs>
  <Slides>29</Slides>
  <Notes>1</Notes>
  <HiddenSlides>0</HiddenSlides>
  <MMClips>0</MMClips>
  <ScaleCrop>false</ScaleCrop>
  <HeadingPairs>
    <vt:vector size="4" baseType="variant">
      <vt:variant>
        <vt:lpstr>سمة</vt:lpstr>
      </vt:variant>
      <vt:variant>
        <vt:i4>1</vt:i4>
      </vt:variant>
      <vt:variant>
        <vt:lpstr>عناوين الشرائح</vt:lpstr>
      </vt:variant>
      <vt:variant>
        <vt:i4>29</vt:i4>
      </vt:variant>
    </vt:vector>
  </HeadingPairs>
  <TitlesOfParts>
    <vt:vector size="30" baseType="lpstr">
      <vt:lpstr>تدفق</vt:lpstr>
      <vt:lpstr>  King Fahad Cardio. Surgery &amp; Disease center Project   Group.1 </vt:lpstr>
      <vt:lpstr>  Project Introduction  </vt:lpstr>
      <vt:lpstr>Project Highlights </vt:lpstr>
      <vt:lpstr>Progress Achievements:  </vt:lpstr>
      <vt:lpstr>Project Progress Overview  </vt:lpstr>
      <vt:lpstr> BUILDING INFORMATION SHEET </vt:lpstr>
      <vt:lpstr>Abdullah ALQhtani</vt:lpstr>
      <vt:lpstr>الشريحة 8</vt:lpstr>
      <vt:lpstr>sample calculation </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التأمين الهندسي في المملكة العربية السعودية</vt:lpstr>
      <vt:lpstr>مقدمة :</vt:lpstr>
      <vt:lpstr>أنواع الـتأمين الهندسي : </vt:lpstr>
      <vt:lpstr>      تأمين المقاولين ضد جميع الأخطار </vt:lpstr>
      <vt:lpstr>   يطلب من طالب التأمين أن يحضر البيانات التالية : </vt:lpstr>
      <vt:lpstr>   بعد ذلك يطلب منه أن يجيب على بعض الأسئلة المتعلقة بالمشروع و منفذ المشروع : </vt:lpstr>
      <vt:lpstr>          يشمل التأمين في هذا النوع على : </vt:lpstr>
      <vt:lpstr>الشريحة 28</vt:lpstr>
      <vt:lpstr>الشريحة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التأمين الهندسي في المملكة العربية السعودية</dc:title>
  <cp:lastModifiedBy>user</cp:lastModifiedBy>
  <cp:revision>10</cp:revision>
  <dcterms:modified xsi:type="dcterms:W3CDTF">2011-12-28T05:56:43Z</dcterms:modified>
</cp:coreProperties>
</file>