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5" r:id="rId2"/>
    <p:sldId id="287" r:id="rId3"/>
    <p:sldId id="28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05" r:id="rId13"/>
    <p:sldId id="314" r:id="rId14"/>
    <p:sldId id="296" r:id="rId15"/>
    <p:sldId id="297" r:id="rId16"/>
    <p:sldId id="315" r:id="rId17"/>
    <p:sldId id="316" r:id="rId18"/>
    <p:sldId id="317" r:id="rId19"/>
    <p:sldId id="318" r:id="rId20"/>
    <p:sldId id="302" r:id="rId21"/>
    <p:sldId id="303" r:id="rId22"/>
    <p:sldId id="304" r:id="rId23"/>
  </p:sldIdLst>
  <p:sldSz cx="9144000" cy="6858000" type="screen4x3"/>
  <p:notesSz cx="6889750" cy="1002188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0130B64-B393-4C43-B004-649E2AAF3D7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0DEB3CD-8127-4984-B899-C2507AD3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ED387732-A9EA-4109-83D6-79996B51D940}" type="datetimeFigureOut">
              <a:rPr lang="ar-SA" smtClean="0"/>
              <a:t>05/02/1445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C133C078-8E66-4ACF-9E79-6E2E92FD1C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1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539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20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94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153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626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53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545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04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1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73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22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5E250A-AC05-42D5-9948-A9BE98A6B1EB}" type="datetime1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05/02/1445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31640" y="620688"/>
            <a:ext cx="663085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6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Chemistry -1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915816" y="4509120"/>
            <a:ext cx="3114955" cy="1508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ar-SA" sz="4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05" y="44624"/>
            <a:ext cx="8640960" cy="196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with the electrons shared equally between two atoms is called a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nonpolar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with the electrons shared unequally between two different elements is called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polar bond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1531753" cy="18289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11" y="2501088"/>
            <a:ext cx="1745131" cy="1828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208" y="2492896"/>
            <a:ext cx="161558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4775"/>
            <a:ext cx="92785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of an element is simply the number of bonds that an atom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form.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usually equal to the number of electrons needed to fill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shell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number of valence electrons and the valence.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example, has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valence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but a valence of only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sum of the two numbers is equal to the number of electrons in the filled shell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valences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bonds are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bonds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written so far: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methane,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tetrachloromethane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ethane,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carbon dioxide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1740" y="0"/>
            <a:ext cx="1485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5" t="34411" r="4062" b="10884"/>
          <a:stretch/>
        </p:blipFill>
        <p:spPr>
          <a:xfrm>
            <a:off x="1866952" y="5878531"/>
            <a:ext cx="5544617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94574" y="5401477"/>
            <a:ext cx="308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Valences of Common Elements</a:t>
            </a:r>
          </a:p>
        </p:txBody>
      </p:sp>
    </p:spTree>
    <p:extLst>
      <p:ext uri="{BB962C8B-B14F-4D97-AF65-F5344CB8AC3E}">
        <p14:creationId xmlns:p14="http://schemas.microsoft.com/office/powerpoint/2010/main" val="297720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22385"/>
            <a:ext cx="4711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8" y="618076"/>
            <a:ext cx="931827" cy="8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12"/>
          <p:cNvSpPr/>
          <p:nvPr/>
        </p:nvSpPr>
        <p:spPr>
          <a:xfrm>
            <a:off x="0" y="1351508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6 electrons in its outer shell arranges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SA" sz="20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unique property of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the property that makes it possible for millions of organic compounds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ability to share electrons not only with different elements but also with other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atoms.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atoms can be connected to one another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bonds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bonds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well as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bonds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Thus, there 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hydrocarbons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(compounds with just carbon and hydrogen atoms) that have two carbon atoms per molecule: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77" y="5078720"/>
            <a:ext cx="4380577" cy="14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6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-10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4544" y="674689"/>
            <a:ext cx="490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Molecular Formula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39" y="1115890"/>
            <a:ext cx="8975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formula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substance gives the number of different atoms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dirty="0">
              <a:latin typeface="Times New Roman" panose="02020603050405020304" pitchFamily="18" charset="0"/>
            </a:endParaRPr>
          </a:p>
        </p:txBody>
      </p:sp>
      <p:sp>
        <p:nvSpPr>
          <p:cNvPr id="9" name="مستطيل 4"/>
          <p:cNvSpPr/>
          <p:nvPr/>
        </p:nvSpPr>
        <p:spPr>
          <a:xfrm>
            <a:off x="240742" y="2131553"/>
            <a:ext cx="5797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Electron-dot Formula (Lewis structure)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8"/>
          <p:cNvSpPr/>
          <p:nvPr/>
        </p:nvSpPr>
        <p:spPr>
          <a:xfrm>
            <a:off x="387939" y="2600335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valance as electron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dots. 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r="3735" b="15024"/>
          <a:stretch/>
        </p:blipFill>
        <p:spPr>
          <a:xfrm>
            <a:off x="1547664" y="3112277"/>
            <a:ext cx="6315053" cy="148986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09851"/>
            <a:ext cx="2667231" cy="36579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7" y="4824035"/>
            <a:ext cx="3086367" cy="365792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582620"/>
            <a:ext cx="2994920" cy="64775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47" y="5731223"/>
            <a:ext cx="343691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437" y="404664"/>
            <a:ext cx="864096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formula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how those atoms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arranged, it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can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be expressed by several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ways.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5007"/>
            <a:ext cx="2472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formula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69588"/>
          <a:stretch/>
        </p:blipFill>
        <p:spPr>
          <a:xfrm>
            <a:off x="4716016" y="3573016"/>
            <a:ext cx="2520280" cy="1615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2" r="55367"/>
          <a:stretch/>
        </p:blipFill>
        <p:spPr>
          <a:xfrm>
            <a:off x="1187624" y="1529749"/>
            <a:ext cx="1296144" cy="16155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r="32455"/>
          <a:stretch/>
        </p:blipFill>
        <p:spPr>
          <a:xfrm>
            <a:off x="3203848" y="1545828"/>
            <a:ext cx="2088232" cy="16155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2" r="15957"/>
          <a:stretch/>
        </p:blipFill>
        <p:spPr>
          <a:xfrm>
            <a:off x="6300192" y="1560231"/>
            <a:ext cx="1440160" cy="16155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3"/>
          <a:stretch/>
        </p:blipFill>
        <p:spPr>
          <a:xfrm>
            <a:off x="2051720" y="3554860"/>
            <a:ext cx="138234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763688" y="9628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53" y="908720"/>
            <a:ext cx="8694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that fill an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confine their movement to a spherical region of space around the nucleus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dumbbell shaped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perpendicular, oriented along the three coordinate axes,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6" y="3639004"/>
            <a:ext cx="7216765" cy="19051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84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5"/>
          <p:cNvSpPr/>
          <p:nvPr/>
        </p:nvSpPr>
        <p:spPr>
          <a:xfrm>
            <a:off x="2699792" y="116632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6"/>
          <p:cNvSpPr txBox="1"/>
          <p:nvPr/>
        </p:nvSpPr>
        <p:spPr>
          <a:xfrm>
            <a:off x="0" y="1268760"/>
            <a:ext cx="91841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molecular orbital is formed when two atomic orbitals overlap to generate a bond.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molecular orbital is the space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occupied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by electrons in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molecule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r="2017"/>
          <a:stretch/>
        </p:blipFill>
        <p:spPr>
          <a:xfrm>
            <a:off x="1619672" y="4507962"/>
            <a:ext cx="5616625" cy="202709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74320"/>
            <a:ext cx="3071126" cy="1104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34269"/>
            <a:ext cx="3033023" cy="15850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464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2274" y="65056"/>
            <a:ext cx="6351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i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(Alkane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764694"/>
            <a:ext cx="856895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electron configuration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only two half-filled orbitals, so how can it have bonds to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" y="1927686"/>
            <a:ext cx="7094835" cy="231668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68344" y="5907082"/>
            <a:ext cx="1104790" cy="2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Methane, CH</a:t>
            </a:r>
            <a:r>
              <a:rPr lang="en-US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4444385"/>
            <a:ext cx="4104456" cy="2224975"/>
            <a:chOff x="737058" y="4131375"/>
            <a:chExt cx="4104456" cy="2224975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58" y="4131375"/>
              <a:ext cx="4104456" cy="2224975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419872" y="6048019"/>
              <a:ext cx="9289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Tetrahedron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3" y="4471181"/>
            <a:ext cx="4071292" cy="21985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854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8861" y="-19879"/>
            <a:ext cx="6351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(Alkene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91" y="674948"/>
            <a:ext cx="6336704" cy="261560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13" y="3434386"/>
            <a:ext cx="6010765" cy="153937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3168427" y="5043958"/>
            <a:ext cx="2667032" cy="1814042"/>
            <a:chOff x="2915816" y="4933568"/>
            <a:chExt cx="2667032" cy="1814042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4933568"/>
              <a:ext cx="2592288" cy="1814042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211960" y="6400412"/>
              <a:ext cx="1370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</a:t>
              </a:r>
              <a:r>
                <a:rPr lang="en-US" sz="12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=CH</a:t>
              </a:r>
              <a:r>
                <a:rPr lang="en-US" sz="12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3556" b="4121"/>
          <a:stretch/>
        </p:blipFill>
        <p:spPr>
          <a:xfrm>
            <a:off x="385864" y="3314221"/>
            <a:ext cx="1871634" cy="18686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029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5" y="-19879"/>
            <a:ext cx="6237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Orbitals (Alkyne )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2" y="779499"/>
            <a:ext cx="6134632" cy="220237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512" b="4128"/>
          <a:stretch/>
        </p:blipFill>
        <p:spPr>
          <a:xfrm>
            <a:off x="107504" y="3573016"/>
            <a:ext cx="1800200" cy="21921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733293"/>
            <a:ext cx="6797629" cy="18716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29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227" y="817259"/>
            <a:ext cx="8075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suggests that this branch of chemistry has something to do with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things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73" y="2109033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gradually became clear that most compounds in plants and animals differ in several respects from those that occur in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nonliving matter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particular, most compounds in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matter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made up of the same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carbon, hydrogen, oxygen, nitrogen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sometimes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sulfur, phosphorus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few others.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virtually always present. This fact led to our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 is the chemistry of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definition broadens the scope of the subject to include not only compounds from nature but also synthetic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5259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Organic Chemistry About?</a:t>
            </a:r>
          </a:p>
        </p:txBody>
      </p:sp>
    </p:spTree>
    <p:extLst>
      <p:ext uri="{BB962C8B-B14F-4D97-AF65-F5344CB8AC3E}">
        <p14:creationId xmlns:p14="http://schemas.microsoft.com/office/powerpoint/2010/main" val="2287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808" y="0"/>
            <a:ext cx="32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2" y="836712"/>
            <a:ext cx="897789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0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 special groups of reactive atoms that carry out chemical reactions in many organic compounds.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08"/>
          <a:stretch/>
        </p:blipFill>
        <p:spPr>
          <a:xfrm>
            <a:off x="548956" y="2636912"/>
            <a:ext cx="7963590" cy="28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6435" y="374341"/>
            <a:ext cx="7955722" cy="5949162"/>
            <a:chOff x="524558" y="620688"/>
            <a:chExt cx="7955722" cy="594916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53"/>
            <a:stretch/>
          </p:blipFill>
          <p:spPr>
            <a:xfrm>
              <a:off x="524558" y="620688"/>
              <a:ext cx="7955722" cy="57606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"/>
            <a:stretch/>
          </p:blipFill>
          <p:spPr>
            <a:xfrm>
              <a:off x="524558" y="1196752"/>
              <a:ext cx="7940728" cy="1836579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8"/>
            <a:stretch/>
          </p:blipFill>
          <p:spPr>
            <a:xfrm>
              <a:off x="524558" y="3033331"/>
              <a:ext cx="7955722" cy="3536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7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7556" y="908720"/>
            <a:ext cx="7955722" cy="4595334"/>
            <a:chOff x="594069" y="719997"/>
            <a:chExt cx="7955722" cy="459533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"/>
            <a:stretch/>
          </p:blipFill>
          <p:spPr>
            <a:xfrm>
              <a:off x="611559" y="1268760"/>
              <a:ext cx="7938231" cy="4046571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53"/>
            <a:stretch/>
          </p:blipFill>
          <p:spPr>
            <a:xfrm>
              <a:off x="594069" y="719997"/>
              <a:ext cx="7955722" cy="576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0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7" y="1484784"/>
            <a:ext cx="9028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 touches our daily lives. We are made of and surrounded by organic compounds.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constituents of living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matter: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carbohydrates, lipids (fats), nucleic acids (DNA and RNA), cell membranes, enzymes,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organic.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substances include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gasoline, oil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our cars; the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wear;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our furniture;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our books;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take;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containers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film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perfume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carpeting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543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Chemistry in Everyday Life</a:t>
            </a:r>
          </a:p>
        </p:txBody>
      </p:sp>
    </p:spTree>
    <p:extLst>
      <p:ext uri="{BB962C8B-B14F-4D97-AF65-F5344CB8AC3E}">
        <p14:creationId xmlns:p14="http://schemas.microsoft.com/office/powerpoint/2010/main" val="18649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4" y="1196752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a small, dense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 charged protons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neutrons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surrounded by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charged electrons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positive charge of the nucleus is exactly balanced by the negative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electrons that surround it.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atomic number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element equals the number of protons in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atomic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of the number of protons and neutrons in its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188640"/>
            <a:ext cx="302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77" y="4358008"/>
            <a:ext cx="4275190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3808" y="-60808"/>
            <a:ext cx="3021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295" y="202340"/>
            <a:ext cx="9252520" cy="258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atom’s electrons:</a:t>
            </a: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concentrated in certain regions of space around the nucleus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orbitals.</a:t>
            </a: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can contain a maximum of two electrons.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orbitals, which differ in shape, are designated by the letters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contains different types and numbers of orbitals, corresponding to the shell number.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19" r="2074"/>
          <a:stretch/>
        </p:blipFill>
        <p:spPr>
          <a:xfrm>
            <a:off x="2267744" y="2420888"/>
            <a:ext cx="5040560" cy="168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23" y="4195152"/>
            <a:ext cx="4984181" cy="2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مستطيل 5"/>
          <p:cNvSpPr/>
          <p:nvPr/>
        </p:nvSpPr>
        <p:spPr>
          <a:xfrm>
            <a:off x="2915816" y="262156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412776"/>
            <a:ext cx="9090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chemical bonding was proposed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1916 by Gilbert Newton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noticed that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 gas helium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only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electrons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 its nucleus and that the next inert gas,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of these gases must have very stable electron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suggested that other atoms might react in such a way in order to achieve these stable arrangements. This stability could be achieved in one of two ways: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transfer of electrons from one atom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another. </a:t>
            </a:r>
          </a:p>
          <a:p>
            <a:pPr marL="1257300" lvl="2" indent="-342900" algn="l" rtl="0">
              <a:lnSpc>
                <a:spcPct val="150000"/>
              </a:lnSpc>
              <a:buSzPct val="500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of electrons between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5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5"/>
          <p:cNvSpPr/>
          <p:nvPr/>
        </p:nvSpPr>
        <p:spPr>
          <a:xfrm>
            <a:off x="3064366" y="-38365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" y="339508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3" y="706547"/>
            <a:ext cx="8728594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bonds are formed by the transfer of one or more valence electrons from 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are composed of positively charged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negatively charged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20" y="2198583"/>
            <a:ext cx="3594264" cy="10764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1789" y="3449001"/>
            <a:ext cx="9505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that are neither strongly electronegative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similar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electronegativities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tend to form bonds by sharing electron pairs rather than completely transferring electrons.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mutual sharing of one or more electron pairs between atoms. </a:t>
            </a:r>
          </a:p>
        </p:txBody>
      </p:sp>
      <p:sp>
        <p:nvSpPr>
          <p:cNvPr id="11" name="مستطيل 5"/>
          <p:cNvSpPr/>
          <p:nvPr/>
        </p:nvSpPr>
        <p:spPr>
          <a:xfrm>
            <a:off x="10436" y="3094583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Covalent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ar-SA" sz="24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6" y="5560848"/>
            <a:ext cx="3197674" cy="9256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29" y="5365633"/>
            <a:ext cx="2971339" cy="13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مستطيل 3"/>
          <p:cNvSpPr/>
          <p:nvPr/>
        </p:nvSpPr>
        <p:spPr>
          <a:xfrm>
            <a:off x="-468560" y="542353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29468" y="986439"/>
            <a:ext cx="8853733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can be formed not only between identical atoms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but also between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atoms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atoms are different from one another, the electron pair may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shared equally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them. Such a bond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covalent 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atoms that are linked carry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negative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positive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07" y="3559866"/>
            <a:ext cx="4440489" cy="720080"/>
          </a:xfrm>
          <a:prstGeom prst="rect">
            <a:avLst/>
          </a:prstGeom>
        </p:spPr>
      </p:pic>
      <p:sp>
        <p:nvSpPr>
          <p:cNvPr id="10" name="مستطيل 5"/>
          <p:cNvSpPr/>
          <p:nvPr/>
        </p:nvSpPr>
        <p:spPr>
          <a:xfrm>
            <a:off x="3064366" y="-38365"/>
            <a:ext cx="291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710069"/>
            <a:ext cx="90131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molecules in which one atom supplies both electrons to another atom in the formation of a covalent bond.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9468" y="4347424"/>
            <a:ext cx="4248472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8" y="5682532"/>
            <a:ext cx="351160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75656" y="116632"/>
            <a:ext cx="6497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 Polarity and Dipole Moment (µ)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945" y="908720"/>
            <a:ext cx="9106198" cy="19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inductive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effect.</a:t>
            </a:r>
          </a:p>
          <a:p>
            <a:pPr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effect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defined as the permanent displacement of electrons forming a covalent bond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) towards the more electronegative element or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direction of polarity of a polar bond can be symbolized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            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1" t="-1" r="38835" b="25000"/>
          <a:stretch/>
        </p:blipFill>
        <p:spPr>
          <a:xfrm>
            <a:off x="8183238" y="2564904"/>
            <a:ext cx="720080" cy="216024"/>
          </a:xfrm>
          <a:prstGeom prst="rect">
            <a:avLst/>
          </a:prstGeom>
        </p:spPr>
      </p:pic>
      <p:pic>
        <p:nvPicPr>
          <p:cNvPr id="7" name="Picture 3" descr="C:\Users\hp\Pictures\صورة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58" y="3236174"/>
            <a:ext cx="3054920" cy="125257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38" y="4797582"/>
            <a:ext cx="86409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(µ)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to be the amount of charge separation (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–δ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multiplied by the bond length.</a:t>
            </a:r>
          </a:p>
          <a:p>
            <a:pPr marL="342900" indent="-342900" algn="l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bond polarity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by its dipole moment (µ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7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10610</TotalTime>
  <Words>1282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굴림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USER</cp:lastModifiedBy>
  <cp:revision>88</cp:revision>
  <cp:lastPrinted>2018-09-02T22:20:31Z</cp:lastPrinted>
  <dcterms:created xsi:type="dcterms:W3CDTF">2015-08-28T06:18:50Z</dcterms:created>
  <dcterms:modified xsi:type="dcterms:W3CDTF">2023-08-21T14:25:49Z</dcterms:modified>
</cp:coreProperties>
</file>