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86" r:id="rId2"/>
    <p:sldId id="258" r:id="rId3"/>
    <p:sldId id="259" r:id="rId4"/>
    <p:sldId id="262" r:id="rId5"/>
    <p:sldId id="263" r:id="rId6"/>
    <p:sldId id="287" r:id="rId7"/>
    <p:sldId id="288" r:id="rId8"/>
    <p:sldId id="289" r:id="rId9"/>
    <p:sldId id="290" r:id="rId10"/>
    <p:sldId id="291" r:id="rId11"/>
    <p:sldId id="292" r:id="rId12"/>
    <p:sldId id="273" r:id="rId13"/>
    <p:sldId id="268" r:id="rId14"/>
    <p:sldId id="271" r:id="rId15"/>
    <p:sldId id="265" r:id="rId16"/>
    <p:sldId id="293" r:id="rId17"/>
    <p:sldId id="281" r:id="rId18"/>
    <p:sldId id="275" r:id="rId19"/>
    <p:sldId id="294" r:id="rId20"/>
    <p:sldId id="295" r:id="rId21"/>
    <p:sldId id="296" r:id="rId22"/>
    <p:sldId id="297" r:id="rId2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8DB"/>
    <a:srgbClr val="83BDEA"/>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0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80C6FD28-734D-4CAB-8A90-E5FC3A36E9FC}" type="datetimeFigureOut">
              <a:rPr lang="en-US" smtClean="0"/>
              <a:t>5/18/2023</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9C6B6D33-BB97-4B95-8809-F0BDF8983E73}" type="slidenum">
              <a:rPr lang="en-US" smtClean="0"/>
              <a:t>‹#›</a:t>
            </a:fld>
            <a:endParaRPr lang="en-US"/>
          </a:p>
        </p:txBody>
      </p:sp>
    </p:spTree>
    <p:extLst>
      <p:ext uri="{BB962C8B-B14F-4D97-AF65-F5344CB8AC3E}">
        <p14:creationId xmlns:p14="http://schemas.microsoft.com/office/powerpoint/2010/main" val="234066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a:defRPr sz="1200"/>
            </a:lvl1pPr>
          </a:lstStyle>
          <a:p>
            <a:fld id="{170F3F4C-C73E-4A06-BA2E-B3FF2806DE93}" type="datetimeFigureOut">
              <a:rPr lang="en-US" smtClean="0"/>
              <a:t>5/18/2023</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10088"/>
            <a:ext cx="5670550" cy="36909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9900"/>
          </a:xfrm>
          <a:prstGeom prst="rect">
            <a:avLst/>
          </a:prstGeom>
        </p:spPr>
        <p:txBody>
          <a:bodyPr vert="horz" lIns="91440" tIns="45720" rIns="91440" bIns="45720" rtlCol="0" anchor="b"/>
          <a:lstStyle>
            <a:lvl1pPr algn="r">
              <a:defRPr sz="1200"/>
            </a:lvl1pPr>
          </a:lstStyle>
          <a:p>
            <a:fld id="{BA794426-962A-4360-80D0-06FF5303FFA4}" type="slidenum">
              <a:rPr lang="en-US" smtClean="0"/>
              <a:t>‹#›</a:t>
            </a:fld>
            <a:endParaRPr lang="en-US"/>
          </a:p>
        </p:txBody>
      </p:sp>
    </p:spTree>
    <p:extLst>
      <p:ext uri="{BB962C8B-B14F-4D97-AF65-F5344CB8AC3E}">
        <p14:creationId xmlns:p14="http://schemas.microsoft.com/office/powerpoint/2010/main" val="334063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4426-962A-4360-80D0-06FF5303FFA4}" type="slidenum">
              <a:rPr lang="en-US" smtClean="0"/>
              <a:t>19</a:t>
            </a:fld>
            <a:endParaRPr lang="en-US"/>
          </a:p>
        </p:txBody>
      </p:sp>
    </p:spTree>
    <p:extLst>
      <p:ext uri="{BB962C8B-B14F-4D97-AF65-F5344CB8AC3E}">
        <p14:creationId xmlns:p14="http://schemas.microsoft.com/office/powerpoint/2010/main" val="394113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ar-SA">
              <a:solidFill>
                <a:prstClr val="black">
                  <a:lumMod val="65000"/>
                  <a:lumOff val="35000"/>
                </a:prstClr>
              </a:solidFill>
            </a:endParaRPr>
          </a:p>
        </p:txBody>
      </p:sp>
    </p:spTree>
    <p:extLst>
      <p:ext uri="{BB962C8B-B14F-4D97-AF65-F5344CB8AC3E}">
        <p14:creationId xmlns:p14="http://schemas.microsoft.com/office/powerpoint/2010/main" val="11058936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18198830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902512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19450905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1917444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9406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ar-SA">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8261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ar-SA">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378603013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ar-SA">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12284632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4118267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E250A-AC05-42D5-9948-A9BE98A6B1EB}" type="datetime1">
              <a:rPr lang="ar-SA" smtClean="0">
                <a:solidFill>
                  <a:prstClr val="black">
                    <a:lumMod val="65000"/>
                    <a:lumOff val="35000"/>
                  </a:prstClr>
                </a:solidFill>
              </a:rPr>
              <a:pPr/>
              <a:t>28/10/1444</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val="42488675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a:fld id="{545E250A-AC05-42D5-9948-A9BE98A6B1EB}" type="datetime1">
              <a:rPr lang="ar-SA" smtClean="0">
                <a:solidFill>
                  <a:prstClr val="black">
                    <a:lumMod val="65000"/>
                    <a:lumOff val="35000"/>
                  </a:prstClr>
                </a:solidFill>
              </a:rPr>
              <a:pPr rtl="1"/>
              <a:t>28/10/1444</a:t>
            </a:fld>
            <a:endParaRPr lang="ar-SA">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a:endParaRPr lang="ar-SA">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rtl="1"/>
            <a:fld id="{43157A45-6C7A-4007-9C29-71EC23A19E11}" type="slidenum">
              <a:rPr lang="ar-SA" smtClean="0">
                <a:solidFill>
                  <a:prstClr val="black">
                    <a:lumMod val="65000"/>
                    <a:lumOff val="35000"/>
                  </a:prstClr>
                </a:solidFill>
              </a:rPr>
              <a:pPr rtl="1"/>
              <a:t>‹#›</a:t>
            </a:fld>
            <a:endParaRPr lang="ar-SA">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343012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tmp"/></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32844" y="2798618"/>
            <a:ext cx="4685898" cy="923330"/>
          </a:xfrm>
          <a:prstGeom prst="rect">
            <a:avLst/>
          </a:prstGeom>
        </p:spPr>
        <p:txBody>
          <a:bodyPr wrap="none">
            <a:spAutoFit/>
          </a:bodyPr>
          <a:lstStyle/>
          <a:p>
            <a:r>
              <a:rPr lang="en-US" sz="5400" dirty="0">
                <a:solidFill>
                  <a:srgbClr val="00B050"/>
                </a:solidFill>
                <a:latin typeface="Times New Roman" pitchFamily="18" charset="0"/>
                <a:cs typeface="Times New Roman" pitchFamily="18" charset="0"/>
              </a:rPr>
              <a:t>Stereochemistry</a:t>
            </a:r>
            <a:endParaRPr lang="ar-SA" sz="5400" dirty="0">
              <a:solidFill>
                <a:srgbClr val="00B050"/>
              </a:solidFill>
              <a:latin typeface="Times New Roman" pitchFamily="18" charset="0"/>
              <a:cs typeface="Times New Roman" pitchFamily="18" charset="0"/>
            </a:endParaRPr>
          </a:p>
        </p:txBody>
      </p:sp>
      <p:sp>
        <p:nvSpPr>
          <p:cNvPr id="6" name="مربع نص 5"/>
          <p:cNvSpPr txBox="1"/>
          <p:nvPr/>
        </p:nvSpPr>
        <p:spPr>
          <a:xfrm>
            <a:off x="3326816" y="1219200"/>
            <a:ext cx="2193229" cy="707886"/>
          </a:xfrm>
          <a:prstGeom prst="rect">
            <a:avLst/>
          </a:prstGeom>
          <a:noFill/>
        </p:spPr>
        <p:txBody>
          <a:bodyPr wrap="none" rtlCol="1">
            <a:spAutoFit/>
          </a:bodyPr>
          <a:lstStyle/>
          <a:p>
            <a:r>
              <a:rPr lang="en-US" sz="4000" dirty="0" smtClean="0">
                <a:solidFill>
                  <a:srgbClr val="00B050"/>
                </a:solidFill>
                <a:latin typeface="Times New Roman" pitchFamily="18" charset="0"/>
                <a:cs typeface="Times New Roman" pitchFamily="18" charset="0"/>
              </a:rPr>
              <a:t>Chapter 6</a:t>
            </a:r>
            <a:endParaRPr lang="ar-SA" sz="4000" dirty="0">
              <a:solidFill>
                <a:srgbClr val="00B050"/>
              </a:solidFill>
              <a:latin typeface="Times New Roman" pitchFamily="18" charset="0"/>
            </a:endParaRPr>
          </a:p>
        </p:txBody>
      </p:sp>
      <p:sp>
        <p:nvSpPr>
          <p:cNvPr id="3" name="عنصر نائب لرقم الشريحة 2"/>
          <p:cNvSpPr>
            <a:spLocks noGrp="1"/>
          </p:cNvSpPr>
          <p:nvPr>
            <p:ph type="sldNum" sz="quarter" idx="12"/>
          </p:nvPr>
        </p:nvSpPr>
        <p:spPr/>
        <p:txBody>
          <a:bodyPr/>
          <a:lstStyle/>
          <a:p>
            <a:fld id="{61E875FE-FE94-4A05-95E9-561361025A14}" type="slidenum">
              <a:rPr lang="en-US" smtClean="0">
                <a:solidFill>
                  <a:prstClr val="black">
                    <a:lumMod val="65000"/>
                    <a:lumOff val="35000"/>
                  </a:prstClr>
                </a:solidFill>
              </a:rPr>
              <a:pPr/>
              <a:t>1</a:t>
            </a:fld>
            <a:endParaRPr lang="en-US">
              <a:solidFill>
                <a:prstClr val="black">
                  <a:lumMod val="65000"/>
                  <a:lumOff val="35000"/>
                </a:prstClr>
              </a:solidFill>
            </a:endParaRPr>
          </a:p>
        </p:txBody>
      </p:sp>
    </p:spTree>
    <p:extLst>
      <p:ext uri="{BB962C8B-B14F-4D97-AF65-F5344CB8AC3E}">
        <p14:creationId xmlns:p14="http://schemas.microsoft.com/office/powerpoint/2010/main" val="218270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10</a:t>
            </a:fld>
            <a:endParaRPr lang="ar-SA">
              <a:solidFill>
                <a:prstClr val="black">
                  <a:lumMod val="65000"/>
                  <a:lumOff val="35000"/>
                </a:prstClr>
              </a:solidFill>
            </a:endParaRPr>
          </a:p>
        </p:txBody>
      </p:sp>
      <p:sp>
        <p:nvSpPr>
          <p:cNvPr id="3" name="Rectangle 2"/>
          <p:cNvSpPr/>
          <p:nvPr/>
        </p:nvSpPr>
        <p:spPr>
          <a:xfrm>
            <a:off x="76200" y="228600"/>
            <a:ext cx="8153400" cy="879343"/>
          </a:xfrm>
          <a:prstGeom prst="rect">
            <a:avLst/>
          </a:prstGeom>
        </p:spPr>
        <p:txBody>
          <a:bodyPr wrap="square">
            <a:spAutoFit/>
          </a:bodyPr>
          <a:lstStyle/>
          <a:p>
            <a:pPr>
              <a:lnSpc>
                <a:spcPct val="150000"/>
              </a:lnSpc>
            </a:pPr>
            <a:r>
              <a:rPr lang="en-US" dirty="0">
                <a:solidFill>
                  <a:srgbClr val="C00000"/>
                </a:solidFill>
                <a:latin typeface="Times New Roman" panose="02020603050405020304" pitchFamily="18" charset="0"/>
                <a:cs typeface="Times New Roman" panose="02020603050405020304" pitchFamily="18" charset="0"/>
              </a:rPr>
              <a:t>Rule </a:t>
            </a:r>
            <a:r>
              <a:rPr lang="en-US" dirty="0" smtClean="0">
                <a:solidFill>
                  <a:srgbClr val="C00000"/>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Multiple bonds are treated as if they were an equal number of single bonds. For </a:t>
            </a:r>
            <a:r>
              <a:rPr lang="en-US" dirty="0" smtClean="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the vinyl group </a:t>
            </a:r>
            <a:r>
              <a:rPr lang="en-US" dirty="0" smtClean="0">
                <a:solidFill>
                  <a:srgbClr val="C00000"/>
                </a:solidFill>
                <a:latin typeface="Times New Roman" panose="02020603050405020304" pitchFamily="18" charset="0"/>
                <a:cs typeface="Times New Roman" panose="02020603050405020304" pitchFamily="18" charset="0"/>
              </a:rPr>
              <a:t>-CH=CH</a:t>
            </a:r>
            <a:r>
              <a:rPr lang="en-US" baseline="-25000" dirty="0" smtClean="0">
                <a:solidFill>
                  <a:srgbClr val="C00000"/>
                </a:solidFill>
                <a:latin typeface="Times New Roman" panose="02020603050405020304" pitchFamily="18" charset="0"/>
                <a:cs typeface="Times New Roman" panose="02020603050405020304" pitchFamily="18" charset="0"/>
              </a:rPr>
              <a:t>2</a:t>
            </a:r>
            <a:r>
              <a:rPr lang="en-US"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counted </a:t>
            </a:r>
            <a:r>
              <a:rPr lang="en-US" dirty="0" smtClean="0">
                <a:latin typeface="Times New Roman" panose="02020603050405020304" pitchFamily="18" charset="0"/>
                <a:cs typeface="Times New Roman" panose="02020603050405020304" pitchFamily="18" charset="0"/>
              </a:rPr>
              <a:t>as:</a:t>
            </a:r>
            <a:endParaRPr lang="en-US" dirty="0">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37760"/>
            <a:ext cx="6546147" cy="5143946"/>
          </a:xfrm>
          <a:prstGeom prst="rect">
            <a:avLst/>
          </a:prstGeom>
        </p:spPr>
      </p:pic>
    </p:spTree>
    <p:extLst>
      <p:ext uri="{BB962C8B-B14F-4D97-AF65-F5344CB8AC3E}">
        <p14:creationId xmlns:p14="http://schemas.microsoft.com/office/powerpoint/2010/main" val="339746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11</a:t>
            </a:fld>
            <a:endParaRPr lang="ar-SA">
              <a:solidFill>
                <a:prstClr val="black">
                  <a:lumMod val="65000"/>
                  <a:lumOff val="35000"/>
                </a:prstClr>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609601"/>
            <a:ext cx="5257800" cy="214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769" y="3200400"/>
            <a:ext cx="8736496" cy="87357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altLang="ar-SA" dirty="0">
                <a:latin typeface="Times New Roman" panose="02020603050405020304" pitchFamily="18" charset="0"/>
              </a:rPr>
              <a:t>In drawing the arrow from group (</a:t>
            </a:r>
            <a:r>
              <a:rPr lang="en-US" altLang="ar-SA" dirty="0">
                <a:solidFill>
                  <a:srgbClr val="C00000"/>
                </a:solidFill>
                <a:latin typeface="Times New Roman" panose="02020603050405020304" pitchFamily="18" charset="0"/>
              </a:rPr>
              <a:t>1</a:t>
            </a:r>
            <a:r>
              <a:rPr lang="en-US" altLang="ar-SA" dirty="0">
                <a:latin typeface="Times New Roman" panose="02020603050405020304" pitchFamily="18" charset="0"/>
              </a:rPr>
              <a:t>) to group (</a:t>
            </a:r>
            <a:r>
              <a:rPr lang="en-US" altLang="ar-SA" dirty="0">
                <a:solidFill>
                  <a:srgbClr val="C00000"/>
                </a:solidFill>
                <a:latin typeface="Times New Roman" panose="02020603050405020304" pitchFamily="18" charset="0"/>
              </a:rPr>
              <a:t>2</a:t>
            </a:r>
            <a:r>
              <a:rPr lang="en-US" altLang="ar-SA" dirty="0">
                <a:latin typeface="Times New Roman" panose="02020603050405020304" pitchFamily="18" charset="0"/>
              </a:rPr>
              <a:t>), you can draw past the group with the lowest priority (</a:t>
            </a:r>
            <a:r>
              <a:rPr lang="en-US" altLang="ar-SA" dirty="0">
                <a:solidFill>
                  <a:srgbClr val="C00000"/>
                </a:solidFill>
                <a:latin typeface="Times New Roman" panose="02020603050405020304" pitchFamily="18" charset="0"/>
              </a:rPr>
              <a:t>4</a:t>
            </a:r>
            <a:r>
              <a:rPr lang="en-US" altLang="ar-SA" dirty="0">
                <a:latin typeface="Times New Roman" panose="02020603050405020304" pitchFamily="18" charset="0"/>
              </a:rPr>
              <a:t>) but never draw past the group with the next lower priority (</a:t>
            </a:r>
            <a:r>
              <a:rPr lang="en-US" altLang="ar-SA" dirty="0">
                <a:solidFill>
                  <a:srgbClr val="C00000"/>
                </a:solidFill>
                <a:latin typeface="Times New Roman" panose="02020603050405020304" pitchFamily="18" charset="0"/>
              </a:rPr>
              <a:t>3</a:t>
            </a:r>
            <a:r>
              <a:rPr lang="en-US" altLang="ar-SA" dirty="0">
                <a:latin typeface="Times New Roman" panose="02020603050405020304" pitchFamily="18" charset="0"/>
              </a:rPr>
              <a:t>)</a:t>
            </a:r>
            <a:endParaRPr lang="ar-SA" altLang="ar-SA" dirty="0">
              <a:latin typeface="Times New Roman" panose="02020603050405020304" pitchFamily="18" charset="0"/>
            </a:endParaRPr>
          </a:p>
        </p:txBody>
      </p:sp>
      <p:sp>
        <p:nvSpPr>
          <p:cNvPr id="5" name="TextBox 4"/>
          <p:cNvSpPr txBox="1"/>
          <p:nvPr/>
        </p:nvSpPr>
        <p:spPr>
          <a:xfrm>
            <a:off x="228600" y="87868"/>
            <a:ext cx="1265090" cy="400110"/>
          </a:xfrm>
          <a:prstGeom prst="rect">
            <a:avLst/>
          </a:prstGeom>
          <a:noFill/>
        </p:spPr>
        <p:txBody>
          <a:bodyPr wrap="none" rtlCol="0">
            <a:spAutoFit/>
          </a:bodyPr>
          <a:lstStyle/>
          <a:p>
            <a:r>
              <a:rPr lang="en-US" sz="2000" dirty="0" smtClean="0">
                <a:solidFill>
                  <a:srgbClr val="00B050"/>
                </a:solidFill>
                <a:latin typeface="Times New Roman" panose="02020603050405020304" pitchFamily="18" charset="0"/>
                <a:cs typeface="Times New Roman" panose="02020603050405020304" pitchFamily="18" charset="0"/>
              </a:rPr>
              <a:t>Examples:</a:t>
            </a:r>
            <a:endParaRPr lang="en-US" sz="2000" dirty="0">
              <a:solidFill>
                <a:srgbClr val="00B050"/>
              </a:solidFill>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06891"/>
            <a:ext cx="5447507" cy="15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94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43" y="228600"/>
            <a:ext cx="9007522" cy="212006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group with the lowest priority (</a:t>
            </a:r>
            <a:r>
              <a:rPr lang="en-US" dirty="0">
                <a:solidFill>
                  <a:srgbClr val="C00000"/>
                </a:solidFill>
                <a:latin typeface="Times New Roman" pitchFamily="18" charset="0"/>
                <a:cs typeface="Times New Roman" pitchFamily="18" charset="0"/>
              </a:rPr>
              <a:t>4</a:t>
            </a:r>
            <a:r>
              <a:rPr lang="en-US" dirty="0">
                <a:latin typeface="Times New Roman" pitchFamily="18" charset="0"/>
                <a:cs typeface="Times New Roman" pitchFamily="18" charset="0"/>
              </a:rPr>
              <a:t>) is not bonded with a </a:t>
            </a:r>
            <a:r>
              <a:rPr lang="en-US" dirty="0" smtClean="0">
                <a:solidFill>
                  <a:srgbClr val="C00000"/>
                </a:solidFill>
                <a:latin typeface="Times New Roman" pitchFamily="18" charset="0"/>
                <a:cs typeface="Times New Roman" pitchFamily="18" charset="0"/>
              </a:rPr>
              <a:t>dashed </a:t>
            </a:r>
            <a:r>
              <a:rPr lang="en-US" dirty="0">
                <a:solidFill>
                  <a:srgbClr val="C00000"/>
                </a:solidFill>
                <a:latin typeface="Times New Roman" pitchFamily="18" charset="0"/>
                <a:cs typeface="Times New Roman" pitchFamily="18" charset="0"/>
              </a:rPr>
              <a:t>wedge</a:t>
            </a:r>
            <a:r>
              <a:rPr lang="en-US" dirty="0">
                <a:latin typeface="Times New Roman" pitchFamily="18" charset="0"/>
                <a:cs typeface="Times New Roman" pitchFamily="18" charset="0"/>
              </a:rPr>
              <a:t>, switch </a:t>
            </a:r>
            <a:r>
              <a:rPr lang="en-US" dirty="0">
                <a:solidFill>
                  <a:srgbClr val="C00000"/>
                </a:solidFill>
                <a:latin typeface="Times New Roman" pitchFamily="18" charset="0"/>
                <a:cs typeface="Times New Roman" pitchFamily="18" charset="0"/>
              </a:rPr>
              <a:t>two groups </a:t>
            </a:r>
            <a:r>
              <a:rPr lang="en-US" dirty="0">
                <a:latin typeface="Times New Roman" pitchFamily="18" charset="0"/>
                <a:cs typeface="Times New Roman" pitchFamily="18" charset="0"/>
              </a:rPr>
              <a:t>to make it bonded with a </a:t>
            </a:r>
            <a:r>
              <a:rPr lang="en-US" dirty="0" smtClean="0">
                <a:latin typeface="Times New Roman" pitchFamily="18" charset="0"/>
                <a:cs typeface="Times New Roman" pitchFamily="18" charset="0"/>
              </a:rPr>
              <a:t>dashed wedge and switch again for any two groups without switching the lowest priority (</a:t>
            </a:r>
            <a:r>
              <a:rPr lang="en-US" dirty="0" smtClean="0">
                <a:solidFill>
                  <a:srgbClr val="C00000"/>
                </a:solidFill>
                <a:latin typeface="Times New Roman" pitchFamily="18" charset="0"/>
                <a:cs typeface="Times New Roman" pitchFamily="18" charset="0"/>
              </a:rPr>
              <a:t>4</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As you switched the groups, also switch the configurations, i.e. if the molecule appears to be </a:t>
            </a:r>
            <a:r>
              <a:rPr lang="en-US" i="1" dirty="0">
                <a:solidFill>
                  <a:srgbClr val="C00000"/>
                </a:solidFill>
                <a:latin typeface="Times New Roman" pitchFamily="18" charset="0"/>
                <a:cs typeface="Times New Roman" pitchFamily="18" charset="0"/>
              </a:rPr>
              <a:t>S</a:t>
            </a:r>
            <a:r>
              <a:rPr lang="en-US" dirty="0">
                <a:latin typeface="Times New Roman" pitchFamily="18" charset="0"/>
                <a:cs typeface="Times New Roman" pitchFamily="18" charset="0"/>
              </a:rPr>
              <a:t> then it is originally </a:t>
            </a:r>
            <a:r>
              <a:rPr lang="en-US" i="1" dirty="0">
                <a:solidFill>
                  <a:srgbClr val="C00000"/>
                </a:solidFill>
                <a:latin typeface="Times New Roman" pitchFamily="18" charset="0"/>
                <a:cs typeface="Times New Roman" pitchFamily="18" charset="0"/>
              </a:rPr>
              <a:t>R</a:t>
            </a:r>
            <a:r>
              <a:rPr lang="en-US" dirty="0">
                <a:latin typeface="Times New Roman" pitchFamily="18" charset="0"/>
                <a:cs typeface="Times New Roman" pitchFamily="18" charset="0"/>
              </a:rPr>
              <a:t> , and if it appears to be </a:t>
            </a:r>
            <a:r>
              <a:rPr lang="en-US" i="1" dirty="0">
                <a:solidFill>
                  <a:srgbClr val="C00000"/>
                </a:solidFill>
                <a:latin typeface="Times New Roman" pitchFamily="18" charset="0"/>
                <a:cs typeface="Times New Roman" pitchFamily="18" charset="0"/>
              </a:rPr>
              <a:t>R</a:t>
            </a:r>
            <a:r>
              <a:rPr lang="en-US" dirty="0">
                <a:latin typeface="Times New Roman" pitchFamily="18" charset="0"/>
                <a:cs typeface="Times New Roman" pitchFamily="18" charset="0"/>
              </a:rPr>
              <a:t> then it was originally </a:t>
            </a:r>
            <a:r>
              <a:rPr lang="en-US" i="1" dirty="0" smtClean="0">
                <a:solidFill>
                  <a:srgbClr val="C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 </a:t>
            </a:r>
            <a:endParaRPr lang="ar-SA" dirty="0">
              <a:latin typeface="Times New Roman" pitchFamily="18" charset="0"/>
              <a:cs typeface="Times New Roman" pitchFamily="18" charset="0"/>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848"/>
          <a:stretch/>
        </p:blipFill>
        <p:spPr bwMode="auto">
          <a:xfrm>
            <a:off x="1800318" y="2438400"/>
            <a:ext cx="5334000" cy="1675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preferRelativeResize="0">
            <a:picLocks noChangeAspect="1"/>
          </p:cNvPicPr>
          <p:nvPr/>
        </p:nvPicPr>
        <p:blipFill>
          <a:blip r:embed="rId3"/>
          <a:stretch>
            <a:fillRect/>
          </a:stretch>
        </p:blipFill>
        <p:spPr>
          <a:xfrm>
            <a:off x="1800318" y="4203920"/>
            <a:ext cx="5334000" cy="1673352"/>
          </a:xfrm>
          <a:prstGeom prst="rect">
            <a:avLst/>
          </a:prstGeom>
        </p:spPr>
      </p:pic>
    </p:spTree>
    <p:extLst>
      <p:ext uri="{BB962C8B-B14F-4D97-AF65-F5344CB8AC3E}">
        <p14:creationId xmlns:p14="http://schemas.microsoft.com/office/powerpoint/2010/main" val="2175467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6421373" cy="523220"/>
          </a:xfrm>
          <a:prstGeom prst="rect">
            <a:avLst/>
          </a:prstGeom>
        </p:spPr>
        <p:txBody>
          <a:bodyPr wrap="none">
            <a:spAutoFit/>
          </a:bodyPr>
          <a:lstStyle/>
          <a:p>
            <a:r>
              <a:rPr lang="en-US" sz="2800" dirty="0" smtClean="0">
                <a:solidFill>
                  <a:srgbClr val="00B050"/>
                </a:solidFill>
                <a:latin typeface="Times New Roman" pitchFamily="18" charset="0"/>
                <a:cs typeface="Times New Roman" pitchFamily="18" charset="0"/>
              </a:rPr>
              <a:t>Properties of Enantiomers: Optical Activity</a:t>
            </a:r>
            <a:endParaRPr lang="en-US" sz="2800" dirty="0">
              <a:solidFill>
                <a:srgbClr val="00B050"/>
              </a:solidFill>
              <a:latin typeface="Times New Roman" pitchFamily="18" charset="0"/>
              <a:cs typeface="Times New Roman" pitchFamily="18" charset="0"/>
            </a:endParaRPr>
          </a:p>
        </p:txBody>
      </p:sp>
      <p:sp>
        <p:nvSpPr>
          <p:cNvPr id="4" name="Rectangle 3"/>
          <p:cNvSpPr/>
          <p:nvPr/>
        </p:nvSpPr>
        <p:spPr>
          <a:xfrm>
            <a:off x="-76200" y="838408"/>
            <a:ext cx="9865780"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latin typeface="Times New Roman" pitchFamily="18" charset="0"/>
                <a:cs typeface="Times New Roman" pitchFamily="18" charset="0"/>
              </a:rPr>
              <a:t>Enantiomers</a:t>
            </a:r>
            <a:r>
              <a:rPr lang="en-US" dirty="0">
                <a:latin typeface="Times New Roman" pitchFamily="18" charset="0"/>
                <a:cs typeface="Times New Roman" pitchFamily="18" charset="0"/>
              </a:rPr>
              <a:t> have identical physical properties such as boiling points, melting points, refractive indices, and </a:t>
            </a:r>
            <a:r>
              <a:rPr lang="en-US" dirty="0" err="1">
                <a:latin typeface="Times New Roman" pitchFamily="18" charset="0"/>
                <a:cs typeface="Times New Roman" pitchFamily="18" charset="0"/>
              </a:rPr>
              <a:t>solubilities</a:t>
            </a:r>
            <a:r>
              <a:rPr lang="en-US" dirty="0">
                <a:latin typeface="Times New Roman" pitchFamily="18" charset="0"/>
                <a:cs typeface="Times New Roman" pitchFamily="18" charset="0"/>
              </a:rPr>
              <a:t> in common solvents </a:t>
            </a:r>
            <a:r>
              <a:rPr lang="en-US" dirty="0">
                <a:solidFill>
                  <a:srgbClr val="C00000"/>
                </a:solidFill>
                <a:latin typeface="Times New Roman" pitchFamily="18" charset="0"/>
                <a:cs typeface="Times New Roman" pitchFamily="18" charset="0"/>
              </a:rPr>
              <a:t>except optical rotations</a:t>
            </a:r>
            <a:r>
              <a:rPr lang="en-US"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dirty="0" smtClean="0">
                <a:solidFill>
                  <a:srgbClr val="C00000"/>
                </a:solidFill>
                <a:latin typeface="Times New Roman" pitchFamily="18" charset="0"/>
                <a:cs typeface="Times New Roman" pitchFamily="18" charset="0"/>
              </a:rPr>
              <a:t>Enantiomers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rotate the plane of </a:t>
            </a:r>
            <a:r>
              <a:rPr lang="en-US" dirty="0">
                <a:solidFill>
                  <a:srgbClr val="C00000"/>
                </a:solidFill>
                <a:latin typeface="Times New Roman" pitchFamily="18" charset="0"/>
                <a:cs typeface="Times New Roman" pitchFamily="18" charset="0"/>
              </a:rPr>
              <a:t>plane-polarized light </a:t>
            </a:r>
            <a:r>
              <a:rPr lang="en-US" dirty="0">
                <a:latin typeface="Times New Roman" pitchFamily="18" charset="0"/>
                <a:cs typeface="Times New Roman" pitchFamily="18" charset="0"/>
              </a:rPr>
              <a:t>in equal amounts but in opposite directions.</a:t>
            </a:r>
            <a:endParaRPr lang="ar-SA" dirty="0">
              <a:latin typeface="Times New Roman" pitchFamily="18" charset="0"/>
              <a:cs typeface="Times New Roman" pitchFamily="18" charset="0"/>
            </a:endParaRPr>
          </a:p>
        </p:txBody>
      </p:sp>
      <p:sp>
        <p:nvSpPr>
          <p:cNvPr id="7" name="Rectangle 6"/>
          <p:cNvSpPr/>
          <p:nvPr/>
        </p:nvSpPr>
        <p:spPr>
          <a:xfrm>
            <a:off x="-76200" y="2197114"/>
            <a:ext cx="8204190" cy="87357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solidFill>
                  <a:srgbClr val="C00000"/>
                </a:solidFill>
                <a:latin typeface="Times New Roman" pitchFamily="18" charset="0"/>
                <a:cs typeface="Times New Roman" pitchFamily="18" charset="0"/>
              </a:rPr>
              <a:t>Plane-Polarized </a:t>
            </a:r>
            <a:r>
              <a:rPr lang="en-US" dirty="0" smtClean="0">
                <a:solidFill>
                  <a:srgbClr val="C00000"/>
                </a:solidFill>
                <a:latin typeface="Times New Roman" pitchFamily="18" charset="0"/>
                <a:cs typeface="Times New Roman" pitchFamily="18" charset="0"/>
              </a:rPr>
              <a:t>Light: </a:t>
            </a:r>
            <a:r>
              <a:rPr lang="en-US" dirty="0" smtClean="0">
                <a:solidFill>
                  <a:prstClr val="black"/>
                </a:solidFill>
                <a:latin typeface="Times New Roman" pitchFamily="18" charset="0"/>
                <a:cs typeface="Times New Roman" pitchFamily="18" charset="0"/>
              </a:rPr>
              <a:t>The </a:t>
            </a:r>
            <a:r>
              <a:rPr lang="en-US" dirty="0">
                <a:solidFill>
                  <a:prstClr val="black"/>
                </a:solidFill>
                <a:latin typeface="Times New Roman" pitchFamily="18" charset="0"/>
                <a:cs typeface="Times New Roman" pitchFamily="18" charset="0"/>
              </a:rPr>
              <a:t>light used to measure optical activity has two properties: consists of a single wavelength And it is plane-polarized. </a:t>
            </a:r>
          </a:p>
        </p:txBody>
      </p:sp>
      <p:sp>
        <p:nvSpPr>
          <p:cNvPr id="9" name="TextBox 8"/>
          <p:cNvSpPr txBox="1"/>
          <p:nvPr/>
        </p:nvSpPr>
        <p:spPr>
          <a:xfrm>
            <a:off x="-86139" y="3090564"/>
            <a:ext cx="8839200" cy="87357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smtClean="0">
                <a:solidFill>
                  <a:srgbClr val="C00000"/>
                </a:solidFill>
                <a:latin typeface="Times New Roman" pitchFamily="18" charset="0"/>
                <a:cs typeface="Times New Roman" pitchFamily="18" charset="0"/>
              </a:rPr>
              <a:t>Optical activity</a:t>
            </a:r>
            <a:r>
              <a:rPr lang="en-US" dirty="0" smtClean="0">
                <a:latin typeface="Times New Roman" pitchFamily="18" charset="0"/>
                <a:cs typeface="Times New Roman" pitchFamily="18" charset="0"/>
              </a:rPr>
              <a:t> is the ability of a chiral substance to rotate the plane of plane-polarized light and is measured using an instrument called</a:t>
            </a:r>
            <a:r>
              <a:rPr lang="en-US" b="1"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Polarimeter</a:t>
            </a:r>
            <a:r>
              <a:rPr lang="en-US"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31202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76200"/>
            <a:ext cx="1858201" cy="523220"/>
          </a:xfrm>
          <a:prstGeom prst="rect">
            <a:avLst/>
          </a:prstGeom>
        </p:spPr>
        <p:txBody>
          <a:bodyPr wrap="none">
            <a:spAutoFit/>
          </a:bodyPr>
          <a:lstStyle/>
          <a:p>
            <a:r>
              <a:rPr lang="en-US" sz="2800" dirty="0" err="1">
                <a:solidFill>
                  <a:srgbClr val="00B050"/>
                </a:solidFill>
                <a:latin typeface="Times New Roman" pitchFamily="18" charset="0"/>
                <a:cs typeface="Times New Roman" pitchFamily="18" charset="0"/>
              </a:rPr>
              <a:t>Polarimeter</a:t>
            </a:r>
            <a:endParaRPr lang="en-US" sz="2800" dirty="0">
              <a:solidFill>
                <a:srgbClr val="00B050"/>
              </a:solidFill>
            </a:endParaRPr>
          </a:p>
        </p:txBody>
      </p:sp>
      <p:sp>
        <p:nvSpPr>
          <p:cNvPr id="6" name="Rectangle 5"/>
          <p:cNvSpPr/>
          <p:nvPr/>
        </p:nvSpPr>
        <p:spPr>
          <a:xfrm>
            <a:off x="152400" y="382042"/>
            <a:ext cx="9144000" cy="2169825"/>
          </a:xfrm>
          <a:prstGeom prst="rect">
            <a:avLst/>
          </a:prstGeom>
        </p:spPr>
        <p:txBody>
          <a:bodyPr wrap="square">
            <a:spAutoFit/>
          </a:bodyPr>
          <a:lstStyle/>
          <a:p>
            <a:pPr marL="342900" indent="-342900" algn="just">
              <a:lnSpc>
                <a:spcPct val="150000"/>
              </a:lnSpc>
              <a:buFont typeface="Arial" pitchFamily="34" charset="0"/>
              <a:buChar char="•"/>
            </a:pPr>
            <a:r>
              <a:rPr lang="en-US" dirty="0">
                <a:latin typeface="Times New Roman" pitchFamily="18" charset="0"/>
                <a:cs typeface="Times New Roman" pitchFamily="18" charset="0"/>
              </a:rPr>
              <a:t>A </a:t>
            </a:r>
            <a:r>
              <a:rPr lang="en-US" dirty="0" err="1">
                <a:solidFill>
                  <a:srgbClr val="C00000"/>
                </a:solidFill>
                <a:latin typeface="Times New Roman" pitchFamily="18" charset="0"/>
                <a:cs typeface="Times New Roman" pitchFamily="18" charset="0"/>
              </a:rPr>
              <a:t>polarimeter</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measures the rotation of </a:t>
            </a:r>
            <a:r>
              <a:rPr lang="en-US" dirty="0" smtClean="0">
                <a:latin typeface="Times New Roman" pitchFamily="18" charset="0"/>
                <a:cs typeface="Times New Roman" pitchFamily="18" charset="0"/>
              </a:rPr>
              <a:t>plane-polarized that </a:t>
            </a:r>
            <a:r>
              <a:rPr lang="en-US" dirty="0">
                <a:latin typeface="Times New Roman" pitchFamily="18" charset="0"/>
                <a:cs typeface="Times New Roman" pitchFamily="18" charset="0"/>
              </a:rPr>
              <a:t>has passed through a </a:t>
            </a:r>
            <a:r>
              <a:rPr lang="en-US" dirty="0" smtClean="0">
                <a:latin typeface="Times New Roman" pitchFamily="18" charset="0"/>
                <a:cs typeface="Times New Roman" pitchFamily="18" charset="0"/>
              </a:rPr>
              <a:t>solution.</a:t>
            </a:r>
            <a:endParaRPr lang="en-US" dirty="0">
              <a:latin typeface="Times New Roman" pitchFamily="18" charset="0"/>
              <a:cs typeface="Times New Roman" pitchFamily="18" charset="0"/>
            </a:endParaRPr>
          </a:p>
          <a:p>
            <a:pPr marL="342900" indent="-342900" algn="just">
              <a:lnSpc>
                <a:spcPct val="150000"/>
              </a:lnSpc>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angle between the entrance and exit planes </a:t>
            </a:r>
            <a:r>
              <a:rPr lang="en-US" dirty="0" smtClean="0">
                <a:latin typeface="Times New Roman" pitchFamily="18" charset="0"/>
                <a:cs typeface="Times New Roman" pitchFamily="18" charset="0"/>
              </a:rPr>
              <a:t>is the </a:t>
            </a:r>
            <a:r>
              <a:rPr lang="en-US" dirty="0">
                <a:latin typeface="Times New Roman" pitchFamily="18" charset="0"/>
                <a:cs typeface="Times New Roman" pitchFamily="18" charset="0"/>
              </a:rPr>
              <a:t>optical rotation</a:t>
            </a:r>
            <a:r>
              <a:rPr lang="en-US" dirty="0" smtClean="0">
                <a:latin typeface="Times New Roman" pitchFamily="18" charset="0"/>
                <a:cs typeface="Times New Roman" pitchFamily="18" charset="0"/>
              </a:rPr>
              <a:t>.</a:t>
            </a:r>
          </a:p>
          <a:p>
            <a:pPr marL="342900" indent="-342900" algn="just">
              <a:lnSpc>
                <a:spcPct val="150000"/>
              </a:lnSpc>
              <a:buFont typeface="Arial" pitchFamily="34" charset="0"/>
              <a:buChar char="•"/>
            </a:pPr>
            <a:r>
              <a:rPr lang="en-US" dirty="0">
                <a:latin typeface="Times New Roman" pitchFamily="18" charset="0"/>
                <a:cs typeface="Times New Roman" pitchFamily="18" charset="0"/>
              </a:rPr>
              <a:t>Rotation, in degrees, is [α</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lgn="just">
              <a:lnSpc>
                <a:spcPct val="150000"/>
              </a:lnSpc>
              <a:buFont typeface="Arial" pitchFamily="34" charset="0"/>
              <a:buChar char="•"/>
            </a:pPr>
            <a:r>
              <a:rPr lang="en-US" dirty="0" smtClean="0">
                <a:latin typeface="Times New Roman" pitchFamily="18" charset="0"/>
                <a:cs typeface="Times New Roman" pitchFamily="18" charset="0"/>
              </a:rPr>
              <a:t>Clockwise </a:t>
            </a:r>
            <a:r>
              <a:rPr lang="en-US" dirty="0">
                <a:latin typeface="Times New Roman" pitchFamily="18" charset="0"/>
                <a:cs typeface="Times New Roman" pitchFamily="18" charset="0"/>
              </a:rPr>
              <a:t>rotation is called </a:t>
            </a:r>
            <a:r>
              <a:rPr lang="en-US" dirty="0" smtClean="0">
                <a:solidFill>
                  <a:srgbClr val="C00000"/>
                </a:solidFill>
                <a:latin typeface="Times New Roman" pitchFamily="18" charset="0"/>
                <a:cs typeface="Times New Roman" pitchFamily="18" charset="0"/>
              </a:rPr>
              <a:t>dextrorotatory ( + ).</a:t>
            </a:r>
            <a:endParaRPr lang="en-US" dirty="0">
              <a:solidFill>
                <a:srgbClr val="C0000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Anti-clockwise is</a:t>
            </a: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levorotatory ( - ).</a:t>
            </a:r>
            <a:endParaRPr lang="en-US" dirty="0">
              <a:solidFill>
                <a:srgbClr val="C00000"/>
              </a:solidFill>
              <a:latin typeface="Times New Roman" pitchFamily="18" charset="0"/>
              <a:cs typeface="Times New Roman"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607558"/>
            <a:ext cx="4800600" cy="4117361"/>
          </a:xfrm>
          <a:prstGeom prst="rect">
            <a:avLst/>
          </a:prstGeom>
        </p:spPr>
      </p:pic>
      <p:sp>
        <p:nvSpPr>
          <p:cNvPr id="8" name="TextBox 7"/>
          <p:cNvSpPr txBox="1"/>
          <p:nvPr/>
        </p:nvSpPr>
        <p:spPr>
          <a:xfrm>
            <a:off x="5155963" y="2371060"/>
            <a:ext cx="1265090" cy="400110"/>
          </a:xfrm>
          <a:prstGeom prst="rect">
            <a:avLst/>
          </a:prstGeom>
          <a:noFill/>
        </p:spPr>
        <p:txBody>
          <a:bodyPr wrap="none" rtlCol="0">
            <a:spAutoFit/>
          </a:bodyPr>
          <a:lstStyle/>
          <a:p>
            <a:r>
              <a:rPr lang="en-US" sz="2000" dirty="0" smtClean="0">
                <a:solidFill>
                  <a:srgbClr val="00B050"/>
                </a:solidFill>
                <a:latin typeface="Times New Roman" pitchFamily="18" charset="0"/>
                <a:cs typeface="Times New Roman" pitchFamily="18" charset="0"/>
              </a:rPr>
              <a:t>Examples:</a:t>
            </a:r>
            <a:endParaRPr lang="en-US" sz="2000" dirty="0">
              <a:solidFill>
                <a:srgbClr val="00B050"/>
              </a:solidFill>
              <a:latin typeface="Times New Roman" pitchFamily="18" charset="0"/>
              <a:cs typeface="Times New Roman" pitchFamily="18" charset="0"/>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81735"/>
            <a:ext cx="2514600" cy="1072711"/>
          </a:xfrm>
          <a:prstGeom prst="rect">
            <a:avLst/>
          </a:prstGeom>
        </p:spPr>
      </p:pic>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t="2945" b="1"/>
          <a:stretch/>
        </p:blipFill>
        <p:spPr>
          <a:xfrm>
            <a:off x="5217627" y="4540885"/>
            <a:ext cx="3926373" cy="1122746"/>
          </a:xfrm>
          <a:prstGeom prst="rect">
            <a:avLst/>
          </a:prstGeom>
        </p:spPr>
      </p:pic>
    </p:spTree>
    <p:extLst>
      <p:ext uri="{BB962C8B-B14F-4D97-AF65-F5344CB8AC3E}">
        <p14:creationId xmlns:p14="http://schemas.microsoft.com/office/powerpoint/2010/main" val="203171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19200" y="41542"/>
            <a:ext cx="5981125" cy="523220"/>
          </a:xfrm>
          <a:prstGeom prst="rect">
            <a:avLst/>
          </a:prstGeom>
        </p:spPr>
        <p:txBody>
          <a:bodyPr wrap="none">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The  Biological  Importance of Chirality</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6" name="مربع نص 5"/>
          <p:cNvSpPr txBox="1"/>
          <p:nvPr/>
        </p:nvSpPr>
        <p:spPr>
          <a:xfrm>
            <a:off x="-6626" y="616297"/>
            <a:ext cx="8922026" cy="960328"/>
          </a:xfrm>
          <a:prstGeom prst="rect">
            <a:avLst/>
          </a:prstGeom>
          <a:noFill/>
        </p:spPr>
        <p:txBody>
          <a:bodyPr wrap="square" rtlCol="1">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Only one of the two amino </a:t>
            </a:r>
            <a:r>
              <a:rPr lang="en-US" sz="2000" dirty="0">
                <a:latin typeface="Times New Roman" panose="02020603050405020304" pitchFamily="18" charset="0"/>
                <a:cs typeface="Times New Roman" panose="02020603050405020304" pitchFamily="18" charset="0"/>
              </a:rPr>
              <a:t>acid  </a:t>
            </a:r>
            <a:r>
              <a:rPr lang="en-US" sz="2000" dirty="0" smtClean="0">
                <a:latin typeface="Times New Roman" panose="02020603050405020304" pitchFamily="18" charset="0"/>
                <a:cs typeface="Times New Roman" panose="02020603050405020304" pitchFamily="18" charset="0"/>
              </a:rPr>
              <a:t>enantiomers shown ( the right-hand one) can achieve three-point binding with hypothetical binding site ( e.g., in an enzyme ).</a:t>
            </a:r>
            <a:endParaRPr lang="ar-SA" sz="2000" dirty="0">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087" y="1628160"/>
            <a:ext cx="3276600" cy="2209800"/>
          </a:xfrm>
          <a:prstGeom prst="rect">
            <a:avLst/>
          </a:prstGeom>
        </p:spPr>
      </p:pic>
      <p:sp>
        <p:nvSpPr>
          <p:cNvPr id="7" name="مربع نص 1"/>
          <p:cNvSpPr txBox="1"/>
          <p:nvPr/>
        </p:nvSpPr>
        <p:spPr>
          <a:xfrm>
            <a:off x="-6626" y="3778316"/>
            <a:ext cx="9220200" cy="873572"/>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Chiral molecules can show their handedness in many ways, including the way they affect human beings.</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631"/>
          <a:stretch/>
        </p:blipFill>
        <p:spPr>
          <a:xfrm>
            <a:off x="1848893" y="4467804"/>
            <a:ext cx="5959599" cy="2324301"/>
          </a:xfrm>
          <a:prstGeom prst="rect">
            <a:avLst/>
          </a:prstGeom>
        </p:spPr>
      </p:pic>
    </p:spTree>
    <p:extLst>
      <p:ext uri="{BB962C8B-B14F-4D97-AF65-F5344CB8AC3E}">
        <p14:creationId xmlns:p14="http://schemas.microsoft.com/office/powerpoint/2010/main" val="1773491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16</a:t>
            </a:fld>
            <a:endParaRPr lang="ar-SA">
              <a:solidFill>
                <a:prstClr val="black">
                  <a:lumMod val="65000"/>
                  <a:lumOff val="35000"/>
                </a:prstClr>
              </a:solidFill>
            </a:endParaRPr>
          </a:p>
        </p:txBody>
      </p:sp>
      <p:sp>
        <p:nvSpPr>
          <p:cNvPr id="4" name="Rectangle 3"/>
          <p:cNvSpPr/>
          <p:nvPr/>
        </p:nvSpPr>
        <p:spPr>
          <a:xfrm>
            <a:off x="2486760" y="0"/>
            <a:ext cx="4341253" cy="523220"/>
          </a:xfrm>
          <a:prstGeom prst="rect">
            <a:avLst/>
          </a:prstGeom>
        </p:spPr>
        <p:txBody>
          <a:bodyPr wrap="none">
            <a:spAutoFit/>
          </a:bodyPr>
          <a:lstStyle/>
          <a:p>
            <a:r>
              <a:rPr lang="en-US" sz="2800" dirty="0">
                <a:solidFill>
                  <a:srgbClr val="00B050"/>
                </a:solidFill>
                <a:latin typeface="Times New Roman" panose="02020603050405020304" pitchFamily="18" charset="0"/>
                <a:cs typeface="Times New Roman" panose="02020603050405020304" pitchFamily="18" charset="0"/>
              </a:rPr>
              <a:t>Fischer Projection Formulas </a:t>
            </a:r>
          </a:p>
        </p:txBody>
      </p:sp>
      <p:sp>
        <p:nvSpPr>
          <p:cNvPr id="5" name="Rectangle 4"/>
          <p:cNvSpPr/>
          <p:nvPr/>
        </p:nvSpPr>
        <p:spPr>
          <a:xfrm>
            <a:off x="23812" y="751811"/>
            <a:ext cx="8800453" cy="1421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dirty="0">
                <a:solidFill>
                  <a:srgbClr val="C00000"/>
                </a:solidFill>
                <a:latin typeface="Times New Roman" panose="02020603050405020304" pitchFamily="18" charset="0"/>
                <a:cs typeface="Times New Roman" panose="02020603050405020304" pitchFamily="18" charset="0"/>
              </a:rPr>
              <a:t>Fischer projection </a:t>
            </a:r>
            <a:r>
              <a:rPr lang="en-US" sz="2000" dirty="0">
                <a:latin typeface="Times New Roman" panose="02020603050405020304" pitchFamily="18" charset="0"/>
                <a:cs typeface="Times New Roman" panose="02020603050405020304" pitchFamily="18" charset="0"/>
              </a:rPr>
              <a:t>is a type of </a:t>
            </a:r>
            <a:r>
              <a:rPr lang="en-US" sz="2000" dirty="0">
                <a:solidFill>
                  <a:srgbClr val="C00000"/>
                </a:solidFill>
                <a:latin typeface="Times New Roman" panose="02020603050405020304" pitchFamily="18" charset="0"/>
                <a:cs typeface="Times New Roman" panose="02020603050405020304" pitchFamily="18" charset="0"/>
              </a:rPr>
              <a:t>two-dimensional </a:t>
            </a:r>
            <a:r>
              <a:rPr lang="en-US" sz="2000" dirty="0">
                <a:latin typeface="Times New Roman" panose="02020603050405020304" pitchFamily="18" charset="0"/>
                <a:cs typeface="Times New Roman" panose="02020603050405020304" pitchFamily="18" charset="0"/>
              </a:rPr>
              <a:t>formula of a molecule used to represent the three-dimensional </a:t>
            </a:r>
            <a:r>
              <a:rPr lang="en-US" sz="2000" dirty="0" smtClean="0">
                <a:latin typeface="Times New Roman" panose="02020603050405020304" pitchFamily="18" charset="0"/>
                <a:cs typeface="Times New Roman" panose="02020603050405020304" pitchFamily="18" charset="0"/>
              </a:rPr>
              <a:t>configurations (</a:t>
            </a:r>
            <a:r>
              <a:rPr lang="en-US" sz="2000" dirty="0">
                <a:solidFill>
                  <a:srgbClr val="C00000"/>
                </a:solidFill>
                <a:latin typeface="Times New Roman" panose="02020603050405020304" pitchFamily="18" charset="0"/>
                <a:cs typeface="Times New Roman" panose="02020603050405020304" pitchFamily="18" charset="0"/>
              </a:rPr>
              <a:t>dashed and solid </a:t>
            </a:r>
            <a:r>
              <a:rPr lang="en-US" sz="2000" dirty="0" smtClean="0">
                <a:solidFill>
                  <a:srgbClr val="C00000"/>
                </a:solidFill>
                <a:latin typeface="Times New Roman" panose="02020603050405020304" pitchFamily="18" charset="0"/>
                <a:cs typeface="Times New Roman" panose="02020603050405020304" pitchFamily="18" charset="0"/>
              </a:rPr>
              <a:t>wedges </a:t>
            </a:r>
            <a:r>
              <a:rPr lang="en-US" sz="2000" dirty="0" smtClean="0">
                <a:latin typeface="Times New Roman" panose="02020603050405020304" pitchFamily="18" charset="0"/>
                <a:cs typeface="Times New Roman" panose="02020603050405020304" pitchFamily="18" charset="0"/>
              </a:rPr>
              <a:t>)</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stereogenic </a:t>
            </a:r>
            <a:r>
              <a:rPr lang="en-US" sz="2000" dirty="0" smtClean="0">
                <a:latin typeface="Times New Roman" panose="02020603050405020304" pitchFamily="18" charset="0"/>
                <a:cs typeface="Times New Roman" panose="02020603050405020304" pitchFamily="18" charset="0"/>
              </a:rPr>
              <a:t>centers.</a:t>
            </a:r>
            <a:endParaRPr lang="en-US" sz="2000" dirty="0">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02394"/>
            <a:ext cx="7765156" cy="2087994"/>
          </a:xfrm>
          <a:prstGeom prst="rect">
            <a:avLst/>
          </a:prstGeom>
        </p:spPr>
      </p:pic>
      <p:pic>
        <p:nvPicPr>
          <p:cNvPr id="18" name="Picture 17"/>
          <p:cNvPicPr>
            <a:picLocks noChangeAspect="1"/>
          </p:cNvPicPr>
          <p:nvPr/>
        </p:nvPicPr>
        <p:blipFill>
          <a:blip r:embed="rId3"/>
          <a:stretch>
            <a:fillRect/>
          </a:stretch>
        </p:blipFill>
        <p:spPr>
          <a:xfrm>
            <a:off x="2238432" y="4813262"/>
            <a:ext cx="4371211" cy="1908213"/>
          </a:xfrm>
          <a:prstGeom prst="rect">
            <a:avLst/>
          </a:prstGeom>
        </p:spPr>
      </p:pic>
    </p:spTree>
    <p:extLst>
      <p:ext uri="{BB962C8B-B14F-4D97-AF65-F5344CB8AC3E}">
        <p14:creationId xmlns:p14="http://schemas.microsoft.com/office/powerpoint/2010/main" val="3023069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50" y="-13252"/>
            <a:ext cx="7753350" cy="523220"/>
          </a:xfrm>
          <a:prstGeom prst="rect">
            <a:avLst/>
          </a:prstGeom>
        </p:spPr>
        <p:txBody>
          <a:bodyPr wrap="square">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Assigning </a:t>
            </a:r>
            <a:r>
              <a:rPr lang="en-US" sz="2800" dirty="0">
                <a:solidFill>
                  <a:srgbClr val="00B050"/>
                </a:solidFill>
                <a:latin typeface="Times New Roman" panose="02020603050405020304" pitchFamily="18" charset="0"/>
                <a:cs typeface="Times New Roman" panose="02020603050405020304" pitchFamily="18" charset="0"/>
              </a:rPr>
              <a:t>R,S </a:t>
            </a:r>
            <a:r>
              <a:rPr lang="en-US" sz="2800" dirty="0" smtClean="0">
                <a:solidFill>
                  <a:srgbClr val="00B050"/>
                </a:solidFill>
                <a:latin typeface="Times New Roman" panose="02020603050405020304" pitchFamily="18" charset="0"/>
                <a:cs typeface="Times New Roman" panose="02020603050405020304" pitchFamily="18" charset="0"/>
              </a:rPr>
              <a:t>Configuration to </a:t>
            </a:r>
            <a:r>
              <a:rPr lang="en-US" sz="2800" dirty="0">
                <a:solidFill>
                  <a:srgbClr val="00B050"/>
                </a:solidFill>
                <a:latin typeface="Times New Roman" panose="02020603050405020304" pitchFamily="18" charset="0"/>
                <a:cs typeface="Times New Roman" panose="02020603050405020304" pitchFamily="18" charset="0"/>
              </a:rPr>
              <a:t>Fischer</a:t>
            </a:r>
            <a:r>
              <a:rPr lang="en-US" sz="2800" dirty="0" smtClean="0">
                <a:solidFill>
                  <a:srgbClr val="00B050"/>
                </a:solidFill>
                <a:latin typeface="Times New Roman" panose="02020603050405020304" pitchFamily="18" charset="0"/>
                <a:cs typeface="Times New Roman" panose="02020603050405020304" pitchFamily="18" charset="0"/>
              </a:rPr>
              <a:t> Projections</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76200" y="762000"/>
            <a:ext cx="9395298" cy="2743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1800" dirty="0" smtClean="0">
                <a:latin typeface="Times New Roman" panose="02020603050405020304" pitchFamily="18" charset="0"/>
                <a:cs typeface="Times New Roman" panose="02020603050405020304" pitchFamily="18" charset="0"/>
              </a:rPr>
              <a:t>Assign priorities to the four substituents.</a:t>
            </a:r>
          </a:p>
          <a:p>
            <a:pPr>
              <a:lnSpc>
                <a:spcPct val="150000"/>
              </a:lnSpc>
            </a:pPr>
            <a:r>
              <a:rPr lang="en-US" sz="1800" dirty="0" smtClean="0">
                <a:latin typeface="Times New Roman" panose="02020603050405020304" pitchFamily="18" charset="0"/>
                <a:cs typeface="Times New Roman" panose="02020603050405020304" pitchFamily="18" charset="0"/>
              </a:rPr>
              <a:t>The group of the lowest priority has to be at the </a:t>
            </a:r>
            <a:r>
              <a:rPr lang="en-US" sz="1800" dirty="0" smtClean="0">
                <a:solidFill>
                  <a:srgbClr val="C00000"/>
                </a:solidFill>
                <a:latin typeface="Times New Roman" panose="02020603050405020304" pitchFamily="18" charset="0"/>
                <a:cs typeface="Times New Roman" panose="02020603050405020304" pitchFamily="18" charset="0"/>
              </a:rPr>
              <a:t>horizontal </a:t>
            </a:r>
            <a:r>
              <a:rPr lang="en-US" sz="1800" dirty="0">
                <a:solidFill>
                  <a:srgbClr val="C00000"/>
                </a:solidFill>
                <a:latin typeface="Times New Roman" panose="02020603050405020304" pitchFamily="18" charset="0"/>
                <a:cs typeface="Times New Roman" panose="02020603050405020304" pitchFamily="18" charset="0"/>
              </a:rPr>
              <a:t>arm</a:t>
            </a:r>
            <a:r>
              <a:rPr lang="en-US" sz="1800" dirty="0" smtClean="0">
                <a:latin typeface="Times New Roman" panose="02020603050405020304" pitchFamily="18" charset="0"/>
                <a:cs typeface="Times New Roman" panose="02020603050405020304" pitchFamily="18" charset="0"/>
              </a:rPr>
              <a:t>.</a:t>
            </a:r>
          </a:p>
          <a:p>
            <a:pPr>
              <a:lnSpc>
                <a:spcPct val="150000"/>
              </a:lnSpc>
            </a:pPr>
            <a:r>
              <a:rPr lang="en-US" sz="1800" dirty="0" smtClean="0">
                <a:latin typeface="Times New Roman" panose="02020603050405020304" pitchFamily="18" charset="0"/>
                <a:cs typeface="Times New Roman" panose="02020603050405020304" pitchFamily="18" charset="0"/>
              </a:rPr>
              <a:t>Determine the direction of rotation in going from priority 1 to 2 to 3, and assign R or S configuration.</a:t>
            </a:r>
          </a:p>
          <a:p>
            <a:pPr>
              <a:lnSpc>
                <a:spcPct val="150000"/>
              </a:lnSpc>
            </a:pPr>
            <a:r>
              <a:rPr lang="en-US" sz="1800" dirty="0" smtClean="0">
                <a:latin typeface="Times New Roman" panose="02020603050405020304" pitchFamily="18" charset="0"/>
                <a:cs typeface="Times New Roman" panose="02020603050405020304" pitchFamily="18" charset="0"/>
              </a:rPr>
              <a:t>If </a:t>
            </a:r>
            <a:r>
              <a:rPr lang="en-US" sz="1800" dirty="0">
                <a:latin typeface="Times New Roman" pitchFamily="18" charset="0"/>
                <a:cs typeface="Times New Roman" pitchFamily="18" charset="0"/>
              </a:rPr>
              <a:t>the group with </a:t>
            </a:r>
            <a:r>
              <a:rPr lang="en-US" sz="1800" dirty="0">
                <a:solidFill>
                  <a:srgbClr val="C00000"/>
                </a:solidFill>
                <a:latin typeface="Times New Roman" pitchFamily="18" charset="0"/>
                <a:cs typeface="Times New Roman" pitchFamily="18" charset="0"/>
              </a:rPr>
              <a:t>the lowest </a:t>
            </a:r>
            <a:r>
              <a:rPr lang="en-US" sz="1800" dirty="0" smtClean="0">
                <a:solidFill>
                  <a:srgbClr val="C00000"/>
                </a:solidFill>
                <a:latin typeface="Times New Roman" pitchFamily="18" charset="0"/>
                <a:cs typeface="Times New Roman" pitchFamily="18" charset="0"/>
              </a:rPr>
              <a:t>priority (4</a:t>
            </a:r>
            <a:r>
              <a:rPr lang="en-US" sz="1800" dirty="0">
                <a:solidFill>
                  <a:srgbClr val="C00000"/>
                </a:solidFill>
                <a:latin typeface="Times New Roman" pitchFamily="18" charset="0"/>
                <a:cs typeface="Times New Roman" pitchFamily="18" charset="0"/>
              </a:rPr>
              <a:t>) is not </a:t>
            </a:r>
            <a:r>
              <a:rPr lang="en-US" sz="1800" dirty="0" smtClean="0">
                <a:solidFill>
                  <a:srgbClr val="C00000"/>
                </a:solidFill>
                <a:latin typeface="Times New Roman" pitchFamily="18" charset="0"/>
                <a:cs typeface="Times New Roman" pitchFamily="18" charset="0"/>
              </a:rPr>
              <a:t>at the </a:t>
            </a:r>
            <a:r>
              <a:rPr lang="en-US" sz="1800" dirty="0">
                <a:solidFill>
                  <a:srgbClr val="C00000"/>
                </a:solidFill>
                <a:latin typeface="Times New Roman" pitchFamily="18" charset="0"/>
                <a:cs typeface="Times New Roman" pitchFamily="18" charset="0"/>
              </a:rPr>
              <a:t>a horizontal arm</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switch </a:t>
            </a:r>
            <a:r>
              <a:rPr lang="en-US" sz="1800" dirty="0">
                <a:solidFill>
                  <a:srgbClr val="C00000"/>
                </a:solidFill>
                <a:latin typeface="Times New Roman" pitchFamily="18" charset="0"/>
                <a:cs typeface="Times New Roman" pitchFamily="18" charset="0"/>
              </a:rPr>
              <a:t>two </a:t>
            </a:r>
            <a:r>
              <a:rPr lang="en-US" sz="1800" dirty="0" smtClean="0">
                <a:solidFill>
                  <a:srgbClr val="C00000"/>
                </a:solidFill>
                <a:latin typeface="Times New Roman" pitchFamily="18" charset="0"/>
                <a:cs typeface="Times New Roman" pitchFamily="18" charset="0"/>
              </a:rPr>
              <a:t>groups </a:t>
            </a:r>
            <a:r>
              <a:rPr lang="en-US" sz="1800" dirty="0" smtClean="0">
                <a:latin typeface="Times New Roman" pitchFamily="18" charset="0"/>
                <a:cs typeface="Times New Roman" pitchFamily="18" charset="0"/>
              </a:rPr>
              <a:t>to </a:t>
            </a:r>
            <a:r>
              <a:rPr lang="en-US" sz="1800" dirty="0" smtClean="0">
                <a:latin typeface="Times New Roman" pitchFamily="18" charset="0"/>
                <a:cs typeface="Times New Roman" pitchFamily="18" charset="0"/>
              </a:rPr>
              <a:t>make it on the top and </a:t>
            </a:r>
            <a:r>
              <a:rPr lang="en-US" sz="1800" dirty="0">
                <a:latin typeface="Times New Roman" pitchFamily="18" charset="0"/>
                <a:cs typeface="Times New Roman" pitchFamily="18" charset="0"/>
              </a:rPr>
              <a:t>switch again for any two groups without switching the lowest priority (</a:t>
            </a:r>
            <a:r>
              <a:rPr lang="en-US" sz="1800" dirty="0">
                <a:solidFill>
                  <a:srgbClr val="C00000"/>
                </a:solidFill>
                <a:latin typeface="Times New Roman" pitchFamily="18" charset="0"/>
                <a:cs typeface="Times New Roman" pitchFamily="18" charset="0"/>
              </a:rPr>
              <a:t>4</a:t>
            </a:r>
            <a:r>
              <a:rPr lang="en-US" sz="1800" dirty="0">
                <a:latin typeface="Times New Roman" pitchFamily="18" charset="0"/>
                <a:cs typeface="Times New Roman" pitchFamily="18" charset="0"/>
              </a:rPr>
              <a:t>).</a:t>
            </a:r>
            <a:r>
              <a:rPr lang="en-US" sz="1800" dirty="0" smtClean="0">
                <a:latin typeface="Times New Roman" panose="02020603050405020304" pitchFamily="18" charset="0"/>
                <a:cs typeface="Times New Roman" panose="02020603050405020304" pitchFamily="18" charset="0"/>
              </a:rPr>
              <a:t> </a:t>
            </a:r>
          </a:p>
        </p:txBody>
      </p:sp>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41643"/>
            <a:ext cx="3343751" cy="1295400"/>
          </a:xfrm>
          <a:prstGeom prst="rect">
            <a:avLst/>
          </a:prstGeom>
        </p:spPr>
      </p:pic>
      <p:pic>
        <p:nvPicPr>
          <p:cNvPr id="8" name="Picture 7"/>
          <p:cNvPicPr>
            <a:picLocks noChangeAspect="1"/>
          </p:cNvPicPr>
          <p:nvPr/>
        </p:nvPicPr>
        <p:blipFill>
          <a:blip r:embed="rId3"/>
          <a:stretch>
            <a:fillRect/>
          </a:stretch>
        </p:blipFill>
        <p:spPr>
          <a:xfrm>
            <a:off x="2604399" y="4953000"/>
            <a:ext cx="3773751" cy="1158340"/>
          </a:xfrm>
          <a:prstGeom prst="rect">
            <a:avLst/>
          </a:prstGeom>
        </p:spPr>
      </p:pic>
    </p:spTree>
    <p:extLst>
      <p:ext uri="{BB962C8B-B14F-4D97-AF65-F5344CB8AC3E}">
        <p14:creationId xmlns:p14="http://schemas.microsoft.com/office/powerpoint/2010/main" val="202667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9026" y="-144953"/>
            <a:ext cx="9144000" cy="523220"/>
          </a:xfrm>
          <a:prstGeom prst="rect">
            <a:avLst/>
          </a:prstGeom>
        </p:spPr>
        <p:txBody>
          <a:bodyPr wrap="square">
            <a:spAutoFit/>
          </a:bodyPr>
          <a:lstStyle/>
          <a:p>
            <a:pPr algn="ctr"/>
            <a:r>
              <a:rPr lang="en-US" sz="2800" dirty="0">
                <a:solidFill>
                  <a:srgbClr val="00B050"/>
                </a:solidFill>
                <a:latin typeface="Times New Roman" panose="02020603050405020304" pitchFamily="18" charset="0"/>
                <a:cs typeface="Times New Roman" panose="02020603050405020304" pitchFamily="18" charset="0"/>
              </a:rPr>
              <a:t>Compounds with More Than One Stereogenic </a:t>
            </a:r>
            <a:r>
              <a:rPr lang="en-US" sz="2800" dirty="0" smtClean="0">
                <a:solidFill>
                  <a:srgbClr val="00B050"/>
                </a:solidFill>
                <a:latin typeface="Times New Roman" panose="02020603050405020304" pitchFamily="18" charset="0"/>
                <a:cs typeface="Times New Roman" panose="02020603050405020304" pitchFamily="18" charset="0"/>
              </a:rPr>
              <a:t>Center</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26" y="334920"/>
            <a:ext cx="8839200" cy="1289071"/>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Compounds </a:t>
            </a:r>
            <a:r>
              <a:rPr lang="en-US" dirty="0">
                <a:latin typeface="Times New Roman" panose="02020603050405020304" pitchFamily="18" charset="0"/>
                <a:cs typeface="Times New Roman" panose="02020603050405020304" pitchFamily="18" charset="0"/>
              </a:rPr>
              <a:t>may have more than one stereogenic center, so it is important to be able to determine how many isomers exist in such cases and how they are related to one another</a:t>
            </a:r>
            <a:r>
              <a:rPr lang="en-US"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possible stereoisomers, (n is the numbers of </a:t>
            </a:r>
            <a:r>
              <a:rPr lang="en-US" dirty="0">
                <a:latin typeface="Times New Roman" panose="02020603050405020304" pitchFamily="18" charset="0"/>
                <a:cs typeface="Times New Roman" panose="02020603050405020304" pitchFamily="18" charset="0"/>
              </a:rPr>
              <a:t>stereogenic </a:t>
            </a:r>
            <a:r>
              <a:rPr lang="en-US" dirty="0" smtClean="0">
                <a:latin typeface="Times New Roman" panose="02020603050405020304" pitchFamily="18" charset="0"/>
                <a:cs typeface="Times New Roman" panose="02020603050405020304" pitchFamily="18" charset="0"/>
              </a:rPr>
              <a:t>center in the compound).   </a:t>
            </a:r>
            <a:endParaRPr lang="en-US"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517863"/>
            <a:ext cx="2534827" cy="1255265"/>
          </a:xfrm>
          <a:prstGeom prst="rect">
            <a:avLst/>
          </a:prstGeom>
        </p:spPr>
      </p:pic>
      <p:sp>
        <p:nvSpPr>
          <p:cNvPr id="5" name="Rectangle 4"/>
          <p:cNvSpPr/>
          <p:nvPr/>
        </p:nvSpPr>
        <p:spPr>
          <a:xfrm>
            <a:off x="0" y="2667000"/>
            <a:ext cx="8984974"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molecule has </a:t>
            </a:r>
            <a:r>
              <a:rPr lang="en-US" dirty="0">
                <a:solidFill>
                  <a:srgbClr val="C00000"/>
                </a:solidFill>
                <a:latin typeface="Times New Roman" panose="02020603050405020304" pitchFamily="18" charset="0"/>
                <a:cs typeface="Times New Roman" panose="02020603050405020304" pitchFamily="18" charset="0"/>
              </a:rPr>
              <a:t>two stereogenic centers</a:t>
            </a:r>
            <a:r>
              <a:rPr lang="en-US" dirty="0">
                <a:latin typeface="Times New Roman" panose="02020603050405020304" pitchFamily="18" charset="0"/>
                <a:cs typeface="Times New Roman" panose="02020603050405020304" pitchFamily="18" charset="0"/>
              </a:rPr>
              <a:t>. Each of these could have the configuration </a:t>
            </a:r>
            <a:r>
              <a:rPr lang="en-US" i="1" dirty="0">
                <a:solidFill>
                  <a:srgbClr val="C00000"/>
                </a:solidFill>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or </a:t>
            </a:r>
            <a:r>
              <a:rPr lang="en-US" i="1" dirty="0">
                <a:solidFill>
                  <a:srgbClr val="C00000"/>
                </a:solidFill>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Thus, four isomers in all are possible: </a:t>
            </a:r>
            <a:r>
              <a:rPr lang="en-US" dirty="0">
                <a:solidFill>
                  <a:srgbClr val="C00000"/>
                </a:solidFill>
                <a:latin typeface="Times New Roman" panose="02020603050405020304" pitchFamily="18" charset="0"/>
                <a:cs typeface="Times New Roman" panose="02020603050405020304" pitchFamily="18" charset="0"/>
              </a:rPr>
              <a:t>(2R,3R), (2S,3S), (2R,3S), and (2S,3R). </a:t>
            </a: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two pairs of </a:t>
            </a:r>
            <a:r>
              <a:rPr lang="en-US" dirty="0">
                <a:solidFill>
                  <a:srgbClr val="C00000"/>
                </a:solidFill>
                <a:latin typeface="Times New Roman" panose="02020603050405020304" pitchFamily="18" charset="0"/>
                <a:cs typeface="Times New Roman" panose="02020603050405020304" pitchFamily="18" charset="0"/>
              </a:rPr>
              <a:t>enantiomers</a:t>
            </a:r>
            <a:r>
              <a:rPr lang="en-US" dirty="0">
                <a:latin typeface="Times New Roman" panose="02020603050405020304" pitchFamily="18" charset="0"/>
                <a:cs typeface="Times New Roman" panose="02020603050405020304" pitchFamily="18" charset="0"/>
              </a:rPr>
              <a:t>. The </a:t>
            </a:r>
            <a:r>
              <a:rPr lang="en-US" dirty="0">
                <a:solidFill>
                  <a:srgbClr val="C00000"/>
                </a:solidFill>
                <a:latin typeface="Times New Roman" panose="02020603050405020304" pitchFamily="18" charset="0"/>
                <a:cs typeface="Times New Roman" panose="02020603050405020304" pitchFamily="18" charset="0"/>
              </a:rPr>
              <a:t>(2R,3R) and (2S,3S) </a:t>
            </a:r>
            <a:r>
              <a:rPr lang="en-US" dirty="0">
                <a:latin typeface="Times New Roman" panose="02020603050405020304" pitchFamily="18" charset="0"/>
                <a:cs typeface="Times New Roman" panose="02020603050405020304" pitchFamily="18" charset="0"/>
              </a:rPr>
              <a:t>forms are </a:t>
            </a:r>
            <a:r>
              <a:rPr lang="en-US" dirty="0">
                <a:solidFill>
                  <a:srgbClr val="C00000"/>
                </a:solidFill>
                <a:latin typeface="Times New Roman" panose="02020603050405020304" pitchFamily="18" charset="0"/>
                <a:cs typeface="Times New Roman" panose="02020603050405020304" pitchFamily="18" charset="0"/>
              </a:rPr>
              <a:t>nonsuperimposable mirror images</a:t>
            </a:r>
            <a:r>
              <a:rPr lang="en-US" dirty="0">
                <a:latin typeface="Times New Roman" panose="02020603050405020304" pitchFamily="18" charset="0"/>
                <a:cs typeface="Times New Roman" panose="02020603050405020304" pitchFamily="18" charset="0"/>
              </a:rPr>
              <a:t>, and the </a:t>
            </a:r>
            <a:r>
              <a:rPr lang="en-US" dirty="0">
                <a:solidFill>
                  <a:srgbClr val="C00000"/>
                </a:solidFill>
                <a:latin typeface="Times New Roman" panose="02020603050405020304" pitchFamily="18" charset="0"/>
                <a:cs typeface="Times New Roman" panose="02020603050405020304" pitchFamily="18" charset="0"/>
              </a:rPr>
              <a:t>(2R,3S) and (2S,3R) </a:t>
            </a:r>
            <a:r>
              <a:rPr lang="en-US" dirty="0">
                <a:latin typeface="Times New Roman" panose="02020603050405020304" pitchFamily="18" charset="0"/>
                <a:cs typeface="Times New Roman" panose="02020603050405020304" pitchFamily="18" charset="0"/>
              </a:rPr>
              <a:t>forms are </a:t>
            </a:r>
            <a:r>
              <a:rPr lang="en-US" dirty="0">
                <a:solidFill>
                  <a:srgbClr val="C00000"/>
                </a:solidFill>
                <a:latin typeface="Times New Roman" panose="02020603050405020304" pitchFamily="18" charset="0"/>
                <a:cs typeface="Times New Roman" panose="02020603050405020304" pitchFamily="18" charset="0"/>
              </a:rPr>
              <a:t>another such pair</a:t>
            </a:r>
            <a:r>
              <a:rPr lang="en-US"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dirty="0" err="1">
                <a:solidFill>
                  <a:srgbClr val="C00000"/>
                </a:solidFill>
                <a:latin typeface="Times New Roman" panose="02020603050405020304" pitchFamily="18" charset="0"/>
                <a:cs typeface="Times New Roman" panose="02020603050405020304" pitchFamily="18" charset="0"/>
              </a:rPr>
              <a:t>Diastereomers</a:t>
            </a:r>
            <a:r>
              <a:rPr lang="en-US" dirty="0">
                <a:latin typeface="Times New Roman" panose="02020603050405020304" pitchFamily="18" charset="0"/>
                <a:cs typeface="Times New Roman" panose="02020603050405020304" pitchFamily="18" charset="0"/>
              </a:rPr>
              <a:t> are stereoisomers that are not mirror images of one another.</a:t>
            </a:r>
          </a:p>
          <a:p>
            <a:pPr marL="285750" indent="-2857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753018"/>
            <a:ext cx="6118357" cy="2141425"/>
          </a:xfrm>
          <a:prstGeom prst="rect">
            <a:avLst/>
          </a:prstGeom>
        </p:spPr>
      </p:pic>
    </p:spTree>
    <p:extLst>
      <p:ext uri="{BB962C8B-B14F-4D97-AF65-F5344CB8AC3E}">
        <p14:creationId xmlns:p14="http://schemas.microsoft.com/office/powerpoint/2010/main" val="202715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19</a:t>
            </a:fld>
            <a:endParaRPr lang="ar-SA">
              <a:solidFill>
                <a:prstClr val="black">
                  <a:lumMod val="65000"/>
                  <a:lumOff val="35000"/>
                </a:prstClr>
              </a:solidFill>
            </a:endParaRPr>
          </a:p>
        </p:txBody>
      </p:sp>
      <p:sp>
        <p:nvSpPr>
          <p:cNvPr id="4" name="Rectangle 3"/>
          <p:cNvSpPr/>
          <p:nvPr/>
        </p:nvSpPr>
        <p:spPr>
          <a:xfrm>
            <a:off x="2985624" y="6626"/>
            <a:ext cx="2805576" cy="523220"/>
          </a:xfrm>
          <a:prstGeom prst="rect">
            <a:avLst/>
          </a:prstGeom>
        </p:spPr>
        <p:txBody>
          <a:bodyPr wrap="none">
            <a:spAutoFit/>
          </a:bodyPr>
          <a:lstStyle/>
          <a:p>
            <a:r>
              <a:rPr lang="en-US" sz="2800" dirty="0" err="1">
                <a:solidFill>
                  <a:srgbClr val="00B050"/>
                </a:solidFill>
                <a:latin typeface="Times New Roman" panose="02020603050405020304" pitchFamily="18" charset="0"/>
                <a:cs typeface="Times New Roman" panose="02020603050405020304" pitchFamily="18" charset="0"/>
              </a:rPr>
              <a:t>Meso</a:t>
            </a:r>
            <a:r>
              <a:rPr lang="en-US" sz="2800" dirty="0">
                <a:solidFill>
                  <a:srgbClr val="00B050"/>
                </a:solidFill>
                <a:latin typeface="Times New Roman" panose="02020603050405020304" pitchFamily="18" charset="0"/>
                <a:cs typeface="Times New Roman" panose="02020603050405020304" pitchFamily="18" charset="0"/>
              </a:rPr>
              <a:t> Compounds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233" y="614045"/>
            <a:ext cx="2396358" cy="12192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33245"/>
            <a:ext cx="5639289" cy="2225233"/>
          </a:xfrm>
          <a:prstGeom prst="rect">
            <a:avLst/>
          </a:prstGeom>
        </p:spPr>
      </p:pic>
      <p:sp>
        <p:nvSpPr>
          <p:cNvPr id="7" name="Rectangle 6"/>
          <p:cNvSpPr/>
          <p:nvPr/>
        </p:nvSpPr>
        <p:spPr>
          <a:xfrm>
            <a:off x="-74300" y="3985016"/>
            <a:ext cx="9293088"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rPr>
              <a:t>R,R</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S,S</a:t>
            </a:r>
            <a:r>
              <a:rPr lang="en-US" dirty="0">
                <a:latin typeface="Times New Roman" panose="02020603050405020304" pitchFamily="18" charset="0"/>
                <a:cs typeface="Times New Roman" panose="02020603050405020304" pitchFamily="18" charset="0"/>
              </a:rPr>
              <a:t>) isomers constitute a pair of </a:t>
            </a:r>
            <a:r>
              <a:rPr lang="en-US" dirty="0" smtClean="0">
                <a:latin typeface="Times New Roman" panose="02020603050405020304" pitchFamily="18" charset="0"/>
                <a:cs typeface="Times New Roman" panose="02020603050405020304" pitchFamily="18" charset="0"/>
              </a:rPr>
              <a:t>nonsuperimposable </a:t>
            </a:r>
            <a:r>
              <a:rPr lang="en-US" dirty="0">
                <a:latin typeface="Times New Roman" panose="02020603050405020304" pitchFamily="18" charset="0"/>
                <a:cs typeface="Times New Roman" panose="02020603050405020304" pitchFamily="18" charset="0"/>
              </a:rPr>
              <a:t>mirror images, </a:t>
            </a:r>
            <a:r>
              <a:rPr lang="en-US" dirty="0" smtClean="0">
                <a:latin typeface="Times New Roman" panose="02020603050405020304" pitchFamily="18" charset="0"/>
                <a:cs typeface="Times New Roman" panose="02020603050405020304" pitchFamily="18" charset="0"/>
              </a:rPr>
              <a:t>or </a:t>
            </a:r>
            <a:r>
              <a:rPr lang="en-US" dirty="0" smtClean="0">
                <a:solidFill>
                  <a:srgbClr val="C00000"/>
                </a:solidFill>
                <a:latin typeface="Times New Roman" panose="02020603050405020304" pitchFamily="18" charset="0"/>
                <a:cs typeface="Times New Roman" panose="02020603050405020304" pitchFamily="18" charset="0"/>
              </a:rPr>
              <a:t>enantiomers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the other “two” structures, (</a:t>
            </a:r>
            <a:r>
              <a:rPr lang="en-US" dirty="0">
                <a:solidFill>
                  <a:srgbClr val="C00000"/>
                </a:solidFill>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 a plane of symmetry that is perpendicular to the plane of the paper and bisects the central </a:t>
            </a:r>
            <a:r>
              <a:rPr lang="en-US" dirty="0" smtClean="0">
                <a:latin typeface="Times New Roman" panose="02020603050405020304" pitchFamily="18" charset="0"/>
                <a:cs typeface="Times New Roman" panose="02020603050405020304" pitchFamily="18" charset="0"/>
              </a:rPr>
              <a:t>C-C </a:t>
            </a:r>
            <a:r>
              <a:rPr lang="en-US" dirty="0">
                <a:latin typeface="Times New Roman" panose="02020603050405020304" pitchFamily="18" charset="0"/>
                <a:cs typeface="Times New Roman" panose="02020603050405020304" pitchFamily="18" charset="0"/>
              </a:rPr>
              <a:t>bond. The reason is that each </a:t>
            </a:r>
            <a:r>
              <a:rPr lang="en-US" dirty="0">
                <a:solidFill>
                  <a:srgbClr val="C00000"/>
                </a:solidFill>
                <a:latin typeface="Times New Roman" panose="02020603050405020304" pitchFamily="18" charset="0"/>
                <a:cs typeface="Times New Roman" panose="02020603050405020304" pitchFamily="18" charset="0"/>
              </a:rPr>
              <a:t>stereogenic center has the same four groups attached</a:t>
            </a:r>
            <a:r>
              <a:rPr lang="en-US" dirty="0">
                <a:latin typeface="Times New Roman" panose="02020603050405020304" pitchFamily="18" charset="0"/>
                <a:cs typeface="Times New Roman" panose="02020603050405020304" pitchFamily="18" charset="0"/>
              </a:rPr>
              <a:t>. The structures are </a:t>
            </a:r>
            <a:r>
              <a:rPr lang="en-US" dirty="0">
                <a:solidFill>
                  <a:srgbClr val="C00000"/>
                </a:solidFill>
                <a:latin typeface="Times New Roman" panose="02020603050405020304" pitchFamily="18" charset="0"/>
                <a:cs typeface="Times New Roman" panose="02020603050405020304" pitchFamily="18" charset="0"/>
              </a:rPr>
              <a:t>identical</a:t>
            </a:r>
            <a:r>
              <a:rPr lang="en-US" dirty="0">
                <a:latin typeface="Times New Roman" panose="02020603050405020304" pitchFamily="18" charset="0"/>
                <a:cs typeface="Times New Roman" panose="02020603050405020304" pitchFamily="18" charset="0"/>
              </a:rPr>
              <a:t>, superimposable mirror images and therefore </a:t>
            </a:r>
            <a:r>
              <a:rPr lang="en-US" dirty="0">
                <a:solidFill>
                  <a:srgbClr val="C00000"/>
                </a:solidFill>
                <a:latin typeface="Times New Roman" panose="02020603050405020304" pitchFamily="18" charset="0"/>
                <a:cs typeface="Times New Roman" panose="02020603050405020304" pitchFamily="18" charset="0"/>
              </a:rPr>
              <a:t>achiral</a:t>
            </a:r>
            <a:r>
              <a:rPr lang="en-US" dirty="0">
                <a:latin typeface="Times New Roman" panose="02020603050405020304" pitchFamily="18" charset="0"/>
                <a:cs typeface="Times New Roman" panose="02020603050405020304" pitchFamily="18" charset="0"/>
              </a:rPr>
              <a:t>. We call such a structure a </a:t>
            </a:r>
            <a:r>
              <a:rPr lang="en-US" dirty="0" err="1">
                <a:solidFill>
                  <a:srgbClr val="C00000"/>
                </a:solidFill>
                <a:latin typeface="Times New Roman" panose="02020603050405020304" pitchFamily="18" charset="0"/>
                <a:cs typeface="Times New Roman" panose="02020603050405020304" pitchFamily="18" charset="0"/>
              </a:rPr>
              <a:t>meso</a:t>
            </a:r>
            <a:r>
              <a:rPr lang="en-US" dirty="0">
                <a:solidFill>
                  <a:srgbClr val="C00000"/>
                </a:solidFill>
                <a:latin typeface="Times New Roman" panose="02020603050405020304" pitchFamily="18" charset="0"/>
                <a:cs typeface="Times New Roman" panose="02020603050405020304" pitchFamily="18" charset="0"/>
              </a:rPr>
              <a:t> compound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Being </a:t>
            </a:r>
            <a:r>
              <a:rPr lang="en-US" dirty="0">
                <a:solidFill>
                  <a:srgbClr val="C00000"/>
                </a:solidFill>
                <a:latin typeface="Times New Roman" panose="02020603050405020304" pitchFamily="18" charset="0"/>
                <a:cs typeface="Times New Roman" panose="02020603050405020304" pitchFamily="18" charset="0"/>
              </a:rPr>
              <a:t>achiral, </a:t>
            </a:r>
            <a:r>
              <a:rPr lang="en-US" dirty="0" err="1">
                <a:solidFill>
                  <a:srgbClr val="C00000"/>
                </a:solidFill>
                <a:latin typeface="Times New Roman" panose="02020603050405020304" pitchFamily="18" charset="0"/>
                <a:cs typeface="Times New Roman" panose="02020603050405020304" pitchFamily="18" charset="0"/>
              </a:rPr>
              <a:t>meso</a:t>
            </a:r>
            <a:r>
              <a:rPr lang="en-US" dirty="0">
                <a:solidFill>
                  <a:srgbClr val="C00000"/>
                </a:solidFill>
                <a:latin typeface="Times New Roman" panose="02020603050405020304" pitchFamily="18" charset="0"/>
                <a:cs typeface="Times New Roman" panose="02020603050405020304" pitchFamily="18" charset="0"/>
              </a:rPr>
              <a:t> compounds </a:t>
            </a:r>
            <a:r>
              <a:rPr lang="en-US" dirty="0">
                <a:latin typeface="Times New Roman" panose="02020603050405020304" pitchFamily="18" charset="0"/>
                <a:cs typeface="Times New Roman" panose="02020603050405020304" pitchFamily="18" charset="0"/>
              </a:rPr>
              <a:t>are optically </a:t>
            </a:r>
            <a:r>
              <a:rPr lang="en-US" dirty="0">
                <a:solidFill>
                  <a:srgbClr val="C00000"/>
                </a:solidFill>
                <a:latin typeface="Times New Roman" panose="02020603050405020304" pitchFamily="18" charset="0"/>
                <a:cs typeface="Times New Roman" panose="02020603050405020304" pitchFamily="18" charset="0"/>
              </a:rPr>
              <a:t>inactive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422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4016"/>
            <a:ext cx="7875874" cy="523220"/>
          </a:xfrm>
          <a:prstGeom prst="rect">
            <a:avLst/>
          </a:prstGeom>
        </p:spPr>
        <p:txBody>
          <a:bodyPr wrap="none">
            <a:spAutoFit/>
          </a:bodyPr>
          <a:lstStyle/>
          <a:p>
            <a:r>
              <a:rPr lang="en-US" sz="2800" dirty="0">
                <a:solidFill>
                  <a:srgbClr val="00B050"/>
                </a:solidFill>
                <a:latin typeface="Times New Roman" pitchFamily="18" charset="0"/>
                <a:cs typeface="Times New Roman" pitchFamily="18" charset="0"/>
              </a:rPr>
              <a:t>Isomerism: Constitutional Isomers and Stereoisomers</a:t>
            </a:r>
            <a:endParaRPr lang="ar-SA" sz="2800" dirty="0">
              <a:solidFill>
                <a:srgbClr val="00B050"/>
              </a:solidFill>
              <a:latin typeface="Times New Roman" pitchFamily="18" charset="0"/>
              <a:cs typeface="Times New Roman" pitchFamily="18" charset="0"/>
            </a:endParaRPr>
          </a:p>
        </p:txBody>
      </p:sp>
      <p:sp>
        <p:nvSpPr>
          <p:cNvPr id="7" name="Rectangle 6"/>
          <p:cNvSpPr/>
          <p:nvPr/>
        </p:nvSpPr>
        <p:spPr>
          <a:xfrm>
            <a:off x="0" y="3506951"/>
            <a:ext cx="7852072" cy="4986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Isomers</a:t>
            </a:r>
            <a:r>
              <a:rPr lang="en-US" sz="2000" dirty="0">
                <a:latin typeface="Times New Roman" panose="02020603050405020304" pitchFamily="18" charset="0"/>
                <a:cs typeface="Times New Roman" panose="02020603050405020304" pitchFamily="18" charset="0"/>
              </a:rPr>
              <a:t> are different compounds that have the same molecular formula</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11112" y="3972484"/>
            <a:ext cx="9601200"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Constitutional isomers </a:t>
            </a:r>
            <a:r>
              <a:rPr lang="en-US" sz="2000" dirty="0">
                <a:latin typeface="Times New Roman" panose="02020603050405020304" pitchFamily="18" charset="0"/>
                <a:cs typeface="Times New Roman" panose="02020603050405020304" pitchFamily="18" charset="0"/>
              </a:rPr>
              <a:t>have the same molecular formula but different </a:t>
            </a:r>
            <a:r>
              <a:rPr lang="en-US" sz="2000" dirty="0" smtClean="0">
                <a:latin typeface="Times New Roman" panose="02020603050405020304" pitchFamily="18" charset="0"/>
                <a:cs typeface="Times New Roman" panose="02020603050405020304" pitchFamily="18" charset="0"/>
              </a:rPr>
              <a:t>connectivity, meaning </a:t>
            </a:r>
            <a:r>
              <a:rPr lang="en-US" sz="2000" dirty="0">
                <a:latin typeface="Times New Roman" panose="02020603050405020304" pitchFamily="18" charset="0"/>
                <a:cs typeface="Times New Roman" panose="02020603050405020304" pitchFamily="18" charset="0"/>
              </a:rPr>
              <a:t>that their atoms are connected in a different order. Examples of </a:t>
            </a:r>
            <a:r>
              <a:rPr lang="en-US" sz="2000" dirty="0" smtClean="0">
                <a:latin typeface="Times New Roman" panose="02020603050405020304" pitchFamily="18" charset="0"/>
                <a:cs typeface="Times New Roman" panose="02020603050405020304" pitchFamily="18" charset="0"/>
              </a:rPr>
              <a:t>constitutional isomers </a:t>
            </a:r>
            <a:r>
              <a:rPr lang="en-US" sz="2000" dirty="0">
                <a:latin typeface="Times New Roman" panose="02020603050405020304" pitchFamily="18" charset="0"/>
                <a:cs typeface="Times New Roman" panose="02020603050405020304" pitchFamily="18" charset="0"/>
              </a:rPr>
              <a:t>are the following:</a:t>
            </a:r>
          </a:p>
        </p:txBody>
      </p:sp>
      <p:pic>
        <p:nvPicPr>
          <p:cNvPr id="14" name="Picture 13"/>
          <p:cNvPicPr>
            <a:picLocks noChangeAspect="1"/>
          </p:cNvPicPr>
          <p:nvPr/>
        </p:nvPicPr>
        <p:blipFill>
          <a:blip r:embed="rId2"/>
          <a:stretch>
            <a:fillRect/>
          </a:stretch>
        </p:blipFill>
        <p:spPr>
          <a:xfrm>
            <a:off x="2383486" y="5429934"/>
            <a:ext cx="5468586" cy="1298561"/>
          </a:xfrm>
          <a:prstGeom prst="rect">
            <a:avLst/>
          </a:prstGeom>
        </p:spPr>
      </p:pic>
      <p:pic>
        <p:nvPicPr>
          <p:cNvPr id="18" name="Picture 17" descr="Screen Clipping"/>
          <p:cNvPicPr>
            <a:picLocks noChangeAspect="1"/>
          </p:cNvPicPr>
          <p:nvPr/>
        </p:nvPicPr>
        <p:blipFill rotWithShape="1">
          <a:blip r:embed="rId3">
            <a:extLst>
              <a:ext uri="{28A0092B-C50C-407E-A947-70E740481C1C}">
                <a14:useLocalDpi xmlns:a14="http://schemas.microsoft.com/office/drawing/2010/main" val="0"/>
              </a:ext>
            </a:extLst>
          </a:blip>
          <a:srcRect l="2336" r="2336" b="7498"/>
          <a:stretch/>
        </p:blipFill>
        <p:spPr>
          <a:xfrm>
            <a:off x="1295400" y="460299"/>
            <a:ext cx="6018909" cy="2705364"/>
          </a:xfrm>
          <a:prstGeom prst="rect">
            <a:avLst/>
          </a:prstGeom>
        </p:spPr>
      </p:pic>
    </p:spTree>
    <p:extLst>
      <p:ext uri="{BB962C8B-B14F-4D97-AF65-F5344CB8AC3E}">
        <p14:creationId xmlns:p14="http://schemas.microsoft.com/office/powerpoint/2010/main" val="188307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20</a:t>
            </a:fld>
            <a:endParaRPr lang="ar-SA">
              <a:solidFill>
                <a:prstClr val="black">
                  <a:lumMod val="65000"/>
                  <a:lumOff val="35000"/>
                </a:prstClr>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04800"/>
            <a:ext cx="2576406" cy="12954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703" y="1905000"/>
            <a:ext cx="5715000" cy="2310168"/>
          </a:xfrm>
          <a:prstGeom prst="rect">
            <a:avLst/>
          </a:prstGeom>
        </p:spPr>
      </p:pic>
      <p:sp>
        <p:nvSpPr>
          <p:cNvPr id="5" name="Rectangle 4"/>
          <p:cNvSpPr/>
          <p:nvPr/>
        </p:nvSpPr>
        <p:spPr>
          <a:xfrm>
            <a:off x="152400" y="4519968"/>
            <a:ext cx="7848600"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C00000"/>
                </a:solidFill>
                <a:latin typeface="Times New Roman" panose="02020603050405020304" pitchFamily="18" charset="0"/>
                <a:cs typeface="Times New Roman" panose="02020603050405020304" pitchFamily="18" charset="0"/>
              </a:rPr>
              <a:t>Racemic mixture </a:t>
            </a:r>
            <a:r>
              <a:rPr lang="en-US" dirty="0">
                <a:latin typeface="Times New Roman" panose="02020603050405020304" pitchFamily="18" charset="0"/>
                <a:cs typeface="Times New Roman" panose="02020603050405020304" pitchFamily="18" charset="0"/>
              </a:rPr>
              <a:t>was a 50:50 mixture of the (R,R) and (S,S) isomers</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rPr>
              <a:t>A racemic mixture </a:t>
            </a:r>
            <a:r>
              <a:rPr lang="en-US" dirty="0">
                <a:latin typeface="Times New Roman" panose="02020603050405020304" pitchFamily="18" charset="0"/>
                <a:cs typeface="Times New Roman" panose="02020603050405020304" pitchFamily="18" charset="0"/>
              </a:rPr>
              <a:t>causes </a:t>
            </a:r>
            <a:r>
              <a:rPr lang="en-US" dirty="0">
                <a:solidFill>
                  <a:srgbClr val="C00000"/>
                </a:solidFill>
                <a:latin typeface="Times New Roman" panose="02020603050405020304" pitchFamily="18" charset="0"/>
                <a:cs typeface="Times New Roman" panose="02020603050405020304" pitchFamily="18" charset="0"/>
              </a:rPr>
              <a:t>no net rotation of plane-polarized light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61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21</a:t>
            </a:fld>
            <a:endParaRPr lang="ar-SA">
              <a:solidFill>
                <a:prstClr val="black">
                  <a:lumMod val="65000"/>
                  <a:lumOff val="35000"/>
                </a:prstClr>
              </a:solidFill>
            </a:endParaRPr>
          </a:p>
        </p:txBody>
      </p:sp>
      <p:sp>
        <p:nvSpPr>
          <p:cNvPr id="3" name="Title 1"/>
          <p:cNvSpPr txBox="1">
            <a:spLocks/>
          </p:cNvSpPr>
          <p:nvPr/>
        </p:nvSpPr>
        <p:spPr>
          <a:xfrm>
            <a:off x="914400" y="76200"/>
            <a:ext cx="70104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B050"/>
                </a:solidFill>
                <a:latin typeface="Times New Roman" panose="02020603050405020304" pitchFamily="18" charset="0"/>
                <a:cs typeface="Times New Roman" panose="02020603050405020304" pitchFamily="18" charset="0"/>
              </a:rPr>
              <a:t>Stereochemistry and Chemical Reactions</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282" y="1862847"/>
            <a:ext cx="8822635"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product has one stereogenic center, marked with an </a:t>
            </a:r>
            <a:r>
              <a:rPr lang="en-US" dirty="0" smtClean="0">
                <a:latin typeface="Times New Roman" panose="02020603050405020304" pitchFamily="18" charset="0"/>
                <a:cs typeface="Times New Roman" panose="02020603050405020304" pitchFamily="18" charset="0"/>
              </a:rPr>
              <a:t>asterisk (</a:t>
            </a:r>
            <a:r>
              <a:rPr lang="en-US" dirty="0" smtClean="0">
                <a:solidFill>
                  <a:srgbClr val="00B0F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but both </a:t>
            </a:r>
            <a:r>
              <a:rPr lang="en-US" dirty="0" smtClean="0">
                <a:latin typeface="Times New Roman" panose="02020603050405020304" pitchFamily="18" charset="0"/>
                <a:cs typeface="Times New Roman" panose="02020603050405020304" pitchFamily="18" charset="0"/>
              </a:rPr>
              <a:t>enantiomers </a:t>
            </a:r>
            <a:r>
              <a:rPr lang="en-US" dirty="0">
                <a:latin typeface="Times New Roman" panose="02020603050405020304" pitchFamily="18" charset="0"/>
                <a:cs typeface="Times New Roman" panose="02020603050405020304" pitchFamily="18" charset="0"/>
              </a:rPr>
              <a:t>are formed in exactly equal amounts. The product is a racemic mixture. </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86099"/>
            <a:ext cx="4702783" cy="2611865"/>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4007"/>
          <a:stretch/>
        </p:blipFill>
        <p:spPr>
          <a:xfrm>
            <a:off x="2272567" y="717234"/>
            <a:ext cx="4294064" cy="1082134"/>
          </a:xfrm>
          <a:prstGeom prst="rect">
            <a:avLst/>
          </a:prstGeom>
        </p:spPr>
      </p:pic>
      <p:sp>
        <p:nvSpPr>
          <p:cNvPr id="8" name="Rectangle 7"/>
          <p:cNvSpPr/>
          <p:nvPr/>
        </p:nvSpPr>
        <p:spPr>
          <a:xfrm>
            <a:off x="5181600" y="3014515"/>
            <a:ext cx="4038600" cy="2169825"/>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The intermediate </a:t>
            </a:r>
            <a:r>
              <a:rPr lang="en-US" dirty="0">
                <a:solidFill>
                  <a:srgbClr val="C00000"/>
                </a:solidFill>
                <a:latin typeface="Times New Roman" panose="02020603050405020304" pitchFamily="18" charset="0"/>
                <a:cs typeface="Times New Roman" panose="02020603050405020304" pitchFamily="18" charset="0"/>
              </a:rPr>
              <a:t>2-butyl </a:t>
            </a:r>
            <a:r>
              <a:rPr lang="en-US" dirty="0" err="1">
                <a:solidFill>
                  <a:srgbClr val="C00000"/>
                </a:solidFill>
                <a:latin typeface="Times New Roman" panose="02020603050405020304" pitchFamily="18" charset="0"/>
                <a:cs typeface="Times New Roman" panose="02020603050405020304" pitchFamily="18" charset="0"/>
              </a:rPr>
              <a:t>cation</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obtained by adding a </a:t>
            </a:r>
            <a:r>
              <a:rPr lang="en-US" dirty="0">
                <a:solidFill>
                  <a:srgbClr val="C00000"/>
                </a:solidFill>
                <a:latin typeface="Times New Roman" panose="02020603050405020304" pitchFamily="18" charset="0"/>
                <a:cs typeface="Times New Roman" panose="02020603050405020304" pitchFamily="18" charset="0"/>
              </a:rPr>
              <a:t>proton </a:t>
            </a:r>
            <a:r>
              <a:rPr lang="en-US" dirty="0">
                <a:latin typeface="Times New Roman" panose="02020603050405020304" pitchFamily="18" charset="0"/>
                <a:cs typeface="Times New Roman" panose="02020603050405020304" pitchFamily="18" charset="0"/>
              </a:rPr>
              <a:t>to the end carbon is </a:t>
            </a:r>
            <a:r>
              <a:rPr lang="en-US" dirty="0" smtClean="0">
                <a:latin typeface="Times New Roman" panose="02020603050405020304" pitchFamily="18" charset="0"/>
                <a:cs typeface="Times New Roman" panose="02020603050405020304" pitchFamily="18" charset="0"/>
              </a:rPr>
              <a:t>planar</a:t>
            </a:r>
            <a:r>
              <a:rPr lang="en-US" dirty="0">
                <a:latin typeface="Times New Roman" panose="02020603050405020304" pitchFamily="18" charset="0"/>
                <a:cs typeface="Times New Roman" panose="02020603050405020304" pitchFamily="18" charset="0"/>
              </a:rPr>
              <a:t>, and bromide ion can combine with it from the “top” or “bottom” side with exactly equal </a:t>
            </a:r>
            <a:r>
              <a:rPr lang="en-US" dirty="0" smtClean="0">
                <a:latin typeface="Times New Roman" panose="02020603050405020304" pitchFamily="18" charset="0"/>
                <a:cs typeface="Times New Roman" panose="02020603050405020304" pitchFamily="18" charset="0"/>
              </a:rPr>
              <a:t>probability.</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691365" y="5469771"/>
            <a:ext cx="7848600" cy="873572"/>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Therefore, the product is a </a:t>
            </a:r>
            <a:r>
              <a:rPr lang="en-US" dirty="0">
                <a:solidFill>
                  <a:srgbClr val="C00000"/>
                </a:solidFill>
                <a:latin typeface="Times New Roman" panose="02020603050405020304" pitchFamily="18" charset="0"/>
                <a:cs typeface="Times New Roman" panose="02020603050405020304" pitchFamily="18" charset="0"/>
              </a:rPr>
              <a:t>racemic mixture</a:t>
            </a:r>
            <a:r>
              <a:rPr lang="en-US" dirty="0">
                <a:latin typeface="Times New Roman" panose="02020603050405020304" pitchFamily="18" charset="0"/>
                <a:cs typeface="Times New Roman" panose="02020603050405020304" pitchFamily="18" charset="0"/>
              </a:rPr>
              <a:t>, an </a:t>
            </a:r>
            <a:r>
              <a:rPr lang="en-US" dirty="0">
                <a:solidFill>
                  <a:srgbClr val="C00000"/>
                </a:solidFill>
                <a:latin typeface="Times New Roman" panose="02020603050405020304" pitchFamily="18" charset="0"/>
                <a:cs typeface="Times New Roman" panose="02020603050405020304" pitchFamily="18" charset="0"/>
              </a:rPr>
              <a:t>optically inactive</a:t>
            </a:r>
            <a:r>
              <a:rPr lang="en-US" dirty="0">
                <a:latin typeface="Times New Roman" panose="02020603050405020304" pitchFamily="18" charset="0"/>
                <a:cs typeface="Times New Roman" panose="02020603050405020304" pitchFamily="18" charset="0"/>
              </a:rPr>
              <a:t> 50:50 mixture of the two enantiomers.</a:t>
            </a:r>
          </a:p>
        </p:txBody>
      </p:sp>
    </p:spTree>
    <p:extLst>
      <p:ext uri="{BB962C8B-B14F-4D97-AF65-F5344CB8AC3E}">
        <p14:creationId xmlns:p14="http://schemas.microsoft.com/office/powerpoint/2010/main" val="2699846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22</a:t>
            </a:fld>
            <a:endParaRPr lang="ar-SA">
              <a:solidFill>
                <a:prstClr val="black">
                  <a:lumMod val="65000"/>
                  <a:lumOff val="35000"/>
                </a:prstClr>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19200"/>
            <a:ext cx="4877223" cy="1089754"/>
          </a:xfrm>
          <a:prstGeom prst="rect">
            <a:avLst/>
          </a:prstGeom>
        </p:spPr>
      </p:pic>
      <p:sp>
        <p:nvSpPr>
          <p:cNvPr id="4" name="Rectangle 3"/>
          <p:cNvSpPr/>
          <p:nvPr/>
        </p:nvSpPr>
        <p:spPr>
          <a:xfrm>
            <a:off x="6626" y="249168"/>
            <a:ext cx="8686800" cy="646331"/>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reaction of a </a:t>
            </a:r>
            <a:r>
              <a:rPr lang="en-US" dirty="0">
                <a:solidFill>
                  <a:srgbClr val="C00000"/>
                </a:solidFill>
                <a:latin typeface="Times New Roman" panose="02020603050405020304" pitchFamily="18" charset="0"/>
                <a:cs typeface="Times New Roman" panose="02020603050405020304" pitchFamily="18" charset="0"/>
              </a:rPr>
              <a:t>chiral molecule </a:t>
            </a:r>
            <a:r>
              <a:rPr lang="en-US" dirty="0">
                <a:latin typeface="Times New Roman" panose="02020603050405020304" pitchFamily="18" charset="0"/>
                <a:cs typeface="Times New Roman" panose="02020603050405020304" pitchFamily="18" charset="0"/>
              </a:rPr>
              <a:t>with an </a:t>
            </a:r>
            <a:r>
              <a:rPr lang="en-US" dirty="0" smtClean="0">
                <a:solidFill>
                  <a:srgbClr val="C00000"/>
                </a:solidFill>
                <a:latin typeface="Times New Roman" panose="02020603050405020304" pitchFamily="18" charset="0"/>
                <a:cs typeface="Times New Roman" panose="02020603050405020304" pitchFamily="18" charset="0"/>
              </a:rPr>
              <a:t>achiral </a:t>
            </a:r>
            <a:r>
              <a:rPr lang="en-US" dirty="0">
                <a:solidFill>
                  <a:srgbClr val="C00000"/>
                </a:solidFill>
                <a:latin typeface="Times New Roman" panose="02020603050405020304" pitchFamily="18" charset="0"/>
                <a:cs typeface="Times New Roman" panose="02020603050405020304" pitchFamily="18" charset="0"/>
              </a:rPr>
              <a:t>reagent</a:t>
            </a:r>
            <a:r>
              <a:rPr lang="en-US" dirty="0">
                <a:latin typeface="Times New Roman" panose="02020603050405020304" pitchFamily="18" charset="0"/>
                <a:cs typeface="Times New Roman" panose="02020603050405020304" pitchFamily="18" charset="0"/>
              </a:rPr>
              <a:t> to create a </a:t>
            </a:r>
            <a:r>
              <a:rPr lang="en-US" dirty="0">
                <a:solidFill>
                  <a:srgbClr val="C00000"/>
                </a:solidFill>
                <a:latin typeface="Times New Roman" panose="02020603050405020304" pitchFamily="18" charset="0"/>
                <a:cs typeface="Times New Roman" panose="02020603050405020304" pitchFamily="18" charset="0"/>
              </a:rPr>
              <a:t>second stereogenic </a:t>
            </a:r>
            <a:r>
              <a:rPr lang="en-US" dirty="0" smtClean="0">
                <a:solidFill>
                  <a:srgbClr val="C00000"/>
                </a:solidFill>
                <a:latin typeface="Times New Roman" panose="02020603050405020304" pitchFamily="18" charset="0"/>
                <a:cs typeface="Times New Roman" panose="02020603050405020304" pitchFamily="18" charset="0"/>
              </a:rPr>
              <a:t>center.</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632655"/>
            <a:ext cx="930633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a reaction takes place in a way so that </a:t>
            </a:r>
            <a:r>
              <a:rPr lang="en-US" dirty="0" smtClean="0">
                <a:solidFill>
                  <a:srgbClr val="C00000"/>
                </a:solidFill>
                <a:latin typeface="Times New Roman" panose="02020603050405020304" pitchFamily="18" charset="0"/>
                <a:cs typeface="Times New Roman" panose="02020603050405020304" pitchFamily="18" charset="0"/>
              </a:rPr>
              <a:t>no </a:t>
            </a:r>
            <a:r>
              <a:rPr lang="en-US" dirty="0">
                <a:solidFill>
                  <a:srgbClr val="C00000"/>
                </a:solidFill>
                <a:latin typeface="Times New Roman" panose="02020603050405020304" pitchFamily="18" charset="0"/>
                <a:cs typeface="Times New Roman" panose="02020603050405020304" pitchFamily="18" charset="0"/>
              </a:rPr>
              <a:t>bonds to the chirality center </a:t>
            </a:r>
            <a:r>
              <a:rPr lang="en-US" dirty="0">
                <a:latin typeface="Times New Roman" panose="02020603050405020304" pitchFamily="18" charset="0"/>
                <a:cs typeface="Times New Roman" panose="02020603050405020304" pitchFamily="18" charset="0"/>
              </a:rPr>
              <a:t>are </a:t>
            </a:r>
            <a:r>
              <a:rPr lang="en-US" dirty="0">
                <a:solidFill>
                  <a:srgbClr val="C00000"/>
                </a:solidFill>
                <a:latin typeface="Times New Roman" panose="02020603050405020304" pitchFamily="18" charset="0"/>
                <a:cs typeface="Times New Roman" panose="02020603050405020304" pitchFamily="18" charset="0"/>
              </a:rPr>
              <a:t>broken</a:t>
            </a:r>
            <a:r>
              <a:rPr lang="en-US" dirty="0">
                <a:latin typeface="Times New Roman" panose="02020603050405020304" pitchFamily="18" charset="0"/>
                <a:cs typeface="Times New Roman" panose="02020603050405020304" pitchFamily="18" charset="0"/>
              </a:rPr>
              <a:t>, the reaction </a:t>
            </a:r>
            <a:r>
              <a:rPr lang="en-US" dirty="0">
                <a:solidFill>
                  <a:srgbClr val="C00000"/>
                </a:solidFill>
                <a:latin typeface="Times New Roman" panose="02020603050405020304" pitchFamily="18" charset="0"/>
                <a:cs typeface="Times New Roman" panose="02020603050405020304" pitchFamily="18" charset="0"/>
              </a:rPr>
              <a:t>must take place with retention of configuration</a:t>
            </a:r>
            <a:r>
              <a:rPr lang="en-US" dirty="0">
                <a:latin typeface="Times New Roman" panose="02020603050405020304" pitchFamily="18" charset="0"/>
                <a:cs typeface="Times New Roman" panose="02020603050405020304" pitchFamily="18" charset="0"/>
              </a:rPr>
              <a:t>, and the product of the reaction must have the </a:t>
            </a:r>
            <a:r>
              <a:rPr lang="en-US" dirty="0">
                <a:solidFill>
                  <a:srgbClr val="C00000"/>
                </a:solidFill>
                <a:latin typeface="Times New Roman" panose="02020603050405020304" pitchFamily="18" charset="0"/>
                <a:cs typeface="Times New Roman" panose="02020603050405020304" pitchFamily="18" charset="0"/>
              </a:rPr>
              <a:t>same configuration </a:t>
            </a:r>
            <a:r>
              <a:rPr lang="en-US" dirty="0">
                <a:latin typeface="Times New Roman" panose="02020603050405020304" pitchFamily="18" charset="0"/>
                <a:cs typeface="Times New Roman" panose="02020603050405020304" pitchFamily="18" charset="0"/>
              </a:rPr>
              <a:t>of groups around the chirality </a:t>
            </a:r>
            <a:r>
              <a:rPr lang="en-US" dirty="0" smtClean="0">
                <a:latin typeface="Times New Roman" panose="02020603050405020304" pitchFamily="18" charset="0"/>
                <a:cs typeface="Times New Roman" panose="02020603050405020304" pitchFamily="18" charset="0"/>
              </a:rPr>
              <a:t>center. </a:t>
            </a:r>
            <a:endParaRPr lang="en-US" dirty="0">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991" y="4249516"/>
            <a:ext cx="6052844" cy="1828800"/>
          </a:xfrm>
          <a:prstGeom prst="rect">
            <a:avLst/>
          </a:prstGeom>
        </p:spPr>
      </p:pic>
    </p:spTree>
    <p:extLst>
      <p:ext uri="{BB962C8B-B14F-4D97-AF65-F5344CB8AC3E}">
        <p14:creationId xmlns:p14="http://schemas.microsoft.com/office/powerpoint/2010/main" val="1207761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642409" cy="18836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Stereoisomers</a:t>
            </a:r>
            <a:r>
              <a:rPr lang="en-US" sz="2000" dirty="0">
                <a:latin typeface="Times New Roman" panose="02020603050405020304" pitchFamily="18" charset="0"/>
                <a:cs typeface="Times New Roman" panose="02020603050405020304" pitchFamily="18" charset="0"/>
              </a:rPr>
              <a:t> have their atoms connected in the same </a:t>
            </a:r>
            <a:r>
              <a:rPr lang="en-US" sz="2000" dirty="0" smtClean="0">
                <a:latin typeface="Times New Roman" panose="02020603050405020304" pitchFamily="18" charset="0"/>
                <a:cs typeface="Times New Roman" panose="02020603050405020304" pitchFamily="18" charset="0"/>
              </a:rPr>
              <a:t>sequence (the </a:t>
            </a:r>
            <a:r>
              <a:rPr lang="en-US" sz="2000" dirty="0">
                <a:latin typeface="Times New Roman" panose="02020603050405020304" pitchFamily="18" charset="0"/>
                <a:cs typeface="Times New Roman" panose="02020603050405020304" pitchFamily="18" charset="0"/>
              </a:rPr>
              <a:t>same </a:t>
            </a:r>
            <a:r>
              <a:rPr lang="en-US" sz="2000" dirty="0" smtClean="0">
                <a:latin typeface="Times New Roman" panose="02020603050405020304" pitchFamily="18" charset="0"/>
                <a:cs typeface="Times New Roman" panose="02020603050405020304" pitchFamily="18" charset="0"/>
              </a:rPr>
              <a:t>constitution</a:t>
            </a:r>
            <a:r>
              <a:rPr lang="en-US" sz="2000" dirty="0">
                <a:latin typeface="Times New Roman" panose="02020603050405020304" pitchFamily="18" charset="0"/>
                <a:cs typeface="Times New Roman" panose="02020603050405020304" pitchFamily="18" charset="0"/>
              </a:rPr>
              <a:t>), but they differ in the arrangement of their atoms in space. </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Stereoisomers</a:t>
            </a:r>
            <a:r>
              <a:rPr lang="en-US" sz="2000" dirty="0">
                <a:latin typeface="Times New Roman" panose="02020603050405020304" pitchFamily="18" charset="0"/>
                <a:cs typeface="Times New Roman" panose="02020603050405020304" pitchFamily="18" charset="0"/>
              </a:rPr>
              <a:t> can be subdivided into two general </a:t>
            </a:r>
            <a:r>
              <a:rPr lang="en-US" sz="2000" dirty="0" smtClean="0">
                <a:latin typeface="Times New Roman" panose="02020603050405020304" pitchFamily="18" charset="0"/>
                <a:cs typeface="Times New Roman" panose="02020603050405020304" pitchFamily="18" charset="0"/>
              </a:rPr>
              <a:t>categories: </a:t>
            </a:r>
          </a:p>
          <a:p>
            <a:pPr algn="ctr">
              <a:lnSpc>
                <a:spcPct val="150000"/>
              </a:lnSpc>
            </a:pPr>
            <a:r>
              <a:rPr lang="en-US" sz="2000" dirty="0" smtClean="0">
                <a:solidFill>
                  <a:srgbClr val="C00000"/>
                </a:solidFill>
                <a:latin typeface="Times New Roman" panose="02020603050405020304" pitchFamily="18" charset="0"/>
                <a:cs typeface="Times New Roman" panose="02020603050405020304" pitchFamily="18" charset="0"/>
              </a:rPr>
              <a:t>Enantiomers</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C00000"/>
                </a:solidFill>
                <a:latin typeface="Times New Roman" panose="02020603050405020304" pitchFamily="18" charset="0"/>
                <a:cs typeface="Times New Roman" panose="02020603050405020304" pitchFamily="18" charset="0"/>
              </a:rPr>
              <a:t>Diasteromers</a:t>
            </a:r>
            <a:r>
              <a:rPr lang="en-US" sz="2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79513" y="4097512"/>
            <a:ext cx="9375913" cy="498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err="1" smtClean="0">
                <a:solidFill>
                  <a:srgbClr val="C00000"/>
                </a:solidFill>
                <a:latin typeface="Times New Roman" panose="02020603050405020304" pitchFamily="18" charset="0"/>
                <a:cs typeface="Times New Roman" panose="02020603050405020304" pitchFamily="18" charset="0"/>
              </a:rPr>
              <a:t>Diastereomers</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stereoisomers whose molecules are not mirror images of each other. </a:t>
            </a:r>
          </a:p>
        </p:txBody>
      </p:sp>
      <p:sp>
        <p:nvSpPr>
          <p:cNvPr id="5" name="Rectangle 4"/>
          <p:cNvSpPr/>
          <p:nvPr/>
        </p:nvSpPr>
        <p:spPr>
          <a:xfrm>
            <a:off x="-79513" y="1959857"/>
            <a:ext cx="9236765"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Enantiomers</a:t>
            </a:r>
            <a:r>
              <a:rPr lang="en-US" sz="2000" dirty="0">
                <a:latin typeface="Times New Roman" panose="02020603050405020304" pitchFamily="18" charset="0"/>
                <a:cs typeface="Times New Roman" panose="02020603050405020304" pitchFamily="18" charset="0"/>
              </a:rPr>
              <a:t> are stereoisomers whose molecules are </a:t>
            </a:r>
            <a:r>
              <a:rPr lang="en-US" sz="2000" dirty="0" err="1">
                <a:latin typeface="Times New Roman" panose="02020603050405020304" pitchFamily="18" charset="0"/>
                <a:cs typeface="Times New Roman" panose="02020603050405020304" pitchFamily="18" charset="0"/>
              </a:rPr>
              <a:t>nonsuperposable</a:t>
            </a:r>
            <a:r>
              <a:rPr lang="en-US" sz="2000" dirty="0">
                <a:latin typeface="Times New Roman" panose="02020603050405020304" pitchFamily="18" charset="0"/>
                <a:cs typeface="Times New Roman" panose="02020603050405020304" pitchFamily="18" charset="0"/>
              </a:rPr>
              <a:t> mirror images of each other.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60488"/>
            <a:ext cx="3676816" cy="1337024"/>
          </a:xfrm>
          <a:prstGeom prst="rect">
            <a:avLst/>
          </a:prstGeom>
        </p:spPr>
      </p:pic>
      <p:pic>
        <p:nvPicPr>
          <p:cNvPr id="15" name="Picture 14"/>
          <p:cNvPicPr>
            <a:picLocks noChangeAspect="1"/>
          </p:cNvPicPr>
          <p:nvPr/>
        </p:nvPicPr>
        <p:blipFill rotWithShape="1">
          <a:blip r:embed="rId3"/>
          <a:srcRect b="9034"/>
          <a:stretch/>
        </p:blipFill>
        <p:spPr>
          <a:xfrm>
            <a:off x="712109" y="4995162"/>
            <a:ext cx="3773751" cy="1109151"/>
          </a:xfrm>
          <a:prstGeom prst="rect">
            <a:avLst/>
          </a:prstGeom>
        </p:spPr>
      </p:pic>
      <p:pic>
        <p:nvPicPr>
          <p:cNvPr id="25" name="Picture 24"/>
          <p:cNvPicPr>
            <a:picLocks noChangeAspect="1"/>
          </p:cNvPicPr>
          <p:nvPr/>
        </p:nvPicPr>
        <p:blipFill rotWithShape="1">
          <a:blip r:embed="rId4"/>
          <a:srcRect r="2352" b="4343"/>
          <a:stretch/>
        </p:blipFill>
        <p:spPr>
          <a:xfrm>
            <a:off x="5334000" y="4639099"/>
            <a:ext cx="2667000" cy="1749513"/>
          </a:xfrm>
          <a:prstGeom prst="rect">
            <a:avLst/>
          </a:prstGeom>
        </p:spPr>
      </p:pic>
    </p:spTree>
    <p:extLst>
      <p:ext uri="{BB962C8B-B14F-4D97-AF65-F5344CB8AC3E}">
        <p14:creationId xmlns:p14="http://schemas.microsoft.com/office/powerpoint/2010/main" val="226937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 y="-18129"/>
            <a:ext cx="82296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B050"/>
                </a:solidFill>
                <a:latin typeface="Times New Roman" panose="02020603050405020304" pitchFamily="18" charset="0"/>
                <a:cs typeface="Times New Roman" panose="02020603050405020304" pitchFamily="18" charset="0"/>
              </a:rPr>
              <a:t>Chirality and Enantiomers </a:t>
            </a:r>
            <a:endParaRPr lang="ar-SA" sz="2800" dirty="0">
              <a:solidFill>
                <a:srgbClr val="00B050"/>
              </a:solidFill>
              <a:latin typeface="Times New Roman" pitchFamily="18" charset="0"/>
              <a:cs typeface="Times New Roman" pitchFamily="18" charset="0"/>
            </a:endParaRPr>
          </a:p>
        </p:txBody>
      </p:sp>
      <p:sp>
        <p:nvSpPr>
          <p:cNvPr id="4" name="Rectangle 3"/>
          <p:cNvSpPr/>
          <p:nvPr/>
        </p:nvSpPr>
        <p:spPr>
          <a:xfrm>
            <a:off x="0" y="550058"/>
            <a:ext cx="9296400"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dirty="0">
                <a:solidFill>
                  <a:srgbClr val="C00000"/>
                </a:solidFill>
                <a:latin typeface="Times New Roman" panose="02020603050405020304" pitchFamily="18" charset="0"/>
                <a:cs typeface="Times New Roman" panose="02020603050405020304" pitchFamily="18" charset="0"/>
              </a:rPr>
              <a:t>chiral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molecule </a:t>
            </a:r>
            <a:r>
              <a:rPr lang="en-US" sz="2000" dirty="0">
                <a:latin typeface="Times New Roman" panose="02020603050405020304" pitchFamily="18" charset="0"/>
                <a:cs typeface="Times New Roman" panose="02020603050405020304" pitchFamily="18" charset="0"/>
              </a:rPr>
              <a:t>(or object) is one that exhibits the </a:t>
            </a:r>
            <a:r>
              <a:rPr lang="en-US" sz="2000" dirty="0">
                <a:solidFill>
                  <a:srgbClr val="C00000"/>
                </a:solidFill>
                <a:latin typeface="Times New Roman" panose="02020603050405020304" pitchFamily="18" charset="0"/>
                <a:cs typeface="Times New Roman" panose="02020603050405020304" pitchFamily="18" charset="0"/>
              </a:rPr>
              <a:t>property of </a:t>
            </a:r>
            <a:r>
              <a:rPr lang="en-US" sz="2000" dirty="0" smtClean="0">
                <a:solidFill>
                  <a:srgbClr val="C00000"/>
                </a:solidFill>
                <a:latin typeface="Times New Roman" panose="02020603050405020304" pitchFamily="18" charset="0"/>
                <a:cs typeface="Times New Roman" panose="02020603050405020304" pitchFamily="18" charset="0"/>
              </a:rPr>
              <a:t>handedness</a:t>
            </a:r>
            <a:r>
              <a:rPr lang="en-US" sz="2000" dirty="0" smtClean="0">
                <a:latin typeface="Times New Roman" panose="02020603050405020304" pitchFamily="18" charset="0"/>
                <a:cs typeface="Times New Roman" panose="02020603050405020304" pitchFamily="18" charset="0"/>
              </a:rPr>
              <a:t>. An</a:t>
            </a:r>
          </a:p>
          <a:p>
            <a:pPr>
              <a:lnSpc>
                <a:spcPct val="150000"/>
              </a:lnSpc>
            </a:pPr>
            <a:r>
              <a:rPr lang="en-US" sz="2000" dirty="0">
                <a:solidFill>
                  <a:srgbClr val="C00000"/>
                </a:solidFill>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     achiral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molecule does not have this property</a:t>
            </a:r>
            <a:r>
              <a:rPr lang="en-US"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a:solidFill>
                  <a:srgbClr val="C00000"/>
                </a:solidFill>
                <a:latin typeface="Times New Roman" panose="02020603050405020304" pitchFamily="18" charset="0"/>
                <a:cs typeface="Times New Roman" panose="02020603050405020304" pitchFamily="18" charset="0"/>
              </a:rPr>
              <a:t>mirror image </a:t>
            </a:r>
            <a:r>
              <a:rPr lang="en-US" sz="2000" dirty="0">
                <a:latin typeface="Times New Roman" panose="02020603050405020304" pitchFamily="18" charset="0"/>
                <a:cs typeface="Times New Roman" panose="02020603050405020304" pitchFamily="18" charset="0"/>
              </a:rPr>
              <a:t>of a </a:t>
            </a:r>
            <a:r>
              <a:rPr lang="en-US" sz="2000" dirty="0">
                <a:solidFill>
                  <a:srgbClr val="C00000"/>
                </a:solidFill>
                <a:latin typeface="Times New Roman" panose="02020603050405020304" pitchFamily="18" charset="0"/>
                <a:cs typeface="Times New Roman" panose="02020603050405020304" pitchFamily="18" charset="0"/>
              </a:rPr>
              <a:t>chiral </a:t>
            </a:r>
            <a:r>
              <a:rPr lang="en-US" sz="2000" dirty="0" smtClean="0">
                <a:solidFill>
                  <a:srgbClr val="C00000"/>
                </a:solidFill>
                <a:latin typeface="Times New Roman" panose="02020603050405020304" pitchFamily="18" charset="0"/>
                <a:cs typeface="Times New Roman" panose="02020603050405020304" pitchFamily="18" charset="0"/>
              </a:rPr>
              <a:t>molecule </a:t>
            </a:r>
            <a:r>
              <a:rPr lang="en-US" sz="2000" dirty="0">
                <a:latin typeface="Times New Roman" panose="02020603050405020304" pitchFamily="18" charset="0"/>
                <a:cs typeface="Times New Roman" panose="02020603050405020304" pitchFamily="18" charset="0"/>
              </a:rPr>
              <a:t>cannot be superimposed on the molecule itself. The </a:t>
            </a:r>
            <a:r>
              <a:rPr lang="en-US" sz="2000" dirty="0">
                <a:solidFill>
                  <a:srgbClr val="C00000"/>
                </a:solidFill>
                <a:latin typeface="Times New Roman" panose="02020603050405020304" pitchFamily="18" charset="0"/>
                <a:cs typeface="Times New Roman" panose="02020603050405020304" pitchFamily="18" charset="0"/>
              </a:rPr>
              <a:t>mirror image </a:t>
            </a:r>
            <a:r>
              <a:rPr lang="en-US" sz="2000" dirty="0">
                <a:latin typeface="Times New Roman" panose="02020603050405020304" pitchFamily="18" charset="0"/>
                <a:cs typeface="Times New Roman" panose="02020603050405020304" pitchFamily="18" charset="0"/>
              </a:rPr>
              <a:t>of an </a:t>
            </a:r>
            <a:r>
              <a:rPr lang="en-US" sz="2000" dirty="0">
                <a:solidFill>
                  <a:srgbClr val="C00000"/>
                </a:solidFill>
                <a:latin typeface="Times New Roman" panose="02020603050405020304" pitchFamily="18" charset="0"/>
                <a:cs typeface="Times New Roman" panose="02020603050405020304" pitchFamily="18" charset="0"/>
              </a:rPr>
              <a:t>achiral </a:t>
            </a:r>
            <a:r>
              <a:rPr lang="en-US" sz="2000" dirty="0" smtClean="0">
                <a:solidFill>
                  <a:srgbClr val="C00000"/>
                </a:solidFill>
                <a:latin typeface="Times New Roman" panose="02020603050405020304" pitchFamily="18" charset="0"/>
                <a:cs typeface="Times New Roman" panose="02020603050405020304" pitchFamily="18" charset="0"/>
              </a:rPr>
              <a:t>molecule</a:t>
            </a:r>
            <a:r>
              <a:rPr lang="en-US" sz="2000" dirty="0">
                <a:latin typeface="Times New Roman" panose="02020603050405020304" pitchFamily="18" charset="0"/>
                <a:cs typeface="Times New Roman" panose="02020603050405020304" pitchFamily="18" charset="0"/>
              </a:rPr>
              <a:t>, however, is identical to or superimposable on the molecule itself.</a:t>
            </a:r>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30537" t="6507" b="1848"/>
          <a:stretch/>
        </p:blipFill>
        <p:spPr>
          <a:xfrm>
            <a:off x="457200" y="3429000"/>
            <a:ext cx="3429000" cy="236220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709307"/>
            <a:ext cx="3429000" cy="2081893"/>
          </a:xfrm>
          <a:prstGeom prst="rect">
            <a:avLst/>
          </a:prstGeom>
        </p:spPr>
      </p:pic>
    </p:spTree>
    <p:extLst>
      <p:ext uri="{BB962C8B-B14F-4D97-AF65-F5344CB8AC3E}">
        <p14:creationId xmlns:p14="http://schemas.microsoft.com/office/powerpoint/2010/main" val="388133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4800"/>
            <a:ext cx="7086600" cy="4170480"/>
          </a:xfrm>
          <a:prstGeom prst="rect">
            <a:avLst/>
          </a:prstGeom>
        </p:spPr>
      </p:pic>
      <p:sp>
        <p:nvSpPr>
          <p:cNvPr id="5" name="Rectangle 4"/>
          <p:cNvSpPr/>
          <p:nvPr/>
        </p:nvSpPr>
        <p:spPr>
          <a:xfrm>
            <a:off x="139148" y="5181600"/>
            <a:ext cx="9004852" cy="4986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Enantiomers</a:t>
            </a:r>
            <a:r>
              <a:rPr lang="en-US" sz="2000" dirty="0">
                <a:latin typeface="Times New Roman" panose="02020603050405020304" pitchFamily="18" charset="0"/>
                <a:cs typeface="Times New Roman" panose="02020603050405020304" pitchFamily="18" charset="0"/>
              </a:rPr>
              <a:t> are a pair of molecules related as nonsuperimposable mirror images.</a:t>
            </a:r>
          </a:p>
        </p:txBody>
      </p:sp>
    </p:spTree>
    <p:extLst>
      <p:ext uri="{BB962C8B-B14F-4D97-AF65-F5344CB8AC3E}">
        <p14:creationId xmlns:p14="http://schemas.microsoft.com/office/powerpoint/2010/main" val="116926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6</a:t>
            </a:fld>
            <a:endParaRPr lang="ar-SA">
              <a:solidFill>
                <a:prstClr val="black">
                  <a:lumMod val="65000"/>
                  <a:lumOff val="35000"/>
                </a:prstClr>
              </a:solidFill>
            </a:endParaRPr>
          </a:p>
        </p:txBody>
      </p:sp>
      <p:sp>
        <p:nvSpPr>
          <p:cNvPr id="3" name="Rectangle 2"/>
          <p:cNvSpPr/>
          <p:nvPr/>
        </p:nvSpPr>
        <p:spPr>
          <a:xfrm>
            <a:off x="457201" y="-20709"/>
            <a:ext cx="8686799" cy="523220"/>
          </a:xfrm>
          <a:prstGeom prst="rect">
            <a:avLst/>
          </a:prstGeom>
        </p:spPr>
        <p:txBody>
          <a:bodyPr wrap="square">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Stereogenic Centers; the Stereogenic Carbon Atom</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878" y="533400"/>
            <a:ext cx="9311334" cy="873572"/>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 </a:t>
            </a:r>
            <a:r>
              <a:rPr lang="en-US" dirty="0">
                <a:solidFill>
                  <a:srgbClr val="C00000"/>
                </a:solidFill>
                <a:latin typeface="Times New Roman" panose="02020603050405020304" pitchFamily="18" charset="0"/>
                <a:cs typeface="Times New Roman" panose="02020603050405020304" pitchFamily="18" charset="0"/>
              </a:rPr>
              <a:t>carbon </a:t>
            </a:r>
            <a:r>
              <a:rPr lang="en-US" dirty="0" smtClean="0">
                <a:solidFill>
                  <a:srgbClr val="C00000"/>
                </a:solidFill>
                <a:latin typeface="Times New Roman" panose="02020603050405020304" pitchFamily="18" charset="0"/>
                <a:cs typeface="Times New Roman" panose="02020603050405020304" pitchFamily="18" charset="0"/>
              </a:rPr>
              <a:t>atom </a:t>
            </a:r>
            <a:r>
              <a:rPr lang="en-US" dirty="0">
                <a:latin typeface="Times New Roman" panose="02020603050405020304" pitchFamily="18" charset="0"/>
                <a:cs typeface="Times New Roman" panose="02020603050405020304" pitchFamily="18" charset="0"/>
              </a:rPr>
              <a:t>with </a:t>
            </a:r>
            <a:r>
              <a:rPr lang="en-US" dirty="0">
                <a:solidFill>
                  <a:srgbClr val="C00000"/>
                </a:solidFill>
                <a:latin typeface="Times New Roman" panose="02020603050405020304" pitchFamily="18" charset="0"/>
                <a:cs typeface="Times New Roman" panose="02020603050405020304" pitchFamily="18" charset="0"/>
              </a:rPr>
              <a:t>four different groups </a:t>
            </a:r>
            <a:r>
              <a:rPr lang="en-US" dirty="0">
                <a:latin typeface="Times New Roman" panose="02020603050405020304" pitchFamily="18" charset="0"/>
                <a:cs typeface="Times New Roman" panose="02020603050405020304" pitchFamily="18" charset="0"/>
              </a:rPr>
              <a:t>attached to it is called a </a:t>
            </a:r>
            <a:r>
              <a:rPr lang="en-US" dirty="0">
                <a:solidFill>
                  <a:srgbClr val="C00000"/>
                </a:solidFill>
                <a:latin typeface="Times New Roman" panose="02020603050405020304" pitchFamily="18" charset="0"/>
                <a:cs typeface="Times New Roman" panose="02020603050405020304" pitchFamily="18" charset="0"/>
              </a:rPr>
              <a:t>stereogenic carbon atom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type </a:t>
            </a:r>
            <a:r>
              <a:rPr lang="en-US" dirty="0">
                <a:latin typeface="Times New Roman" panose="02020603050405020304" pitchFamily="18" charset="0"/>
                <a:cs typeface="Times New Roman" panose="02020603050405020304" pitchFamily="18" charset="0"/>
              </a:rPr>
              <a:t>of carbon is also called a </a:t>
            </a:r>
            <a:r>
              <a:rPr lang="en-US" dirty="0" smtClean="0">
                <a:solidFill>
                  <a:srgbClr val="C00000"/>
                </a:solidFill>
                <a:latin typeface="Times New Roman" panose="02020603050405020304" pitchFamily="18" charset="0"/>
                <a:cs typeface="Times New Roman" panose="02020603050405020304" pitchFamily="18" charset="0"/>
              </a:rPr>
              <a:t>stereogenic </a:t>
            </a:r>
            <a:r>
              <a:rPr lang="en-US" dirty="0">
                <a:solidFill>
                  <a:srgbClr val="C00000"/>
                </a:solidFill>
                <a:latin typeface="Times New Roman" panose="02020603050405020304" pitchFamily="18" charset="0"/>
                <a:cs typeface="Times New Roman" panose="02020603050405020304" pitchFamily="18" charset="0"/>
              </a:rPr>
              <a:t>center </a:t>
            </a:r>
            <a:r>
              <a:rPr lang="en-US" dirty="0">
                <a:latin typeface="Times New Roman" panose="02020603050405020304" pitchFamily="18" charset="0"/>
                <a:cs typeface="Times New Roman" panose="02020603050405020304" pitchFamily="18" charset="0"/>
              </a:rPr>
              <a:t>because it gives rise to stereoisomers.</a:t>
            </a:r>
          </a:p>
        </p:txBody>
      </p:sp>
      <p:sp>
        <p:nvSpPr>
          <p:cNvPr id="7" name="Rectangle 6"/>
          <p:cNvSpPr/>
          <p:nvPr/>
        </p:nvSpPr>
        <p:spPr>
          <a:xfrm>
            <a:off x="-95068" y="2816700"/>
            <a:ext cx="9200321" cy="170456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a:t>
            </a:r>
            <a:r>
              <a:rPr lang="en-US" dirty="0">
                <a:solidFill>
                  <a:srgbClr val="C00000"/>
                </a:solidFill>
                <a:latin typeface="Times New Roman" panose="02020603050405020304" pitchFamily="18" charset="0"/>
                <a:cs typeface="Times New Roman" panose="02020603050405020304" pitchFamily="18" charset="0"/>
              </a:rPr>
              <a:t>plane of </a:t>
            </a:r>
            <a:r>
              <a:rPr lang="en-US" dirty="0" smtClean="0">
                <a:solidFill>
                  <a:srgbClr val="C00000"/>
                </a:solidFill>
                <a:latin typeface="Times New Roman" panose="02020603050405020304" pitchFamily="18" charset="0"/>
                <a:cs typeface="Times New Roman" panose="02020603050405020304" pitchFamily="18" charset="0"/>
              </a:rPr>
              <a:t>symmetry </a:t>
            </a:r>
            <a:r>
              <a:rPr lang="en-US" dirty="0" smtClean="0">
                <a:latin typeface="Times New Roman" panose="02020603050405020304" pitchFamily="18" charset="0"/>
                <a:cs typeface="Times New Roman" panose="02020603050405020304" pitchFamily="18" charset="0"/>
              </a:rPr>
              <a:t>(sometimes </a:t>
            </a:r>
            <a:r>
              <a:rPr lang="en-US" dirty="0">
                <a:latin typeface="Times New Roman" panose="02020603050405020304" pitchFamily="18" charset="0"/>
                <a:cs typeface="Times New Roman" panose="02020603050405020304" pitchFamily="18" charset="0"/>
              </a:rPr>
              <a:t>called a </a:t>
            </a:r>
            <a:r>
              <a:rPr lang="en-US" dirty="0">
                <a:solidFill>
                  <a:srgbClr val="C00000"/>
                </a:solidFill>
                <a:latin typeface="Times New Roman" panose="02020603050405020304" pitchFamily="18" charset="0"/>
                <a:cs typeface="Times New Roman" panose="02020603050405020304" pitchFamily="18" charset="0"/>
              </a:rPr>
              <a:t>mirror </a:t>
            </a:r>
            <a:r>
              <a:rPr lang="en-US" dirty="0" smtClean="0">
                <a:solidFill>
                  <a:srgbClr val="C00000"/>
                </a:solidFill>
                <a:latin typeface="Times New Roman" panose="02020603050405020304" pitchFamily="18" charset="0"/>
                <a:cs typeface="Times New Roman" panose="02020603050405020304" pitchFamily="18" charset="0"/>
              </a:rPr>
              <a:t>plane</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plane that passes through a molecule (or object) in such a way that what is on one side of the plane is the exact reflection of what is on the other side. Any </a:t>
            </a:r>
            <a:r>
              <a:rPr lang="en-US" dirty="0">
                <a:solidFill>
                  <a:srgbClr val="C00000"/>
                </a:solidFill>
                <a:latin typeface="Times New Roman" panose="02020603050405020304" pitchFamily="18" charset="0"/>
                <a:cs typeface="Times New Roman" panose="02020603050405020304" pitchFamily="18" charset="0"/>
              </a:rPr>
              <a:t>molecule with a plane of symmetry is achiral</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Chiral molecules do not have a plane of </a:t>
            </a:r>
            <a:r>
              <a:rPr lang="en-US" dirty="0" smtClean="0">
                <a:solidFill>
                  <a:srgbClr val="C00000"/>
                </a:solidFill>
                <a:latin typeface="Times New Roman" panose="02020603050405020304" pitchFamily="18" charset="0"/>
                <a:cs typeface="Times New Roman" panose="02020603050405020304" pitchFamily="18" charset="0"/>
              </a:rPr>
              <a:t>symmetry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836" y="4567889"/>
            <a:ext cx="4622511" cy="2213911"/>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5494" t="9793"/>
          <a:stretch/>
        </p:blipFill>
        <p:spPr>
          <a:xfrm>
            <a:off x="1524000" y="1447800"/>
            <a:ext cx="2667000" cy="1398717"/>
          </a:xfrm>
          <a:prstGeom prst="rect">
            <a:avLst/>
          </a:prstGeom>
        </p:spPr>
      </p:pic>
      <p:sp>
        <p:nvSpPr>
          <p:cNvPr id="10" name="Rectangle 9"/>
          <p:cNvSpPr/>
          <p:nvPr/>
        </p:nvSpPr>
        <p:spPr>
          <a:xfrm>
            <a:off x="4800600" y="1823992"/>
            <a:ext cx="4343400"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C00000"/>
                </a:solidFill>
                <a:latin typeface="Times New Roman" panose="02020603050405020304" pitchFamily="18" charset="0"/>
                <a:cs typeface="Times New Roman" panose="02020603050405020304" pitchFamily="18" charset="0"/>
              </a:rPr>
              <a:t>Stereogenic centers </a:t>
            </a:r>
            <a:r>
              <a:rPr lang="en-US" dirty="0">
                <a:latin typeface="Times New Roman" panose="02020603050405020304" pitchFamily="18" charset="0"/>
                <a:cs typeface="Times New Roman" panose="02020603050405020304" pitchFamily="18" charset="0"/>
              </a:rPr>
              <a:t>are often designated with an asterisk (</a:t>
            </a:r>
            <a:r>
              <a:rPr lang="en-US"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428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7</a:t>
            </a:fld>
            <a:endParaRPr lang="ar-SA">
              <a:solidFill>
                <a:prstClr val="black">
                  <a:lumMod val="65000"/>
                  <a:lumOff val="35000"/>
                </a:prstClr>
              </a:solidFill>
            </a:endParaRPr>
          </a:p>
        </p:txBody>
      </p:sp>
      <p:sp>
        <p:nvSpPr>
          <p:cNvPr id="3" name="Rectangle 2"/>
          <p:cNvSpPr/>
          <p:nvPr/>
        </p:nvSpPr>
        <p:spPr>
          <a:xfrm>
            <a:off x="1508262" y="76200"/>
            <a:ext cx="5959337" cy="523220"/>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Configuration and </a:t>
            </a:r>
            <a:r>
              <a:rPr lang="en-US" sz="2800" dirty="0" smtClean="0">
                <a:solidFill>
                  <a:srgbClr val="00B050"/>
                </a:solidFill>
                <a:latin typeface="Times New Roman" panose="02020603050405020304" pitchFamily="18" charset="0"/>
                <a:cs typeface="Times New Roman" panose="02020603050405020304" pitchFamily="18" charset="0"/>
              </a:rPr>
              <a:t>The </a:t>
            </a:r>
            <a:r>
              <a:rPr lang="en-US" sz="2800" i="1" dirty="0">
                <a:solidFill>
                  <a:srgbClr val="00B050"/>
                </a:solidFill>
                <a:latin typeface="Times New Roman" panose="02020603050405020304" pitchFamily="18" charset="0"/>
                <a:cs typeface="Times New Roman" panose="02020603050405020304" pitchFamily="18" charset="0"/>
              </a:rPr>
              <a:t>R</a:t>
            </a:r>
            <a:r>
              <a:rPr lang="en-US" sz="2800" dirty="0">
                <a:solidFill>
                  <a:srgbClr val="00B050"/>
                </a:solidFill>
                <a:latin typeface="Times New Roman" panose="02020603050405020304" pitchFamily="18" charset="0"/>
                <a:cs typeface="Times New Roman" panose="02020603050405020304" pitchFamily="18" charset="0"/>
              </a:rPr>
              <a:t>-</a:t>
            </a:r>
            <a:r>
              <a:rPr lang="en-US" sz="2800" i="1" dirty="0">
                <a:solidFill>
                  <a:srgbClr val="00B050"/>
                </a:solidFill>
                <a:latin typeface="Times New Roman" panose="02020603050405020304" pitchFamily="18" charset="0"/>
                <a:cs typeface="Times New Roman" panose="02020603050405020304" pitchFamily="18" charset="0"/>
              </a:rPr>
              <a:t>S</a:t>
            </a:r>
            <a:r>
              <a:rPr lang="en-US" sz="2800" dirty="0">
                <a:solidFill>
                  <a:srgbClr val="00B050"/>
                </a:solidFill>
                <a:latin typeface="Times New Roman" panose="02020603050405020304" pitchFamily="18" charset="0"/>
                <a:cs typeface="Times New Roman" panose="02020603050405020304" pitchFamily="18" charset="0"/>
              </a:rPr>
              <a:t> Convention </a:t>
            </a:r>
          </a:p>
        </p:txBody>
      </p:sp>
      <p:sp>
        <p:nvSpPr>
          <p:cNvPr id="4" name="Rectangle 3"/>
          <p:cNvSpPr/>
          <p:nvPr/>
        </p:nvSpPr>
        <p:spPr>
          <a:xfrm>
            <a:off x="152400" y="944519"/>
            <a:ext cx="9448800"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solidFill>
                  <a:srgbClr val="C00000"/>
                </a:solidFill>
                <a:latin typeface="Times New Roman" panose="02020603050405020304" pitchFamily="18" charset="0"/>
                <a:cs typeface="Times New Roman" panose="02020603050405020304" pitchFamily="18" charset="0"/>
              </a:rPr>
              <a:t>Enantiomers</a:t>
            </a:r>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differ in the arrangement of the groups </a:t>
            </a:r>
            <a:r>
              <a:rPr lang="en-US" sz="2000" dirty="0">
                <a:latin typeface="Times New Roman" panose="02020603050405020304" pitchFamily="18" charset="0"/>
                <a:cs typeface="Times New Roman" panose="02020603050405020304" pitchFamily="18" charset="0"/>
              </a:rPr>
              <a:t>attached to the stereogenic </a:t>
            </a:r>
            <a:r>
              <a:rPr lang="en-US" sz="2000" dirty="0" smtClean="0">
                <a:latin typeface="Times New Roman" panose="02020603050405020304" pitchFamily="18" charset="0"/>
                <a:cs typeface="Times New Roman" panose="02020603050405020304" pitchFamily="18" charset="0"/>
              </a:rPr>
              <a:t>center</a:t>
            </a:r>
            <a:r>
              <a:rPr lang="en-US" sz="2000" dirty="0">
                <a:latin typeface="Times New Roman" panose="02020603050405020304" pitchFamily="18" charset="0"/>
                <a:cs typeface="Times New Roman" panose="02020603050405020304" pitchFamily="18" charset="0"/>
              </a:rPr>
              <a:t>. This arrangement of groups is called the </a:t>
            </a:r>
            <a:r>
              <a:rPr lang="en-US" sz="2000" dirty="0">
                <a:solidFill>
                  <a:srgbClr val="C00000"/>
                </a:solidFill>
                <a:latin typeface="Times New Roman" panose="02020603050405020304" pitchFamily="18" charset="0"/>
                <a:cs typeface="Times New Roman" panose="02020603050405020304" pitchFamily="18" charset="0"/>
              </a:rPr>
              <a:t>configuration</a:t>
            </a:r>
            <a:r>
              <a:rPr lang="en-US" sz="2000" dirty="0">
                <a:latin typeface="Times New Roman" panose="02020603050405020304" pitchFamily="18" charset="0"/>
                <a:cs typeface="Times New Roman" panose="02020603050405020304" pitchFamily="18" charset="0"/>
              </a:rPr>
              <a:t> of the stereogenic center. </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Enantiomers </a:t>
            </a:r>
            <a:r>
              <a:rPr lang="en-US" sz="2000" dirty="0">
                <a:latin typeface="Times New Roman" panose="02020603050405020304" pitchFamily="18" charset="0"/>
                <a:cs typeface="Times New Roman" panose="02020603050405020304" pitchFamily="18" charset="0"/>
              </a:rPr>
              <a:t>are another type of </a:t>
            </a:r>
            <a:r>
              <a:rPr lang="en-US" sz="2000" dirty="0">
                <a:solidFill>
                  <a:srgbClr val="C00000"/>
                </a:solidFill>
                <a:latin typeface="Times New Roman" panose="02020603050405020304" pitchFamily="18" charset="0"/>
                <a:cs typeface="Times New Roman" panose="02020603050405020304" pitchFamily="18" charset="0"/>
              </a:rPr>
              <a:t>configurational </a:t>
            </a:r>
            <a:r>
              <a:rPr lang="en-US" sz="2000" dirty="0" smtClean="0">
                <a:solidFill>
                  <a:srgbClr val="C00000"/>
                </a:solidFill>
                <a:latin typeface="Times New Roman" panose="02020603050405020304" pitchFamily="18" charset="0"/>
                <a:cs typeface="Times New Roman" panose="02020603050405020304" pitchFamily="18" charset="0"/>
              </a:rPr>
              <a:t>isomer</a:t>
            </a:r>
            <a:r>
              <a:rPr lang="en-US" sz="2000" dirty="0" smtClean="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dirty="0">
                <a:solidFill>
                  <a:srgbClr val="C00000"/>
                </a:solidFill>
                <a:latin typeface="Times New Roman" panose="02020603050405020304" pitchFamily="18" charset="0"/>
                <a:cs typeface="Times New Roman" panose="02020603050405020304" pitchFamily="18" charset="0"/>
              </a:rPr>
              <a:t>convention</a:t>
            </a:r>
            <a:r>
              <a:rPr lang="en-US" sz="2000" dirty="0">
                <a:latin typeface="Times New Roman" panose="02020603050405020304" pitchFamily="18" charset="0"/>
                <a:cs typeface="Times New Roman" panose="02020603050405020304" pitchFamily="18" charset="0"/>
              </a:rPr>
              <a:t> for doing this is known as the </a:t>
            </a:r>
            <a:r>
              <a:rPr lang="en-US" sz="2000" i="1" dirty="0" smtClean="0">
                <a:solidFill>
                  <a:srgbClr val="C00000"/>
                </a:solidFill>
                <a:latin typeface="Times New Roman" panose="02020603050405020304" pitchFamily="18" charset="0"/>
                <a:cs typeface="Times New Roman" panose="02020603050405020304" pitchFamily="18" charset="0"/>
              </a:rPr>
              <a:t>R-S </a:t>
            </a:r>
            <a:r>
              <a:rPr lang="en-US" sz="2000" dirty="0" smtClean="0">
                <a:solidFill>
                  <a:srgbClr val="C00000"/>
                </a:solidFill>
                <a:latin typeface="Times New Roman" panose="02020603050405020304" pitchFamily="18" charset="0"/>
                <a:cs typeface="Times New Roman" panose="02020603050405020304" pitchFamily="18" charset="0"/>
              </a:rPr>
              <a:t>system</a:t>
            </a:r>
            <a:r>
              <a:rPr lang="en-US" sz="2000" dirty="0" smtClean="0">
                <a:latin typeface="Times New Roman" panose="02020603050405020304" pitchFamily="18" charset="0"/>
                <a:cs typeface="Times New Roman" panose="02020603050405020304" pitchFamily="18" charset="0"/>
              </a:rPr>
              <a:t> or </a:t>
            </a:r>
            <a:r>
              <a:rPr lang="en-US" sz="2000" dirty="0" smtClean="0">
                <a:solidFill>
                  <a:srgbClr val="C00000"/>
                </a:solidFill>
                <a:latin typeface="Times New Roman" panose="02020603050405020304" pitchFamily="18" charset="0"/>
                <a:cs typeface="Times New Roman" panose="02020603050405020304" pitchFamily="18" charset="0"/>
              </a:rPr>
              <a:t>Cahn–</a:t>
            </a:r>
            <a:r>
              <a:rPr lang="en-US" sz="2000" dirty="0" err="1" smtClean="0">
                <a:solidFill>
                  <a:srgbClr val="C00000"/>
                </a:solidFill>
                <a:latin typeface="Times New Roman" panose="02020603050405020304" pitchFamily="18" charset="0"/>
                <a:cs typeface="Times New Roman" panose="02020603050405020304" pitchFamily="18" charset="0"/>
              </a:rPr>
              <a:t>Ingold</a:t>
            </a:r>
            <a:r>
              <a:rPr lang="en-US" sz="2000" dirty="0" smtClean="0">
                <a:solidFill>
                  <a:srgbClr val="C00000"/>
                </a:solidFill>
                <a:latin typeface="Times New Roman" panose="02020603050405020304" pitchFamily="18" charset="0"/>
                <a:cs typeface="Times New Roman" panose="02020603050405020304" pitchFamily="18" charset="0"/>
              </a:rPr>
              <a:t>–Prelog</a:t>
            </a:r>
            <a:r>
              <a:rPr lang="en-US" sz="2000" dirty="0" smtClean="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system</a:t>
            </a:r>
            <a:r>
              <a:rPr lang="en-US" sz="2000" dirty="0">
                <a:latin typeface="Times New Roman" panose="02020603050405020304" pitchFamily="18" charset="0"/>
                <a:cs typeface="Times New Roman" panose="02020603050405020304" pitchFamily="18" charset="0"/>
              </a:rPr>
              <a:t>. </a:t>
            </a:r>
          </a:p>
        </p:txBody>
      </p:sp>
      <p:sp>
        <p:nvSpPr>
          <p:cNvPr id="18" name="Rectangle 17"/>
          <p:cNvSpPr/>
          <p:nvPr/>
        </p:nvSpPr>
        <p:spPr>
          <a:xfrm>
            <a:off x="0" y="3200400"/>
            <a:ext cx="8686800" cy="280698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smtClean="0">
                <a:solidFill>
                  <a:srgbClr val="C00000"/>
                </a:solidFill>
                <a:latin typeface="Times New Roman" panose="02020603050405020304" pitchFamily="18" charset="0"/>
                <a:cs typeface="Times New Roman" panose="02020603050405020304" pitchFamily="18" charset="0"/>
              </a:rPr>
              <a:t>four groups </a:t>
            </a:r>
            <a:r>
              <a:rPr lang="en-US" sz="2000" dirty="0" smtClean="0">
                <a:latin typeface="Times New Roman" panose="02020603050405020304" pitchFamily="18" charset="0"/>
                <a:cs typeface="Times New Roman" panose="02020603050405020304" pitchFamily="18" charset="0"/>
              </a:rPr>
              <a:t>attached to the </a:t>
            </a:r>
            <a:r>
              <a:rPr lang="en-US" sz="2000" dirty="0" smtClean="0">
                <a:solidFill>
                  <a:srgbClr val="C00000"/>
                </a:solidFill>
                <a:latin typeface="Times New Roman" panose="02020603050405020304" pitchFamily="18" charset="0"/>
                <a:cs typeface="Times New Roman" panose="02020603050405020304" pitchFamily="18" charset="0"/>
              </a:rPr>
              <a:t>stereogenic center </a:t>
            </a:r>
            <a:r>
              <a:rPr lang="en-US" sz="2000" dirty="0" smtClean="0">
                <a:latin typeface="Times New Roman" panose="02020603050405020304" pitchFamily="18" charset="0"/>
                <a:cs typeface="Times New Roman" panose="02020603050405020304" pitchFamily="18" charset="0"/>
              </a:rPr>
              <a:t>are placed in </a:t>
            </a:r>
            <a:r>
              <a:rPr lang="en-US" sz="2000" dirty="0" smtClean="0">
                <a:solidFill>
                  <a:srgbClr val="C00000"/>
                </a:solidFill>
                <a:latin typeface="Times New Roman" panose="02020603050405020304" pitchFamily="18" charset="0"/>
                <a:cs typeface="Times New Roman" panose="02020603050405020304" pitchFamily="18" charset="0"/>
              </a:rPr>
              <a:t>a priority order</a:t>
            </a:r>
            <a:r>
              <a:rPr lang="en-US" sz="2000" dirty="0" smtClean="0">
                <a:latin typeface="Times New Roman" panose="02020603050405020304" pitchFamily="18" charset="0"/>
                <a:cs typeface="Times New Roman" panose="02020603050405020304" pitchFamily="18" charset="0"/>
              </a:rPr>
              <a:t> ( </a:t>
            </a:r>
            <a:r>
              <a:rPr lang="en-US" sz="2000" dirty="0" smtClean="0">
                <a:solidFill>
                  <a:srgbClr val="C00000"/>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 ). The </a:t>
            </a:r>
            <a:r>
              <a:rPr lang="en-US" sz="2000" dirty="0" smtClean="0">
                <a:solidFill>
                  <a:srgbClr val="C00000"/>
                </a:solidFill>
                <a:latin typeface="Times New Roman" panose="02020603050405020304" pitchFamily="18" charset="0"/>
                <a:cs typeface="Times New Roman" panose="02020603050405020304" pitchFamily="18" charset="0"/>
              </a:rPr>
              <a:t>stereogenic center </a:t>
            </a:r>
            <a:r>
              <a:rPr lang="en-US" sz="2000" dirty="0" smtClean="0">
                <a:latin typeface="Times New Roman" panose="02020603050405020304" pitchFamily="18" charset="0"/>
                <a:cs typeface="Times New Roman" panose="02020603050405020304" pitchFamily="18" charset="0"/>
              </a:rPr>
              <a:t>is then observed from the side opposite the </a:t>
            </a:r>
            <a:r>
              <a:rPr lang="en-US" sz="2000" dirty="0" smtClean="0">
                <a:solidFill>
                  <a:srgbClr val="C00000"/>
                </a:solidFill>
                <a:latin typeface="Times New Roman" panose="02020603050405020304" pitchFamily="18" charset="0"/>
                <a:cs typeface="Times New Roman" panose="02020603050405020304" pitchFamily="18" charset="0"/>
              </a:rPr>
              <a:t>lowest priority group</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 If the remaining three groups (</a:t>
            </a:r>
            <a:r>
              <a:rPr lang="en-US" sz="2000" dirty="0" smtClean="0">
                <a:solidFill>
                  <a:srgbClr val="C00000"/>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b     c</a:t>
            </a:r>
            <a:r>
              <a:rPr lang="en-US" sz="2000" dirty="0" smtClean="0">
                <a:latin typeface="Times New Roman" panose="02020603050405020304" pitchFamily="18" charset="0"/>
                <a:cs typeface="Times New Roman" panose="02020603050405020304" pitchFamily="18" charset="0"/>
              </a:rPr>
              <a:t>) form a </a:t>
            </a:r>
            <a:r>
              <a:rPr lang="en-US" sz="2000" dirty="0" smtClean="0">
                <a:solidFill>
                  <a:srgbClr val="C00000"/>
                </a:solidFill>
                <a:latin typeface="Times New Roman" panose="02020603050405020304" pitchFamily="18" charset="0"/>
                <a:cs typeface="Times New Roman" panose="02020603050405020304" pitchFamily="18" charset="0"/>
              </a:rPr>
              <a:t>clockwise array</a:t>
            </a:r>
            <a:r>
              <a:rPr lang="en-US" sz="2000" dirty="0" smtClean="0">
                <a:latin typeface="Times New Roman" panose="02020603050405020304" pitchFamily="18" charset="0"/>
                <a:cs typeface="Times New Roman" panose="02020603050405020304" pitchFamily="18" charset="0"/>
              </a:rPr>
              <a:t>, the configuration is designated </a:t>
            </a:r>
            <a:r>
              <a:rPr lang="en-US" sz="2000" i="1" dirty="0" smtClean="0">
                <a:solidFill>
                  <a:srgbClr val="C00000"/>
                </a:solidFill>
                <a:latin typeface="Times New Roman" panose="02020603050405020304" pitchFamily="18" charset="0"/>
                <a:cs typeface="Times New Roman" panose="02020603050405020304" pitchFamily="18" charset="0"/>
              </a:rPr>
              <a:t>R</a:t>
            </a:r>
            <a:r>
              <a:rPr lang="en-US" sz="2000" dirty="0" smtClean="0">
                <a:latin typeface="Times New Roman" panose="02020603050405020304" pitchFamily="18" charset="0"/>
                <a:cs typeface="Times New Roman" panose="02020603050405020304" pitchFamily="18" charset="0"/>
              </a:rPr>
              <a:t> (from the Latin </a:t>
            </a:r>
            <a:r>
              <a:rPr lang="en-US" sz="2000" i="1" dirty="0" smtClean="0">
                <a:solidFill>
                  <a:srgbClr val="C00000"/>
                </a:solidFill>
                <a:latin typeface="Times New Roman" panose="02020603050405020304" pitchFamily="18" charset="0"/>
                <a:cs typeface="Times New Roman" panose="02020603050405020304" pitchFamily="18" charset="0"/>
              </a:rPr>
              <a:t>rectus</a:t>
            </a:r>
            <a:r>
              <a:rPr lang="en-US" sz="2000" dirty="0" smtClean="0">
                <a:latin typeface="Times New Roman" panose="02020603050405020304" pitchFamily="18" charset="0"/>
                <a:cs typeface="Times New Roman" panose="02020603050405020304" pitchFamily="18" charset="0"/>
              </a:rPr>
              <a:t>, right). If they form a </a:t>
            </a:r>
            <a:r>
              <a:rPr lang="en-US" sz="2000" dirty="0" smtClean="0">
                <a:solidFill>
                  <a:srgbClr val="C00000"/>
                </a:solidFill>
                <a:latin typeface="Times New Roman" panose="02020603050405020304" pitchFamily="18" charset="0"/>
                <a:cs typeface="Times New Roman" panose="02020603050405020304" pitchFamily="18" charset="0"/>
              </a:rPr>
              <a:t>counterclockwise array</a:t>
            </a:r>
            <a:r>
              <a:rPr lang="en-US" sz="2000" dirty="0" smtClean="0">
                <a:latin typeface="Times New Roman" panose="02020603050405020304" pitchFamily="18" charset="0"/>
                <a:cs typeface="Times New Roman" panose="02020603050405020304" pitchFamily="18" charset="0"/>
              </a:rPr>
              <a:t>, the configuration is designated as </a:t>
            </a:r>
            <a:r>
              <a:rPr lang="en-US" sz="2000" i="1" dirty="0" smtClean="0">
                <a:solidFill>
                  <a:srgbClr val="C00000"/>
                </a:solidFill>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 (from the Latin </a:t>
            </a:r>
            <a:r>
              <a:rPr lang="en-US" sz="2000" i="1" dirty="0" smtClean="0">
                <a:solidFill>
                  <a:srgbClr val="C00000"/>
                </a:solidFill>
                <a:latin typeface="Times New Roman" panose="02020603050405020304" pitchFamily="18" charset="0"/>
                <a:cs typeface="Times New Roman" panose="02020603050405020304" pitchFamily="18" charset="0"/>
              </a:rPr>
              <a:t>sinister</a:t>
            </a:r>
            <a:r>
              <a:rPr lang="en-US" sz="2000" dirty="0" smtClean="0">
                <a:latin typeface="Times New Roman" panose="02020603050405020304" pitchFamily="18" charset="0"/>
                <a:cs typeface="Times New Roman" panose="02020603050405020304" pitchFamily="18" charset="0"/>
              </a:rPr>
              <a:t>, left).</a:t>
            </a:r>
            <a:endParaRPr lang="en-US" sz="20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762000" y="396240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295400" y="396240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828800" y="396240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543800" y="441960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8001000" y="441960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908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8</a:t>
            </a:fld>
            <a:endParaRPr lang="ar-SA">
              <a:solidFill>
                <a:prstClr val="black">
                  <a:lumMod val="65000"/>
                  <a:lumOff val="35000"/>
                </a:prstClr>
              </a:solidFill>
            </a:endParaRPr>
          </a:p>
        </p:txBody>
      </p:sp>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l="2945" r="6866"/>
          <a:stretch/>
        </p:blipFill>
        <p:spPr>
          <a:xfrm>
            <a:off x="1828800" y="1143000"/>
            <a:ext cx="5181600" cy="4829071"/>
          </a:xfrm>
          <a:prstGeom prst="rect">
            <a:avLst/>
          </a:prstGeom>
        </p:spPr>
      </p:pic>
      <p:sp>
        <p:nvSpPr>
          <p:cNvPr id="16" name="Rectangle 15"/>
          <p:cNvSpPr/>
          <p:nvPr/>
        </p:nvSpPr>
        <p:spPr>
          <a:xfrm>
            <a:off x="3632479" y="152400"/>
            <a:ext cx="1879041" cy="523220"/>
          </a:xfrm>
          <a:prstGeom prst="rect">
            <a:avLst/>
          </a:prstGeom>
        </p:spPr>
        <p:txBody>
          <a:bodyPr wrap="none">
            <a:spAutoFit/>
          </a:bodyPr>
          <a:lstStyle/>
          <a:p>
            <a:r>
              <a:rPr lang="en-US" sz="2800" i="1" dirty="0">
                <a:solidFill>
                  <a:srgbClr val="00B050"/>
                </a:solidFill>
                <a:latin typeface="Times New Roman" panose="02020603050405020304" pitchFamily="18" charset="0"/>
                <a:cs typeface="Times New Roman" panose="02020603050405020304" pitchFamily="18" charset="0"/>
              </a:rPr>
              <a:t>R-S </a:t>
            </a:r>
            <a:r>
              <a:rPr lang="en-US" sz="2800" dirty="0">
                <a:solidFill>
                  <a:srgbClr val="00B050"/>
                </a:solidFill>
                <a:latin typeface="Times New Roman" panose="02020603050405020304" pitchFamily="18" charset="0"/>
                <a:cs typeface="Times New Roman" panose="02020603050405020304" pitchFamily="18" charset="0"/>
              </a:rPr>
              <a:t>system </a:t>
            </a:r>
            <a:endParaRPr lang="en-US" sz="2800" dirty="0">
              <a:solidFill>
                <a:srgbClr val="00B050"/>
              </a:solidFill>
            </a:endParaRPr>
          </a:p>
        </p:txBody>
      </p:sp>
    </p:spTree>
    <p:extLst>
      <p:ext uri="{BB962C8B-B14F-4D97-AF65-F5344CB8AC3E}">
        <p14:creationId xmlns:p14="http://schemas.microsoft.com/office/powerpoint/2010/main" val="1966379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157A45-6C7A-4007-9C29-71EC23A19E11}" type="slidenum">
              <a:rPr lang="ar-SA" smtClean="0">
                <a:solidFill>
                  <a:prstClr val="black">
                    <a:lumMod val="65000"/>
                    <a:lumOff val="35000"/>
                  </a:prstClr>
                </a:solidFill>
              </a:rPr>
              <a:pPr/>
              <a:t>9</a:t>
            </a:fld>
            <a:endParaRPr lang="ar-SA">
              <a:solidFill>
                <a:prstClr val="black">
                  <a:lumMod val="65000"/>
                  <a:lumOff val="35000"/>
                </a:prstClr>
              </a:solidFill>
            </a:endParaRPr>
          </a:p>
        </p:txBody>
      </p:sp>
      <p:sp>
        <p:nvSpPr>
          <p:cNvPr id="3" name="Rectangle 2"/>
          <p:cNvSpPr/>
          <p:nvPr/>
        </p:nvSpPr>
        <p:spPr>
          <a:xfrm>
            <a:off x="-46383" y="131683"/>
            <a:ext cx="9906000" cy="400110"/>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B050"/>
                </a:solidFill>
              </a:rPr>
              <a:t>The priority order of the four groups is set in the following way:</a:t>
            </a:r>
          </a:p>
        </p:txBody>
      </p:sp>
      <p:sp>
        <p:nvSpPr>
          <p:cNvPr id="4" name="Rectangle 3"/>
          <p:cNvSpPr/>
          <p:nvPr/>
        </p:nvSpPr>
        <p:spPr>
          <a:xfrm>
            <a:off x="-76200" y="685800"/>
            <a:ext cx="9601200" cy="873572"/>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rPr>
              <a:t>Rule </a:t>
            </a:r>
            <a:r>
              <a:rPr lang="en-US" dirty="0" smtClean="0">
                <a:solidFill>
                  <a:srgbClr val="C00000"/>
                </a:solidFill>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atoms directly attached to the stereogenic center are ranked according to </a:t>
            </a:r>
            <a:r>
              <a:rPr lang="en-US" dirty="0">
                <a:solidFill>
                  <a:srgbClr val="C00000"/>
                </a:solidFill>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number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447800"/>
            <a:ext cx="2057400" cy="851892"/>
          </a:xfrm>
          <a:prstGeom prst="rect">
            <a:avLst/>
          </a:prstGeom>
        </p:spPr>
      </p:pic>
      <p:sp>
        <p:nvSpPr>
          <p:cNvPr id="6" name="Rectangle 5"/>
          <p:cNvSpPr/>
          <p:nvPr/>
        </p:nvSpPr>
        <p:spPr>
          <a:xfrm>
            <a:off x="-38747" y="2556191"/>
            <a:ext cx="9144000"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rPr>
              <a:t>Rule </a:t>
            </a:r>
            <a:r>
              <a:rPr lang="en-US" dirty="0" smtClean="0">
                <a:solidFill>
                  <a:srgbClr val="C00000"/>
                </a:solidFill>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two or more of the directly </a:t>
            </a:r>
            <a:r>
              <a:rPr lang="en-US" dirty="0" smtClean="0">
                <a:latin typeface="Times New Roman" panose="02020603050405020304" pitchFamily="18" charset="0"/>
                <a:cs typeface="Times New Roman" panose="02020603050405020304" pitchFamily="18" charset="0"/>
              </a:rPr>
              <a:t>attached </a:t>
            </a:r>
            <a:r>
              <a:rPr lang="en-US" dirty="0">
                <a:solidFill>
                  <a:srgbClr val="C00000"/>
                </a:solidFill>
                <a:latin typeface="Times New Roman" panose="02020603050405020304" pitchFamily="18" charset="0"/>
                <a:cs typeface="Times New Roman" panose="02020603050405020304" pitchFamily="18" charset="0"/>
              </a:rPr>
              <a:t>atoms are the </a:t>
            </a:r>
            <a:r>
              <a:rPr lang="en-US" dirty="0" smtClean="0">
                <a:solidFill>
                  <a:srgbClr val="C00000"/>
                </a:solidFill>
                <a:latin typeface="Times New Roman" panose="02020603050405020304" pitchFamily="18" charset="0"/>
                <a:cs typeface="Times New Roman" panose="02020603050405020304" pitchFamily="18" charset="0"/>
              </a:rPr>
              <a:t>same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work outward from the stereogenic center until a decision is reached. For example, the </a:t>
            </a:r>
            <a:r>
              <a:rPr lang="en-US" dirty="0">
                <a:solidFill>
                  <a:srgbClr val="C00000"/>
                </a:solidFill>
                <a:latin typeface="Times New Roman" panose="02020603050405020304" pitchFamily="18" charset="0"/>
                <a:cs typeface="Times New Roman" panose="02020603050405020304" pitchFamily="18" charset="0"/>
              </a:rPr>
              <a:t>ethyl group </a:t>
            </a:r>
            <a:r>
              <a:rPr lang="en-US" dirty="0">
                <a:latin typeface="Times New Roman" panose="02020603050405020304" pitchFamily="18" charset="0"/>
                <a:cs typeface="Times New Roman" panose="02020603050405020304" pitchFamily="18" charset="0"/>
              </a:rPr>
              <a:t>has a higher priority than the </a:t>
            </a:r>
            <a:r>
              <a:rPr lang="en-US" dirty="0">
                <a:solidFill>
                  <a:srgbClr val="C00000"/>
                </a:solidFill>
                <a:latin typeface="Times New Roman" panose="02020603050405020304" pitchFamily="18" charset="0"/>
                <a:cs typeface="Times New Roman" panose="02020603050405020304" pitchFamily="18" charset="0"/>
              </a:rPr>
              <a:t>methyl group</a:t>
            </a:r>
            <a:r>
              <a:rPr lang="en-US" dirty="0">
                <a:latin typeface="Times New Roman" panose="02020603050405020304" pitchFamily="18" charset="0"/>
                <a:cs typeface="Times New Roman" panose="02020603050405020304" pitchFamily="18" charset="0"/>
              </a:rPr>
              <a:t>, because at the first point of difference, working outward from the stereogenic center, we come to a </a:t>
            </a:r>
            <a:r>
              <a:rPr lang="en-US" dirty="0">
                <a:solidFill>
                  <a:srgbClr val="C00000"/>
                </a:solidFill>
                <a:latin typeface="Times New Roman" panose="02020603050405020304" pitchFamily="18" charset="0"/>
                <a:cs typeface="Times New Roman" panose="02020603050405020304" pitchFamily="18" charset="0"/>
              </a:rPr>
              <a:t>carbon</a:t>
            </a:r>
            <a:r>
              <a:rPr lang="en-US" dirty="0">
                <a:latin typeface="Times New Roman" panose="02020603050405020304" pitchFamily="18" charset="0"/>
                <a:cs typeface="Times New Roman" panose="02020603050405020304" pitchFamily="18" charset="0"/>
              </a:rPr>
              <a:t> (higher priority) in the </a:t>
            </a:r>
            <a:r>
              <a:rPr lang="en-US" dirty="0">
                <a:solidFill>
                  <a:srgbClr val="C00000"/>
                </a:solidFill>
                <a:latin typeface="Times New Roman" panose="02020603050405020304" pitchFamily="18" charset="0"/>
                <a:cs typeface="Times New Roman" panose="02020603050405020304" pitchFamily="18" charset="0"/>
              </a:rPr>
              <a:t>ethyl group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a </a:t>
            </a:r>
            <a:r>
              <a:rPr lang="en-US" dirty="0" smtClean="0">
                <a:solidFill>
                  <a:srgbClr val="C00000"/>
                </a:solidFill>
                <a:latin typeface="Times New Roman" panose="02020603050405020304" pitchFamily="18" charset="0"/>
                <a:cs typeface="Times New Roman" panose="02020603050405020304" pitchFamily="18" charset="0"/>
              </a:rPr>
              <a:t>hydrogen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(lower </a:t>
            </a:r>
            <a:r>
              <a:rPr lang="en-US" dirty="0" smtClean="0">
                <a:latin typeface="Times New Roman" panose="02020603050405020304" pitchFamily="18" charset="0"/>
                <a:cs typeface="Times New Roman" panose="02020603050405020304" pitchFamily="18" charset="0"/>
              </a:rPr>
              <a:t>priority</a:t>
            </a:r>
            <a:r>
              <a:rPr lang="en-US" dirty="0">
                <a:latin typeface="Times New Roman" panose="02020603050405020304" pitchFamily="18" charset="0"/>
                <a:cs typeface="Times New Roman" panose="02020603050405020304" pitchFamily="18" charset="0"/>
              </a:rPr>
              <a:t>) in the </a:t>
            </a:r>
            <a:r>
              <a:rPr lang="en-US" dirty="0" smtClean="0">
                <a:solidFill>
                  <a:srgbClr val="C00000"/>
                </a:solidFill>
                <a:latin typeface="Times New Roman" panose="02020603050405020304" pitchFamily="18" charset="0"/>
                <a:cs typeface="Times New Roman" panose="02020603050405020304" pitchFamily="18" charset="0"/>
              </a:rPr>
              <a:t>methyl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360" y="4911863"/>
            <a:ext cx="4728079" cy="1447800"/>
          </a:xfrm>
          <a:prstGeom prst="rect">
            <a:avLst/>
          </a:prstGeom>
        </p:spPr>
      </p:pic>
    </p:spTree>
    <p:extLst>
      <p:ext uri="{BB962C8B-B14F-4D97-AF65-F5344CB8AC3E}">
        <p14:creationId xmlns:p14="http://schemas.microsoft.com/office/powerpoint/2010/main" val="4125992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3058</TotalTime>
  <Words>1488</Words>
  <Application>Microsoft Office PowerPoint</Application>
  <PresentationFormat>On-screen Show (4:3)</PresentationFormat>
  <Paragraphs>82</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Courier New</vt:lpstr>
      <vt:lpstr>Palatino Linotype</vt:lpstr>
      <vt:lpstr>Times New Roman</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Hessa H Altalassi</dc:creator>
  <cp:lastModifiedBy>USER</cp:lastModifiedBy>
  <cp:revision>127</cp:revision>
  <cp:lastPrinted>2015-11-16T04:49:55Z</cp:lastPrinted>
  <dcterms:created xsi:type="dcterms:W3CDTF">2015-11-15T04:43:30Z</dcterms:created>
  <dcterms:modified xsi:type="dcterms:W3CDTF">2023-05-18T10:17:19Z</dcterms:modified>
</cp:coreProperties>
</file>