
<file path=[Content_Types].xml><?xml version="1.0" encoding="utf-8"?>
<Types xmlns="http://schemas.openxmlformats.org/package/2006/content-types">
  <Default Extension="tmp" ContentType="image/png"/>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50" r:id="rId1"/>
  </p:sldMasterIdLst>
  <p:notesMasterIdLst>
    <p:notesMasterId r:id="rId22"/>
  </p:notesMasterIdLst>
  <p:sldIdLst>
    <p:sldId id="256" r:id="rId2"/>
    <p:sldId id="258" r:id="rId3"/>
    <p:sldId id="302" r:id="rId4"/>
    <p:sldId id="344" r:id="rId5"/>
    <p:sldId id="276" r:id="rId6"/>
    <p:sldId id="345" r:id="rId7"/>
    <p:sldId id="346" r:id="rId8"/>
    <p:sldId id="347" r:id="rId9"/>
    <p:sldId id="261" r:id="rId10"/>
    <p:sldId id="268" r:id="rId11"/>
    <p:sldId id="264" r:id="rId12"/>
    <p:sldId id="348" r:id="rId13"/>
    <p:sldId id="349" r:id="rId14"/>
    <p:sldId id="352" r:id="rId15"/>
    <p:sldId id="353" r:id="rId16"/>
    <p:sldId id="355" r:id="rId17"/>
    <p:sldId id="366" r:id="rId18"/>
    <p:sldId id="370" r:id="rId19"/>
    <p:sldId id="362" r:id="rId20"/>
    <p:sldId id="368"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5EA2"/>
    <a:srgbClr val="00A7E2"/>
    <a:srgbClr val="E72482"/>
    <a:srgbClr val="0082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50" autoAdjust="0"/>
    <p:restoredTop sz="94702" autoAdjust="0"/>
  </p:normalViewPr>
  <p:slideViewPr>
    <p:cSldViewPr snapToGrid="0">
      <p:cViewPr varScale="1">
        <p:scale>
          <a:sx n="77" d="100"/>
          <a:sy n="77" d="100"/>
        </p:scale>
        <p:origin x="960" y="77"/>
      </p:cViewPr>
      <p:guideLst/>
    </p:cSldViewPr>
  </p:slideViewPr>
  <p:notesTextViewPr>
    <p:cViewPr>
      <p:scale>
        <a:sx n="1" d="1"/>
        <a:sy n="1" d="1"/>
      </p:scale>
      <p:origin x="0" y="0"/>
    </p:cViewPr>
  </p:notesTextViewPr>
  <p:sorterViewPr>
    <p:cViewPr>
      <p:scale>
        <a:sx n="100" d="100"/>
        <a:sy n="100" d="100"/>
      </p:scale>
      <p:origin x="0" y="-690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ABA5D7-B644-40AF-888E-A14E83969EDB}" type="datetimeFigureOut">
              <a:rPr lang="en-US" smtClean="0"/>
              <a:t>10/15/2023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8222BF-A00B-4471-90D7-6925893E8E98}" type="slidenum">
              <a:rPr lang="en-US" smtClean="0"/>
              <a:t>‹#›</a:t>
            </a:fld>
            <a:endParaRPr lang="en-US"/>
          </a:p>
        </p:txBody>
      </p:sp>
    </p:spTree>
    <p:extLst>
      <p:ext uri="{BB962C8B-B14F-4D97-AF65-F5344CB8AC3E}">
        <p14:creationId xmlns:p14="http://schemas.microsoft.com/office/powerpoint/2010/main" val="3342794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22BF-A00B-4471-90D7-6925893E8E98}" type="slidenum">
              <a:rPr lang="en-US" smtClean="0"/>
              <a:t>12</a:t>
            </a:fld>
            <a:endParaRPr lang="en-US"/>
          </a:p>
        </p:txBody>
      </p:sp>
    </p:spTree>
    <p:extLst>
      <p:ext uri="{BB962C8B-B14F-4D97-AF65-F5344CB8AC3E}">
        <p14:creationId xmlns:p14="http://schemas.microsoft.com/office/powerpoint/2010/main" val="2766527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22BF-A00B-4471-90D7-6925893E8E98}" type="slidenum">
              <a:rPr lang="en-US" smtClean="0"/>
              <a:t>17</a:t>
            </a:fld>
            <a:endParaRPr lang="en-US"/>
          </a:p>
        </p:txBody>
      </p:sp>
    </p:spTree>
    <p:extLst>
      <p:ext uri="{BB962C8B-B14F-4D97-AF65-F5344CB8AC3E}">
        <p14:creationId xmlns:p14="http://schemas.microsoft.com/office/powerpoint/2010/main" val="1063643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4012A7A-21AD-4FFF-BCC8-707981C28624}" type="datetime1">
              <a:rPr lang="en-US" smtClean="0"/>
              <a:t>10/15/2023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11950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E18DD89-515E-473C-A53B-2B849C5B796F}" type="datetime1">
              <a:rPr lang="en-US" smtClean="0"/>
              <a:t>10/15/2023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79415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52712D0-9A08-4503-926A-2DF0D1A35ABC}" type="datetime1">
              <a:rPr lang="en-US" smtClean="0"/>
              <a:t>10/15/2023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024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E20DF1E-6D1E-4DE2-AAD9-FF51C129BEFB}" type="datetime1">
              <a:rPr lang="en-US" smtClean="0"/>
              <a:t>10/15/2023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8393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4724F2-9718-46E8-A548-13C2D1A24B74}" type="datetime1">
              <a:rPr lang="en-US" smtClean="0"/>
              <a:t>10/15/2023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15307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6B4F548-4E5E-4D35-AD35-A9A1CE89D73D}" type="datetime1">
              <a:rPr lang="en-US" smtClean="0"/>
              <a:t>10/15/2023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59026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BA7ABDC-50AC-463C-8E6D-EC0D70B76563}" type="datetime1">
              <a:rPr lang="en-US" smtClean="0"/>
              <a:t>10/15/2023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34433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7446057-4ACA-4ED9-8E0C-0820CB2B42CE}" type="datetime1">
              <a:rPr lang="en-US" smtClean="0"/>
              <a:t>10/15/2023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53524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BDDD0F-6B57-4368-A39F-CA04D1E1E1DF}" type="datetime1">
              <a:rPr lang="en-US" smtClean="0"/>
              <a:t>10/15/2023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24995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BC0C12-AF45-4491-8FB5-D2A1EC6CA6D6}" type="datetime1">
              <a:rPr lang="en-US" smtClean="0"/>
              <a:t>10/15/2023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70772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0EFD72-829C-4EB8-B9CE-08CA177E0184}" type="datetime1">
              <a:rPr lang="en-US" smtClean="0"/>
              <a:t>10/15/2023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51327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61A937-7AAF-4B99-A652-791350E23EF6}" type="datetime1">
              <a:rPr lang="en-US" smtClean="0"/>
              <a:t>10/15/2023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72127557"/>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image" Target="../media/image26.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9.tmp"/><Relationship Id="rId7" Type="http://schemas.openxmlformats.org/officeDocument/2006/relationships/image" Target="../media/image33.emf"/><Relationship Id="rId2" Type="http://schemas.openxmlformats.org/officeDocument/2006/relationships/image" Target="../media/image28.tmp"/><Relationship Id="rId1" Type="http://schemas.openxmlformats.org/officeDocument/2006/relationships/slideLayout" Target="../slideLayouts/slideLayout2.xml"/><Relationship Id="rId6" Type="http://schemas.openxmlformats.org/officeDocument/2006/relationships/image" Target="../media/image32.emf"/><Relationship Id="rId5" Type="http://schemas.openxmlformats.org/officeDocument/2006/relationships/image" Target="../media/image31.tmp"/><Relationship Id="rId4" Type="http://schemas.openxmlformats.org/officeDocument/2006/relationships/image" Target="../media/image30.tmp"/></Relationships>
</file>

<file path=ppt/slides/_rels/slide1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tmp"/><Relationship Id="rId7" Type="http://schemas.openxmlformats.org/officeDocument/2006/relationships/image" Target="../media/image38.tmp"/><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tmp"/><Relationship Id="rId4" Type="http://schemas.openxmlformats.org/officeDocument/2006/relationships/image" Target="../media/image35.tmp"/></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tmp"/><Relationship Id="rId1" Type="http://schemas.openxmlformats.org/officeDocument/2006/relationships/slideLayout" Target="../slideLayouts/slideLayout2.xml"/><Relationship Id="rId5" Type="http://schemas.openxmlformats.org/officeDocument/2006/relationships/image" Target="../media/image43.tmp"/><Relationship Id="rId4" Type="http://schemas.openxmlformats.org/officeDocument/2006/relationships/image" Target="../media/image42.tmp"/></Relationships>
</file>

<file path=ppt/slides/_rels/slide1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5.xml.rels><?xml version="1.0" encoding="UTF-8" standalone="yes"?>
<Relationships xmlns="http://schemas.openxmlformats.org/package/2006/relationships"><Relationship Id="rId3" Type="http://schemas.microsoft.com/office/2007/relationships/hdphoto" Target="../media/hdphoto6.wdp"/><Relationship Id="rId7" Type="http://schemas.openxmlformats.org/officeDocument/2006/relationships/image" Target="../media/image52.emf"/><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1.emf"/><Relationship Id="rId5" Type="http://schemas.openxmlformats.org/officeDocument/2006/relationships/image" Target="../media/image50.png"/><Relationship Id="rId4" Type="http://schemas.openxmlformats.org/officeDocument/2006/relationships/image" Target="../media/image49.png"/></Relationships>
</file>

<file path=ppt/slides/_rels/slide16.xml.rels><?xml version="1.0" encoding="UTF-8" standalone="yes"?>
<Relationships xmlns="http://schemas.openxmlformats.org/package/2006/relationships"><Relationship Id="rId8" Type="http://schemas.microsoft.com/office/2007/relationships/hdphoto" Target="../media/hdphoto9.wdp"/><Relationship Id="rId13" Type="http://schemas.microsoft.com/office/2007/relationships/hdphoto" Target="../media/hdphoto11.wdp"/><Relationship Id="rId3" Type="http://schemas.openxmlformats.org/officeDocument/2006/relationships/image" Target="../media/image54.png"/><Relationship Id="rId7" Type="http://schemas.openxmlformats.org/officeDocument/2006/relationships/image" Target="../media/image56.png"/><Relationship Id="rId12" Type="http://schemas.openxmlformats.org/officeDocument/2006/relationships/image" Target="../media/image59.png"/><Relationship Id="rId2" Type="http://schemas.openxmlformats.org/officeDocument/2006/relationships/image" Target="../media/image53.tmp"/><Relationship Id="rId1" Type="http://schemas.openxmlformats.org/officeDocument/2006/relationships/slideLayout" Target="../slideLayouts/slideLayout7.xml"/><Relationship Id="rId6" Type="http://schemas.microsoft.com/office/2007/relationships/hdphoto" Target="../media/hdphoto8.wdp"/><Relationship Id="rId11" Type="http://schemas.openxmlformats.org/officeDocument/2006/relationships/image" Target="../media/image58.tmp"/><Relationship Id="rId5" Type="http://schemas.openxmlformats.org/officeDocument/2006/relationships/image" Target="../media/image55.png"/><Relationship Id="rId10" Type="http://schemas.microsoft.com/office/2007/relationships/hdphoto" Target="../media/hdphoto10.wdp"/><Relationship Id="rId4" Type="http://schemas.microsoft.com/office/2007/relationships/hdphoto" Target="../media/hdphoto7.wdp"/><Relationship Id="rId9" Type="http://schemas.openxmlformats.org/officeDocument/2006/relationships/image" Target="../media/image57.png"/><Relationship Id="rId14" Type="http://schemas.openxmlformats.org/officeDocument/2006/relationships/image" Target="../media/image60.png"/></Relationships>
</file>

<file path=ppt/slides/_rels/slide17.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tmp"/><Relationship Id="rId7" Type="http://schemas.openxmlformats.org/officeDocument/2006/relationships/image" Target="../media/image65.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64.png"/><Relationship Id="rId5" Type="http://schemas.openxmlformats.org/officeDocument/2006/relationships/image" Target="../media/image63.emf"/><Relationship Id="rId4" Type="http://schemas.openxmlformats.org/officeDocument/2006/relationships/image" Target="../media/image62.tmp"/></Relationships>
</file>

<file path=ppt/slides/_rels/slide1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tmp"/><Relationship Id="rId1" Type="http://schemas.openxmlformats.org/officeDocument/2006/relationships/slideLayout" Target="../slideLayouts/slideLayout7.xml"/><Relationship Id="rId6" Type="http://schemas.openxmlformats.org/officeDocument/2006/relationships/image" Target="../media/image70.png"/><Relationship Id="rId5" Type="http://schemas.openxmlformats.org/officeDocument/2006/relationships/image" Target="../media/image69.png"/><Relationship Id="rId4" Type="http://schemas.microsoft.com/office/2007/relationships/hdphoto" Target="../media/hdphoto12.wdp"/></Relationships>
</file>

<file path=ppt/slides/_rels/slide19.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image" Target="../media/image71.png"/><Relationship Id="rId1" Type="http://schemas.openxmlformats.org/officeDocument/2006/relationships/slideLayout" Target="../slideLayouts/slideLayout6.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2.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image" Target="../media/image1.tmp"/><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81.png"/><Relationship Id="rId3" Type="http://schemas.microsoft.com/office/2007/relationships/hdphoto" Target="../media/hdphoto13.wdp"/><Relationship Id="rId7" Type="http://schemas.microsoft.com/office/2007/relationships/hdphoto" Target="../media/hdphoto15.wdp"/><Relationship Id="rId2" Type="http://schemas.openxmlformats.org/officeDocument/2006/relationships/image" Target="../media/image78.png"/><Relationship Id="rId1" Type="http://schemas.openxmlformats.org/officeDocument/2006/relationships/slideLayout" Target="../slideLayouts/slideLayout6.xml"/><Relationship Id="rId6" Type="http://schemas.openxmlformats.org/officeDocument/2006/relationships/image" Target="../media/image80.png"/><Relationship Id="rId11" Type="http://schemas.openxmlformats.org/officeDocument/2006/relationships/image" Target="../media/image83.tmp"/><Relationship Id="rId5" Type="http://schemas.microsoft.com/office/2007/relationships/hdphoto" Target="../media/hdphoto14.wdp"/><Relationship Id="rId10" Type="http://schemas.microsoft.com/office/2007/relationships/hdphoto" Target="../media/hdphoto16.wdp"/><Relationship Id="rId4" Type="http://schemas.openxmlformats.org/officeDocument/2006/relationships/image" Target="../media/image79.png"/><Relationship Id="rId9" Type="http://schemas.openxmlformats.org/officeDocument/2006/relationships/image" Target="../media/image8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11.tmp"/><Relationship Id="rId3" Type="http://schemas.openxmlformats.org/officeDocument/2006/relationships/image" Target="../media/image6.tmp"/><Relationship Id="rId7" Type="http://schemas.openxmlformats.org/officeDocument/2006/relationships/image" Target="../media/image10.emf"/><Relationship Id="rId2" Type="http://schemas.openxmlformats.org/officeDocument/2006/relationships/image" Target="../media/image5.tmp"/><Relationship Id="rId1" Type="http://schemas.openxmlformats.org/officeDocument/2006/relationships/slideLayout" Target="../slideLayouts/slideLayout7.xml"/><Relationship Id="rId6" Type="http://schemas.openxmlformats.org/officeDocument/2006/relationships/image" Target="../media/image9.emf"/><Relationship Id="rId5" Type="http://schemas.openxmlformats.org/officeDocument/2006/relationships/image" Target="../media/image8.emf"/><Relationship Id="rId10" Type="http://schemas.openxmlformats.org/officeDocument/2006/relationships/image" Target="../media/image13.emf"/><Relationship Id="rId4" Type="http://schemas.openxmlformats.org/officeDocument/2006/relationships/image" Target="../media/image7.png"/><Relationship Id="rId9" Type="http://schemas.openxmlformats.org/officeDocument/2006/relationships/image" Target="../media/image12.tmp"/></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tmp"/></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tmp"/><Relationship Id="rId1" Type="http://schemas.openxmlformats.org/officeDocument/2006/relationships/slideLayout" Target="../slideLayouts/slideLayout7.xml"/><Relationship Id="rId5" Type="http://schemas.openxmlformats.org/officeDocument/2006/relationships/image" Target="../media/image20.emf"/><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930F1B6-BB44-414C-B6EF-265D2A01B02E}"/>
              </a:ext>
            </a:extLst>
          </p:cNvPr>
          <p:cNvSpPr>
            <a:spLocks noGrp="1"/>
          </p:cNvSpPr>
          <p:nvPr>
            <p:ph type="ctrTitle"/>
          </p:nvPr>
        </p:nvSpPr>
        <p:spPr>
          <a:xfrm>
            <a:off x="1536879" y="2242825"/>
            <a:ext cx="9144000" cy="2387600"/>
          </a:xfrm>
        </p:spPr>
        <p:txBody>
          <a:bodyPr>
            <a:normAutofit/>
          </a:bodyPr>
          <a:lstStyle/>
          <a:p>
            <a:r>
              <a:rPr lang="en-GB" dirty="0" smtClean="0"/>
              <a:t/>
            </a:r>
            <a:br>
              <a:rPr lang="en-GB" dirty="0" smtClean="0"/>
            </a:br>
            <a:endParaRPr lang="en-US" dirty="0">
              <a:latin typeface="+mn-lt"/>
            </a:endParaRPr>
          </a:p>
        </p:txBody>
      </p:sp>
      <p:sp>
        <p:nvSpPr>
          <p:cNvPr id="4" name="Slide Number Placeholder 3">
            <a:extLst>
              <a:ext uri="{FF2B5EF4-FFF2-40B4-BE49-F238E27FC236}">
                <a16:creationId xmlns="" xmlns:a16="http://schemas.microsoft.com/office/drawing/2014/main" id="{1024E8EE-462F-44F4-97A3-2E3A17498F6E}"/>
              </a:ext>
            </a:extLst>
          </p:cNvPr>
          <p:cNvSpPr>
            <a:spLocks noGrp="1"/>
          </p:cNvSpPr>
          <p:nvPr>
            <p:ph type="sldNum" sz="quarter" idx="12"/>
          </p:nvPr>
        </p:nvSpPr>
        <p:spPr/>
        <p:txBody>
          <a:bodyPr/>
          <a:lstStyle/>
          <a:p>
            <a:fld id="{D57F1E4F-1CFF-5643-939E-217C01CDF565}" type="slidenum">
              <a:rPr lang="en-US" smtClean="0"/>
              <a:pPr/>
              <a:t>1</a:t>
            </a:fld>
            <a:endParaRPr lang="en-US" dirty="0"/>
          </a:p>
        </p:txBody>
      </p:sp>
      <p:sp>
        <p:nvSpPr>
          <p:cNvPr id="7" name="مستطيل 4"/>
          <p:cNvSpPr/>
          <p:nvPr/>
        </p:nvSpPr>
        <p:spPr>
          <a:xfrm>
            <a:off x="1186733" y="3947902"/>
            <a:ext cx="9844291" cy="1938992"/>
          </a:xfrm>
          <a:prstGeom prst="rect">
            <a:avLst/>
          </a:prstGeom>
        </p:spPr>
        <p:txBody>
          <a:bodyPr wrap="square">
            <a:spAutoFit/>
          </a:bodyPr>
          <a:lstStyle/>
          <a:p>
            <a:pPr lvl="0" algn="ctr"/>
            <a:r>
              <a:rPr lang="en-US" sz="6000" dirty="0">
                <a:solidFill>
                  <a:srgbClr val="00B050"/>
                </a:solidFill>
                <a:cs typeface="Andalus" pitchFamily="18" charset="-78"/>
              </a:rPr>
              <a:t>Carboxylic Acids and their derivatives</a:t>
            </a:r>
          </a:p>
        </p:txBody>
      </p:sp>
      <p:sp>
        <p:nvSpPr>
          <p:cNvPr id="8" name="مربع نص 5"/>
          <p:cNvSpPr txBox="1"/>
          <p:nvPr/>
        </p:nvSpPr>
        <p:spPr>
          <a:xfrm>
            <a:off x="4158978" y="2269933"/>
            <a:ext cx="3196709" cy="1015663"/>
          </a:xfrm>
          <a:prstGeom prst="rect">
            <a:avLst/>
          </a:prstGeom>
          <a:noFill/>
        </p:spPr>
        <p:txBody>
          <a:bodyPr wrap="none" rtlCol="1">
            <a:spAutoFit/>
          </a:bodyPr>
          <a:lstStyle/>
          <a:p>
            <a:r>
              <a:rPr lang="en-US" sz="6000" dirty="0" smtClean="0">
                <a:solidFill>
                  <a:srgbClr val="00B050"/>
                </a:solidFill>
                <a:latin typeface="Times New Roman" pitchFamily="18" charset="0"/>
                <a:cs typeface="Times New Roman" pitchFamily="18" charset="0"/>
              </a:rPr>
              <a:t>Chapter </a:t>
            </a:r>
            <a:r>
              <a:rPr lang="ar-SA" sz="6000" dirty="0" smtClean="0">
                <a:solidFill>
                  <a:srgbClr val="00B050"/>
                </a:solidFill>
                <a:latin typeface="Times New Roman" pitchFamily="18" charset="0"/>
                <a:cs typeface="Times New Roman" pitchFamily="18" charset="0"/>
              </a:rPr>
              <a:t>7</a:t>
            </a:r>
            <a:endParaRPr lang="ar-SA" sz="6000" dirty="0">
              <a:solidFill>
                <a:srgbClr val="00B050"/>
              </a:solidFill>
              <a:latin typeface="Times New Roman" pitchFamily="18" charset="0"/>
              <a:cs typeface="Times New Roman" pitchFamily="18" charset="0"/>
            </a:endParaRPr>
          </a:p>
        </p:txBody>
      </p:sp>
      <p:sp>
        <p:nvSpPr>
          <p:cNvPr id="9" name="مستطيل 3"/>
          <p:cNvSpPr/>
          <p:nvPr/>
        </p:nvSpPr>
        <p:spPr>
          <a:xfrm>
            <a:off x="4158978" y="298355"/>
            <a:ext cx="3368230" cy="1477328"/>
          </a:xfrm>
          <a:prstGeom prst="rect">
            <a:avLst/>
          </a:prstGeom>
        </p:spPr>
        <p:txBody>
          <a:bodyPr wrap="none">
            <a:spAutoFit/>
          </a:bodyPr>
          <a:lstStyle/>
          <a:p>
            <a:pPr marL="0" marR="0" lvl="0" indent="0" algn="ctr" defTabSz="914400" rtl="1" eaLnBrk="1" fontAlgn="auto" latinLnBrk="0" hangingPunct="1">
              <a:lnSpc>
                <a:spcPct val="150000"/>
              </a:lnSpc>
              <a:spcBef>
                <a:spcPts val="0"/>
              </a:spcBef>
              <a:spcAft>
                <a:spcPts val="0"/>
              </a:spcAft>
              <a:buClrTx/>
              <a:buSzTx/>
              <a:buFontTx/>
              <a:buNone/>
              <a:tabLst/>
              <a:defRPr/>
            </a:pPr>
            <a:r>
              <a:rPr kumimoji="0" lang="en-US" sz="6000" b="0" i="0" u="none" strike="noStrike" kern="1200" cap="none" spc="0" normalizeH="0" baseline="0" noProof="0" dirty="0" smtClean="0">
                <a:ln>
                  <a:noFill/>
                </a:ln>
                <a:solidFill>
                  <a:srgbClr val="00B050"/>
                </a:solidFill>
                <a:effectLst/>
                <a:uLnTx/>
                <a:uFillTx/>
                <a:latin typeface="Times New Roman" pitchFamily="18" charset="0"/>
                <a:ea typeface="+mn-ea"/>
                <a:cs typeface="Times New Roman" pitchFamily="18" charset="0"/>
              </a:rPr>
              <a:t>108 </a:t>
            </a:r>
            <a:r>
              <a:rPr kumimoji="0" lang="en-US" sz="6000" b="0" i="0" u="none" strike="noStrike" kern="1200" cap="none" spc="0" normalizeH="0" baseline="0" noProof="0" dirty="0" err="1" smtClean="0">
                <a:ln>
                  <a:noFill/>
                </a:ln>
                <a:solidFill>
                  <a:srgbClr val="00B050"/>
                </a:solidFill>
                <a:effectLst/>
                <a:uLnTx/>
                <a:uFillTx/>
                <a:latin typeface="Times New Roman" pitchFamily="18" charset="0"/>
                <a:ea typeface="+mn-ea"/>
                <a:cs typeface="Times New Roman" pitchFamily="18" charset="0"/>
              </a:rPr>
              <a:t>Chem</a:t>
            </a:r>
            <a:endParaRPr kumimoji="0" lang="en-US" sz="6000" b="0" i="0" u="none" strike="noStrike" kern="1200" cap="none" spc="0" normalizeH="0" baseline="0" noProof="0" dirty="0">
              <a:ln>
                <a:noFill/>
              </a:ln>
              <a:solidFill>
                <a:srgbClr val="00B05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0621288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52D25E45-7D19-4142-B23A-E22AB6459A8C}"/>
              </a:ext>
            </a:extLst>
          </p:cNvPr>
          <p:cNvSpPr>
            <a:spLocks noGrp="1"/>
          </p:cNvSpPr>
          <p:nvPr>
            <p:ph idx="1"/>
          </p:nvPr>
        </p:nvSpPr>
        <p:spPr>
          <a:xfrm>
            <a:off x="0" y="1112914"/>
            <a:ext cx="12192000" cy="1501077"/>
          </a:xfrm>
        </p:spPr>
        <p:txBody>
          <a:bodyPr>
            <a:noAutofit/>
          </a:bodyPr>
          <a:lstStyle/>
          <a:p>
            <a:pPr>
              <a:lnSpc>
                <a:spcPct val="150000"/>
              </a:lnSpc>
            </a:pPr>
            <a:r>
              <a:rPr lang="en-US" sz="2000" dirty="0" smtClean="0"/>
              <a:t>Carboxylic </a:t>
            </a:r>
            <a:r>
              <a:rPr lang="en-US" sz="2000" dirty="0"/>
              <a:t>acids have significantly higher boiling points than other types of organic compounds of comparable molecular weight, such as alcohols, aldehydes, and </a:t>
            </a:r>
            <a:r>
              <a:rPr lang="en-US" sz="2000" dirty="0" smtClean="0"/>
              <a:t>ketones. This</a:t>
            </a:r>
            <a:r>
              <a:rPr lang="en-US" sz="2000" dirty="0" smtClean="0"/>
              <a:t> </a:t>
            </a:r>
            <a:r>
              <a:rPr lang="en-US" sz="2000" dirty="0"/>
              <a:t>is  due to carboxylic acids usually exist as </a:t>
            </a:r>
            <a:r>
              <a:rPr lang="en-US" sz="2000" dirty="0">
                <a:solidFill>
                  <a:srgbClr val="C00000"/>
                </a:solidFill>
              </a:rPr>
              <a:t>dimers</a:t>
            </a:r>
            <a:r>
              <a:rPr lang="en-US" sz="2000" dirty="0"/>
              <a:t> by forming two </a:t>
            </a:r>
            <a:r>
              <a:rPr lang="en-US" sz="2000" dirty="0" err="1" smtClean="0"/>
              <a:t>intramolecular</a:t>
            </a:r>
            <a:r>
              <a:rPr lang="en-US" sz="2000" dirty="0" smtClean="0"/>
              <a:t> hydrogen </a:t>
            </a:r>
            <a:r>
              <a:rPr lang="en-US" sz="2000" dirty="0"/>
              <a:t>bonds in nonpolar </a:t>
            </a:r>
            <a:r>
              <a:rPr lang="en-US" sz="2000" dirty="0" smtClean="0"/>
              <a:t>media.</a:t>
            </a:r>
            <a:endParaRPr lang="en-US" sz="2000" dirty="0"/>
          </a:p>
        </p:txBody>
      </p:sp>
      <p:sp>
        <p:nvSpPr>
          <p:cNvPr id="4" name="Slide Number Placeholder 3">
            <a:extLst>
              <a:ext uri="{FF2B5EF4-FFF2-40B4-BE49-F238E27FC236}">
                <a16:creationId xmlns="" xmlns:a16="http://schemas.microsoft.com/office/drawing/2014/main" id="{BA0D77E6-F820-4EA3-BAB0-BDBC2EB90F09}"/>
              </a:ext>
            </a:extLst>
          </p:cNvPr>
          <p:cNvSpPr>
            <a:spLocks noGrp="1"/>
          </p:cNvSpPr>
          <p:nvPr>
            <p:ph type="sldNum" sz="quarter" idx="12"/>
          </p:nvPr>
        </p:nvSpPr>
        <p:spPr>
          <a:xfrm>
            <a:off x="8769627" y="6442144"/>
            <a:ext cx="2743200" cy="365125"/>
          </a:xfrm>
        </p:spPr>
        <p:txBody>
          <a:bodyPr/>
          <a:lstStyle/>
          <a:p>
            <a:fld id="{D57F1E4F-1CFF-5643-939E-217C01CDF565}" type="slidenum">
              <a:rPr lang="en-US" smtClean="0"/>
              <a:pPr/>
              <a:t>10</a:t>
            </a:fld>
            <a:endParaRPr lang="en-US" dirty="0"/>
          </a:p>
        </p:txBody>
      </p:sp>
      <p:sp>
        <p:nvSpPr>
          <p:cNvPr id="6" name="Rectangle 5"/>
          <p:cNvSpPr/>
          <p:nvPr/>
        </p:nvSpPr>
        <p:spPr>
          <a:xfrm>
            <a:off x="0" y="578536"/>
            <a:ext cx="1556836" cy="400110"/>
          </a:xfrm>
          <a:prstGeom prst="rect">
            <a:avLst/>
          </a:prstGeom>
        </p:spPr>
        <p:txBody>
          <a:bodyPr wrap="none">
            <a:spAutoFit/>
          </a:bodyPr>
          <a:lstStyle/>
          <a:p>
            <a:r>
              <a:rPr lang="en-US" sz="2000" dirty="0">
                <a:solidFill>
                  <a:srgbClr val="C00000"/>
                </a:solidFill>
              </a:rPr>
              <a:t>Boiling Point</a:t>
            </a:r>
          </a:p>
        </p:txBody>
      </p:sp>
      <p:sp>
        <p:nvSpPr>
          <p:cNvPr id="10" name="Title 1">
            <a:extLst>
              <a:ext uri="{FF2B5EF4-FFF2-40B4-BE49-F238E27FC236}">
                <a16:creationId xmlns="" xmlns:a16="http://schemas.microsoft.com/office/drawing/2014/main" id="{30C7B95F-CCE7-4148-A984-0EABC0591E17}"/>
              </a:ext>
            </a:extLst>
          </p:cNvPr>
          <p:cNvSpPr>
            <a:spLocks noGrp="1"/>
          </p:cNvSpPr>
          <p:nvPr>
            <p:ph type="title"/>
          </p:nvPr>
        </p:nvSpPr>
        <p:spPr>
          <a:xfrm>
            <a:off x="2563969" y="14571"/>
            <a:ext cx="6631546" cy="600790"/>
          </a:xfrm>
        </p:spPr>
        <p:txBody>
          <a:bodyPr>
            <a:normAutofit/>
          </a:bodyPr>
          <a:lstStyle/>
          <a:p>
            <a:r>
              <a:rPr lang="en-US" sz="3200" dirty="0">
                <a:solidFill>
                  <a:srgbClr val="00B050"/>
                </a:solidFill>
              </a:rPr>
              <a:t>Physical </a:t>
            </a:r>
            <a:r>
              <a:rPr lang="en-US" sz="3200" dirty="0" smtClean="0">
                <a:solidFill>
                  <a:srgbClr val="00B050"/>
                </a:solidFill>
              </a:rPr>
              <a:t>Properties of Carboxylic acids </a:t>
            </a:r>
            <a:endParaRPr lang="en-US" sz="3200" dirty="0">
              <a:solidFill>
                <a:srgbClr val="00B050"/>
              </a:solidFill>
            </a:endParaRPr>
          </a:p>
        </p:txBody>
      </p:sp>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3665" y="2915614"/>
            <a:ext cx="2504669" cy="909970"/>
          </a:xfrm>
          <a:prstGeom prst="rect">
            <a:avLst/>
          </a:prstGeom>
        </p:spPr>
      </p:pic>
      <p:pic>
        <p:nvPicPr>
          <p:cNvPr id="11" name="Picture 10"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6168" y="4217013"/>
            <a:ext cx="6499664" cy="1378717"/>
          </a:xfrm>
          <a:prstGeom prst="rect">
            <a:avLst/>
          </a:prstGeom>
        </p:spPr>
      </p:pic>
    </p:spTree>
    <p:extLst>
      <p:ext uri="{BB962C8B-B14F-4D97-AF65-F5344CB8AC3E}">
        <p14:creationId xmlns:p14="http://schemas.microsoft.com/office/powerpoint/2010/main" val="15503409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53C8FBF6-E339-4C24-9CA0-0DA6E8654EF4}"/>
              </a:ext>
            </a:extLst>
          </p:cNvPr>
          <p:cNvSpPr>
            <a:spLocks noGrp="1"/>
          </p:cNvSpPr>
          <p:nvPr>
            <p:ph idx="1"/>
          </p:nvPr>
        </p:nvSpPr>
        <p:spPr>
          <a:xfrm>
            <a:off x="0" y="546760"/>
            <a:ext cx="12041746" cy="2458412"/>
          </a:xfrm>
        </p:spPr>
        <p:txBody>
          <a:bodyPr>
            <a:normAutofit lnSpcReduction="10000"/>
          </a:bodyPr>
          <a:lstStyle/>
          <a:p>
            <a:pPr algn="just">
              <a:lnSpc>
                <a:spcPct val="150000"/>
              </a:lnSpc>
            </a:pPr>
            <a:r>
              <a:rPr lang="en-US" sz="2000" dirty="0" smtClean="0"/>
              <a:t>Carboxylic </a:t>
            </a:r>
            <a:r>
              <a:rPr lang="en-US" sz="2000" dirty="0"/>
              <a:t>acids are the most acidic class of compounds, they are much stronger acids than water and alcohols.</a:t>
            </a:r>
          </a:p>
          <a:p>
            <a:pPr algn="just">
              <a:lnSpc>
                <a:spcPct val="150000"/>
              </a:lnSpc>
            </a:pPr>
            <a:r>
              <a:rPr lang="en-US" sz="2000" dirty="0" smtClean="0"/>
              <a:t>Dissociation </a:t>
            </a:r>
            <a:r>
              <a:rPr lang="en-US" sz="2000" dirty="0"/>
              <a:t>of either an acid or an alcohol involves breaking an O-H bond, but dissociation of a carboxylic acid gives a carboxylate ion with the negative charge spread out equally over two oxygen atoms, compared with just one oxygen in an alkoxide ion .This charge delocalization makes the carboxylate ion more stable than the </a:t>
            </a:r>
            <a:r>
              <a:rPr lang="en-US" sz="2000" dirty="0" err="1"/>
              <a:t>alkoxide</a:t>
            </a:r>
            <a:r>
              <a:rPr lang="en-US" sz="2000" dirty="0"/>
              <a:t> </a:t>
            </a:r>
            <a:r>
              <a:rPr lang="en-US" sz="2000" dirty="0" smtClean="0"/>
              <a:t>ion</a:t>
            </a:r>
            <a:r>
              <a:rPr lang="en-US" sz="2000" dirty="0"/>
              <a:t>.</a:t>
            </a:r>
            <a:endParaRPr lang="en-US" sz="2000" dirty="0"/>
          </a:p>
          <a:p>
            <a:endParaRPr lang="en-US" sz="2000" dirty="0"/>
          </a:p>
        </p:txBody>
      </p:sp>
      <p:sp>
        <p:nvSpPr>
          <p:cNvPr id="4" name="Slide Number Placeholder 3">
            <a:extLst>
              <a:ext uri="{FF2B5EF4-FFF2-40B4-BE49-F238E27FC236}">
                <a16:creationId xmlns="" xmlns:a16="http://schemas.microsoft.com/office/drawing/2014/main" id="{31AFCAAF-6F76-4AC2-BFB7-65AFB353AB39}"/>
              </a:ext>
            </a:extLst>
          </p:cNvPr>
          <p:cNvSpPr>
            <a:spLocks noGrp="1"/>
          </p:cNvSpPr>
          <p:nvPr>
            <p:ph type="sldNum" sz="quarter" idx="12"/>
          </p:nvPr>
        </p:nvSpPr>
        <p:spPr/>
        <p:txBody>
          <a:bodyPr/>
          <a:lstStyle/>
          <a:p>
            <a:fld id="{D57F1E4F-1CFF-5643-939E-217C01CDF565}" type="slidenum">
              <a:rPr lang="en-US" smtClean="0"/>
              <a:pPr/>
              <a:t>11</a:t>
            </a:fld>
            <a:endParaRPr lang="en-US" dirty="0"/>
          </a:p>
        </p:txBody>
      </p:sp>
      <p:sp>
        <p:nvSpPr>
          <p:cNvPr id="2" name="Rectangle 1"/>
          <p:cNvSpPr/>
          <p:nvPr/>
        </p:nvSpPr>
        <p:spPr>
          <a:xfrm>
            <a:off x="146310" y="221986"/>
            <a:ext cx="1106393" cy="461665"/>
          </a:xfrm>
          <a:prstGeom prst="rect">
            <a:avLst/>
          </a:prstGeom>
        </p:spPr>
        <p:txBody>
          <a:bodyPr wrap="none">
            <a:spAutoFit/>
          </a:bodyPr>
          <a:lstStyle/>
          <a:p>
            <a:r>
              <a:rPr lang="en-US" sz="2400" dirty="0" smtClean="0">
                <a:solidFill>
                  <a:srgbClr val="C00000"/>
                </a:solidFill>
              </a:rPr>
              <a:t>Acidity</a:t>
            </a:r>
            <a:endParaRPr lang="en-US" sz="2400" dirty="0">
              <a:solidFill>
                <a:srgbClr val="C00000"/>
              </a:solidFill>
            </a:endParaRPr>
          </a:p>
        </p:txBody>
      </p:sp>
      <p:pic>
        <p:nvPicPr>
          <p:cNvPr id="8" name="Picture 7"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1722" y="2441647"/>
            <a:ext cx="4435224" cy="983065"/>
          </a:xfrm>
          <a:prstGeom prst="rect">
            <a:avLst/>
          </a:prstGeom>
        </p:spPr>
      </p:pic>
      <p:sp>
        <p:nvSpPr>
          <p:cNvPr id="10" name="Rectangle 9"/>
          <p:cNvSpPr/>
          <p:nvPr/>
        </p:nvSpPr>
        <p:spPr>
          <a:xfrm>
            <a:off x="0" y="3424712"/>
            <a:ext cx="6416180" cy="369332"/>
          </a:xfrm>
          <a:prstGeom prst="rect">
            <a:avLst/>
          </a:prstGeom>
        </p:spPr>
        <p:txBody>
          <a:bodyPr wrap="none">
            <a:spAutoFit/>
          </a:bodyPr>
          <a:lstStyle/>
          <a:p>
            <a:pPr lvl="0" defTabSz="914400">
              <a:lnSpc>
                <a:spcPct val="90000"/>
              </a:lnSpc>
              <a:spcBef>
                <a:spcPts val="1000"/>
              </a:spcBef>
            </a:pPr>
            <a:r>
              <a:rPr lang="en-US" sz="2000" dirty="0">
                <a:solidFill>
                  <a:srgbClr val="C00000"/>
                </a:solidFill>
              </a:rPr>
              <a:t>Effect of Structure on Acidity; the Inductive Effect Revisited</a:t>
            </a:r>
          </a:p>
        </p:txBody>
      </p:sp>
      <p:sp>
        <p:nvSpPr>
          <p:cNvPr id="5" name="Rectangle 4"/>
          <p:cNvSpPr/>
          <p:nvPr/>
        </p:nvSpPr>
        <p:spPr>
          <a:xfrm>
            <a:off x="0" y="3680921"/>
            <a:ext cx="11749126" cy="873572"/>
          </a:xfrm>
          <a:prstGeom prst="rect">
            <a:avLst/>
          </a:prstGeom>
        </p:spPr>
        <p:txBody>
          <a:bodyPr wrap="square">
            <a:spAutoFit/>
          </a:bodyPr>
          <a:lstStyle/>
          <a:p>
            <a:pPr algn="just">
              <a:lnSpc>
                <a:spcPct val="150000"/>
              </a:lnSpc>
            </a:pPr>
            <a:r>
              <a:rPr lang="en-US" dirty="0"/>
              <a:t>This effect relays charge through bonds, by displacing bonding electrons toward electronegative atoms, or away from electropositive atoms. Recall that </a:t>
            </a:r>
            <a:r>
              <a:rPr lang="en-US" dirty="0">
                <a:solidFill>
                  <a:srgbClr val="C00000"/>
                </a:solidFill>
              </a:rPr>
              <a:t>electron-withdrawing groups enhance acidity, and electron-donating groups reduce acidity.</a:t>
            </a:r>
            <a:endParaRPr lang="en-US" dirty="0">
              <a:solidFill>
                <a:srgbClr val="C00000"/>
              </a:solidFill>
            </a:endParaRPr>
          </a:p>
        </p:txBody>
      </p:sp>
      <p:pic>
        <p:nvPicPr>
          <p:cNvPr id="12" name="Picture 11" descr="Screen Clipping"/>
          <p:cNvPicPr>
            <a:picLocks noChangeAspect="1"/>
          </p:cNvPicPr>
          <p:nvPr/>
        </p:nvPicPr>
        <p:blipFill rotWithShape="1">
          <a:blip r:embed="rId3">
            <a:extLst>
              <a:ext uri="{28A0092B-C50C-407E-A947-70E740481C1C}">
                <a14:useLocalDpi xmlns:a14="http://schemas.microsoft.com/office/drawing/2010/main" val="0"/>
              </a:ext>
            </a:extLst>
          </a:blip>
          <a:srcRect b="23768"/>
          <a:stretch/>
        </p:blipFill>
        <p:spPr>
          <a:xfrm>
            <a:off x="6020873" y="4714105"/>
            <a:ext cx="5334462" cy="888835"/>
          </a:xfrm>
          <a:prstGeom prst="rect">
            <a:avLst/>
          </a:prstGeom>
        </p:spPr>
      </p:pic>
      <p:grpSp>
        <p:nvGrpSpPr>
          <p:cNvPr id="16" name="Group 15"/>
          <p:cNvGrpSpPr/>
          <p:nvPr/>
        </p:nvGrpSpPr>
        <p:grpSpPr>
          <a:xfrm>
            <a:off x="146310" y="5758034"/>
            <a:ext cx="4966256" cy="895995"/>
            <a:chOff x="6536364" y="4647261"/>
            <a:chExt cx="4966256" cy="895995"/>
          </a:xfrm>
        </p:grpSpPr>
        <p:pic>
          <p:nvPicPr>
            <p:cNvPr id="13" name="Picture 12" descr="Screen Clipping"/>
            <p:cNvPicPr>
              <a:picLocks noChangeAspect="1"/>
            </p:cNvPicPr>
            <p:nvPr/>
          </p:nvPicPr>
          <p:blipFill rotWithShape="1">
            <a:blip r:embed="rId4">
              <a:extLst>
                <a:ext uri="{28A0092B-C50C-407E-A947-70E740481C1C}">
                  <a14:useLocalDpi xmlns:a14="http://schemas.microsoft.com/office/drawing/2010/main" val="0"/>
                </a:ext>
              </a:extLst>
            </a:blip>
            <a:srcRect l="6769" b="34681"/>
            <a:stretch/>
          </p:blipFill>
          <p:spPr>
            <a:xfrm>
              <a:off x="6536364" y="4647261"/>
              <a:ext cx="4966256" cy="895995"/>
            </a:xfrm>
            <a:prstGeom prst="rect">
              <a:avLst/>
            </a:prstGeom>
          </p:spPr>
        </p:pic>
        <p:pic>
          <p:nvPicPr>
            <p:cNvPr id="14" name="Picture 13"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47312" y="5052876"/>
              <a:ext cx="297206" cy="266723"/>
            </a:xfrm>
            <a:prstGeom prst="rect">
              <a:avLst/>
            </a:prstGeom>
          </p:spPr>
        </p:pic>
        <p:pic>
          <p:nvPicPr>
            <p:cNvPr id="15" name="Picture 14"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21365" y="5047261"/>
              <a:ext cx="297206" cy="266723"/>
            </a:xfrm>
            <a:prstGeom prst="rect">
              <a:avLst/>
            </a:prstGeom>
          </p:spPr>
        </p:pic>
      </p:grpSp>
      <p:pic>
        <p:nvPicPr>
          <p:cNvPr id="22" name="Picture 21"/>
          <p:cNvPicPr>
            <a:picLocks noChangeAspect="1"/>
          </p:cNvPicPr>
          <p:nvPr/>
        </p:nvPicPr>
        <p:blipFill>
          <a:blip r:embed="rId6"/>
          <a:stretch>
            <a:fillRect/>
          </a:stretch>
        </p:blipFill>
        <p:spPr>
          <a:xfrm>
            <a:off x="6389413" y="5758034"/>
            <a:ext cx="4902783" cy="1030886"/>
          </a:xfrm>
          <a:prstGeom prst="rect">
            <a:avLst/>
          </a:prstGeom>
        </p:spPr>
      </p:pic>
      <p:pic>
        <p:nvPicPr>
          <p:cNvPr id="26" name="Picture 25"/>
          <p:cNvPicPr>
            <a:picLocks noChangeAspect="1"/>
          </p:cNvPicPr>
          <p:nvPr/>
        </p:nvPicPr>
        <p:blipFill>
          <a:blip r:embed="rId7"/>
          <a:stretch>
            <a:fillRect/>
          </a:stretch>
        </p:blipFill>
        <p:spPr>
          <a:xfrm>
            <a:off x="146310" y="4776206"/>
            <a:ext cx="5310273" cy="651709"/>
          </a:xfrm>
          <a:prstGeom prst="rect">
            <a:avLst/>
          </a:prstGeom>
        </p:spPr>
      </p:pic>
    </p:spTree>
    <p:extLst>
      <p:ext uri="{BB962C8B-B14F-4D97-AF65-F5344CB8AC3E}">
        <p14:creationId xmlns:p14="http://schemas.microsoft.com/office/powerpoint/2010/main" val="5843039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AF49164B-0BA8-4B8B-A5FF-FF1C441181C3}"/>
              </a:ext>
            </a:extLst>
          </p:cNvPr>
          <p:cNvSpPr>
            <a:spLocks noGrp="1"/>
          </p:cNvSpPr>
          <p:nvPr>
            <p:ph type="sldNum" sz="quarter" idx="12"/>
          </p:nvPr>
        </p:nvSpPr>
        <p:spPr/>
        <p:txBody>
          <a:bodyPr/>
          <a:lstStyle/>
          <a:p>
            <a:fld id="{D57F1E4F-1CFF-5643-939E-217C01CDF565}" type="slidenum">
              <a:rPr lang="en-US" smtClean="0"/>
              <a:pPr/>
              <a:t>12</a:t>
            </a:fld>
            <a:endParaRPr lang="en-US" dirty="0"/>
          </a:p>
        </p:txBody>
      </p:sp>
      <p:sp>
        <p:nvSpPr>
          <p:cNvPr id="6" name="مستطيل 5"/>
          <p:cNvSpPr/>
          <p:nvPr/>
        </p:nvSpPr>
        <p:spPr>
          <a:xfrm>
            <a:off x="34666" y="552429"/>
            <a:ext cx="6089374" cy="400110"/>
          </a:xfrm>
          <a:prstGeom prst="rect">
            <a:avLst/>
          </a:prstGeom>
        </p:spPr>
        <p:txBody>
          <a:bodyPr wrap="square">
            <a:spAutoFit/>
          </a:bodyPr>
          <a:lstStyle/>
          <a:p>
            <a:r>
              <a:rPr lang="en-US" sz="2000" dirty="0" smtClean="0">
                <a:solidFill>
                  <a:srgbClr val="C00000"/>
                </a:solidFill>
              </a:rPr>
              <a:t>1- Oxidation </a:t>
            </a:r>
            <a:r>
              <a:rPr lang="en-US" sz="2000" dirty="0">
                <a:solidFill>
                  <a:srgbClr val="C00000"/>
                </a:solidFill>
              </a:rPr>
              <a:t>of aldehydes and primary </a:t>
            </a:r>
            <a:r>
              <a:rPr lang="en-US" sz="2000" dirty="0" smtClean="0">
                <a:solidFill>
                  <a:srgbClr val="C00000"/>
                </a:solidFill>
              </a:rPr>
              <a:t>alcohols:</a:t>
            </a:r>
            <a:endParaRPr lang="en-US" sz="2000" dirty="0">
              <a:solidFill>
                <a:srgbClr val="C00000"/>
              </a:solidFill>
            </a:endParaRPr>
          </a:p>
        </p:txBody>
      </p:sp>
      <p:sp>
        <p:nvSpPr>
          <p:cNvPr id="9" name="Rectangle 8"/>
          <p:cNvSpPr/>
          <p:nvPr/>
        </p:nvSpPr>
        <p:spPr>
          <a:xfrm>
            <a:off x="2994617" y="-55138"/>
            <a:ext cx="5485604" cy="584775"/>
          </a:xfrm>
          <a:prstGeom prst="rect">
            <a:avLst/>
          </a:prstGeom>
        </p:spPr>
        <p:txBody>
          <a:bodyPr wrap="none">
            <a:spAutoFit/>
          </a:bodyPr>
          <a:lstStyle/>
          <a:p>
            <a:r>
              <a:rPr lang="en-US" sz="3200" dirty="0">
                <a:solidFill>
                  <a:srgbClr val="00B050"/>
                </a:solidFill>
              </a:rPr>
              <a:t>Preparation of Carboxylic Acids</a:t>
            </a:r>
          </a:p>
        </p:txBody>
      </p:sp>
      <p:pic>
        <p:nvPicPr>
          <p:cNvPr id="11" name="Picture 10" descr="Screen Clipping"/>
          <p:cNvPicPr>
            <a:picLocks noChangeAspect="1"/>
          </p:cNvPicPr>
          <p:nvPr/>
        </p:nvPicPr>
        <p:blipFill rotWithShape="1">
          <a:blip r:embed="rId3">
            <a:extLst>
              <a:ext uri="{28A0092B-C50C-407E-A947-70E740481C1C}">
                <a14:useLocalDpi xmlns:a14="http://schemas.microsoft.com/office/drawing/2010/main" val="0"/>
              </a:ext>
            </a:extLst>
          </a:blip>
          <a:srcRect b="49884"/>
          <a:stretch/>
        </p:blipFill>
        <p:spPr>
          <a:xfrm>
            <a:off x="3538052" y="1944415"/>
            <a:ext cx="4374259" cy="1111371"/>
          </a:xfrm>
          <a:prstGeom prst="rect">
            <a:avLst/>
          </a:prstGeom>
        </p:spPr>
      </p:pic>
      <p:sp>
        <p:nvSpPr>
          <p:cNvPr id="13" name="مستطيل 5"/>
          <p:cNvSpPr/>
          <p:nvPr/>
        </p:nvSpPr>
        <p:spPr>
          <a:xfrm>
            <a:off x="34666" y="1279614"/>
            <a:ext cx="5811140" cy="677108"/>
          </a:xfrm>
          <a:prstGeom prst="rect">
            <a:avLst/>
          </a:prstGeom>
        </p:spPr>
        <p:txBody>
          <a:bodyPr wrap="square">
            <a:spAutoFit/>
          </a:bodyPr>
          <a:lstStyle/>
          <a:p>
            <a:pPr lvl="0" algn="l" rtl="0" fontAlgn="base">
              <a:lnSpc>
                <a:spcPct val="90000"/>
              </a:lnSpc>
              <a:spcBef>
                <a:spcPct val="20000"/>
              </a:spcBef>
              <a:spcAft>
                <a:spcPct val="0"/>
              </a:spcAft>
              <a:buSzPct val="90000"/>
            </a:pPr>
            <a:r>
              <a:rPr lang="en-US" altLang="en-US" sz="1900" kern="0" dirty="0" smtClean="0">
                <a:latin typeface="Times New Roman" pitchFamily="18" charset="0"/>
                <a:cs typeface="Times New Roman" pitchFamily="18" charset="0"/>
              </a:rPr>
              <a:t>Potassium permanganate KMnO</a:t>
            </a:r>
            <a:r>
              <a:rPr lang="en-US" altLang="en-US" sz="1900" kern="0" baseline="-25000" dirty="0" smtClean="0">
                <a:latin typeface="Times New Roman" pitchFamily="18" charset="0"/>
                <a:cs typeface="Times New Roman" pitchFamily="18" charset="0"/>
              </a:rPr>
              <a:t>4 </a:t>
            </a:r>
            <a:r>
              <a:rPr lang="en-US" altLang="en-US" sz="1900" kern="0" dirty="0" smtClean="0">
                <a:latin typeface="Times New Roman" pitchFamily="18" charset="0"/>
                <a:cs typeface="Times New Roman" pitchFamily="18" charset="0"/>
              </a:rPr>
              <a:t>,OH</a:t>
            </a:r>
            <a:r>
              <a:rPr lang="en-US" altLang="en-US" sz="1900" kern="0" baseline="30000" dirty="0" smtClean="0">
                <a:latin typeface="Times New Roman" pitchFamily="18" charset="0"/>
                <a:cs typeface="Times New Roman" pitchFamily="18" charset="0"/>
              </a:rPr>
              <a:t>-</a:t>
            </a:r>
            <a:r>
              <a:rPr lang="en-US" altLang="en-US" sz="1900" kern="0" dirty="0" smtClean="0">
                <a:latin typeface="Times New Roman" pitchFamily="18" charset="0"/>
                <a:cs typeface="Times New Roman" pitchFamily="18" charset="0"/>
              </a:rPr>
              <a:t>/ </a:t>
            </a:r>
            <a:r>
              <a:rPr lang="en-US" altLang="en-US" sz="1900" kern="0" dirty="0">
                <a:latin typeface="Times New Roman" pitchFamily="18" charset="0"/>
                <a:cs typeface="Times New Roman" pitchFamily="18" charset="0"/>
              </a:rPr>
              <a:t>H</a:t>
            </a:r>
            <a:r>
              <a:rPr lang="en-US" altLang="en-US" sz="1900" kern="0" baseline="-25000" dirty="0">
                <a:latin typeface="Times New Roman" pitchFamily="18" charset="0"/>
                <a:cs typeface="Times New Roman" pitchFamily="18" charset="0"/>
              </a:rPr>
              <a:t>3</a:t>
            </a:r>
            <a:r>
              <a:rPr lang="en-US" altLang="en-US" sz="1900" kern="0" dirty="0">
                <a:latin typeface="Times New Roman" pitchFamily="18" charset="0"/>
                <a:cs typeface="Times New Roman" pitchFamily="18" charset="0"/>
              </a:rPr>
              <a:t>O</a:t>
            </a:r>
            <a:r>
              <a:rPr lang="en-US" altLang="en-US" sz="1900" kern="0" baseline="30000" dirty="0" smtClean="0">
                <a:latin typeface="Times New Roman" pitchFamily="18" charset="0"/>
                <a:cs typeface="Times New Roman" pitchFamily="18" charset="0"/>
              </a:rPr>
              <a:t>+            </a:t>
            </a:r>
            <a:r>
              <a:rPr lang="en-US" altLang="en-US" sz="1900" kern="0" baseline="30000" dirty="0" smtClean="0">
                <a:solidFill>
                  <a:srgbClr val="00B050"/>
                </a:solidFill>
                <a:latin typeface="Times New Roman" pitchFamily="18" charset="0"/>
                <a:cs typeface="Times New Roman" pitchFamily="18" charset="0"/>
              </a:rPr>
              <a:t>               </a:t>
            </a:r>
            <a:r>
              <a:rPr lang="en-US" altLang="en-US" sz="1900" kern="0" baseline="30000" dirty="0" smtClean="0">
                <a:latin typeface="Times New Roman" pitchFamily="18" charset="0"/>
                <a:cs typeface="Times New Roman" pitchFamily="18" charset="0"/>
              </a:rPr>
              <a:t>            </a:t>
            </a:r>
            <a:endParaRPr lang="en-US" altLang="en-US" sz="1900" kern="0" dirty="0" smtClean="0">
              <a:latin typeface="Times New Roman" pitchFamily="18" charset="0"/>
              <a:cs typeface="Times New Roman" pitchFamily="18" charset="0"/>
            </a:endParaRPr>
          </a:p>
          <a:p>
            <a:pPr fontAlgn="base">
              <a:lnSpc>
                <a:spcPct val="90000"/>
              </a:lnSpc>
              <a:spcBef>
                <a:spcPct val="20000"/>
              </a:spcBef>
              <a:spcAft>
                <a:spcPct val="0"/>
              </a:spcAft>
              <a:buSzPct val="90000"/>
            </a:pPr>
            <a:r>
              <a:rPr lang="en-US" altLang="en-US" sz="1900" kern="0" dirty="0" smtClean="0">
                <a:latin typeface="Times New Roman" pitchFamily="18" charset="0"/>
                <a:cs typeface="Times New Roman" pitchFamily="18" charset="0"/>
              </a:rPr>
              <a:t>Chromic oxide CrO</a:t>
            </a:r>
            <a:r>
              <a:rPr lang="en-US" altLang="en-US" sz="1900" kern="0" baseline="-25000" dirty="0" smtClean="0">
                <a:latin typeface="Times New Roman" pitchFamily="18" charset="0"/>
                <a:cs typeface="Times New Roman" pitchFamily="18" charset="0"/>
              </a:rPr>
              <a:t>3 </a:t>
            </a:r>
            <a:r>
              <a:rPr lang="en-US" altLang="en-US" sz="1900" kern="0" dirty="0" smtClean="0">
                <a:latin typeface="Times New Roman" pitchFamily="18" charset="0"/>
                <a:cs typeface="Times New Roman" pitchFamily="18" charset="0"/>
              </a:rPr>
              <a:t>/ H</a:t>
            </a:r>
            <a:r>
              <a:rPr lang="en-US" altLang="en-US" sz="1900" kern="0" baseline="-25000" dirty="0" smtClean="0">
                <a:latin typeface="Times New Roman" pitchFamily="18" charset="0"/>
                <a:cs typeface="Times New Roman" pitchFamily="18" charset="0"/>
              </a:rPr>
              <a:t>2</a:t>
            </a:r>
            <a:r>
              <a:rPr lang="en-US" altLang="en-US" sz="1900" kern="0" dirty="0" smtClean="0">
                <a:latin typeface="Times New Roman" pitchFamily="18" charset="0"/>
                <a:cs typeface="Times New Roman" pitchFamily="18" charset="0"/>
              </a:rPr>
              <a:t>SO</a:t>
            </a:r>
            <a:r>
              <a:rPr lang="en-US" altLang="en-US" sz="1900" kern="0" baseline="-25000" dirty="0" smtClean="0">
                <a:latin typeface="Times New Roman" pitchFamily="18" charset="0"/>
                <a:cs typeface="Times New Roman" pitchFamily="18" charset="0"/>
              </a:rPr>
              <a:t>4 </a:t>
            </a:r>
            <a:r>
              <a:rPr lang="en-US" sz="1900" dirty="0" smtClean="0"/>
              <a:t>(H</a:t>
            </a:r>
            <a:r>
              <a:rPr lang="en-US" sz="1900" baseline="-25000" dirty="0" smtClean="0"/>
              <a:t>2</a:t>
            </a:r>
            <a:r>
              <a:rPr lang="en-US" sz="1900" dirty="0" smtClean="0"/>
              <a:t>CrO</a:t>
            </a:r>
            <a:r>
              <a:rPr lang="en-US" sz="1900" baseline="-25000" dirty="0" smtClean="0"/>
              <a:t>4  </a:t>
            </a:r>
            <a:r>
              <a:rPr lang="en-US" sz="1900" dirty="0" smtClean="0"/>
              <a:t>Jones</a:t>
            </a:r>
            <a:r>
              <a:rPr lang="en-US" sz="1900" dirty="0"/>
              <a:t>’ </a:t>
            </a:r>
            <a:r>
              <a:rPr lang="en-US" sz="1900" dirty="0" smtClean="0"/>
              <a:t>reagent )</a:t>
            </a:r>
            <a:endParaRPr lang="en-US" sz="1900" dirty="0"/>
          </a:p>
        </p:txBody>
      </p:sp>
      <p:sp>
        <p:nvSpPr>
          <p:cNvPr id="14" name="Rectangle 13"/>
          <p:cNvSpPr/>
          <p:nvPr/>
        </p:nvSpPr>
        <p:spPr>
          <a:xfrm>
            <a:off x="6699641" y="1208262"/>
            <a:ext cx="3561160" cy="355482"/>
          </a:xfrm>
          <a:prstGeom prst="rect">
            <a:avLst/>
          </a:prstGeom>
        </p:spPr>
        <p:txBody>
          <a:bodyPr wrap="square">
            <a:spAutoFit/>
          </a:bodyPr>
          <a:lstStyle/>
          <a:p>
            <a:pPr marL="342900" indent="-342900" fontAlgn="base">
              <a:lnSpc>
                <a:spcPct val="90000"/>
              </a:lnSpc>
              <a:spcBef>
                <a:spcPct val="20000"/>
              </a:spcBef>
              <a:spcAft>
                <a:spcPct val="0"/>
              </a:spcAft>
              <a:buSzPct val="90000"/>
            </a:pPr>
            <a:r>
              <a:rPr lang="en-US" altLang="en-US" sz="1900" kern="0" dirty="0" smtClean="0">
                <a:cs typeface="Times New Roman" pitchFamily="18" charset="0"/>
              </a:rPr>
              <a:t>Chromic </a:t>
            </a:r>
            <a:r>
              <a:rPr lang="en-US" altLang="en-US" sz="1900" kern="0" dirty="0" smtClean="0">
                <a:cs typeface="Times New Roman" pitchFamily="18" charset="0"/>
              </a:rPr>
              <a:t>oxide </a:t>
            </a:r>
            <a:r>
              <a:rPr lang="en-US" altLang="en-US" sz="1900" kern="0" dirty="0">
                <a:cs typeface="Times New Roman" pitchFamily="18" charset="0"/>
              </a:rPr>
              <a:t>CrO</a:t>
            </a:r>
            <a:r>
              <a:rPr lang="en-US" altLang="en-US" sz="1900" kern="0" baseline="-25000" dirty="0">
                <a:cs typeface="Times New Roman" pitchFamily="18" charset="0"/>
              </a:rPr>
              <a:t>3</a:t>
            </a:r>
            <a:r>
              <a:rPr lang="en-US" altLang="en-US" sz="1900" kern="0" dirty="0">
                <a:cs typeface="Times New Roman" pitchFamily="18" charset="0"/>
              </a:rPr>
              <a:t> / </a:t>
            </a:r>
            <a:r>
              <a:rPr lang="en-US" altLang="en-US" sz="1900" kern="0" dirty="0" smtClean="0">
                <a:cs typeface="Times New Roman" pitchFamily="18" charset="0"/>
              </a:rPr>
              <a:t>pyridine</a:t>
            </a:r>
            <a:endParaRPr lang="en-US" altLang="en-US" sz="1900" kern="0" dirty="0" smtClean="0">
              <a:cs typeface="Times New Roman" pitchFamily="18" charset="0"/>
            </a:endParaRPr>
          </a:p>
        </p:txBody>
      </p:sp>
      <p:sp>
        <p:nvSpPr>
          <p:cNvPr id="15" name="Rectangle 14"/>
          <p:cNvSpPr/>
          <p:nvPr/>
        </p:nvSpPr>
        <p:spPr>
          <a:xfrm>
            <a:off x="1277118" y="910434"/>
            <a:ext cx="2517036" cy="369332"/>
          </a:xfrm>
          <a:prstGeom prst="rect">
            <a:avLst/>
          </a:prstGeom>
        </p:spPr>
        <p:txBody>
          <a:bodyPr wrap="none">
            <a:spAutoFit/>
          </a:bodyPr>
          <a:lstStyle/>
          <a:p>
            <a:pPr lvl="0" fontAlgn="base">
              <a:lnSpc>
                <a:spcPct val="90000"/>
              </a:lnSpc>
              <a:spcBef>
                <a:spcPct val="20000"/>
              </a:spcBef>
              <a:spcAft>
                <a:spcPct val="0"/>
              </a:spcAft>
              <a:buSzPct val="90000"/>
            </a:pPr>
            <a:r>
              <a:rPr lang="en-US" altLang="en-US" sz="2000" kern="0" dirty="0">
                <a:solidFill>
                  <a:srgbClr val="00B050"/>
                </a:solidFill>
                <a:latin typeface="Times New Roman" pitchFamily="18" charset="0"/>
                <a:cs typeface="Times New Roman" pitchFamily="18" charset="0"/>
              </a:rPr>
              <a:t>Strong oxidizing agent</a:t>
            </a:r>
          </a:p>
        </p:txBody>
      </p:sp>
      <p:sp>
        <p:nvSpPr>
          <p:cNvPr id="16" name="Rectangle 15"/>
          <p:cNvSpPr/>
          <p:nvPr/>
        </p:nvSpPr>
        <p:spPr>
          <a:xfrm>
            <a:off x="6946041" y="818343"/>
            <a:ext cx="2432076" cy="369332"/>
          </a:xfrm>
          <a:prstGeom prst="rect">
            <a:avLst/>
          </a:prstGeom>
        </p:spPr>
        <p:txBody>
          <a:bodyPr wrap="none">
            <a:spAutoFit/>
          </a:bodyPr>
          <a:lstStyle/>
          <a:p>
            <a:pPr marL="342900" lvl="0" indent="-342900" fontAlgn="base">
              <a:lnSpc>
                <a:spcPct val="90000"/>
              </a:lnSpc>
              <a:spcBef>
                <a:spcPct val="20000"/>
              </a:spcBef>
              <a:spcAft>
                <a:spcPct val="0"/>
              </a:spcAft>
              <a:buSzPct val="90000"/>
            </a:pPr>
            <a:r>
              <a:rPr lang="en-US" altLang="en-US" sz="2000" kern="0" dirty="0">
                <a:solidFill>
                  <a:srgbClr val="00B050"/>
                </a:solidFill>
                <a:latin typeface="Times New Roman" pitchFamily="18" charset="0"/>
                <a:cs typeface="Times New Roman" pitchFamily="18" charset="0"/>
              </a:rPr>
              <a:t>Weak oxidizing agent</a:t>
            </a:r>
          </a:p>
        </p:txBody>
      </p:sp>
      <p:pic>
        <p:nvPicPr>
          <p:cNvPr id="18" name="Picture 17" descr="Screen Clipping"/>
          <p:cNvPicPr>
            <a:picLocks noChangeAspect="1"/>
          </p:cNvPicPr>
          <p:nvPr/>
        </p:nvPicPr>
        <p:blipFill rotWithShape="1">
          <a:blip r:embed="rId4">
            <a:extLst>
              <a:ext uri="{28A0092B-C50C-407E-A947-70E740481C1C}">
                <a14:useLocalDpi xmlns:a14="http://schemas.microsoft.com/office/drawing/2010/main" val="0"/>
              </a:ext>
            </a:extLst>
          </a:blip>
          <a:srcRect t="33605" r="10047" b="46534"/>
          <a:stretch/>
        </p:blipFill>
        <p:spPr>
          <a:xfrm>
            <a:off x="183818" y="3256666"/>
            <a:ext cx="4348426" cy="708521"/>
          </a:xfrm>
          <a:prstGeom prst="rect">
            <a:avLst/>
          </a:prstGeom>
        </p:spPr>
      </p:pic>
      <p:pic>
        <p:nvPicPr>
          <p:cNvPr id="21" name="Picture 20" descr="Screen Clipping"/>
          <p:cNvPicPr>
            <a:picLocks noChangeAspect="1"/>
          </p:cNvPicPr>
          <p:nvPr/>
        </p:nvPicPr>
        <p:blipFill rotWithShape="1">
          <a:blip r:embed="rId5">
            <a:extLst>
              <a:ext uri="{28A0092B-C50C-407E-A947-70E740481C1C}">
                <a14:useLocalDpi xmlns:a14="http://schemas.microsoft.com/office/drawing/2010/main" val="0"/>
              </a:ext>
            </a:extLst>
          </a:blip>
          <a:srcRect b="68443"/>
          <a:stretch/>
        </p:blipFill>
        <p:spPr>
          <a:xfrm>
            <a:off x="6372541" y="3252096"/>
            <a:ext cx="4930567" cy="569956"/>
          </a:xfrm>
          <a:prstGeom prst="rect">
            <a:avLst/>
          </a:prstGeom>
        </p:spPr>
      </p:pic>
      <p:grpSp>
        <p:nvGrpSpPr>
          <p:cNvPr id="2" name="Group 1"/>
          <p:cNvGrpSpPr/>
          <p:nvPr/>
        </p:nvGrpSpPr>
        <p:grpSpPr>
          <a:xfrm>
            <a:off x="3880134" y="3895398"/>
            <a:ext cx="4260656" cy="1129157"/>
            <a:chOff x="3911148" y="5506687"/>
            <a:chExt cx="4260656" cy="1129157"/>
          </a:xfrm>
        </p:grpSpPr>
        <p:pic>
          <p:nvPicPr>
            <p:cNvPr id="20" name="Picture 19" descr="Screen Clipping"/>
            <p:cNvPicPr>
              <a:picLocks noChangeAspect="1"/>
            </p:cNvPicPr>
            <p:nvPr/>
          </p:nvPicPr>
          <p:blipFill rotWithShape="1">
            <a:blip r:embed="rId5">
              <a:extLst>
                <a:ext uri="{28A0092B-C50C-407E-A947-70E740481C1C}">
                  <a14:useLocalDpi xmlns:a14="http://schemas.microsoft.com/office/drawing/2010/main" val="0"/>
                </a:ext>
              </a:extLst>
            </a:blip>
            <a:srcRect l="11229" t="38895" r="58590"/>
            <a:stretch/>
          </p:blipFill>
          <p:spPr>
            <a:xfrm>
              <a:off x="3911148" y="5506687"/>
              <a:ext cx="1488115" cy="1103619"/>
            </a:xfrm>
            <a:prstGeom prst="rect">
              <a:avLst/>
            </a:prstGeom>
          </p:spPr>
        </p:pic>
        <p:pic>
          <p:nvPicPr>
            <p:cNvPr id="17" name="Picture 16"/>
            <p:cNvPicPr>
              <a:picLocks noChangeAspect="1"/>
            </p:cNvPicPr>
            <p:nvPr/>
          </p:nvPicPr>
          <p:blipFill rotWithShape="1">
            <a:blip r:embed="rId6"/>
            <a:srcRect l="42516" r="36620"/>
            <a:stretch/>
          </p:blipFill>
          <p:spPr>
            <a:xfrm>
              <a:off x="5440939" y="5666423"/>
              <a:ext cx="854765" cy="835224"/>
            </a:xfrm>
            <a:prstGeom prst="rect">
              <a:avLst/>
            </a:prstGeom>
          </p:spPr>
        </p:pic>
        <p:pic>
          <p:nvPicPr>
            <p:cNvPr id="19" name="Picture 18" descr="Screen Clipping"/>
            <p:cNvPicPr>
              <a:picLocks noChangeAspect="1"/>
            </p:cNvPicPr>
            <p:nvPr/>
          </p:nvPicPr>
          <p:blipFill rotWithShape="1">
            <a:blip r:embed="rId5">
              <a:extLst>
                <a:ext uri="{28A0092B-C50C-407E-A947-70E740481C1C}">
                  <a14:useLocalDpi xmlns:a14="http://schemas.microsoft.com/office/drawing/2010/main" val="0"/>
                </a:ext>
              </a:extLst>
            </a:blip>
            <a:srcRect l="55857" t="38895" r="11363"/>
            <a:stretch/>
          </p:blipFill>
          <p:spPr>
            <a:xfrm>
              <a:off x="6555598" y="5532225"/>
              <a:ext cx="1616206" cy="1103619"/>
            </a:xfrm>
            <a:prstGeom prst="rect">
              <a:avLst/>
            </a:prstGeom>
          </p:spPr>
        </p:pic>
      </p:grpSp>
      <p:sp>
        <p:nvSpPr>
          <p:cNvPr id="22" name="Rectangle 21"/>
          <p:cNvSpPr/>
          <p:nvPr/>
        </p:nvSpPr>
        <p:spPr>
          <a:xfrm>
            <a:off x="44327" y="4862129"/>
            <a:ext cx="4210063" cy="400110"/>
          </a:xfrm>
          <a:prstGeom prst="rect">
            <a:avLst/>
          </a:prstGeom>
        </p:spPr>
        <p:txBody>
          <a:bodyPr wrap="none">
            <a:spAutoFit/>
          </a:bodyPr>
          <a:lstStyle/>
          <a:p>
            <a:r>
              <a:rPr lang="en-US" sz="2000" dirty="0" smtClean="0">
                <a:solidFill>
                  <a:srgbClr val="C00000"/>
                </a:solidFill>
              </a:rPr>
              <a:t>2- Oxidation </a:t>
            </a:r>
            <a:r>
              <a:rPr lang="en-US" sz="2000" dirty="0">
                <a:solidFill>
                  <a:srgbClr val="C00000"/>
                </a:solidFill>
              </a:rPr>
              <a:t>of Aromatic Side </a:t>
            </a:r>
            <a:r>
              <a:rPr lang="en-US" sz="2000" dirty="0" smtClean="0">
                <a:solidFill>
                  <a:srgbClr val="C00000"/>
                </a:solidFill>
              </a:rPr>
              <a:t>Chains: </a:t>
            </a:r>
            <a:endParaRPr lang="en-US" sz="2000" dirty="0">
              <a:solidFill>
                <a:srgbClr val="C00000"/>
              </a:solidFill>
            </a:endParaRPr>
          </a:p>
        </p:txBody>
      </p:sp>
      <p:pic>
        <p:nvPicPr>
          <p:cNvPr id="23" name="Picture 22" descr="Screen Clipping"/>
          <p:cNvPicPr>
            <a:picLocks noChangeAspect="1"/>
          </p:cNvPicPr>
          <p:nvPr/>
        </p:nvPicPr>
        <p:blipFill rotWithShape="1">
          <a:blip r:embed="rId7">
            <a:extLst>
              <a:ext uri="{28A0092B-C50C-407E-A947-70E740481C1C}">
                <a14:useLocalDpi xmlns:a14="http://schemas.microsoft.com/office/drawing/2010/main" val="0"/>
              </a:ext>
            </a:extLst>
          </a:blip>
          <a:srcRect b="20259"/>
          <a:stretch/>
        </p:blipFill>
        <p:spPr>
          <a:xfrm>
            <a:off x="307820" y="5195473"/>
            <a:ext cx="4859400" cy="1286312"/>
          </a:xfrm>
          <a:prstGeom prst="rect">
            <a:avLst/>
          </a:prstGeom>
        </p:spPr>
      </p:pic>
      <p:pic>
        <p:nvPicPr>
          <p:cNvPr id="24" name="Picture 23"/>
          <p:cNvPicPr>
            <a:picLocks noChangeAspect="1"/>
          </p:cNvPicPr>
          <p:nvPr/>
        </p:nvPicPr>
        <p:blipFill>
          <a:blip r:embed="rId8"/>
          <a:stretch>
            <a:fillRect/>
          </a:stretch>
        </p:blipFill>
        <p:spPr>
          <a:xfrm>
            <a:off x="6699641" y="5478270"/>
            <a:ext cx="4641274" cy="845946"/>
          </a:xfrm>
          <a:prstGeom prst="rect">
            <a:avLst/>
          </a:prstGeom>
        </p:spPr>
      </p:pic>
    </p:spTree>
    <p:extLst>
      <p:ext uri="{BB962C8B-B14F-4D97-AF65-F5344CB8AC3E}">
        <p14:creationId xmlns:p14="http://schemas.microsoft.com/office/powerpoint/2010/main" val="41198169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343AA18B-2770-4426-AFC4-F2AD4752C274}"/>
              </a:ext>
            </a:extLst>
          </p:cNvPr>
          <p:cNvSpPr>
            <a:spLocks noGrp="1"/>
          </p:cNvSpPr>
          <p:nvPr>
            <p:ph type="sldNum" sz="quarter" idx="12"/>
          </p:nvPr>
        </p:nvSpPr>
        <p:spPr/>
        <p:txBody>
          <a:bodyPr/>
          <a:lstStyle/>
          <a:p>
            <a:fld id="{D57F1E4F-1CFF-5643-939E-217C01CDF565}" type="slidenum">
              <a:rPr lang="en-US" smtClean="0"/>
              <a:pPr/>
              <a:t>13</a:t>
            </a:fld>
            <a:endParaRPr lang="en-US" dirty="0"/>
          </a:p>
        </p:txBody>
      </p:sp>
      <p:sp>
        <p:nvSpPr>
          <p:cNvPr id="8" name="Rectangle 7"/>
          <p:cNvSpPr/>
          <p:nvPr/>
        </p:nvSpPr>
        <p:spPr>
          <a:xfrm>
            <a:off x="2944922" y="0"/>
            <a:ext cx="5485604" cy="584775"/>
          </a:xfrm>
          <a:prstGeom prst="rect">
            <a:avLst/>
          </a:prstGeom>
        </p:spPr>
        <p:txBody>
          <a:bodyPr wrap="none">
            <a:spAutoFit/>
          </a:bodyPr>
          <a:lstStyle/>
          <a:p>
            <a:r>
              <a:rPr lang="en-US" sz="3200" dirty="0">
                <a:solidFill>
                  <a:srgbClr val="00B050"/>
                </a:solidFill>
              </a:rPr>
              <a:t>Preparation of Carboxylic Acids</a:t>
            </a:r>
          </a:p>
        </p:txBody>
      </p:sp>
      <p:sp>
        <p:nvSpPr>
          <p:cNvPr id="22" name="Rectangle 21"/>
          <p:cNvSpPr/>
          <p:nvPr/>
        </p:nvSpPr>
        <p:spPr>
          <a:xfrm>
            <a:off x="11510" y="724987"/>
            <a:ext cx="5941050" cy="400110"/>
          </a:xfrm>
          <a:prstGeom prst="rect">
            <a:avLst/>
          </a:prstGeom>
        </p:spPr>
        <p:txBody>
          <a:bodyPr wrap="none">
            <a:spAutoFit/>
          </a:bodyPr>
          <a:lstStyle/>
          <a:p>
            <a:r>
              <a:rPr lang="en-US" sz="2000" dirty="0" smtClean="0">
                <a:solidFill>
                  <a:srgbClr val="C00000"/>
                </a:solidFill>
              </a:rPr>
              <a:t>3- Reaction </a:t>
            </a:r>
            <a:r>
              <a:rPr lang="en-US" sz="2000" dirty="0">
                <a:solidFill>
                  <a:srgbClr val="C00000"/>
                </a:solidFill>
              </a:rPr>
              <a:t>of Grignard Reagents with Carbon </a:t>
            </a:r>
            <a:r>
              <a:rPr lang="en-US" sz="2000" dirty="0" smtClean="0">
                <a:solidFill>
                  <a:srgbClr val="C00000"/>
                </a:solidFill>
              </a:rPr>
              <a:t>Dioxide:</a:t>
            </a:r>
            <a:endParaRPr lang="en-US" sz="2000" dirty="0">
              <a:solidFill>
                <a:srgbClr val="C00000"/>
              </a:solidFill>
            </a:endParaRPr>
          </a:p>
        </p:txBody>
      </p:sp>
      <p:pic>
        <p:nvPicPr>
          <p:cNvPr id="23" name="Picture 2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2167" y="1265310"/>
            <a:ext cx="5595100" cy="1264348"/>
          </a:xfrm>
          <a:prstGeom prst="rect">
            <a:avLst/>
          </a:prstGeom>
        </p:spPr>
      </p:pic>
      <p:pic>
        <p:nvPicPr>
          <p:cNvPr id="24" name="Picture 23" descr="Screen Clipping"/>
          <p:cNvPicPr>
            <a:picLocks noChangeAspect="1"/>
          </p:cNvPicPr>
          <p:nvPr/>
        </p:nvPicPr>
        <p:blipFill rotWithShape="1">
          <a:blip r:embed="rId3">
            <a:extLst>
              <a:ext uri="{28A0092B-C50C-407E-A947-70E740481C1C}">
                <a14:useLocalDpi xmlns:a14="http://schemas.microsoft.com/office/drawing/2010/main" val="0"/>
              </a:ext>
            </a:extLst>
          </a:blip>
          <a:srcRect l="5032" r="3315" b="69188"/>
          <a:stretch/>
        </p:blipFill>
        <p:spPr>
          <a:xfrm>
            <a:off x="135154" y="2470899"/>
            <a:ext cx="5874026" cy="1404173"/>
          </a:xfrm>
          <a:prstGeom prst="rect">
            <a:avLst/>
          </a:prstGeom>
        </p:spPr>
      </p:pic>
      <p:pic>
        <p:nvPicPr>
          <p:cNvPr id="25" name="Picture 24" descr="Screen Clipping"/>
          <p:cNvPicPr>
            <a:picLocks noChangeAspect="1"/>
          </p:cNvPicPr>
          <p:nvPr/>
        </p:nvPicPr>
        <p:blipFill rotWithShape="1">
          <a:blip r:embed="rId3">
            <a:extLst>
              <a:ext uri="{28A0092B-C50C-407E-A947-70E740481C1C}">
                <a14:useLocalDpi xmlns:a14="http://schemas.microsoft.com/office/drawing/2010/main" val="0"/>
              </a:ext>
            </a:extLst>
          </a:blip>
          <a:srcRect l="6636" t="62292" r="4503" b="1503"/>
          <a:stretch/>
        </p:blipFill>
        <p:spPr>
          <a:xfrm>
            <a:off x="6341438" y="2204931"/>
            <a:ext cx="5695122" cy="1649896"/>
          </a:xfrm>
          <a:prstGeom prst="rect">
            <a:avLst/>
          </a:prstGeom>
        </p:spPr>
      </p:pic>
      <p:sp>
        <p:nvSpPr>
          <p:cNvPr id="14" name="Title 1">
            <a:extLst>
              <a:ext uri="{FF2B5EF4-FFF2-40B4-BE49-F238E27FC236}">
                <a16:creationId xmlns="" xmlns:a16="http://schemas.microsoft.com/office/drawing/2014/main" id="{98FC9530-38AD-43A5-9D93-5685084C3302}"/>
              </a:ext>
            </a:extLst>
          </p:cNvPr>
          <p:cNvSpPr>
            <a:spLocks noGrp="1"/>
          </p:cNvSpPr>
          <p:nvPr>
            <p:ph type="title"/>
          </p:nvPr>
        </p:nvSpPr>
        <p:spPr>
          <a:xfrm>
            <a:off x="135154" y="4069789"/>
            <a:ext cx="6498515" cy="484574"/>
          </a:xfrm>
        </p:spPr>
        <p:txBody>
          <a:bodyPr>
            <a:normAutofit/>
          </a:bodyPr>
          <a:lstStyle/>
          <a:p>
            <a:r>
              <a:rPr lang="en-US" sz="2000" dirty="0" smtClean="0">
                <a:solidFill>
                  <a:srgbClr val="C00000"/>
                </a:solidFill>
                <a:latin typeface="+mn-lt"/>
                <a:ea typeface="+mn-ea"/>
                <a:cs typeface="+mn-cs"/>
              </a:rPr>
              <a:t>4- Hydrolysis </a:t>
            </a:r>
            <a:r>
              <a:rPr lang="en-US" sz="2000" dirty="0">
                <a:solidFill>
                  <a:srgbClr val="C00000"/>
                </a:solidFill>
                <a:latin typeface="+mn-lt"/>
                <a:ea typeface="+mn-ea"/>
                <a:cs typeface="+mn-cs"/>
              </a:rPr>
              <a:t>of cyanohydrins and other </a:t>
            </a:r>
            <a:r>
              <a:rPr lang="en-US" sz="2000" dirty="0" smtClean="0">
                <a:solidFill>
                  <a:srgbClr val="C00000"/>
                </a:solidFill>
                <a:latin typeface="+mn-lt"/>
                <a:ea typeface="+mn-ea"/>
                <a:cs typeface="+mn-cs"/>
              </a:rPr>
              <a:t>nitriles:</a:t>
            </a:r>
            <a:endParaRPr lang="en-US" sz="2000" dirty="0">
              <a:solidFill>
                <a:srgbClr val="C00000"/>
              </a:solidFill>
              <a:latin typeface="+mn-lt"/>
              <a:ea typeface="+mn-ea"/>
              <a:cs typeface="+mn-cs"/>
            </a:endParaRPr>
          </a:p>
        </p:txBody>
      </p:sp>
      <p:pic>
        <p:nvPicPr>
          <p:cNvPr id="15" name="Picture 14" descr="Screen Clipping"/>
          <p:cNvPicPr>
            <a:picLocks noChangeAspect="1"/>
          </p:cNvPicPr>
          <p:nvPr/>
        </p:nvPicPr>
        <p:blipFill rotWithShape="1">
          <a:blip r:embed="rId4">
            <a:extLst>
              <a:ext uri="{28A0092B-C50C-407E-A947-70E740481C1C}">
                <a14:useLocalDpi xmlns:a14="http://schemas.microsoft.com/office/drawing/2010/main" val="0"/>
              </a:ext>
            </a:extLst>
          </a:blip>
          <a:srcRect l="6068" r="4062" b="71981"/>
          <a:stretch/>
        </p:blipFill>
        <p:spPr>
          <a:xfrm>
            <a:off x="3189303" y="4522275"/>
            <a:ext cx="4996842" cy="1100176"/>
          </a:xfrm>
          <a:prstGeom prst="rect">
            <a:avLst/>
          </a:prstGeom>
        </p:spPr>
      </p:pic>
      <p:pic>
        <p:nvPicPr>
          <p:cNvPr id="16" name="Picture 15"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26538" y="5764217"/>
            <a:ext cx="6965284" cy="1059272"/>
          </a:xfrm>
          <a:prstGeom prst="rect">
            <a:avLst/>
          </a:prstGeom>
        </p:spPr>
      </p:pic>
    </p:spTree>
    <p:extLst>
      <p:ext uri="{BB962C8B-B14F-4D97-AF65-F5344CB8AC3E}">
        <p14:creationId xmlns:p14="http://schemas.microsoft.com/office/powerpoint/2010/main" val="37284361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82A7A459-7F87-4056-92BF-AFCE3EFFBE27}"/>
              </a:ext>
            </a:extLst>
          </p:cNvPr>
          <p:cNvSpPr>
            <a:spLocks noGrp="1"/>
          </p:cNvSpPr>
          <p:nvPr>
            <p:ph type="sldNum" sz="quarter" idx="12"/>
          </p:nvPr>
        </p:nvSpPr>
        <p:spPr/>
        <p:txBody>
          <a:bodyPr/>
          <a:lstStyle/>
          <a:p>
            <a:fld id="{D57F1E4F-1CFF-5643-939E-217C01CDF565}" type="slidenum">
              <a:rPr lang="en-US" smtClean="0"/>
              <a:pPr/>
              <a:t>14</a:t>
            </a:fld>
            <a:endParaRPr lang="en-US" dirty="0"/>
          </a:p>
        </p:txBody>
      </p:sp>
      <p:sp>
        <p:nvSpPr>
          <p:cNvPr id="3" name="Rectangle 2"/>
          <p:cNvSpPr/>
          <p:nvPr/>
        </p:nvSpPr>
        <p:spPr>
          <a:xfrm>
            <a:off x="3774431" y="0"/>
            <a:ext cx="5409326" cy="584775"/>
          </a:xfrm>
          <a:prstGeom prst="rect">
            <a:avLst/>
          </a:prstGeom>
        </p:spPr>
        <p:txBody>
          <a:bodyPr wrap="square">
            <a:spAutoFit/>
          </a:bodyPr>
          <a:lstStyle/>
          <a:p>
            <a:r>
              <a:rPr lang="en-US" sz="3200" dirty="0">
                <a:solidFill>
                  <a:srgbClr val="00B050"/>
                </a:solidFill>
              </a:rPr>
              <a:t>Reaction of Carboxylic </a:t>
            </a:r>
            <a:r>
              <a:rPr lang="en-US" sz="3200" dirty="0" smtClean="0">
                <a:solidFill>
                  <a:srgbClr val="00B050"/>
                </a:solidFill>
              </a:rPr>
              <a:t>Acids</a:t>
            </a:r>
            <a:endParaRPr lang="en-US" sz="3200" dirty="0">
              <a:solidFill>
                <a:srgbClr val="00B050"/>
              </a:solidFill>
            </a:endParaRPr>
          </a:p>
        </p:txBody>
      </p:sp>
      <p:sp>
        <p:nvSpPr>
          <p:cNvPr id="6" name="Rectangle 5"/>
          <p:cNvSpPr/>
          <p:nvPr/>
        </p:nvSpPr>
        <p:spPr>
          <a:xfrm>
            <a:off x="-79513" y="631899"/>
            <a:ext cx="6091732" cy="400110"/>
          </a:xfrm>
          <a:prstGeom prst="rect">
            <a:avLst/>
          </a:prstGeom>
        </p:spPr>
        <p:txBody>
          <a:bodyPr wrap="none">
            <a:spAutoFit/>
          </a:bodyPr>
          <a:lstStyle/>
          <a:p>
            <a:r>
              <a:rPr lang="en-US" sz="2000" dirty="0" smtClean="0">
                <a:solidFill>
                  <a:srgbClr val="C00000"/>
                </a:solidFill>
              </a:rPr>
              <a:t>1- Reaction </a:t>
            </a:r>
            <a:r>
              <a:rPr lang="en-US" sz="2000" dirty="0">
                <a:solidFill>
                  <a:srgbClr val="C00000"/>
                </a:solidFill>
              </a:rPr>
              <a:t>with </a:t>
            </a:r>
            <a:r>
              <a:rPr lang="en-US" sz="2000" dirty="0" smtClean="0">
                <a:solidFill>
                  <a:srgbClr val="C00000"/>
                </a:solidFill>
              </a:rPr>
              <a:t>Strong Bases</a:t>
            </a:r>
            <a:r>
              <a:rPr lang="en-US" sz="2000" dirty="0" smtClean="0">
                <a:solidFill>
                  <a:srgbClr val="C00000"/>
                </a:solidFill>
              </a:rPr>
              <a:t>: </a:t>
            </a:r>
            <a:r>
              <a:rPr lang="en-US" sz="2000" dirty="0" err="1" smtClean="0">
                <a:solidFill>
                  <a:srgbClr val="C00000"/>
                </a:solidFill>
              </a:rPr>
              <a:t>NaOH</a:t>
            </a:r>
            <a:r>
              <a:rPr lang="en-US" sz="2000" dirty="0" smtClean="0">
                <a:solidFill>
                  <a:srgbClr val="C00000"/>
                </a:solidFill>
              </a:rPr>
              <a:t> </a:t>
            </a:r>
            <a:r>
              <a:rPr lang="en-US" sz="2000" dirty="0" smtClean="0">
                <a:solidFill>
                  <a:srgbClr val="C00000"/>
                </a:solidFill>
              </a:rPr>
              <a:t>, NaHCO</a:t>
            </a:r>
            <a:r>
              <a:rPr lang="en-US" sz="2000" baseline="-25000" dirty="0" smtClean="0">
                <a:solidFill>
                  <a:srgbClr val="C00000"/>
                </a:solidFill>
              </a:rPr>
              <a:t>3 </a:t>
            </a:r>
            <a:r>
              <a:rPr lang="en-US" sz="2000" dirty="0" smtClean="0">
                <a:solidFill>
                  <a:srgbClr val="C00000"/>
                </a:solidFill>
              </a:rPr>
              <a:t>or NH</a:t>
            </a:r>
            <a:r>
              <a:rPr lang="en-US" sz="2000" baseline="-25000" dirty="0" smtClean="0">
                <a:solidFill>
                  <a:srgbClr val="C00000"/>
                </a:solidFill>
              </a:rPr>
              <a:t>3 </a:t>
            </a:r>
            <a:endParaRPr lang="en-US" sz="2000" baseline="-25000" dirty="0">
              <a:solidFill>
                <a:srgbClr val="C00000"/>
              </a:solidFill>
            </a:endParaRPr>
          </a:p>
        </p:txBody>
      </p:sp>
      <p:pic>
        <p:nvPicPr>
          <p:cNvPr id="9" name="Picture 8" descr="Screen Clipping"/>
          <p:cNvPicPr>
            <a:picLocks noChangeAspect="1"/>
          </p:cNvPicPr>
          <p:nvPr/>
        </p:nvPicPr>
        <p:blipFill>
          <a:blip r:embed="rId2">
            <a:extLst>
              <a:ext uri="{BEBA8EAE-BF5A-486C-A8C5-ECC9F3942E4B}">
                <a14:imgProps xmlns:a14="http://schemas.microsoft.com/office/drawing/2010/main">
                  <a14:imgLayer r:embed="rId3">
                    <a14:imgEffect>
                      <a14:saturation sat="33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746568" y="2863557"/>
            <a:ext cx="5113463" cy="1440305"/>
          </a:xfrm>
          <a:prstGeom prst="rect">
            <a:avLst/>
          </a:prstGeom>
        </p:spPr>
      </p:pic>
      <p:pic>
        <p:nvPicPr>
          <p:cNvPr id="13" name="Picture 12" descr="Screen Clipping"/>
          <p:cNvPicPr>
            <a:picLocks noChangeAspect="1"/>
          </p:cNvPicPr>
          <p:nvPr/>
        </p:nvPicPr>
        <p:blipFill rotWithShape="1">
          <a:blip r:embed="rId4">
            <a:extLst>
              <a:ext uri="{28A0092B-C50C-407E-A947-70E740481C1C}">
                <a14:useLocalDpi xmlns:a14="http://schemas.microsoft.com/office/drawing/2010/main" val="0"/>
              </a:ext>
            </a:extLst>
          </a:blip>
          <a:srcRect l="3520" t="6526" r="3265"/>
          <a:stretch/>
        </p:blipFill>
        <p:spPr>
          <a:xfrm>
            <a:off x="2666200" y="975779"/>
            <a:ext cx="4830419" cy="1730980"/>
          </a:xfrm>
          <a:prstGeom prst="rect">
            <a:avLst/>
          </a:prstGeom>
        </p:spPr>
      </p:pic>
      <p:sp>
        <p:nvSpPr>
          <p:cNvPr id="15" name="Rectangle 14"/>
          <p:cNvSpPr/>
          <p:nvPr/>
        </p:nvSpPr>
        <p:spPr>
          <a:xfrm>
            <a:off x="0" y="4460660"/>
            <a:ext cx="8829774" cy="400110"/>
          </a:xfrm>
          <a:prstGeom prst="rect">
            <a:avLst/>
          </a:prstGeom>
        </p:spPr>
        <p:txBody>
          <a:bodyPr wrap="square">
            <a:spAutoFit/>
          </a:bodyPr>
          <a:lstStyle/>
          <a:p>
            <a:r>
              <a:rPr lang="en-US" sz="2000" dirty="0" smtClean="0">
                <a:solidFill>
                  <a:srgbClr val="C00000"/>
                </a:solidFill>
              </a:rPr>
              <a:t>2- Reduction </a:t>
            </a:r>
            <a:r>
              <a:rPr lang="en-US" sz="2000" dirty="0">
                <a:solidFill>
                  <a:srgbClr val="C00000"/>
                </a:solidFill>
              </a:rPr>
              <a:t>of carbonyl group: Addition of metal </a:t>
            </a:r>
            <a:r>
              <a:rPr lang="en-US" sz="2000" dirty="0" smtClean="0">
                <a:solidFill>
                  <a:srgbClr val="C00000"/>
                </a:solidFill>
              </a:rPr>
              <a:t>hydrides</a:t>
            </a:r>
            <a:r>
              <a:rPr lang="en-US" sz="2000" dirty="0">
                <a:solidFill>
                  <a:srgbClr val="C00000"/>
                </a:solidFill>
              </a:rPr>
              <a:t> </a:t>
            </a:r>
            <a:r>
              <a:rPr lang="en-US" sz="2000" dirty="0" smtClean="0">
                <a:solidFill>
                  <a:srgbClr val="C00000"/>
                </a:solidFill>
              </a:rPr>
              <a:t>(formation </a:t>
            </a:r>
            <a:r>
              <a:rPr lang="en-US" sz="2000" dirty="0">
                <a:solidFill>
                  <a:srgbClr val="C00000"/>
                </a:solidFill>
              </a:rPr>
              <a:t>of alcohol</a:t>
            </a:r>
            <a:r>
              <a:rPr lang="en-US" sz="2000" dirty="0" smtClean="0">
                <a:solidFill>
                  <a:srgbClr val="C00000"/>
                </a:solidFill>
              </a:rPr>
              <a:t>)</a:t>
            </a:r>
            <a:endParaRPr lang="en-US" sz="2000" dirty="0">
              <a:solidFill>
                <a:srgbClr val="C00000"/>
              </a:solidFill>
            </a:endParaRPr>
          </a:p>
        </p:txBody>
      </p:sp>
      <p:pic>
        <p:nvPicPr>
          <p:cNvPr id="16" name="Picture 15"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44159" y="5017568"/>
            <a:ext cx="3558848" cy="1760373"/>
          </a:xfrm>
          <a:prstGeom prst="rect">
            <a:avLst/>
          </a:prstGeom>
        </p:spPr>
      </p:pic>
      <p:pic>
        <p:nvPicPr>
          <p:cNvPr id="17" name="Picture 16" descr="Screen Clipping"/>
          <p:cNvPicPr>
            <a:picLocks noChangeAspect="1"/>
          </p:cNvPicPr>
          <p:nvPr/>
        </p:nvPicPr>
        <p:blipFill rotWithShape="1">
          <a:blip r:embed="rId6">
            <a:extLst>
              <a:ext uri="{28A0092B-C50C-407E-A947-70E740481C1C}">
                <a14:useLocalDpi xmlns:a14="http://schemas.microsoft.com/office/drawing/2010/main" val="0"/>
              </a:ext>
            </a:extLst>
          </a:blip>
          <a:srcRect l="25061" t="1990" r="25175" b="68012"/>
          <a:stretch/>
        </p:blipFill>
        <p:spPr>
          <a:xfrm>
            <a:off x="1525207" y="5462106"/>
            <a:ext cx="2882292" cy="1056182"/>
          </a:xfrm>
          <a:prstGeom prst="rect">
            <a:avLst/>
          </a:prstGeom>
        </p:spPr>
      </p:pic>
    </p:spTree>
    <p:extLst>
      <p:ext uri="{BB962C8B-B14F-4D97-AF65-F5344CB8AC3E}">
        <p14:creationId xmlns:p14="http://schemas.microsoft.com/office/powerpoint/2010/main" val="9529645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9D23E259-EA8F-4A4D-950A-F839B1DAE56E}"/>
              </a:ext>
            </a:extLst>
          </p:cNvPr>
          <p:cNvSpPr>
            <a:spLocks noGrp="1"/>
          </p:cNvSpPr>
          <p:nvPr>
            <p:ph type="sldNum" sz="quarter" idx="12"/>
          </p:nvPr>
        </p:nvSpPr>
        <p:spPr/>
        <p:txBody>
          <a:bodyPr/>
          <a:lstStyle/>
          <a:p>
            <a:fld id="{D57F1E4F-1CFF-5643-939E-217C01CDF565}" type="slidenum">
              <a:rPr lang="en-US" smtClean="0"/>
              <a:pPr/>
              <a:t>15</a:t>
            </a:fld>
            <a:endParaRPr lang="en-US" dirty="0"/>
          </a:p>
        </p:txBody>
      </p:sp>
      <p:sp>
        <p:nvSpPr>
          <p:cNvPr id="3" name="Rectangle 2"/>
          <p:cNvSpPr/>
          <p:nvPr/>
        </p:nvSpPr>
        <p:spPr>
          <a:xfrm>
            <a:off x="0" y="681135"/>
            <a:ext cx="5128327" cy="400110"/>
          </a:xfrm>
          <a:prstGeom prst="rect">
            <a:avLst/>
          </a:prstGeom>
        </p:spPr>
        <p:txBody>
          <a:bodyPr wrap="none">
            <a:spAutoFit/>
          </a:bodyPr>
          <a:lstStyle/>
          <a:p>
            <a:r>
              <a:rPr lang="en-US" sz="2000" dirty="0" smtClean="0">
                <a:solidFill>
                  <a:srgbClr val="C00000"/>
                </a:solidFill>
              </a:rPr>
              <a:t>3- </a:t>
            </a:r>
            <a:r>
              <a:rPr lang="en-US" sz="2000" dirty="0" err="1" smtClean="0">
                <a:solidFill>
                  <a:srgbClr val="C00000"/>
                </a:solidFill>
              </a:rPr>
              <a:t>Nucleophilic</a:t>
            </a:r>
            <a:r>
              <a:rPr lang="en-US" sz="2000" dirty="0" smtClean="0">
                <a:solidFill>
                  <a:srgbClr val="C00000"/>
                </a:solidFill>
              </a:rPr>
              <a:t> </a:t>
            </a:r>
            <a:r>
              <a:rPr lang="en-US" sz="2000" dirty="0">
                <a:solidFill>
                  <a:srgbClr val="C00000"/>
                </a:solidFill>
              </a:rPr>
              <a:t>Substitution of Hydroxyl Group</a:t>
            </a:r>
          </a:p>
        </p:txBody>
      </p:sp>
      <p:sp>
        <p:nvSpPr>
          <p:cNvPr id="8" name="Rectangle 7"/>
          <p:cNvSpPr/>
          <p:nvPr/>
        </p:nvSpPr>
        <p:spPr>
          <a:xfrm>
            <a:off x="3634742" y="-39641"/>
            <a:ext cx="5409326" cy="584775"/>
          </a:xfrm>
          <a:prstGeom prst="rect">
            <a:avLst/>
          </a:prstGeom>
        </p:spPr>
        <p:txBody>
          <a:bodyPr wrap="square">
            <a:spAutoFit/>
          </a:bodyPr>
          <a:lstStyle/>
          <a:p>
            <a:r>
              <a:rPr lang="en-US" sz="3200" dirty="0">
                <a:solidFill>
                  <a:srgbClr val="00B050"/>
                </a:solidFill>
              </a:rPr>
              <a:t>Reaction of Carboxylic </a:t>
            </a:r>
            <a:r>
              <a:rPr lang="en-US" sz="3200" dirty="0" smtClean="0">
                <a:solidFill>
                  <a:srgbClr val="00B050"/>
                </a:solidFill>
              </a:rPr>
              <a:t>Acids</a:t>
            </a:r>
            <a:endParaRPr lang="en-US" sz="3200" dirty="0">
              <a:solidFill>
                <a:srgbClr val="00B050"/>
              </a:solidFill>
            </a:endParaRPr>
          </a:p>
        </p:txBody>
      </p:sp>
      <p:pic>
        <p:nvPicPr>
          <p:cNvPr id="12" name="Picture 11" descr="Screen Clipping"/>
          <p:cNvPicPr>
            <a:picLocks noChangeAspect="1"/>
          </p:cNvPicPr>
          <p:nvPr/>
        </p:nvPicPr>
        <p:blipFill rotWithShape="1">
          <a:blip r:embed="rId2">
            <a:extLst>
              <a:ext uri="{BEBA8EAE-BF5A-486C-A8C5-ECC9F3942E4B}">
                <a14:imgProps xmlns:a14="http://schemas.microsoft.com/office/drawing/2010/main">
                  <a14:imgLayer r:embed="rId3">
                    <a14:imgEffect>
                      <a14:saturation sat="66000"/>
                    </a14:imgEffect>
                    <a14:imgEffect>
                      <a14:brightnessContrast contrast="40000"/>
                    </a14:imgEffect>
                  </a14:imgLayer>
                </a14:imgProps>
              </a:ext>
              <a:ext uri="{28A0092B-C50C-407E-A947-70E740481C1C}">
                <a14:useLocalDpi xmlns:a14="http://schemas.microsoft.com/office/drawing/2010/main" val="0"/>
              </a:ext>
            </a:extLst>
          </a:blip>
          <a:srcRect l="27681" t="2888" r="27028" b="73992"/>
          <a:stretch/>
        </p:blipFill>
        <p:spPr>
          <a:xfrm>
            <a:off x="766715" y="1886349"/>
            <a:ext cx="3220278" cy="798124"/>
          </a:xfrm>
          <a:prstGeom prst="rect">
            <a:avLst/>
          </a:prstGeom>
        </p:spPr>
      </p:pic>
      <p:pic>
        <p:nvPicPr>
          <p:cNvPr id="13" name="Picture 12" descr="Screen Clipping"/>
          <p:cNvPicPr>
            <a:picLocks noChangeAspect="1"/>
          </p:cNvPicPr>
          <p:nvPr/>
        </p:nvPicPr>
        <p:blipFill rotWithShape="1">
          <a:blip r:embed="rId2">
            <a:extLst>
              <a:ext uri="{BEBA8EAE-BF5A-486C-A8C5-ECC9F3942E4B}">
                <a14:imgProps xmlns:a14="http://schemas.microsoft.com/office/drawing/2010/main">
                  <a14:imgLayer r:embed="rId3">
                    <a14:imgEffect>
                      <a14:saturation sat="66000"/>
                    </a14:imgEffect>
                    <a14:imgEffect>
                      <a14:brightnessContrast contrast="40000"/>
                    </a14:imgEffect>
                  </a14:imgLayer>
                </a14:imgProps>
              </a:ext>
              <a:ext uri="{28A0092B-C50C-407E-A947-70E740481C1C}">
                <a14:useLocalDpi xmlns:a14="http://schemas.microsoft.com/office/drawing/2010/main" val="0"/>
              </a:ext>
            </a:extLst>
          </a:blip>
          <a:srcRect l="17336" t="37236" r="15286" b="40883"/>
          <a:stretch/>
        </p:blipFill>
        <p:spPr>
          <a:xfrm>
            <a:off x="337666" y="4441752"/>
            <a:ext cx="4790661" cy="755374"/>
          </a:xfrm>
          <a:prstGeom prst="rect">
            <a:avLst/>
          </a:prstGeom>
        </p:spPr>
      </p:pic>
      <p:sp>
        <p:nvSpPr>
          <p:cNvPr id="15" name="Rectangle 14"/>
          <p:cNvSpPr/>
          <p:nvPr/>
        </p:nvSpPr>
        <p:spPr>
          <a:xfrm>
            <a:off x="1147715" y="1386320"/>
            <a:ext cx="3583032" cy="400110"/>
          </a:xfrm>
          <a:prstGeom prst="rect">
            <a:avLst/>
          </a:prstGeom>
        </p:spPr>
        <p:txBody>
          <a:bodyPr wrap="none">
            <a:spAutoFit/>
          </a:bodyPr>
          <a:lstStyle/>
          <a:p>
            <a:r>
              <a:rPr lang="en-US" sz="2000" dirty="0">
                <a:solidFill>
                  <a:srgbClr val="0070C0"/>
                </a:solidFill>
              </a:rPr>
              <a:t> </a:t>
            </a:r>
            <a:r>
              <a:rPr lang="en-US" sz="2000" dirty="0" smtClean="0">
                <a:solidFill>
                  <a:srgbClr val="0070C0"/>
                </a:solidFill>
              </a:rPr>
              <a:t>a) Conversion </a:t>
            </a:r>
            <a:r>
              <a:rPr lang="en-US" sz="2000" dirty="0">
                <a:solidFill>
                  <a:srgbClr val="0070C0"/>
                </a:solidFill>
              </a:rPr>
              <a:t>to acyl </a:t>
            </a:r>
            <a:r>
              <a:rPr lang="en-US" sz="2000" dirty="0" smtClean="0">
                <a:solidFill>
                  <a:srgbClr val="0070C0"/>
                </a:solidFill>
              </a:rPr>
              <a:t>chlorides: </a:t>
            </a:r>
            <a:endParaRPr lang="en-US" sz="2000" dirty="0">
              <a:solidFill>
                <a:srgbClr val="0070C0"/>
              </a:solidFill>
            </a:endParaRPr>
          </a:p>
        </p:txBody>
      </p:sp>
      <p:sp>
        <p:nvSpPr>
          <p:cNvPr id="16" name="Rectangle 15"/>
          <p:cNvSpPr/>
          <p:nvPr/>
        </p:nvSpPr>
        <p:spPr>
          <a:xfrm>
            <a:off x="1300039" y="3935221"/>
            <a:ext cx="2686954" cy="400110"/>
          </a:xfrm>
          <a:prstGeom prst="rect">
            <a:avLst/>
          </a:prstGeom>
        </p:spPr>
        <p:txBody>
          <a:bodyPr wrap="none">
            <a:spAutoFit/>
          </a:bodyPr>
          <a:lstStyle/>
          <a:p>
            <a:r>
              <a:rPr lang="en-US" sz="2000" dirty="0" smtClean="0">
                <a:solidFill>
                  <a:srgbClr val="0070C0"/>
                </a:solidFill>
              </a:rPr>
              <a:t>b) Conversion </a:t>
            </a:r>
            <a:r>
              <a:rPr lang="en-US" sz="2000" dirty="0">
                <a:solidFill>
                  <a:srgbClr val="0070C0"/>
                </a:solidFill>
              </a:rPr>
              <a:t>to </a:t>
            </a:r>
            <a:r>
              <a:rPr lang="en-US" sz="2000" dirty="0" smtClean="0">
                <a:solidFill>
                  <a:srgbClr val="0070C0"/>
                </a:solidFill>
              </a:rPr>
              <a:t>esters: </a:t>
            </a:r>
            <a:endParaRPr lang="en-US" sz="2000" dirty="0">
              <a:solidFill>
                <a:srgbClr val="0070C0"/>
              </a:solidFill>
            </a:endParaRPr>
          </a:p>
        </p:txBody>
      </p:sp>
      <p:sp>
        <p:nvSpPr>
          <p:cNvPr id="17" name="Rectangle 16"/>
          <p:cNvSpPr/>
          <p:nvPr/>
        </p:nvSpPr>
        <p:spPr>
          <a:xfrm>
            <a:off x="7522171" y="3767224"/>
            <a:ext cx="2815194" cy="400110"/>
          </a:xfrm>
          <a:prstGeom prst="rect">
            <a:avLst/>
          </a:prstGeom>
        </p:spPr>
        <p:txBody>
          <a:bodyPr wrap="none">
            <a:spAutoFit/>
          </a:bodyPr>
          <a:lstStyle/>
          <a:p>
            <a:r>
              <a:rPr lang="en-US" sz="2000" dirty="0" smtClean="0">
                <a:solidFill>
                  <a:srgbClr val="0070C0"/>
                </a:solidFill>
              </a:rPr>
              <a:t>d) Conversion </a:t>
            </a:r>
            <a:r>
              <a:rPr lang="en-US" sz="2000" dirty="0">
                <a:solidFill>
                  <a:srgbClr val="0070C0"/>
                </a:solidFill>
              </a:rPr>
              <a:t>to </a:t>
            </a:r>
            <a:r>
              <a:rPr lang="en-US" sz="2000" dirty="0" smtClean="0">
                <a:solidFill>
                  <a:srgbClr val="0070C0"/>
                </a:solidFill>
              </a:rPr>
              <a:t>amides: </a:t>
            </a:r>
            <a:endParaRPr lang="en-US" sz="2000" dirty="0">
              <a:solidFill>
                <a:srgbClr val="0070C0"/>
              </a:solidFill>
            </a:endParaRPr>
          </a:p>
        </p:txBody>
      </p:sp>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295" y="5203296"/>
            <a:ext cx="5872398" cy="1453491"/>
          </a:xfrm>
          <a:prstGeom prst="rect">
            <a:avLst/>
          </a:prstGeom>
        </p:spPr>
      </p:pic>
      <p:grpSp>
        <p:nvGrpSpPr>
          <p:cNvPr id="9" name="Group 8"/>
          <p:cNvGrpSpPr/>
          <p:nvPr/>
        </p:nvGrpSpPr>
        <p:grpSpPr>
          <a:xfrm>
            <a:off x="6928512" y="4383546"/>
            <a:ext cx="4231111" cy="740394"/>
            <a:chOff x="232258" y="5720639"/>
            <a:chExt cx="4231111" cy="740394"/>
          </a:xfrm>
        </p:grpSpPr>
        <p:pic>
          <p:nvPicPr>
            <p:cNvPr id="11" name="Picture 10" descr="Screen Clipping"/>
            <p:cNvPicPr>
              <a:picLocks noChangeAspect="1"/>
            </p:cNvPicPr>
            <p:nvPr/>
          </p:nvPicPr>
          <p:blipFill rotWithShape="1">
            <a:blip r:embed="rId2">
              <a:extLst>
                <a:ext uri="{BEBA8EAE-BF5A-486C-A8C5-ECC9F3942E4B}">
                  <a14:imgProps xmlns:a14="http://schemas.microsoft.com/office/drawing/2010/main">
                    <a14:imgLayer r:embed="rId3">
                      <a14:imgEffect>
                        <a14:saturation sat="66000"/>
                      </a14:imgEffect>
                      <a14:imgEffect>
                        <a14:brightnessContrast contrast="40000"/>
                      </a14:imgEffect>
                    </a14:imgLayer>
                  </a14:imgProps>
                </a:ext>
                <a:ext uri="{28A0092B-C50C-407E-A947-70E740481C1C}">
                  <a14:useLocalDpi xmlns:a14="http://schemas.microsoft.com/office/drawing/2010/main" val="0"/>
                </a:ext>
              </a:extLst>
            </a:blip>
            <a:srcRect l="61149" t="71018" r="5314" b="7811"/>
            <a:stretch/>
          </p:blipFill>
          <p:spPr>
            <a:xfrm>
              <a:off x="2078875" y="5730164"/>
              <a:ext cx="2384494" cy="730869"/>
            </a:xfrm>
            <a:prstGeom prst="rect">
              <a:avLst/>
            </a:prstGeom>
          </p:spPr>
        </p:pic>
        <p:pic>
          <p:nvPicPr>
            <p:cNvPr id="19" name="Picture 18" descr="Screen Clipping"/>
            <p:cNvPicPr>
              <a:picLocks noChangeAspect="1"/>
            </p:cNvPicPr>
            <p:nvPr/>
          </p:nvPicPr>
          <p:blipFill rotWithShape="1">
            <a:blip r:embed="rId2">
              <a:extLst>
                <a:ext uri="{BEBA8EAE-BF5A-486C-A8C5-ECC9F3942E4B}">
                  <a14:imgProps xmlns:a14="http://schemas.microsoft.com/office/drawing/2010/main">
                    <a14:imgLayer r:embed="rId3">
                      <a14:imgEffect>
                        <a14:saturation sat="66000"/>
                      </a14:imgEffect>
                      <a14:imgEffect>
                        <a14:brightnessContrast contrast="40000"/>
                      </a14:imgEffect>
                    </a14:imgLayer>
                  </a14:imgProps>
                </a:ext>
                <a:ext uri="{28A0092B-C50C-407E-A947-70E740481C1C}">
                  <a14:useLocalDpi xmlns:a14="http://schemas.microsoft.com/office/drawing/2010/main" val="0"/>
                </a:ext>
              </a:extLst>
            </a:blip>
            <a:srcRect l="8018" t="71018" r="67250" b="7811"/>
            <a:stretch/>
          </p:blipFill>
          <p:spPr>
            <a:xfrm>
              <a:off x="232258" y="5720639"/>
              <a:ext cx="1758467" cy="730869"/>
            </a:xfrm>
            <a:prstGeom prst="rect">
              <a:avLst/>
            </a:prstGeom>
          </p:spPr>
        </p:pic>
      </p:grpSp>
      <p:sp>
        <p:nvSpPr>
          <p:cNvPr id="21" name="Rectangle 20"/>
          <p:cNvSpPr/>
          <p:nvPr/>
        </p:nvSpPr>
        <p:spPr>
          <a:xfrm>
            <a:off x="7191638" y="1421575"/>
            <a:ext cx="3704860" cy="400110"/>
          </a:xfrm>
          <a:prstGeom prst="rect">
            <a:avLst/>
          </a:prstGeom>
        </p:spPr>
        <p:txBody>
          <a:bodyPr wrap="none">
            <a:spAutoFit/>
          </a:bodyPr>
          <a:lstStyle/>
          <a:p>
            <a:r>
              <a:rPr lang="en-US" sz="2000" dirty="0" smtClean="0">
                <a:solidFill>
                  <a:srgbClr val="0070C0"/>
                </a:solidFill>
              </a:rPr>
              <a:t>c) Conversion </a:t>
            </a:r>
            <a:r>
              <a:rPr lang="en-US" sz="2000" dirty="0">
                <a:solidFill>
                  <a:srgbClr val="0070C0"/>
                </a:solidFill>
              </a:rPr>
              <a:t>to </a:t>
            </a:r>
            <a:r>
              <a:rPr lang="en-US" sz="2000" dirty="0" smtClean="0">
                <a:solidFill>
                  <a:srgbClr val="0070C0"/>
                </a:solidFill>
              </a:rPr>
              <a:t>acid anhydrides: </a:t>
            </a:r>
            <a:endParaRPr lang="en-US" sz="2000" dirty="0">
              <a:solidFill>
                <a:srgbClr val="0070C0"/>
              </a:solidFill>
            </a:endParaRPr>
          </a:p>
        </p:txBody>
      </p:sp>
      <p:grpSp>
        <p:nvGrpSpPr>
          <p:cNvPr id="22" name="Group 21"/>
          <p:cNvGrpSpPr/>
          <p:nvPr/>
        </p:nvGrpSpPr>
        <p:grpSpPr>
          <a:xfrm>
            <a:off x="5515922" y="2004998"/>
            <a:ext cx="6518414" cy="1174444"/>
            <a:chOff x="2470314" y="1280435"/>
            <a:chExt cx="6743701" cy="1295512"/>
          </a:xfrm>
        </p:grpSpPr>
        <p:pic>
          <p:nvPicPr>
            <p:cNvPr id="23" name="Picture 22" descr="Screen Clipping"/>
            <p:cNvPicPr>
              <a:picLocks noChangeAspect="1"/>
            </p:cNvPicPr>
            <p:nvPr/>
          </p:nvPicPr>
          <p:blipFill rotWithShape="1">
            <a:blip r:embed="rId5">
              <a:extLst>
                <a:ext uri="{28A0092B-C50C-407E-A947-70E740481C1C}">
                  <a14:useLocalDpi xmlns:a14="http://schemas.microsoft.com/office/drawing/2010/main" val="0"/>
                </a:ext>
              </a:extLst>
            </a:blip>
            <a:srcRect l="2076" r="1945"/>
            <a:stretch/>
          </p:blipFill>
          <p:spPr>
            <a:xfrm>
              <a:off x="2470314" y="1280435"/>
              <a:ext cx="6743701" cy="1295512"/>
            </a:xfrm>
            <a:prstGeom prst="rect">
              <a:avLst/>
            </a:prstGeom>
          </p:spPr>
        </p:pic>
        <p:sp>
          <p:nvSpPr>
            <p:cNvPr id="24" name="Rectangle 23"/>
            <p:cNvSpPr/>
            <p:nvPr/>
          </p:nvSpPr>
          <p:spPr>
            <a:xfrm>
              <a:off x="5065254" y="2095704"/>
              <a:ext cx="792205" cy="307777"/>
            </a:xfrm>
            <a:prstGeom prst="rect">
              <a:avLst/>
            </a:prstGeom>
          </p:spPr>
          <p:txBody>
            <a:bodyPr wrap="none">
              <a:spAutoFit/>
            </a:bodyPr>
            <a:lstStyle/>
            <a:p>
              <a:r>
                <a:rPr lang="en-US" sz="1400" dirty="0"/>
                <a:t>Pyridine</a:t>
              </a:r>
            </a:p>
          </p:txBody>
        </p:sp>
      </p:grpSp>
      <p:pic>
        <p:nvPicPr>
          <p:cNvPr id="6" name="Picture 5"/>
          <p:cNvPicPr>
            <a:picLocks noChangeAspect="1"/>
          </p:cNvPicPr>
          <p:nvPr/>
        </p:nvPicPr>
        <p:blipFill>
          <a:blip r:embed="rId6"/>
          <a:stretch>
            <a:fillRect/>
          </a:stretch>
        </p:blipFill>
        <p:spPr>
          <a:xfrm>
            <a:off x="6643451" y="5438479"/>
            <a:ext cx="5203992" cy="745405"/>
          </a:xfrm>
          <a:prstGeom prst="rect">
            <a:avLst/>
          </a:prstGeom>
        </p:spPr>
      </p:pic>
      <p:pic>
        <p:nvPicPr>
          <p:cNvPr id="27" name="Picture 26"/>
          <p:cNvPicPr>
            <a:picLocks noChangeAspect="1"/>
          </p:cNvPicPr>
          <p:nvPr/>
        </p:nvPicPr>
        <p:blipFill>
          <a:blip r:embed="rId7"/>
          <a:stretch>
            <a:fillRect/>
          </a:stretch>
        </p:blipFill>
        <p:spPr>
          <a:xfrm>
            <a:off x="344527" y="2934647"/>
            <a:ext cx="4783800" cy="750400"/>
          </a:xfrm>
          <a:prstGeom prst="rect">
            <a:avLst/>
          </a:prstGeom>
        </p:spPr>
      </p:pic>
    </p:spTree>
    <p:extLst>
      <p:ext uri="{BB962C8B-B14F-4D97-AF65-F5344CB8AC3E}">
        <p14:creationId xmlns:p14="http://schemas.microsoft.com/office/powerpoint/2010/main" val="13713371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EB846144-D528-4766-9477-FAD7325D6DF8}"/>
              </a:ext>
            </a:extLst>
          </p:cNvPr>
          <p:cNvSpPr>
            <a:spLocks noGrp="1"/>
          </p:cNvSpPr>
          <p:nvPr>
            <p:ph type="sldNum" sz="quarter" idx="12"/>
          </p:nvPr>
        </p:nvSpPr>
        <p:spPr/>
        <p:txBody>
          <a:bodyPr/>
          <a:lstStyle/>
          <a:p>
            <a:fld id="{D57F1E4F-1CFF-5643-939E-217C01CDF565}" type="slidenum">
              <a:rPr lang="en-US" smtClean="0"/>
              <a:pPr/>
              <a:t>16</a:t>
            </a:fld>
            <a:endParaRPr lang="en-US" dirty="0"/>
          </a:p>
        </p:txBody>
      </p:sp>
      <p:pic>
        <p:nvPicPr>
          <p:cNvPr id="20" name="Picture 19"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8614" y="935305"/>
            <a:ext cx="5221187" cy="951852"/>
          </a:xfrm>
          <a:prstGeom prst="rect">
            <a:avLst/>
          </a:prstGeom>
        </p:spPr>
      </p:pic>
      <p:sp>
        <p:nvSpPr>
          <p:cNvPr id="22" name="Rectangle 21"/>
          <p:cNvSpPr/>
          <p:nvPr/>
        </p:nvSpPr>
        <p:spPr>
          <a:xfrm>
            <a:off x="84996" y="668699"/>
            <a:ext cx="3988849" cy="400110"/>
          </a:xfrm>
          <a:prstGeom prst="rect">
            <a:avLst/>
          </a:prstGeom>
        </p:spPr>
        <p:txBody>
          <a:bodyPr wrap="none">
            <a:spAutoFit/>
          </a:bodyPr>
          <a:lstStyle/>
          <a:p>
            <a:r>
              <a:rPr lang="en-US" sz="2000" dirty="0" smtClean="0">
                <a:solidFill>
                  <a:srgbClr val="C00000"/>
                </a:solidFill>
              </a:rPr>
              <a:t>1- Conversion to Acids (hydrolysis): </a:t>
            </a:r>
            <a:endParaRPr lang="en-US" sz="2000" dirty="0">
              <a:solidFill>
                <a:srgbClr val="C00000"/>
              </a:solidFill>
            </a:endParaRPr>
          </a:p>
        </p:txBody>
      </p:sp>
      <p:sp>
        <p:nvSpPr>
          <p:cNvPr id="23" name="Rectangle 22"/>
          <p:cNvSpPr/>
          <p:nvPr/>
        </p:nvSpPr>
        <p:spPr>
          <a:xfrm>
            <a:off x="160470" y="2150463"/>
            <a:ext cx="2889332" cy="400110"/>
          </a:xfrm>
          <a:prstGeom prst="rect">
            <a:avLst/>
          </a:prstGeom>
        </p:spPr>
        <p:txBody>
          <a:bodyPr wrap="square">
            <a:spAutoFit/>
          </a:bodyPr>
          <a:lstStyle/>
          <a:p>
            <a:r>
              <a:rPr lang="en-US" sz="2000" dirty="0" smtClean="0">
                <a:solidFill>
                  <a:srgbClr val="C00000"/>
                </a:solidFill>
              </a:rPr>
              <a:t>2- Conversion </a:t>
            </a:r>
            <a:r>
              <a:rPr lang="en-US" sz="2000" dirty="0">
                <a:solidFill>
                  <a:srgbClr val="C00000"/>
                </a:solidFill>
              </a:rPr>
              <a:t>to </a:t>
            </a:r>
            <a:r>
              <a:rPr lang="en-US" sz="2000" dirty="0" smtClean="0">
                <a:solidFill>
                  <a:srgbClr val="C00000"/>
                </a:solidFill>
              </a:rPr>
              <a:t>Esters: </a:t>
            </a:r>
            <a:endParaRPr lang="en-US" sz="2000" dirty="0">
              <a:solidFill>
                <a:srgbClr val="C00000"/>
              </a:solidFill>
            </a:endParaRPr>
          </a:p>
        </p:txBody>
      </p:sp>
      <p:pic>
        <p:nvPicPr>
          <p:cNvPr id="29" name="Picture 28" descr="Screen Clipping"/>
          <p:cNvPicPr>
            <a:picLocks noChangeAspect="1"/>
          </p:cNvPicPr>
          <p:nvPr/>
        </p:nvPicPr>
        <p:blipFill rotWithShape="1">
          <a:blip r:embed="rId3">
            <a:extLst>
              <a:ext uri="{BEBA8EAE-BF5A-486C-A8C5-ECC9F3942E4B}">
                <a14:imgProps xmlns:a14="http://schemas.microsoft.com/office/drawing/2010/main">
                  <a14:imgLayer r:embed="rId4">
                    <a14:imgEffect>
                      <a14:saturation sat="66000"/>
                    </a14:imgEffect>
                    <a14:imgEffect>
                      <a14:brightnessContrast contrast="40000"/>
                    </a14:imgEffect>
                  </a14:imgLayer>
                </a14:imgProps>
              </a:ext>
              <a:ext uri="{28A0092B-C50C-407E-A947-70E740481C1C}">
                <a14:useLocalDpi xmlns:a14="http://schemas.microsoft.com/office/drawing/2010/main" val="0"/>
              </a:ext>
            </a:extLst>
          </a:blip>
          <a:srcRect l="18942" t="14817"/>
          <a:stretch/>
        </p:blipFill>
        <p:spPr>
          <a:xfrm>
            <a:off x="403397" y="1110901"/>
            <a:ext cx="4076918" cy="759512"/>
          </a:xfrm>
          <a:prstGeom prst="rect">
            <a:avLst/>
          </a:prstGeom>
        </p:spPr>
      </p:pic>
      <p:pic>
        <p:nvPicPr>
          <p:cNvPr id="30" name="Picture 29" descr="Screen Clipping"/>
          <p:cNvPicPr>
            <a:picLocks noChangeAspect="1"/>
          </p:cNvPicPr>
          <p:nvPr/>
        </p:nvPicPr>
        <p:blipFill rotWithShape="1">
          <a:blip r:embed="rId5">
            <a:extLst>
              <a:ext uri="{BEBA8EAE-BF5A-486C-A8C5-ECC9F3942E4B}">
                <a14:imgProps xmlns:a14="http://schemas.microsoft.com/office/drawing/2010/main">
                  <a14:imgLayer r:embed="rId6">
                    <a14:imgEffect>
                      <a14:saturation sat="66000"/>
                    </a14:imgEffect>
                    <a14:imgEffect>
                      <a14:brightnessContrast contrast="40000"/>
                    </a14:imgEffect>
                  </a14:imgLayer>
                </a14:imgProps>
              </a:ext>
              <a:ext uri="{28A0092B-C50C-407E-A947-70E740481C1C}">
                <a14:useLocalDpi xmlns:a14="http://schemas.microsoft.com/office/drawing/2010/main" val="0"/>
              </a:ext>
            </a:extLst>
          </a:blip>
          <a:srcRect l="3514" r="2169"/>
          <a:stretch/>
        </p:blipFill>
        <p:spPr>
          <a:xfrm>
            <a:off x="0" y="2523584"/>
            <a:ext cx="5555973" cy="777307"/>
          </a:xfrm>
          <a:prstGeom prst="rect">
            <a:avLst/>
          </a:prstGeom>
        </p:spPr>
      </p:pic>
      <p:pic>
        <p:nvPicPr>
          <p:cNvPr id="31" name="Picture 30" descr="Screen Clipping"/>
          <p:cNvPicPr>
            <a:picLocks noChangeAspect="1"/>
          </p:cNvPicPr>
          <p:nvPr/>
        </p:nvPicPr>
        <p:blipFill>
          <a:blip r:embed="rId7">
            <a:extLst>
              <a:ext uri="{BEBA8EAE-BF5A-486C-A8C5-ECC9F3942E4B}">
                <a14:imgProps xmlns:a14="http://schemas.microsoft.com/office/drawing/2010/main">
                  <a14:imgLayer r:embed="rId8">
                    <a14:imgEffect>
                      <a14:saturation sat="66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996055" y="2203062"/>
            <a:ext cx="6195945" cy="1418349"/>
          </a:xfrm>
          <a:prstGeom prst="rect">
            <a:avLst/>
          </a:prstGeom>
        </p:spPr>
      </p:pic>
      <p:sp>
        <p:nvSpPr>
          <p:cNvPr id="14" name="TextBox 13"/>
          <p:cNvSpPr txBox="1"/>
          <p:nvPr/>
        </p:nvSpPr>
        <p:spPr>
          <a:xfrm>
            <a:off x="3222738" y="-1436"/>
            <a:ext cx="4666470" cy="584775"/>
          </a:xfrm>
          <a:prstGeom prst="rect">
            <a:avLst/>
          </a:prstGeom>
          <a:noFill/>
        </p:spPr>
        <p:txBody>
          <a:bodyPr wrap="none" rtlCol="0">
            <a:spAutoFit/>
          </a:bodyPr>
          <a:lstStyle/>
          <a:p>
            <a:r>
              <a:rPr lang="en-US" sz="3200" dirty="0" smtClean="0">
                <a:solidFill>
                  <a:srgbClr val="00B050"/>
                </a:solidFill>
              </a:rPr>
              <a:t>Reaction of Acyl Chlorides</a:t>
            </a:r>
            <a:endParaRPr lang="en-US" sz="3200" dirty="0">
              <a:solidFill>
                <a:srgbClr val="00B050"/>
              </a:solidFill>
            </a:endParaRPr>
          </a:p>
        </p:txBody>
      </p:sp>
      <p:sp>
        <p:nvSpPr>
          <p:cNvPr id="21" name="Rectangle 20"/>
          <p:cNvSpPr/>
          <p:nvPr/>
        </p:nvSpPr>
        <p:spPr>
          <a:xfrm>
            <a:off x="84996" y="3541185"/>
            <a:ext cx="2951705" cy="400110"/>
          </a:xfrm>
          <a:prstGeom prst="rect">
            <a:avLst/>
          </a:prstGeom>
        </p:spPr>
        <p:txBody>
          <a:bodyPr wrap="none">
            <a:spAutoFit/>
          </a:bodyPr>
          <a:lstStyle/>
          <a:p>
            <a:r>
              <a:rPr lang="en-US" sz="2000" dirty="0">
                <a:solidFill>
                  <a:srgbClr val="C00000"/>
                </a:solidFill>
              </a:rPr>
              <a:t> </a:t>
            </a:r>
            <a:r>
              <a:rPr lang="en-US" sz="2000" dirty="0" smtClean="0">
                <a:solidFill>
                  <a:srgbClr val="C00000"/>
                </a:solidFill>
              </a:rPr>
              <a:t>3- Conversion </a:t>
            </a:r>
            <a:r>
              <a:rPr lang="en-US" sz="2000" dirty="0">
                <a:solidFill>
                  <a:srgbClr val="C00000"/>
                </a:solidFill>
              </a:rPr>
              <a:t>to </a:t>
            </a:r>
            <a:r>
              <a:rPr lang="en-US" sz="2000" dirty="0" smtClean="0">
                <a:solidFill>
                  <a:srgbClr val="C00000"/>
                </a:solidFill>
              </a:rPr>
              <a:t>Amides: </a:t>
            </a:r>
            <a:endParaRPr lang="en-US" sz="2000" dirty="0">
              <a:solidFill>
                <a:srgbClr val="C00000"/>
              </a:solidFill>
            </a:endParaRPr>
          </a:p>
        </p:txBody>
      </p:sp>
      <p:pic>
        <p:nvPicPr>
          <p:cNvPr id="24" name="Picture 23" descr="Screen Clipping"/>
          <p:cNvPicPr>
            <a:picLocks noChangeAspect="1"/>
          </p:cNvPicPr>
          <p:nvPr/>
        </p:nvPicPr>
        <p:blipFill rotWithShape="1">
          <a:blip r:embed="rId9">
            <a:extLst>
              <a:ext uri="{BEBA8EAE-BF5A-486C-A8C5-ECC9F3942E4B}">
                <a14:imgProps xmlns:a14="http://schemas.microsoft.com/office/drawing/2010/main">
                  <a14:imgLayer r:embed="rId10">
                    <a14:imgEffect>
                      <a14:saturation sat="66000"/>
                    </a14:imgEffect>
                    <a14:imgEffect>
                      <a14:brightnessContrast contrast="40000"/>
                    </a14:imgEffect>
                  </a14:imgLayer>
                </a14:imgProps>
              </a:ext>
              <a:ext uri="{28A0092B-C50C-407E-A947-70E740481C1C}">
                <a14:useLocalDpi xmlns:a14="http://schemas.microsoft.com/office/drawing/2010/main" val="0"/>
              </a:ext>
            </a:extLst>
          </a:blip>
          <a:srcRect l="3471" r="2618"/>
          <a:stretch/>
        </p:blipFill>
        <p:spPr>
          <a:xfrm>
            <a:off x="20175" y="3871722"/>
            <a:ext cx="6033052" cy="983065"/>
          </a:xfrm>
          <a:prstGeom prst="rect">
            <a:avLst/>
          </a:prstGeom>
        </p:spPr>
      </p:pic>
      <p:pic>
        <p:nvPicPr>
          <p:cNvPr id="25" name="Picture 24" descr="Screen Clippi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604467" y="3702474"/>
            <a:ext cx="5425910" cy="983065"/>
          </a:xfrm>
          <a:prstGeom prst="rect">
            <a:avLst/>
          </a:prstGeom>
        </p:spPr>
      </p:pic>
      <p:sp>
        <p:nvSpPr>
          <p:cNvPr id="26" name="Rectangle 25"/>
          <p:cNvSpPr/>
          <p:nvPr/>
        </p:nvSpPr>
        <p:spPr>
          <a:xfrm>
            <a:off x="84996" y="5057399"/>
            <a:ext cx="5594801" cy="400110"/>
          </a:xfrm>
          <a:prstGeom prst="rect">
            <a:avLst/>
          </a:prstGeom>
        </p:spPr>
        <p:txBody>
          <a:bodyPr wrap="none">
            <a:spAutoFit/>
          </a:bodyPr>
          <a:lstStyle/>
          <a:p>
            <a:r>
              <a:rPr lang="en-US" sz="2000" dirty="0" smtClean="0">
                <a:solidFill>
                  <a:srgbClr val="C00000"/>
                </a:solidFill>
              </a:rPr>
              <a:t>4- </a:t>
            </a:r>
            <a:r>
              <a:rPr lang="en-US" sz="2000" dirty="0" smtClean="0">
                <a:solidFill>
                  <a:srgbClr val="C00000"/>
                </a:solidFill>
              </a:rPr>
              <a:t>Conversion </a:t>
            </a:r>
            <a:r>
              <a:rPr lang="en-US" sz="2000" dirty="0">
                <a:solidFill>
                  <a:srgbClr val="C00000"/>
                </a:solidFill>
              </a:rPr>
              <a:t>to </a:t>
            </a:r>
            <a:r>
              <a:rPr lang="en-US" sz="2000" dirty="0" smtClean="0">
                <a:solidFill>
                  <a:srgbClr val="C00000"/>
                </a:solidFill>
              </a:rPr>
              <a:t>Ketones </a:t>
            </a:r>
            <a:r>
              <a:rPr lang="en-US" sz="2000" dirty="0">
                <a:solidFill>
                  <a:srgbClr val="C00000"/>
                </a:solidFill>
              </a:rPr>
              <a:t>(</a:t>
            </a:r>
            <a:r>
              <a:rPr lang="en-US" sz="2000" dirty="0" err="1">
                <a:solidFill>
                  <a:srgbClr val="C00000"/>
                </a:solidFill>
              </a:rPr>
              <a:t>Friedel</a:t>
            </a:r>
            <a:r>
              <a:rPr lang="en-US" sz="2000" dirty="0">
                <a:solidFill>
                  <a:srgbClr val="C00000"/>
                </a:solidFill>
              </a:rPr>
              <a:t>–Crafts </a:t>
            </a:r>
            <a:r>
              <a:rPr lang="en-US" sz="2000" dirty="0" smtClean="0">
                <a:solidFill>
                  <a:srgbClr val="C00000"/>
                </a:solidFill>
              </a:rPr>
              <a:t>acylation):</a:t>
            </a:r>
            <a:endParaRPr lang="en-US" sz="2000" dirty="0">
              <a:solidFill>
                <a:srgbClr val="C00000"/>
              </a:solidFill>
            </a:endParaRPr>
          </a:p>
        </p:txBody>
      </p:sp>
      <p:pic>
        <p:nvPicPr>
          <p:cNvPr id="27" name="Picture 26" descr="Screen Clipping"/>
          <p:cNvPicPr>
            <a:picLocks noChangeAspect="1"/>
          </p:cNvPicPr>
          <p:nvPr/>
        </p:nvPicPr>
        <p:blipFill>
          <a:blip r:embed="rId12">
            <a:extLst>
              <a:ext uri="{BEBA8EAE-BF5A-486C-A8C5-ECC9F3942E4B}">
                <a14:imgProps xmlns:a14="http://schemas.microsoft.com/office/drawing/2010/main">
                  <a14:imgLayer r:embed="rId13">
                    <a14:imgEffect>
                      <a14:saturation sat="66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89883" y="5474628"/>
            <a:ext cx="4290432" cy="1204064"/>
          </a:xfrm>
          <a:prstGeom prst="rect">
            <a:avLst/>
          </a:prstGeom>
        </p:spPr>
      </p:pic>
      <p:pic>
        <p:nvPicPr>
          <p:cNvPr id="28" name="Picture 27" descr="Screen Clipping"/>
          <p:cNvPicPr>
            <a:picLocks noChangeAspect="1"/>
          </p:cNvPicPr>
          <p:nvPr/>
        </p:nvPicPr>
        <p:blipFill rotWithShape="1">
          <a:blip r:embed="rId14">
            <a:extLst>
              <a:ext uri="{28A0092B-C50C-407E-A947-70E740481C1C}">
                <a14:useLocalDpi xmlns:a14="http://schemas.microsoft.com/office/drawing/2010/main" val="0"/>
              </a:ext>
            </a:extLst>
          </a:blip>
          <a:srcRect l="1143" t="10709" r="2137" b="5798"/>
          <a:stretch/>
        </p:blipFill>
        <p:spPr>
          <a:xfrm>
            <a:off x="6390861" y="5235281"/>
            <a:ext cx="5198165" cy="1443411"/>
          </a:xfrm>
          <a:prstGeom prst="rect">
            <a:avLst/>
          </a:prstGeom>
        </p:spPr>
      </p:pic>
    </p:spTree>
    <p:extLst>
      <p:ext uri="{BB962C8B-B14F-4D97-AF65-F5344CB8AC3E}">
        <p14:creationId xmlns:p14="http://schemas.microsoft.com/office/powerpoint/2010/main" val="3318904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5E96FFC0-46F3-43E5-B89A-1D423285FEE4}"/>
              </a:ext>
            </a:extLst>
          </p:cNvPr>
          <p:cNvSpPr>
            <a:spLocks noGrp="1"/>
          </p:cNvSpPr>
          <p:nvPr>
            <p:ph type="sldNum" sz="quarter" idx="12"/>
          </p:nvPr>
        </p:nvSpPr>
        <p:spPr>
          <a:xfrm>
            <a:off x="8662706" y="6239291"/>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srgbClr val="000000">
                    <a:tint val="75000"/>
                  </a:srgbClr>
                </a:solidFill>
                <a:effectLst/>
                <a:uLnTx/>
                <a:uFillTx/>
                <a:latin typeface="Times New Roman"/>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srgbClr val="000000">
                  <a:tint val="75000"/>
                </a:srgbClr>
              </a:solidFill>
              <a:effectLst/>
              <a:uLnTx/>
              <a:uFillTx/>
              <a:latin typeface="Times New Roman"/>
              <a:ea typeface="+mn-ea"/>
              <a:cs typeface="+mn-cs"/>
            </a:endParaRPr>
          </a:p>
        </p:txBody>
      </p:sp>
      <p:sp>
        <p:nvSpPr>
          <p:cNvPr id="11" name="TextBox 10"/>
          <p:cNvSpPr txBox="1"/>
          <p:nvPr/>
        </p:nvSpPr>
        <p:spPr>
          <a:xfrm>
            <a:off x="4249969" y="0"/>
            <a:ext cx="3195105" cy="584775"/>
          </a:xfrm>
          <a:prstGeom prst="rect">
            <a:avLst/>
          </a:prstGeom>
          <a:noFill/>
        </p:spPr>
        <p:txBody>
          <a:bodyPr wrap="none" rtlCol="0">
            <a:spAutoFit/>
          </a:bodyPr>
          <a:lstStyle/>
          <a:p>
            <a:r>
              <a:rPr lang="en-US" sz="3200" dirty="0" smtClean="0">
                <a:solidFill>
                  <a:srgbClr val="00B050"/>
                </a:solidFill>
              </a:rPr>
              <a:t>Reaction of </a:t>
            </a:r>
            <a:r>
              <a:rPr lang="en-US" sz="3200" dirty="0">
                <a:solidFill>
                  <a:srgbClr val="00B050"/>
                </a:solidFill>
              </a:rPr>
              <a:t>Esters</a:t>
            </a:r>
          </a:p>
        </p:txBody>
      </p:sp>
      <p:sp>
        <p:nvSpPr>
          <p:cNvPr id="14" name="Rectangle 13"/>
          <p:cNvSpPr/>
          <p:nvPr/>
        </p:nvSpPr>
        <p:spPr>
          <a:xfrm>
            <a:off x="0" y="833025"/>
            <a:ext cx="2622834" cy="400110"/>
          </a:xfrm>
          <a:prstGeom prst="rect">
            <a:avLst/>
          </a:prstGeom>
        </p:spPr>
        <p:txBody>
          <a:bodyPr wrap="none">
            <a:spAutoFit/>
          </a:bodyPr>
          <a:lstStyle/>
          <a:p>
            <a:r>
              <a:rPr lang="en-US" sz="2000" dirty="0" smtClean="0">
                <a:solidFill>
                  <a:srgbClr val="C00000"/>
                </a:solidFill>
              </a:rPr>
              <a:t>1- </a:t>
            </a:r>
            <a:r>
              <a:rPr lang="en-US" sz="2000" dirty="0" smtClean="0">
                <a:solidFill>
                  <a:srgbClr val="C00000"/>
                </a:solidFill>
              </a:rPr>
              <a:t>Hydrolysis </a:t>
            </a:r>
            <a:r>
              <a:rPr lang="en-US" sz="2000" dirty="0" smtClean="0">
                <a:solidFill>
                  <a:srgbClr val="C00000"/>
                </a:solidFill>
              </a:rPr>
              <a:t>of Esters:</a:t>
            </a:r>
            <a:endParaRPr lang="en-US" sz="2000" dirty="0">
              <a:solidFill>
                <a:srgbClr val="C00000"/>
              </a:solidFill>
            </a:endParaRPr>
          </a:p>
        </p:txBody>
      </p:sp>
      <p:sp>
        <p:nvSpPr>
          <p:cNvPr id="16" name="Rectangle 15"/>
          <p:cNvSpPr/>
          <p:nvPr/>
        </p:nvSpPr>
        <p:spPr>
          <a:xfrm>
            <a:off x="0" y="2684119"/>
            <a:ext cx="2925418" cy="400110"/>
          </a:xfrm>
          <a:prstGeom prst="rect">
            <a:avLst/>
          </a:prstGeom>
        </p:spPr>
        <p:txBody>
          <a:bodyPr wrap="square">
            <a:spAutoFit/>
          </a:bodyPr>
          <a:lstStyle/>
          <a:p>
            <a:r>
              <a:rPr lang="en-US" sz="2000" dirty="0" smtClean="0">
                <a:solidFill>
                  <a:srgbClr val="C00000"/>
                </a:solidFill>
              </a:rPr>
              <a:t>2- </a:t>
            </a:r>
            <a:r>
              <a:rPr lang="en-US" sz="2000" dirty="0" err="1" smtClean="0">
                <a:solidFill>
                  <a:srgbClr val="C00000"/>
                </a:solidFill>
              </a:rPr>
              <a:t>Ammonolysis</a:t>
            </a:r>
            <a:r>
              <a:rPr lang="en-US" sz="2000" dirty="0" smtClean="0">
                <a:solidFill>
                  <a:srgbClr val="C00000"/>
                </a:solidFill>
              </a:rPr>
              <a:t> </a:t>
            </a:r>
            <a:r>
              <a:rPr lang="en-US" sz="2000" dirty="0">
                <a:solidFill>
                  <a:srgbClr val="C00000"/>
                </a:solidFill>
              </a:rPr>
              <a:t>of </a:t>
            </a:r>
            <a:r>
              <a:rPr lang="en-US" sz="2000" dirty="0" smtClean="0">
                <a:solidFill>
                  <a:srgbClr val="C00000"/>
                </a:solidFill>
              </a:rPr>
              <a:t>Esters:</a:t>
            </a:r>
            <a:endParaRPr lang="en-US" sz="2000" dirty="0">
              <a:solidFill>
                <a:srgbClr val="C00000"/>
              </a:solidFill>
            </a:endParaRPr>
          </a:p>
        </p:txBody>
      </p:sp>
      <p:pic>
        <p:nvPicPr>
          <p:cNvPr id="17" name="Picture 1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673" y="3198038"/>
            <a:ext cx="4511431" cy="1204064"/>
          </a:xfrm>
          <a:prstGeom prst="rect">
            <a:avLst/>
          </a:prstGeom>
        </p:spPr>
      </p:pic>
      <p:pic>
        <p:nvPicPr>
          <p:cNvPr id="18" name="Picture 17"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22936" y="3084229"/>
            <a:ext cx="5776461" cy="1242168"/>
          </a:xfrm>
          <a:prstGeom prst="rect">
            <a:avLst/>
          </a:prstGeom>
        </p:spPr>
      </p:pic>
      <p:pic>
        <p:nvPicPr>
          <p:cNvPr id="43" name="Picture 42"/>
          <p:cNvPicPr>
            <a:picLocks noChangeAspect="1"/>
          </p:cNvPicPr>
          <p:nvPr/>
        </p:nvPicPr>
        <p:blipFill>
          <a:blip r:embed="rId5"/>
          <a:stretch>
            <a:fillRect/>
          </a:stretch>
        </p:blipFill>
        <p:spPr>
          <a:xfrm>
            <a:off x="6185658" y="1377578"/>
            <a:ext cx="5819100" cy="696800"/>
          </a:xfrm>
          <a:prstGeom prst="rect">
            <a:avLst/>
          </a:prstGeom>
        </p:spPr>
      </p:pic>
      <p:pic>
        <p:nvPicPr>
          <p:cNvPr id="49" name="Picture 48"/>
          <p:cNvPicPr>
            <a:picLocks noChangeAspect="1"/>
          </p:cNvPicPr>
          <p:nvPr/>
        </p:nvPicPr>
        <p:blipFill>
          <a:blip r:embed="rId6"/>
          <a:stretch>
            <a:fillRect/>
          </a:stretch>
        </p:blipFill>
        <p:spPr>
          <a:xfrm>
            <a:off x="5637584" y="5016275"/>
            <a:ext cx="6316575" cy="1444160"/>
          </a:xfrm>
          <a:prstGeom prst="rect">
            <a:avLst/>
          </a:prstGeom>
        </p:spPr>
      </p:pic>
      <p:sp>
        <p:nvSpPr>
          <p:cNvPr id="50" name="Rectangle 49"/>
          <p:cNvSpPr/>
          <p:nvPr/>
        </p:nvSpPr>
        <p:spPr>
          <a:xfrm>
            <a:off x="0" y="4616165"/>
            <a:ext cx="2436051" cy="400110"/>
          </a:xfrm>
          <a:prstGeom prst="rect">
            <a:avLst/>
          </a:prstGeom>
        </p:spPr>
        <p:txBody>
          <a:bodyPr wrap="none">
            <a:spAutoFit/>
          </a:bodyPr>
          <a:lstStyle/>
          <a:p>
            <a:r>
              <a:rPr lang="en-US" sz="2000" dirty="0" smtClean="0">
                <a:solidFill>
                  <a:srgbClr val="C00000"/>
                </a:solidFill>
              </a:rPr>
              <a:t>3- </a:t>
            </a:r>
            <a:r>
              <a:rPr lang="en-US" sz="2000" dirty="0" err="1" smtClean="0">
                <a:solidFill>
                  <a:srgbClr val="C00000"/>
                </a:solidFill>
              </a:rPr>
              <a:t>Transesterification</a:t>
            </a:r>
            <a:r>
              <a:rPr lang="en-US" sz="2000" dirty="0" smtClean="0">
                <a:solidFill>
                  <a:srgbClr val="C00000"/>
                </a:solidFill>
              </a:rPr>
              <a:t>:</a:t>
            </a:r>
            <a:endParaRPr lang="en-US" sz="2000" dirty="0">
              <a:solidFill>
                <a:srgbClr val="C00000"/>
              </a:solidFill>
            </a:endParaRPr>
          </a:p>
        </p:txBody>
      </p:sp>
      <p:pic>
        <p:nvPicPr>
          <p:cNvPr id="94" name="Picture 93"/>
          <p:cNvPicPr>
            <a:picLocks noChangeAspect="1"/>
          </p:cNvPicPr>
          <p:nvPr/>
        </p:nvPicPr>
        <p:blipFill>
          <a:blip r:embed="rId7"/>
          <a:stretch>
            <a:fillRect/>
          </a:stretch>
        </p:blipFill>
        <p:spPr>
          <a:xfrm>
            <a:off x="223850" y="5363637"/>
            <a:ext cx="4797968" cy="1280271"/>
          </a:xfrm>
          <a:prstGeom prst="rect">
            <a:avLst/>
          </a:prstGeom>
        </p:spPr>
      </p:pic>
      <p:pic>
        <p:nvPicPr>
          <p:cNvPr id="148" name="Picture 147"/>
          <p:cNvPicPr>
            <a:picLocks noChangeAspect="1"/>
          </p:cNvPicPr>
          <p:nvPr/>
        </p:nvPicPr>
        <p:blipFill>
          <a:blip r:embed="rId8"/>
          <a:stretch>
            <a:fillRect/>
          </a:stretch>
        </p:blipFill>
        <p:spPr>
          <a:xfrm>
            <a:off x="74485" y="1208857"/>
            <a:ext cx="5096698" cy="1280271"/>
          </a:xfrm>
          <a:prstGeom prst="rect">
            <a:avLst/>
          </a:prstGeom>
        </p:spPr>
      </p:pic>
    </p:spTree>
    <p:extLst>
      <p:ext uri="{BB962C8B-B14F-4D97-AF65-F5344CB8AC3E}">
        <p14:creationId xmlns:p14="http://schemas.microsoft.com/office/powerpoint/2010/main" val="36950729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217C01CDF565}" type="slidenum">
              <a:rPr lang="en-US" smtClean="0"/>
              <a:pPr/>
              <a:t>18</a:t>
            </a:fld>
            <a:endParaRPr lang="en-US" dirty="0"/>
          </a:p>
        </p:txBody>
      </p:sp>
      <p:sp>
        <p:nvSpPr>
          <p:cNvPr id="4" name="Rectangle 3"/>
          <p:cNvSpPr/>
          <p:nvPr/>
        </p:nvSpPr>
        <p:spPr>
          <a:xfrm>
            <a:off x="16564" y="2772690"/>
            <a:ext cx="5082209" cy="400110"/>
          </a:xfrm>
          <a:prstGeom prst="rect">
            <a:avLst/>
          </a:prstGeom>
        </p:spPr>
        <p:txBody>
          <a:bodyPr wrap="square">
            <a:spAutoFit/>
          </a:bodyPr>
          <a:lstStyle/>
          <a:p>
            <a:r>
              <a:rPr lang="en-US" sz="2000" dirty="0" smtClean="0">
                <a:solidFill>
                  <a:srgbClr val="C00000"/>
                </a:solidFill>
              </a:rPr>
              <a:t>5- </a:t>
            </a:r>
            <a:r>
              <a:rPr lang="en-US" sz="2000" dirty="0" smtClean="0">
                <a:solidFill>
                  <a:srgbClr val="C00000"/>
                </a:solidFill>
              </a:rPr>
              <a:t>Reaction </a:t>
            </a:r>
            <a:r>
              <a:rPr lang="en-US" sz="2000" dirty="0">
                <a:solidFill>
                  <a:srgbClr val="C00000"/>
                </a:solidFill>
              </a:rPr>
              <a:t>of Esters with Grignard </a:t>
            </a:r>
            <a:r>
              <a:rPr lang="en-US" sz="2000" dirty="0" smtClean="0">
                <a:solidFill>
                  <a:srgbClr val="C00000"/>
                </a:solidFill>
              </a:rPr>
              <a:t>Reagents:</a:t>
            </a:r>
            <a:endParaRPr lang="en-US" sz="2000" dirty="0">
              <a:solidFill>
                <a:srgbClr val="C00000"/>
              </a:solidFill>
            </a:endParaRPr>
          </a:p>
        </p:txBody>
      </p:sp>
      <p:pic>
        <p:nvPicPr>
          <p:cNvPr id="5" name="Picture 4" descr="Screen Clipping"/>
          <p:cNvPicPr>
            <a:picLocks noChangeAspect="1"/>
          </p:cNvPicPr>
          <p:nvPr/>
        </p:nvPicPr>
        <p:blipFill rotWithShape="1">
          <a:blip r:embed="rId2">
            <a:extLst>
              <a:ext uri="{28A0092B-C50C-407E-A947-70E740481C1C}">
                <a14:useLocalDpi xmlns:a14="http://schemas.microsoft.com/office/drawing/2010/main" val="0"/>
              </a:ext>
            </a:extLst>
          </a:blip>
          <a:srcRect l="2699"/>
          <a:stretch/>
        </p:blipFill>
        <p:spPr>
          <a:xfrm>
            <a:off x="228599" y="3478282"/>
            <a:ext cx="6451071" cy="2979678"/>
          </a:xfrm>
          <a:prstGeom prst="rect">
            <a:avLst/>
          </a:prstGeom>
        </p:spPr>
      </p:pic>
      <p:pic>
        <p:nvPicPr>
          <p:cNvPr id="9" name="Picture 8" descr="Screen Clipping"/>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948569" y="4968121"/>
            <a:ext cx="5999921" cy="1546079"/>
          </a:xfrm>
          <a:prstGeom prst="rect">
            <a:avLst/>
          </a:prstGeom>
        </p:spPr>
      </p:pic>
      <p:sp>
        <p:nvSpPr>
          <p:cNvPr id="13" name="Rectangle 12"/>
          <p:cNvSpPr/>
          <p:nvPr/>
        </p:nvSpPr>
        <p:spPr>
          <a:xfrm>
            <a:off x="0" y="457188"/>
            <a:ext cx="2557669" cy="400110"/>
          </a:xfrm>
          <a:prstGeom prst="rect">
            <a:avLst/>
          </a:prstGeom>
        </p:spPr>
        <p:txBody>
          <a:bodyPr wrap="square">
            <a:spAutoFit/>
          </a:bodyPr>
          <a:lstStyle/>
          <a:p>
            <a:r>
              <a:rPr lang="en-US" sz="2000" dirty="0" smtClean="0">
                <a:solidFill>
                  <a:srgbClr val="C00000"/>
                </a:solidFill>
              </a:rPr>
              <a:t>4- </a:t>
            </a:r>
            <a:r>
              <a:rPr lang="en-US" sz="2000" dirty="0" smtClean="0">
                <a:solidFill>
                  <a:srgbClr val="C00000"/>
                </a:solidFill>
              </a:rPr>
              <a:t>Reduction </a:t>
            </a:r>
            <a:r>
              <a:rPr lang="en-US" sz="2000" dirty="0">
                <a:solidFill>
                  <a:srgbClr val="C00000"/>
                </a:solidFill>
              </a:rPr>
              <a:t>of </a:t>
            </a:r>
            <a:r>
              <a:rPr lang="en-US" sz="2000" dirty="0" smtClean="0">
                <a:solidFill>
                  <a:srgbClr val="C00000"/>
                </a:solidFill>
              </a:rPr>
              <a:t>Esters:</a:t>
            </a:r>
            <a:endParaRPr lang="en-US" sz="2000" dirty="0">
              <a:solidFill>
                <a:srgbClr val="C00000"/>
              </a:solidFill>
            </a:endParaRPr>
          </a:p>
        </p:txBody>
      </p:sp>
      <p:pic>
        <p:nvPicPr>
          <p:cNvPr id="15" name="Picture 14"/>
          <p:cNvPicPr>
            <a:picLocks noChangeAspect="1"/>
          </p:cNvPicPr>
          <p:nvPr/>
        </p:nvPicPr>
        <p:blipFill>
          <a:blip r:embed="rId5"/>
          <a:stretch>
            <a:fillRect/>
          </a:stretch>
        </p:blipFill>
        <p:spPr>
          <a:xfrm>
            <a:off x="228599" y="1047045"/>
            <a:ext cx="4389500" cy="1048603"/>
          </a:xfrm>
          <a:prstGeom prst="rect">
            <a:avLst/>
          </a:prstGeom>
        </p:spPr>
      </p:pic>
      <p:pic>
        <p:nvPicPr>
          <p:cNvPr id="16" name="Picture 15"/>
          <p:cNvPicPr>
            <a:picLocks noChangeAspect="1"/>
          </p:cNvPicPr>
          <p:nvPr/>
        </p:nvPicPr>
        <p:blipFill>
          <a:blip r:embed="rId6"/>
          <a:stretch>
            <a:fillRect/>
          </a:stretch>
        </p:blipFill>
        <p:spPr>
          <a:xfrm>
            <a:off x="5229765" y="1077528"/>
            <a:ext cx="6962235" cy="1018120"/>
          </a:xfrm>
          <a:prstGeom prst="rect">
            <a:avLst/>
          </a:prstGeom>
        </p:spPr>
      </p:pic>
      <p:sp>
        <p:nvSpPr>
          <p:cNvPr id="17" name="TextBox 16"/>
          <p:cNvSpPr txBox="1"/>
          <p:nvPr/>
        </p:nvSpPr>
        <p:spPr>
          <a:xfrm>
            <a:off x="4249969" y="0"/>
            <a:ext cx="3195105" cy="584775"/>
          </a:xfrm>
          <a:prstGeom prst="rect">
            <a:avLst/>
          </a:prstGeom>
          <a:noFill/>
        </p:spPr>
        <p:txBody>
          <a:bodyPr wrap="none" rtlCol="0">
            <a:spAutoFit/>
          </a:bodyPr>
          <a:lstStyle/>
          <a:p>
            <a:r>
              <a:rPr lang="en-US" sz="3200" dirty="0" smtClean="0">
                <a:solidFill>
                  <a:srgbClr val="00B050"/>
                </a:solidFill>
              </a:rPr>
              <a:t>Reaction of </a:t>
            </a:r>
            <a:r>
              <a:rPr lang="en-US" sz="3200" dirty="0">
                <a:solidFill>
                  <a:srgbClr val="00B050"/>
                </a:solidFill>
              </a:rPr>
              <a:t>Esters</a:t>
            </a:r>
          </a:p>
        </p:txBody>
      </p:sp>
    </p:spTree>
    <p:extLst>
      <p:ext uri="{BB962C8B-B14F-4D97-AF65-F5344CB8AC3E}">
        <p14:creationId xmlns:p14="http://schemas.microsoft.com/office/powerpoint/2010/main" val="8895898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11C2798D-B0B9-48D1-ABF0-1D6A8B68E8E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srgbClr val="000000">
                    <a:tint val="75000"/>
                  </a:srgbClr>
                </a:solidFill>
                <a:effectLst/>
                <a:uLnTx/>
                <a:uFillTx/>
                <a:latin typeface="Times New Roman"/>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srgbClr val="000000">
                  <a:tint val="75000"/>
                </a:srgbClr>
              </a:solidFill>
              <a:effectLst/>
              <a:uLnTx/>
              <a:uFillTx/>
              <a:latin typeface="Times New Roman"/>
              <a:ea typeface="+mn-ea"/>
              <a:cs typeface="+mn-cs"/>
            </a:endParaRPr>
          </a:p>
        </p:txBody>
      </p:sp>
      <p:sp>
        <p:nvSpPr>
          <p:cNvPr id="9" name="TextBox 8"/>
          <p:cNvSpPr txBox="1"/>
          <p:nvPr/>
        </p:nvSpPr>
        <p:spPr>
          <a:xfrm>
            <a:off x="4124499" y="-32455"/>
            <a:ext cx="3446585" cy="584775"/>
          </a:xfrm>
          <a:prstGeom prst="rect">
            <a:avLst/>
          </a:prstGeom>
          <a:noFill/>
        </p:spPr>
        <p:txBody>
          <a:bodyPr wrap="none" rtlCol="0">
            <a:spAutoFit/>
          </a:bodyPr>
          <a:lstStyle/>
          <a:p>
            <a:r>
              <a:rPr lang="en-US" sz="3200" dirty="0" smtClean="0">
                <a:solidFill>
                  <a:srgbClr val="00B050"/>
                </a:solidFill>
              </a:rPr>
              <a:t>Reaction of Amides</a:t>
            </a:r>
            <a:endParaRPr lang="en-US" sz="3200" dirty="0">
              <a:solidFill>
                <a:srgbClr val="00B050"/>
              </a:solidFill>
            </a:endParaRPr>
          </a:p>
        </p:txBody>
      </p:sp>
      <p:sp>
        <p:nvSpPr>
          <p:cNvPr id="10" name="Rectangle 9"/>
          <p:cNvSpPr/>
          <p:nvPr/>
        </p:nvSpPr>
        <p:spPr>
          <a:xfrm>
            <a:off x="-11804" y="586425"/>
            <a:ext cx="3930884" cy="400110"/>
          </a:xfrm>
          <a:prstGeom prst="rect">
            <a:avLst/>
          </a:prstGeom>
        </p:spPr>
        <p:txBody>
          <a:bodyPr wrap="none">
            <a:spAutoFit/>
          </a:bodyPr>
          <a:lstStyle/>
          <a:p>
            <a:r>
              <a:rPr lang="en-US" sz="2000" dirty="0" smtClean="0">
                <a:solidFill>
                  <a:srgbClr val="C00000"/>
                </a:solidFill>
              </a:rPr>
              <a:t>1- Conversion to </a:t>
            </a:r>
            <a:r>
              <a:rPr lang="en-US" sz="2000" dirty="0">
                <a:solidFill>
                  <a:srgbClr val="C00000"/>
                </a:solidFill>
              </a:rPr>
              <a:t>acids </a:t>
            </a:r>
            <a:r>
              <a:rPr lang="en-US" sz="2000" dirty="0" smtClean="0">
                <a:solidFill>
                  <a:srgbClr val="C00000"/>
                </a:solidFill>
              </a:rPr>
              <a:t>(hydrolysis): </a:t>
            </a:r>
            <a:endParaRPr lang="en-US" sz="2000" dirty="0">
              <a:solidFill>
                <a:srgbClr val="C00000"/>
              </a:solidFill>
            </a:endParaRPr>
          </a:p>
        </p:txBody>
      </p:sp>
      <p:sp>
        <p:nvSpPr>
          <p:cNvPr id="11" name="Rectangle 10"/>
          <p:cNvSpPr/>
          <p:nvPr/>
        </p:nvSpPr>
        <p:spPr>
          <a:xfrm>
            <a:off x="1443253" y="1016579"/>
            <a:ext cx="2125903" cy="400110"/>
          </a:xfrm>
          <a:prstGeom prst="rect">
            <a:avLst/>
          </a:prstGeom>
        </p:spPr>
        <p:txBody>
          <a:bodyPr wrap="none">
            <a:spAutoFit/>
          </a:bodyPr>
          <a:lstStyle/>
          <a:p>
            <a:r>
              <a:rPr lang="en-US" sz="2000" dirty="0">
                <a:solidFill>
                  <a:srgbClr val="0070C0"/>
                </a:solidFill>
              </a:rPr>
              <a:t>Acidic </a:t>
            </a:r>
            <a:r>
              <a:rPr lang="en-US" sz="2000" dirty="0" smtClean="0">
                <a:solidFill>
                  <a:srgbClr val="0070C0"/>
                </a:solidFill>
              </a:rPr>
              <a:t>Hydrolysis:</a:t>
            </a:r>
            <a:endParaRPr lang="en-US" sz="2000" dirty="0">
              <a:solidFill>
                <a:srgbClr val="0070C0"/>
              </a:solidFill>
            </a:endParaRPr>
          </a:p>
        </p:txBody>
      </p:sp>
      <p:sp>
        <p:nvSpPr>
          <p:cNvPr id="12" name="Rectangle 11"/>
          <p:cNvSpPr/>
          <p:nvPr/>
        </p:nvSpPr>
        <p:spPr>
          <a:xfrm>
            <a:off x="7831386" y="1024040"/>
            <a:ext cx="2012089" cy="400110"/>
          </a:xfrm>
          <a:prstGeom prst="rect">
            <a:avLst/>
          </a:prstGeom>
        </p:spPr>
        <p:txBody>
          <a:bodyPr wrap="none">
            <a:spAutoFit/>
          </a:bodyPr>
          <a:lstStyle/>
          <a:p>
            <a:r>
              <a:rPr lang="en-US" sz="2000" dirty="0">
                <a:solidFill>
                  <a:srgbClr val="0070C0"/>
                </a:solidFill>
              </a:rPr>
              <a:t>Basic </a:t>
            </a:r>
            <a:r>
              <a:rPr lang="en-US" sz="2000" dirty="0" smtClean="0">
                <a:solidFill>
                  <a:srgbClr val="0070C0"/>
                </a:solidFill>
              </a:rPr>
              <a:t>Hydrolysis:</a:t>
            </a:r>
            <a:endParaRPr lang="en-US" sz="2000" dirty="0">
              <a:solidFill>
                <a:srgbClr val="0070C0"/>
              </a:solidFill>
            </a:endParaRPr>
          </a:p>
        </p:txBody>
      </p:sp>
      <p:pic>
        <p:nvPicPr>
          <p:cNvPr id="15" name="Picture 14" descr="Screen Clipping"/>
          <p:cNvPicPr>
            <a:picLocks noChangeAspect="1"/>
          </p:cNvPicPr>
          <p:nvPr/>
        </p:nvPicPr>
        <p:blipFill rotWithShape="1">
          <a:blip r:embed="rId2">
            <a:extLst>
              <a:ext uri="{28A0092B-C50C-407E-A947-70E740481C1C}">
                <a14:useLocalDpi xmlns:a14="http://schemas.microsoft.com/office/drawing/2010/main" val="0"/>
              </a:ext>
            </a:extLst>
          </a:blip>
          <a:srcRect l="11331" t="62068" r="1834"/>
          <a:stretch/>
        </p:blipFill>
        <p:spPr>
          <a:xfrm>
            <a:off x="6618151" y="1515498"/>
            <a:ext cx="5029201" cy="812284"/>
          </a:xfrm>
          <a:prstGeom prst="rect">
            <a:avLst/>
          </a:prstGeom>
        </p:spPr>
      </p:pic>
      <p:pic>
        <p:nvPicPr>
          <p:cNvPr id="16" name="Picture 15" descr="Screen Clipping"/>
          <p:cNvPicPr>
            <a:picLocks noChangeAspect="1"/>
          </p:cNvPicPr>
          <p:nvPr/>
        </p:nvPicPr>
        <p:blipFill rotWithShape="1">
          <a:blip r:embed="rId2">
            <a:extLst>
              <a:ext uri="{28A0092B-C50C-407E-A947-70E740481C1C}">
                <a14:useLocalDpi xmlns:a14="http://schemas.microsoft.com/office/drawing/2010/main" val="0"/>
              </a:ext>
            </a:extLst>
          </a:blip>
          <a:srcRect l="11959" b="62222"/>
          <a:stretch/>
        </p:blipFill>
        <p:spPr>
          <a:xfrm>
            <a:off x="261397" y="1536720"/>
            <a:ext cx="5099025" cy="808973"/>
          </a:xfrm>
          <a:prstGeom prst="rect">
            <a:avLst/>
          </a:prstGeom>
        </p:spPr>
      </p:pic>
      <p:sp>
        <p:nvSpPr>
          <p:cNvPr id="17" name="Rectangle 16"/>
          <p:cNvSpPr/>
          <p:nvPr/>
        </p:nvSpPr>
        <p:spPr>
          <a:xfrm>
            <a:off x="-11804" y="2603925"/>
            <a:ext cx="4769511" cy="400110"/>
          </a:xfrm>
          <a:prstGeom prst="rect">
            <a:avLst/>
          </a:prstGeom>
        </p:spPr>
        <p:txBody>
          <a:bodyPr wrap="none">
            <a:spAutoFit/>
          </a:bodyPr>
          <a:lstStyle/>
          <a:p>
            <a:r>
              <a:rPr lang="en-US" sz="2000" dirty="0" smtClean="0">
                <a:solidFill>
                  <a:srgbClr val="C00000"/>
                </a:solidFill>
              </a:rPr>
              <a:t>2- Nitriles </a:t>
            </a:r>
            <a:r>
              <a:rPr lang="en-US" sz="2000" dirty="0">
                <a:solidFill>
                  <a:srgbClr val="C00000"/>
                </a:solidFill>
              </a:rPr>
              <a:t>from the Dehydration of </a:t>
            </a:r>
            <a:r>
              <a:rPr lang="en-US" sz="2000" dirty="0" smtClean="0">
                <a:solidFill>
                  <a:srgbClr val="C00000"/>
                </a:solidFill>
              </a:rPr>
              <a:t>Amides: </a:t>
            </a:r>
            <a:endParaRPr lang="en-US" sz="2000" dirty="0">
              <a:solidFill>
                <a:srgbClr val="C00000"/>
              </a:solidFill>
            </a:endParaRPr>
          </a:p>
        </p:txBody>
      </p:sp>
      <p:pic>
        <p:nvPicPr>
          <p:cNvPr id="18" name="Picture 1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935" y="3061480"/>
            <a:ext cx="3444538" cy="960203"/>
          </a:xfrm>
          <a:prstGeom prst="rect">
            <a:avLst/>
          </a:prstGeom>
        </p:spPr>
      </p:pic>
      <p:pic>
        <p:nvPicPr>
          <p:cNvPr id="21" name="Picture 20" descr="Screen Clipping"/>
          <p:cNvPicPr>
            <a:picLocks noChangeAspect="1"/>
          </p:cNvPicPr>
          <p:nvPr/>
        </p:nvPicPr>
        <p:blipFill rotWithShape="1">
          <a:blip r:embed="rId4">
            <a:extLst>
              <a:ext uri="{28A0092B-C50C-407E-A947-70E740481C1C}">
                <a14:useLocalDpi xmlns:a14="http://schemas.microsoft.com/office/drawing/2010/main" val="0"/>
              </a:ext>
            </a:extLst>
          </a:blip>
          <a:srcRect r="21333"/>
          <a:stretch/>
        </p:blipFill>
        <p:spPr>
          <a:xfrm>
            <a:off x="37393" y="4411232"/>
            <a:ext cx="4124515" cy="1143099"/>
          </a:xfrm>
          <a:prstGeom prst="rect">
            <a:avLst/>
          </a:prstGeom>
        </p:spPr>
      </p:pic>
      <p:sp>
        <p:nvSpPr>
          <p:cNvPr id="22" name="Rectangle 21"/>
          <p:cNvSpPr/>
          <p:nvPr/>
        </p:nvSpPr>
        <p:spPr>
          <a:xfrm>
            <a:off x="0" y="4021683"/>
            <a:ext cx="3545829" cy="400110"/>
          </a:xfrm>
          <a:prstGeom prst="rect">
            <a:avLst/>
          </a:prstGeom>
        </p:spPr>
        <p:txBody>
          <a:bodyPr wrap="square">
            <a:spAutoFit/>
          </a:bodyPr>
          <a:lstStyle/>
          <a:p>
            <a:r>
              <a:rPr lang="en-US" sz="2000" dirty="0" smtClean="0">
                <a:solidFill>
                  <a:srgbClr val="C00000"/>
                </a:solidFill>
              </a:rPr>
              <a:t>3- Reduction </a:t>
            </a:r>
            <a:r>
              <a:rPr lang="en-US" sz="2000" dirty="0">
                <a:solidFill>
                  <a:srgbClr val="C00000"/>
                </a:solidFill>
              </a:rPr>
              <a:t>of </a:t>
            </a:r>
            <a:r>
              <a:rPr lang="en-US" sz="2000" dirty="0" smtClean="0">
                <a:solidFill>
                  <a:srgbClr val="C00000"/>
                </a:solidFill>
              </a:rPr>
              <a:t>Amides:</a:t>
            </a:r>
            <a:endParaRPr lang="en-US" sz="2000" dirty="0">
              <a:solidFill>
                <a:srgbClr val="C00000"/>
              </a:solidFill>
            </a:endParaRPr>
          </a:p>
        </p:txBody>
      </p:sp>
      <p:sp>
        <p:nvSpPr>
          <p:cNvPr id="23" name="Rectangle 22"/>
          <p:cNvSpPr/>
          <p:nvPr/>
        </p:nvSpPr>
        <p:spPr>
          <a:xfrm>
            <a:off x="37393" y="5554331"/>
            <a:ext cx="2773516" cy="400110"/>
          </a:xfrm>
          <a:prstGeom prst="rect">
            <a:avLst/>
          </a:prstGeom>
        </p:spPr>
        <p:txBody>
          <a:bodyPr wrap="none">
            <a:spAutoFit/>
          </a:bodyPr>
          <a:lstStyle/>
          <a:p>
            <a:r>
              <a:rPr lang="en-US" sz="2000" dirty="0" smtClean="0">
                <a:solidFill>
                  <a:srgbClr val="C00000"/>
                </a:solidFill>
              </a:rPr>
              <a:t>4- Hofmann degradation:</a:t>
            </a:r>
            <a:endParaRPr lang="en-US" sz="2000" dirty="0">
              <a:solidFill>
                <a:srgbClr val="C00000"/>
              </a:solidFill>
            </a:endParaRPr>
          </a:p>
        </p:txBody>
      </p:sp>
      <p:pic>
        <p:nvPicPr>
          <p:cNvPr id="24" name="Picture 23"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3615" y="5906596"/>
            <a:ext cx="4656223" cy="830652"/>
          </a:xfrm>
          <a:prstGeom prst="rect">
            <a:avLst/>
          </a:prstGeom>
        </p:spPr>
      </p:pic>
      <p:grpSp>
        <p:nvGrpSpPr>
          <p:cNvPr id="47" name="Group 46"/>
          <p:cNvGrpSpPr/>
          <p:nvPr/>
        </p:nvGrpSpPr>
        <p:grpSpPr>
          <a:xfrm>
            <a:off x="5946179" y="5606432"/>
            <a:ext cx="5407621" cy="1211415"/>
            <a:chOff x="5946179" y="5606432"/>
            <a:chExt cx="5407621" cy="1211415"/>
          </a:xfrm>
        </p:grpSpPr>
        <p:pic>
          <p:nvPicPr>
            <p:cNvPr id="34" name="Picture 33"/>
            <p:cNvPicPr>
              <a:picLocks noChangeAspect="1"/>
            </p:cNvPicPr>
            <p:nvPr/>
          </p:nvPicPr>
          <p:blipFill>
            <a:blip r:embed="rId6"/>
            <a:stretch>
              <a:fillRect/>
            </a:stretch>
          </p:blipFill>
          <p:spPr>
            <a:xfrm>
              <a:off x="5946179" y="5606432"/>
              <a:ext cx="5407621" cy="1140051"/>
            </a:xfrm>
            <a:prstGeom prst="rect">
              <a:avLst/>
            </a:prstGeom>
          </p:spPr>
        </p:pic>
        <p:sp>
          <p:nvSpPr>
            <p:cNvPr id="44" name="Rectangle 43"/>
            <p:cNvSpPr/>
            <p:nvPr/>
          </p:nvSpPr>
          <p:spPr>
            <a:xfrm>
              <a:off x="9984018" y="6494682"/>
              <a:ext cx="760144" cy="323165"/>
            </a:xfrm>
            <a:prstGeom prst="rect">
              <a:avLst/>
            </a:prstGeom>
          </p:spPr>
          <p:txBody>
            <a:bodyPr wrap="none">
              <a:spAutoFit/>
            </a:bodyPr>
            <a:lstStyle/>
            <a:p>
              <a:r>
                <a:rPr lang="en-US" sz="1500" dirty="0" smtClean="0">
                  <a:solidFill>
                    <a:schemeClr val="tx1">
                      <a:lumMod val="75000"/>
                      <a:lumOff val="25000"/>
                    </a:schemeClr>
                  </a:solidFill>
                </a:rPr>
                <a:t>Aniline</a:t>
              </a:r>
              <a:endParaRPr lang="en-US" sz="1500" dirty="0">
                <a:solidFill>
                  <a:schemeClr val="tx1">
                    <a:lumMod val="75000"/>
                    <a:lumOff val="25000"/>
                  </a:schemeClr>
                </a:solidFill>
              </a:endParaRPr>
            </a:p>
          </p:txBody>
        </p:sp>
      </p:grpSp>
      <p:grpSp>
        <p:nvGrpSpPr>
          <p:cNvPr id="48" name="Group 47"/>
          <p:cNvGrpSpPr/>
          <p:nvPr/>
        </p:nvGrpSpPr>
        <p:grpSpPr>
          <a:xfrm>
            <a:off x="5946179" y="4246505"/>
            <a:ext cx="4255377" cy="1205735"/>
            <a:chOff x="6095285" y="4246505"/>
            <a:chExt cx="4255377" cy="1205735"/>
          </a:xfrm>
        </p:grpSpPr>
        <p:pic>
          <p:nvPicPr>
            <p:cNvPr id="43" name="Picture 42"/>
            <p:cNvPicPr>
              <a:picLocks noChangeAspect="1"/>
            </p:cNvPicPr>
            <p:nvPr/>
          </p:nvPicPr>
          <p:blipFill>
            <a:blip r:embed="rId7"/>
            <a:stretch>
              <a:fillRect/>
            </a:stretch>
          </p:blipFill>
          <p:spPr>
            <a:xfrm>
              <a:off x="6095285" y="4246505"/>
              <a:ext cx="4255377" cy="1152244"/>
            </a:xfrm>
            <a:prstGeom prst="rect">
              <a:avLst/>
            </a:prstGeom>
          </p:spPr>
        </p:pic>
        <p:sp>
          <p:nvSpPr>
            <p:cNvPr id="45" name="Rectangle 44"/>
            <p:cNvSpPr/>
            <p:nvPr/>
          </p:nvSpPr>
          <p:spPr>
            <a:xfrm>
              <a:off x="8878953" y="5129075"/>
              <a:ext cx="1196161" cy="323165"/>
            </a:xfrm>
            <a:prstGeom prst="rect">
              <a:avLst/>
            </a:prstGeom>
          </p:spPr>
          <p:txBody>
            <a:bodyPr wrap="none">
              <a:spAutoFit/>
            </a:bodyPr>
            <a:lstStyle/>
            <a:p>
              <a:r>
                <a:rPr lang="en-US" sz="1500" dirty="0" err="1">
                  <a:solidFill>
                    <a:schemeClr val="tx1">
                      <a:lumMod val="75000"/>
                      <a:lumOff val="25000"/>
                    </a:schemeClr>
                  </a:solidFill>
                </a:rPr>
                <a:t>Benzylamine</a:t>
              </a:r>
              <a:endParaRPr lang="en-US" sz="1500" dirty="0">
                <a:solidFill>
                  <a:schemeClr val="tx1">
                    <a:lumMod val="75000"/>
                    <a:lumOff val="25000"/>
                  </a:schemeClr>
                </a:solidFill>
              </a:endParaRPr>
            </a:p>
          </p:txBody>
        </p:sp>
      </p:grpSp>
      <p:grpSp>
        <p:nvGrpSpPr>
          <p:cNvPr id="2" name="Group 1"/>
          <p:cNvGrpSpPr/>
          <p:nvPr/>
        </p:nvGrpSpPr>
        <p:grpSpPr>
          <a:xfrm>
            <a:off x="5947161" y="3004035"/>
            <a:ext cx="3768450" cy="1067423"/>
            <a:chOff x="5847791" y="3025444"/>
            <a:chExt cx="3768450" cy="1067423"/>
          </a:xfrm>
        </p:grpSpPr>
        <p:grpSp>
          <p:nvGrpSpPr>
            <p:cNvPr id="49" name="Group 48"/>
            <p:cNvGrpSpPr/>
            <p:nvPr/>
          </p:nvGrpSpPr>
          <p:grpSpPr>
            <a:xfrm>
              <a:off x="8272332" y="3025444"/>
              <a:ext cx="1343909" cy="1066869"/>
              <a:chOff x="8499566" y="3029628"/>
              <a:chExt cx="1343909" cy="1066869"/>
            </a:xfrm>
          </p:grpSpPr>
          <p:pic>
            <p:nvPicPr>
              <p:cNvPr id="20" name="Picture 19" descr="Screen Clipping"/>
              <p:cNvPicPr>
                <a:picLocks noChangeAspect="1"/>
              </p:cNvPicPr>
              <p:nvPr/>
            </p:nvPicPr>
            <p:blipFill rotWithShape="1">
              <a:blip r:embed="rId8">
                <a:grayscl/>
                <a:extLst>
                  <a:ext uri="{28A0092B-C50C-407E-A947-70E740481C1C}">
                    <a14:useLocalDpi xmlns:a14="http://schemas.microsoft.com/office/drawing/2010/main" val="0"/>
                  </a:ext>
                </a:extLst>
              </a:blip>
              <a:srcRect l="63940"/>
              <a:stretch/>
            </p:blipFill>
            <p:spPr>
              <a:xfrm>
                <a:off x="8556225" y="3029628"/>
                <a:ext cx="1287250" cy="1009194"/>
              </a:xfrm>
              <a:prstGeom prst="rect">
                <a:avLst/>
              </a:prstGeom>
            </p:spPr>
          </p:pic>
          <p:sp>
            <p:nvSpPr>
              <p:cNvPr id="46" name="Rectangle 45"/>
              <p:cNvSpPr/>
              <p:nvPr/>
            </p:nvSpPr>
            <p:spPr>
              <a:xfrm>
                <a:off x="8499566" y="3773332"/>
                <a:ext cx="1132041" cy="323165"/>
              </a:xfrm>
              <a:prstGeom prst="rect">
                <a:avLst/>
              </a:prstGeom>
            </p:spPr>
            <p:txBody>
              <a:bodyPr wrap="none">
                <a:spAutoFit/>
              </a:bodyPr>
              <a:lstStyle/>
              <a:p>
                <a:r>
                  <a:rPr lang="en-US" sz="1500" dirty="0" err="1">
                    <a:solidFill>
                      <a:schemeClr val="tx1">
                        <a:lumMod val="75000"/>
                        <a:lumOff val="25000"/>
                      </a:schemeClr>
                    </a:solidFill>
                  </a:rPr>
                  <a:t>Benzonitrile</a:t>
                </a:r>
                <a:endParaRPr lang="en-US" sz="1500" dirty="0">
                  <a:solidFill>
                    <a:schemeClr val="tx1">
                      <a:lumMod val="75000"/>
                      <a:lumOff val="25000"/>
                    </a:schemeClr>
                  </a:solidFill>
                </a:endParaRPr>
              </a:p>
            </p:txBody>
          </p:sp>
        </p:grpSp>
        <p:pic>
          <p:nvPicPr>
            <p:cNvPr id="25" name="Picture 24" descr="Screen Clipping"/>
            <p:cNvPicPr>
              <a:picLocks noChangeAspect="1"/>
            </p:cNvPicPr>
            <p:nvPr/>
          </p:nvPicPr>
          <p:blipFill rotWithShape="1">
            <a:blip r:embed="rId3">
              <a:extLst>
                <a:ext uri="{28A0092B-C50C-407E-A947-70E740481C1C}">
                  <a14:useLocalDpi xmlns:a14="http://schemas.microsoft.com/office/drawing/2010/main" val="0"/>
                </a:ext>
              </a:extLst>
            </a:blip>
            <a:srcRect l="39182" t="22404" r="37734" b="29981"/>
            <a:stretch/>
          </p:blipFill>
          <p:spPr>
            <a:xfrm>
              <a:off x="7336381" y="3311947"/>
              <a:ext cx="795130" cy="457201"/>
            </a:xfrm>
            <a:prstGeom prst="rect">
              <a:avLst/>
            </a:prstGeom>
          </p:spPr>
        </p:pic>
        <p:pic>
          <p:nvPicPr>
            <p:cNvPr id="29" name="Picture 28" descr="Screen Clipping"/>
            <p:cNvPicPr>
              <a:picLocks noChangeAspect="1"/>
            </p:cNvPicPr>
            <p:nvPr/>
          </p:nvPicPr>
          <p:blipFill rotWithShape="1">
            <a:blip r:embed="rId8">
              <a:grayscl/>
              <a:extLst>
                <a:ext uri="{28A0092B-C50C-407E-A947-70E740481C1C}">
                  <a14:useLocalDpi xmlns:a14="http://schemas.microsoft.com/office/drawing/2010/main" val="0"/>
                </a:ext>
              </a:extLst>
            </a:blip>
            <a:srcRect r="57871"/>
            <a:stretch/>
          </p:blipFill>
          <p:spPr>
            <a:xfrm>
              <a:off x="5847791" y="3083673"/>
              <a:ext cx="1503896" cy="1009194"/>
            </a:xfrm>
            <a:prstGeom prst="rect">
              <a:avLst/>
            </a:prstGeom>
          </p:spPr>
        </p:pic>
      </p:grpSp>
    </p:spTree>
    <p:extLst>
      <p:ext uri="{BB962C8B-B14F-4D97-AF65-F5344CB8AC3E}">
        <p14:creationId xmlns:p14="http://schemas.microsoft.com/office/powerpoint/2010/main" val="18108109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48C139DB-7B32-44B5-9023-C86EE37F0FED}"/>
              </a:ext>
            </a:extLst>
          </p:cNvPr>
          <p:cNvSpPr>
            <a:spLocks noGrp="1"/>
          </p:cNvSpPr>
          <p:nvPr>
            <p:ph idx="1"/>
          </p:nvPr>
        </p:nvSpPr>
        <p:spPr>
          <a:xfrm>
            <a:off x="0" y="751347"/>
            <a:ext cx="12076091" cy="1089373"/>
          </a:xfrm>
        </p:spPr>
        <p:txBody>
          <a:bodyPr>
            <a:noAutofit/>
          </a:bodyPr>
          <a:lstStyle/>
          <a:p>
            <a:pPr>
              <a:lnSpc>
                <a:spcPct val="150000"/>
              </a:lnSpc>
            </a:pPr>
            <a:r>
              <a:rPr lang="en-US" sz="2000" dirty="0" smtClean="0"/>
              <a:t>The </a:t>
            </a:r>
            <a:r>
              <a:rPr lang="en-US" sz="2000" dirty="0"/>
              <a:t>combination of a </a:t>
            </a:r>
            <a:r>
              <a:rPr lang="en-US" sz="2000" dirty="0">
                <a:solidFill>
                  <a:srgbClr val="C00000"/>
                </a:solidFill>
              </a:rPr>
              <a:t>carbonyl group </a:t>
            </a:r>
            <a:r>
              <a:rPr lang="en-US" sz="2000" dirty="0"/>
              <a:t>and a </a:t>
            </a:r>
            <a:r>
              <a:rPr lang="en-US" sz="2000" dirty="0">
                <a:solidFill>
                  <a:srgbClr val="C00000"/>
                </a:solidFill>
              </a:rPr>
              <a:t>hydroxyl</a:t>
            </a:r>
            <a:r>
              <a:rPr lang="en-US" sz="2000" dirty="0"/>
              <a:t> on the same carbon </a:t>
            </a:r>
            <a:r>
              <a:rPr lang="en-US" sz="2000" dirty="0" smtClean="0"/>
              <a:t>atom </a:t>
            </a:r>
            <a:r>
              <a:rPr lang="en-US" sz="2000" dirty="0"/>
              <a:t>is called a </a:t>
            </a:r>
            <a:r>
              <a:rPr lang="en-US" sz="2000" dirty="0">
                <a:solidFill>
                  <a:srgbClr val="C00000"/>
                </a:solidFill>
              </a:rPr>
              <a:t>carboxyl group</a:t>
            </a:r>
            <a:r>
              <a:rPr lang="en-US" sz="2000" dirty="0" smtClean="0">
                <a:solidFill>
                  <a:srgbClr val="C00000"/>
                </a:solidFill>
              </a:rPr>
              <a:t> </a:t>
            </a:r>
          </a:p>
          <a:p>
            <a:pPr>
              <a:lnSpc>
                <a:spcPct val="150000"/>
              </a:lnSpc>
            </a:pPr>
            <a:r>
              <a:rPr lang="en-US" sz="2000" dirty="0"/>
              <a:t>Carboxylic acids </a:t>
            </a:r>
            <a:r>
              <a:rPr lang="en-US" sz="2000" dirty="0">
                <a:solidFill>
                  <a:srgbClr val="000000"/>
                </a:solidFill>
              </a:rPr>
              <a:t>are </a:t>
            </a:r>
            <a:r>
              <a:rPr lang="en-US" sz="2000" dirty="0">
                <a:solidFill>
                  <a:srgbClr val="C00000"/>
                </a:solidFill>
              </a:rPr>
              <a:t>strong organic acids </a:t>
            </a:r>
            <a:r>
              <a:rPr lang="en-US" sz="2000" dirty="0">
                <a:solidFill>
                  <a:srgbClr val="000000"/>
                </a:solidFill>
              </a:rPr>
              <a:t>which contain the </a:t>
            </a:r>
            <a:r>
              <a:rPr lang="en-US" sz="2000" dirty="0">
                <a:solidFill>
                  <a:srgbClr val="C00000"/>
                </a:solidFill>
              </a:rPr>
              <a:t>carboxyl </a:t>
            </a:r>
            <a:r>
              <a:rPr lang="en-US" sz="2000" dirty="0" smtClean="0">
                <a:solidFill>
                  <a:srgbClr val="C00000"/>
                </a:solidFill>
              </a:rPr>
              <a:t>group</a:t>
            </a:r>
            <a:r>
              <a:rPr lang="en-US" sz="2000" dirty="0" smtClean="0"/>
              <a:t>.</a:t>
            </a:r>
          </a:p>
        </p:txBody>
      </p:sp>
      <p:sp>
        <p:nvSpPr>
          <p:cNvPr id="7" name="Slide Number Placeholder 6">
            <a:extLst>
              <a:ext uri="{FF2B5EF4-FFF2-40B4-BE49-F238E27FC236}">
                <a16:creationId xmlns="" xmlns:a16="http://schemas.microsoft.com/office/drawing/2014/main" id="{C0D36A9F-BCA7-41A8-809F-CBF858ECFA6A}"/>
              </a:ext>
            </a:extLst>
          </p:cNvPr>
          <p:cNvSpPr>
            <a:spLocks noGrp="1"/>
          </p:cNvSpPr>
          <p:nvPr>
            <p:ph type="sldNum" sz="quarter" idx="12"/>
          </p:nvPr>
        </p:nvSpPr>
        <p:spPr/>
        <p:txBody>
          <a:bodyPr/>
          <a:lstStyle/>
          <a:p>
            <a:fld id="{D57F1E4F-1CFF-5643-939E-217C01CDF565}" type="slidenum">
              <a:rPr lang="en-US" smtClean="0"/>
              <a:pPr/>
              <a:t>2</a:t>
            </a:fld>
            <a:endParaRPr lang="en-US" dirty="0"/>
          </a:p>
        </p:txBody>
      </p:sp>
      <p:sp>
        <p:nvSpPr>
          <p:cNvPr id="9" name="Title 1">
            <a:extLst>
              <a:ext uri="{FF2B5EF4-FFF2-40B4-BE49-F238E27FC236}">
                <a16:creationId xmlns="" xmlns:a16="http://schemas.microsoft.com/office/drawing/2014/main" id="{FEE0B77F-FDA6-437A-88C4-78262806CA71}"/>
              </a:ext>
            </a:extLst>
          </p:cNvPr>
          <p:cNvSpPr txBox="1">
            <a:spLocks/>
          </p:cNvSpPr>
          <p:nvPr/>
        </p:nvSpPr>
        <p:spPr>
          <a:xfrm>
            <a:off x="579941" y="-99213"/>
            <a:ext cx="10515600" cy="11048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solidFill>
                  <a:srgbClr val="00B050"/>
                </a:solidFill>
              </a:rPr>
              <a:t>Structure of carboxylic Acids and their </a:t>
            </a:r>
            <a:r>
              <a:rPr lang="en-US" sz="3200" dirty="0" smtClean="0">
                <a:solidFill>
                  <a:srgbClr val="00B050"/>
                </a:solidFill>
              </a:rPr>
              <a:t>derivatives </a:t>
            </a:r>
            <a:endParaRPr lang="en-US" sz="3200" dirty="0">
              <a:solidFill>
                <a:srgbClr val="00B050"/>
              </a:solidFill>
            </a:endParaRPr>
          </a:p>
        </p:txBody>
      </p:sp>
      <p:pic>
        <p:nvPicPr>
          <p:cNvPr id="10" name="Picture 9" descr="Screen Clipping"/>
          <p:cNvPicPr>
            <a:picLocks noChangeAspect="1"/>
          </p:cNvPicPr>
          <p:nvPr/>
        </p:nvPicPr>
        <p:blipFill rotWithShape="1">
          <a:blip r:embed="rId2">
            <a:extLst>
              <a:ext uri="{28A0092B-C50C-407E-A947-70E740481C1C}">
                <a14:useLocalDpi xmlns:a14="http://schemas.microsoft.com/office/drawing/2010/main" val="0"/>
              </a:ext>
            </a:extLst>
          </a:blip>
          <a:srcRect r="22440"/>
          <a:stretch/>
        </p:blipFill>
        <p:spPr>
          <a:xfrm>
            <a:off x="2928991" y="2019205"/>
            <a:ext cx="5165905" cy="1181202"/>
          </a:xfrm>
          <a:prstGeom prst="rect">
            <a:avLst/>
          </a:prstGeom>
        </p:spPr>
      </p:pic>
      <p:pic>
        <p:nvPicPr>
          <p:cNvPr id="13" name="Picture 1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7246" y="4093809"/>
            <a:ext cx="6181538" cy="986836"/>
          </a:xfrm>
          <a:prstGeom prst="rect">
            <a:avLst/>
          </a:prstGeom>
        </p:spPr>
      </p:pic>
      <p:sp>
        <p:nvSpPr>
          <p:cNvPr id="14" name="Rectangle 13"/>
          <p:cNvSpPr/>
          <p:nvPr/>
        </p:nvSpPr>
        <p:spPr>
          <a:xfrm>
            <a:off x="0" y="3389406"/>
            <a:ext cx="11708091" cy="498663"/>
          </a:xfrm>
          <a:prstGeom prst="rect">
            <a:avLst/>
          </a:prstGeom>
        </p:spPr>
        <p:txBody>
          <a:bodyPr wrap="square">
            <a:spAutoFit/>
          </a:bodyPr>
          <a:lstStyle/>
          <a:p>
            <a:pPr marL="285750" indent="-285750">
              <a:lnSpc>
                <a:spcPct val="150000"/>
              </a:lnSpc>
              <a:buFont typeface="Arial" panose="020B0604020202020204" pitchFamily="34" charset="0"/>
              <a:buChar char="•"/>
            </a:pPr>
            <a:r>
              <a:rPr lang="en-US" sz="2000" dirty="0"/>
              <a:t>Carboxylic acid derivatives, in which the hydroxyl group of an acid is replaced by other functional groups</a:t>
            </a:r>
            <a:r>
              <a:rPr lang="en-US" sz="2000" dirty="0" smtClean="0"/>
              <a:t>.</a:t>
            </a:r>
            <a:endParaRPr lang="en-US" sz="2000" dirty="0"/>
          </a:p>
        </p:txBody>
      </p:sp>
      <p:sp>
        <p:nvSpPr>
          <p:cNvPr id="2" name="Rectangle 1"/>
          <p:cNvSpPr/>
          <p:nvPr/>
        </p:nvSpPr>
        <p:spPr>
          <a:xfrm>
            <a:off x="97409" y="5199367"/>
            <a:ext cx="11101633" cy="707886"/>
          </a:xfrm>
          <a:prstGeom prst="rect">
            <a:avLst/>
          </a:prstGeom>
        </p:spPr>
        <p:txBody>
          <a:bodyPr wrap="square">
            <a:spAutoFit/>
          </a:bodyPr>
          <a:lstStyle/>
          <a:p>
            <a:pPr marL="342900" indent="-342900">
              <a:buFont typeface="Arial" panose="020B0604020202020204" pitchFamily="34" charset="0"/>
              <a:buChar char="•"/>
            </a:pPr>
            <a:r>
              <a:rPr lang="en-US" sz="2000" dirty="0">
                <a:latin typeface="Times New Roman" pitchFamily="18" charset="0"/>
                <a:cs typeface="Times New Roman" pitchFamily="18" charset="0"/>
              </a:rPr>
              <a:t>Carboxylic acids are classified as aliphatic or aromatic </a:t>
            </a:r>
            <a:r>
              <a:rPr lang="en-US" sz="2000" dirty="0" smtClean="0">
                <a:latin typeface="Times New Roman" pitchFamily="18" charset="0"/>
                <a:cs typeface="Times New Roman" pitchFamily="18" charset="0"/>
              </a:rPr>
              <a:t>depending on </a:t>
            </a:r>
            <a:r>
              <a:rPr lang="en-US" sz="2000" dirty="0">
                <a:latin typeface="Times New Roman" pitchFamily="18" charset="0"/>
                <a:cs typeface="Times New Roman" pitchFamily="18" charset="0"/>
              </a:rPr>
              <a:t>whether </a:t>
            </a:r>
            <a:r>
              <a:rPr lang="en-US" sz="2000" dirty="0">
                <a:solidFill>
                  <a:srgbClr val="C00000"/>
                </a:solidFill>
                <a:latin typeface="Times New Roman" pitchFamily="18" charset="0"/>
                <a:cs typeface="Times New Roman" pitchFamily="18" charset="0"/>
              </a:rPr>
              <a:t>R</a:t>
            </a:r>
            <a:r>
              <a:rPr lang="en-US" sz="2000" dirty="0">
                <a:latin typeface="Times New Roman" pitchFamily="18" charset="0"/>
                <a:cs typeface="Times New Roman" pitchFamily="18" charset="0"/>
              </a:rPr>
              <a:t> or an </a:t>
            </a:r>
            <a:r>
              <a:rPr lang="en-US" sz="2000" dirty="0" err="1" smtClean="0">
                <a:solidFill>
                  <a:srgbClr val="C00000"/>
                </a:solidFill>
                <a:latin typeface="Times New Roman" pitchFamily="18" charset="0"/>
                <a:cs typeface="Times New Roman" pitchFamily="18" charset="0"/>
              </a:rPr>
              <a:t>Ar</a:t>
            </a:r>
            <a:r>
              <a:rPr lang="en-US" sz="2000" dirty="0" smtClean="0">
                <a:latin typeface="Times New Roman" pitchFamily="18" charset="0"/>
                <a:cs typeface="Times New Roman" pitchFamily="18" charset="0"/>
              </a:rPr>
              <a:t> is </a:t>
            </a:r>
            <a:r>
              <a:rPr lang="en-US" sz="2000" dirty="0">
                <a:latin typeface="Times New Roman" pitchFamily="18" charset="0"/>
                <a:cs typeface="Times New Roman" pitchFamily="18" charset="0"/>
              </a:rPr>
              <a:t>attached to the carboxylic group  </a:t>
            </a:r>
            <a:r>
              <a:rPr lang="en-US" sz="2000" dirty="0" smtClean="0">
                <a:solidFill>
                  <a:srgbClr val="C00000"/>
                </a:solidFill>
                <a:latin typeface="Times New Roman" pitchFamily="18" charset="0"/>
                <a:cs typeface="Times New Roman" pitchFamily="18" charset="0"/>
              </a:rPr>
              <a:t>R</a:t>
            </a:r>
            <a:r>
              <a:rPr lang="en-US" sz="2000" dirty="0" smtClean="0">
                <a:latin typeface="Times New Roman" pitchFamily="18" charset="0"/>
                <a:cs typeface="Times New Roman" pitchFamily="18" charset="0"/>
              </a:rPr>
              <a:t>-COOH </a:t>
            </a:r>
            <a:r>
              <a:rPr lang="en-US" sz="2000" dirty="0">
                <a:latin typeface="Times New Roman" pitchFamily="18" charset="0"/>
                <a:cs typeface="Times New Roman" pitchFamily="18" charset="0"/>
              </a:rPr>
              <a:t>or </a:t>
            </a:r>
            <a:r>
              <a:rPr lang="en-US" sz="2000" dirty="0" err="1">
                <a:solidFill>
                  <a:srgbClr val="C00000"/>
                </a:solidFill>
                <a:latin typeface="Times New Roman" pitchFamily="18" charset="0"/>
                <a:cs typeface="Times New Roman" pitchFamily="18" charset="0"/>
              </a:rPr>
              <a:t>Ar</a:t>
            </a:r>
            <a:r>
              <a:rPr lang="en-US" sz="2000" dirty="0">
                <a:latin typeface="Times New Roman" pitchFamily="18" charset="0"/>
                <a:cs typeface="Times New Roman" pitchFamily="18" charset="0"/>
              </a:rPr>
              <a:t>-COOH</a:t>
            </a:r>
            <a:endParaRPr lang="ar-SA" sz="2000" dirty="0">
              <a:latin typeface="Times New Roman" pitchFamily="18" charset="0"/>
              <a:cs typeface="Times New Roman" pitchFamily="18" charset="0"/>
            </a:endParaRPr>
          </a:p>
        </p:txBody>
      </p:sp>
    </p:spTree>
    <p:extLst>
      <p:ext uri="{BB962C8B-B14F-4D97-AF65-F5344CB8AC3E}">
        <p14:creationId xmlns:p14="http://schemas.microsoft.com/office/powerpoint/2010/main" val="34068032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9DAC0582-F763-4C09-A0EF-20D36FFDE40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srgbClr val="000000">
                    <a:tint val="75000"/>
                  </a:srgbClr>
                </a:solidFill>
                <a:effectLst/>
                <a:uLnTx/>
                <a:uFillTx/>
                <a:latin typeface="Times New Roman"/>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srgbClr val="000000">
                  <a:tint val="75000"/>
                </a:srgbClr>
              </a:solidFill>
              <a:effectLst/>
              <a:uLnTx/>
              <a:uFillTx/>
              <a:latin typeface="Times New Roman"/>
              <a:ea typeface="+mn-ea"/>
              <a:cs typeface="+mn-cs"/>
            </a:endParaRPr>
          </a:p>
        </p:txBody>
      </p:sp>
      <p:sp>
        <p:nvSpPr>
          <p:cNvPr id="10" name="TextBox 9"/>
          <p:cNvSpPr txBox="1"/>
          <p:nvPr/>
        </p:nvSpPr>
        <p:spPr>
          <a:xfrm>
            <a:off x="3411574" y="44057"/>
            <a:ext cx="4802533" cy="584775"/>
          </a:xfrm>
          <a:prstGeom prst="rect">
            <a:avLst/>
          </a:prstGeom>
          <a:noFill/>
        </p:spPr>
        <p:txBody>
          <a:bodyPr wrap="none" rtlCol="0">
            <a:spAutoFit/>
          </a:bodyPr>
          <a:lstStyle/>
          <a:p>
            <a:r>
              <a:rPr lang="en-US" sz="3200" dirty="0" smtClean="0">
                <a:solidFill>
                  <a:srgbClr val="00B050"/>
                </a:solidFill>
              </a:rPr>
              <a:t>Reaction of Acid Anhydride</a:t>
            </a:r>
            <a:endParaRPr lang="en-US" sz="3200" dirty="0">
              <a:solidFill>
                <a:srgbClr val="00B050"/>
              </a:solidFill>
            </a:endParaRPr>
          </a:p>
        </p:txBody>
      </p:sp>
      <p:sp>
        <p:nvSpPr>
          <p:cNvPr id="12" name="Rectangle 11"/>
          <p:cNvSpPr/>
          <p:nvPr/>
        </p:nvSpPr>
        <p:spPr>
          <a:xfrm>
            <a:off x="0" y="655796"/>
            <a:ext cx="3988849" cy="400110"/>
          </a:xfrm>
          <a:prstGeom prst="rect">
            <a:avLst/>
          </a:prstGeom>
        </p:spPr>
        <p:txBody>
          <a:bodyPr wrap="none">
            <a:spAutoFit/>
          </a:bodyPr>
          <a:lstStyle/>
          <a:p>
            <a:r>
              <a:rPr lang="en-US" sz="2000" dirty="0" smtClean="0">
                <a:solidFill>
                  <a:srgbClr val="C00000"/>
                </a:solidFill>
              </a:rPr>
              <a:t>1- Conversion to Acids (hydrolysis): </a:t>
            </a:r>
            <a:endParaRPr lang="en-US" sz="2000" dirty="0">
              <a:solidFill>
                <a:srgbClr val="C00000"/>
              </a:solidFill>
            </a:endParaRPr>
          </a:p>
        </p:txBody>
      </p:sp>
      <p:sp>
        <p:nvSpPr>
          <p:cNvPr id="13" name="Rectangle 12"/>
          <p:cNvSpPr/>
          <p:nvPr/>
        </p:nvSpPr>
        <p:spPr>
          <a:xfrm>
            <a:off x="0" y="2064669"/>
            <a:ext cx="2889332" cy="400110"/>
          </a:xfrm>
          <a:prstGeom prst="rect">
            <a:avLst/>
          </a:prstGeom>
        </p:spPr>
        <p:txBody>
          <a:bodyPr wrap="square">
            <a:spAutoFit/>
          </a:bodyPr>
          <a:lstStyle/>
          <a:p>
            <a:r>
              <a:rPr lang="en-US" sz="2000" dirty="0" smtClean="0">
                <a:solidFill>
                  <a:srgbClr val="C00000"/>
                </a:solidFill>
              </a:rPr>
              <a:t>2- Conversion </a:t>
            </a:r>
            <a:r>
              <a:rPr lang="en-US" sz="2000" dirty="0">
                <a:solidFill>
                  <a:srgbClr val="C00000"/>
                </a:solidFill>
              </a:rPr>
              <a:t>to </a:t>
            </a:r>
            <a:r>
              <a:rPr lang="en-US" sz="2000" dirty="0" smtClean="0">
                <a:solidFill>
                  <a:srgbClr val="C00000"/>
                </a:solidFill>
              </a:rPr>
              <a:t>Esters: </a:t>
            </a:r>
            <a:endParaRPr lang="en-US" sz="2000" dirty="0">
              <a:solidFill>
                <a:srgbClr val="C00000"/>
              </a:solidFill>
            </a:endParaRPr>
          </a:p>
        </p:txBody>
      </p:sp>
      <p:pic>
        <p:nvPicPr>
          <p:cNvPr id="2" name="Picture 1" descr="Screen Clipping"/>
          <p:cNvPicPr>
            <a:picLocks noChangeAspect="1"/>
          </p:cNvPicPr>
          <p:nvPr/>
        </p:nvPicPr>
        <p:blipFill>
          <a:blip r:embed="rId2">
            <a:extLst>
              <a:ext uri="{BEBA8EAE-BF5A-486C-A8C5-ECC9F3942E4B}">
                <a14:imgProps xmlns:a14="http://schemas.microsoft.com/office/drawing/2010/main">
                  <a14:imgLayer r:embed="rId3">
                    <a14:imgEffect>
                      <a14:colorTemperature colorTemp="5900"/>
                    </a14:imgEffect>
                    <a14:imgEffect>
                      <a14:saturation sat="66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040170" y="1102111"/>
            <a:ext cx="4008467" cy="830652"/>
          </a:xfrm>
          <a:prstGeom prst="rect">
            <a:avLst/>
          </a:prstGeom>
        </p:spPr>
      </p:pic>
      <p:sp>
        <p:nvSpPr>
          <p:cNvPr id="14" name="Rectangle 13"/>
          <p:cNvSpPr/>
          <p:nvPr/>
        </p:nvSpPr>
        <p:spPr>
          <a:xfrm>
            <a:off x="0" y="3347864"/>
            <a:ext cx="2889332" cy="400110"/>
          </a:xfrm>
          <a:prstGeom prst="rect">
            <a:avLst/>
          </a:prstGeom>
        </p:spPr>
        <p:txBody>
          <a:bodyPr wrap="square">
            <a:spAutoFit/>
          </a:bodyPr>
          <a:lstStyle/>
          <a:p>
            <a:r>
              <a:rPr lang="en-US" sz="2000" dirty="0" smtClean="0">
                <a:solidFill>
                  <a:srgbClr val="C00000"/>
                </a:solidFill>
              </a:rPr>
              <a:t>3- Conversion </a:t>
            </a:r>
            <a:r>
              <a:rPr lang="en-US" sz="2000" dirty="0">
                <a:solidFill>
                  <a:srgbClr val="C00000"/>
                </a:solidFill>
              </a:rPr>
              <a:t>to </a:t>
            </a:r>
            <a:r>
              <a:rPr lang="en-US" sz="2000" dirty="0" smtClean="0">
                <a:solidFill>
                  <a:srgbClr val="C00000"/>
                </a:solidFill>
              </a:rPr>
              <a:t>Amides: </a:t>
            </a:r>
            <a:endParaRPr lang="en-US" sz="2000" dirty="0">
              <a:solidFill>
                <a:srgbClr val="C00000"/>
              </a:solidFill>
            </a:endParaRPr>
          </a:p>
        </p:txBody>
      </p:sp>
      <p:pic>
        <p:nvPicPr>
          <p:cNvPr id="15" name="Picture 14" descr="Screen Clipping"/>
          <p:cNvPicPr>
            <a:picLocks noChangeAspect="1"/>
          </p:cNvPicPr>
          <p:nvPr/>
        </p:nvPicPr>
        <p:blipFill>
          <a:blip r:embed="rId4">
            <a:extLst>
              <a:ext uri="{BEBA8EAE-BF5A-486C-A8C5-ECC9F3942E4B}">
                <a14:imgProps xmlns:a14="http://schemas.microsoft.com/office/drawing/2010/main">
                  <a14:imgLayer r:embed="rId5">
                    <a14:imgEffect>
                      <a14:colorTemperature colorTemp="5900"/>
                    </a14:imgEffect>
                    <a14:imgEffect>
                      <a14:saturation sat="66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467586" y="3881857"/>
            <a:ext cx="6035563" cy="1272650"/>
          </a:xfrm>
          <a:prstGeom prst="rect">
            <a:avLst/>
          </a:prstGeom>
        </p:spPr>
      </p:pic>
      <p:sp>
        <p:nvSpPr>
          <p:cNvPr id="16" name="Rectangle 15"/>
          <p:cNvSpPr/>
          <p:nvPr/>
        </p:nvSpPr>
        <p:spPr>
          <a:xfrm>
            <a:off x="0" y="5254489"/>
            <a:ext cx="6056723" cy="400110"/>
          </a:xfrm>
          <a:prstGeom prst="rect">
            <a:avLst/>
          </a:prstGeom>
        </p:spPr>
        <p:txBody>
          <a:bodyPr wrap="none">
            <a:spAutoFit/>
          </a:bodyPr>
          <a:lstStyle/>
          <a:p>
            <a:r>
              <a:rPr lang="en-US" sz="2000" dirty="0" smtClean="0">
                <a:solidFill>
                  <a:srgbClr val="C00000"/>
                </a:solidFill>
              </a:rPr>
              <a:t>4- Conversion </a:t>
            </a:r>
            <a:r>
              <a:rPr lang="en-US" sz="2000" dirty="0">
                <a:solidFill>
                  <a:srgbClr val="C00000"/>
                </a:solidFill>
              </a:rPr>
              <a:t>to </a:t>
            </a:r>
            <a:r>
              <a:rPr lang="en-US" sz="2000" dirty="0" smtClean="0">
                <a:solidFill>
                  <a:srgbClr val="C00000"/>
                </a:solidFill>
              </a:rPr>
              <a:t>Aryl </a:t>
            </a:r>
            <a:r>
              <a:rPr lang="en-US" sz="2000" dirty="0">
                <a:solidFill>
                  <a:srgbClr val="C00000"/>
                </a:solidFill>
              </a:rPr>
              <a:t>ketones (</a:t>
            </a:r>
            <a:r>
              <a:rPr lang="en-US" sz="2000" dirty="0" err="1">
                <a:solidFill>
                  <a:srgbClr val="C00000"/>
                </a:solidFill>
              </a:rPr>
              <a:t>Friedel</a:t>
            </a:r>
            <a:r>
              <a:rPr lang="en-US" sz="2000" dirty="0">
                <a:solidFill>
                  <a:srgbClr val="C00000"/>
                </a:solidFill>
              </a:rPr>
              <a:t>–Crafts </a:t>
            </a:r>
            <a:r>
              <a:rPr lang="en-US" sz="2000" dirty="0" smtClean="0">
                <a:solidFill>
                  <a:srgbClr val="C00000"/>
                </a:solidFill>
              </a:rPr>
              <a:t>acylation):</a:t>
            </a:r>
            <a:endParaRPr lang="en-US" sz="2000" dirty="0">
              <a:solidFill>
                <a:srgbClr val="C00000"/>
              </a:solidFill>
            </a:endParaRPr>
          </a:p>
        </p:txBody>
      </p:sp>
      <p:pic>
        <p:nvPicPr>
          <p:cNvPr id="17" name="Picture 16" descr="Screen Clipping"/>
          <p:cNvPicPr>
            <a:picLocks noChangeAspect="1"/>
          </p:cNvPicPr>
          <p:nvPr/>
        </p:nvPicPr>
        <p:blipFill>
          <a:blip r:embed="rId6">
            <a:extLst>
              <a:ext uri="{BEBA8EAE-BF5A-486C-A8C5-ECC9F3942E4B}">
                <a14:imgProps xmlns:a14="http://schemas.microsoft.com/office/drawing/2010/main">
                  <a14:imgLayer r:embed="rId7">
                    <a14:imgEffect>
                      <a14:colorTemperature colorTemp="59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67298" y="5581202"/>
            <a:ext cx="4954213" cy="1223177"/>
          </a:xfrm>
          <a:prstGeom prst="rect">
            <a:avLst/>
          </a:prstGeom>
        </p:spPr>
      </p:pic>
      <p:pic>
        <p:nvPicPr>
          <p:cNvPr id="19" name="Picture 18" descr="Screen Clippi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11796" y="5488445"/>
            <a:ext cx="5848472" cy="1233030"/>
          </a:xfrm>
          <a:prstGeom prst="rect">
            <a:avLst/>
          </a:prstGeom>
        </p:spPr>
      </p:pic>
      <p:pic>
        <p:nvPicPr>
          <p:cNvPr id="20" name="Picture 19" descr="Screen Clipping"/>
          <p:cNvPicPr>
            <a:picLocks noChangeAspect="1"/>
          </p:cNvPicPr>
          <p:nvPr/>
        </p:nvPicPr>
        <p:blipFill>
          <a:blip r:embed="rId9">
            <a:extLst>
              <a:ext uri="{BEBA8EAE-BF5A-486C-A8C5-ECC9F3942E4B}">
                <a14:imgProps xmlns:a14="http://schemas.microsoft.com/office/drawing/2010/main">
                  <a14:imgLayer r:embed="rId10">
                    <a14:imgEffect>
                      <a14:colorTemperature colorTemp="5900"/>
                    </a14:imgEffect>
                    <a14:imgEffect>
                      <a14:saturation sat="66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58116" y="2454962"/>
            <a:ext cx="5250635" cy="853514"/>
          </a:xfrm>
          <a:prstGeom prst="rect">
            <a:avLst/>
          </a:prstGeom>
        </p:spPr>
      </p:pic>
      <p:pic>
        <p:nvPicPr>
          <p:cNvPr id="21" name="Picture 20" descr="Screen Clippi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503149" y="1413957"/>
            <a:ext cx="5584653" cy="2935523"/>
          </a:xfrm>
          <a:prstGeom prst="rect">
            <a:avLst/>
          </a:prstGeom>
        </p:spPr>
      </p:pic>
    </p:spTree>
    <p:extLst>
      <p:ext uri="{BB962C8B-B14F-4D97-AF65-F5344CB8AC3E}">
        <p14:creationId xmlns:p14="http://schemas.microsoft.com/office/powerpoint/2010/main" val="6056973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6291C61-EEB5-4B11-946C-050C807B5ED8}"/>
              </a:ext>
            </a:extLst>
          </p:cNvPr>
          <p:cNvSpPr>
            <a:spLocks noGrp="1"/>
          </p:cNvSpPr>
          <p:nvPr>
            <p:ph type="title"/>
          </p:nvPr>
        </p:nvSpPr>
        <p:spPr>
          <a:xfrm>
            <a:off x="2980765" y="24296"/>
            <a:ext cx="5930511" cy="806202"/>
          </a:xfrm>
        </p:spPr>
        <p:txBody>
          <a:bodyPr>
            <a:normAutofit/>
          </a:bodyPr>
          <a:lstStyle/>
          <a:p>
            <a:r>
              <a:rPr lang="en-US" sz="2800" dirty="0" smtClean="0">
                <a:solidFill>
                  <a:srgbClr val="00B050"/>
                </a:solidFill>
              </a:rPr>
              <a:t>Nomenclature of carboxylic Acids </a:t>
            </a:r>
            <a:endParaRPr lang="en-US" sz="2800" dirty="0">
              <a:solidFill>
                <a:srgbClr val="00B050"/>
              </a:solidFill>
            </a:endParaRPr>
          </a:p>
        </p:txBody>
      </p:sp>
      <p:sp>
        <p:nvSpPr>
          <p:cNvPr id="3" name="Content Placeholder 2">
            <a:extLst>
              <a:ext uri="{FF2B5EF4-FFF2-40B4-BE49-F238E27FC236}">
                <a16:creationId xmlns="" xmlns:a16="http://schemas.microsoft.com/office/drawing/2014/main" id="{122D2299-9B4D-49C8-893B-2B9ED5C0396E}"/>
              </a:ext>
            </a:extLst>
          </p:cNvPr>
          <p:cNvSpPr>
            <a:spLocks noGrp="1"/>
          </p:cNvSpPr>
          <p:nvPr>
            <p:ph idx="1"/>
          </p:nvPr>
        </p:nvSpPr>
        <p:spPr>
          <a:xfrm>
            <a:off x="0" y="830498"/>
            <a:ext cx="11730995" cy="1478497"/>
          </a:xfrm>
        </p:spPr>
        <p:txBody>
          <a:bodyPr>
            <a:normAutofit lnSpcReduction="10000"/>
          </a:bodyPr>
          <a:lstStyle/>
          <a:p>
            <a:pPr algn="justLow"/>
            <a:r>
              <a:rPr lang="en-US" sz="2000" dirty="0" smtClean="0"/>
              <a:t>The root name is based on the longest continuous chain of carbon atoms bearing the carboxyl group. </a:t>
            </a:r>
          </a:p>
          <a:p>
            <a:pPr algn="justLow"/>
            <a:r>
              <a:rPr lang="en-US" sz="2000" dirty="0" smtClean="0"/>
              <a:t>The </a:t>
            </a:r>
            <a:r>
              <a:rPr lang="en-US" sz="2000" i="1" dirty="0" smtClean="0">
                <a:solidFill>
                  <a:srgbClr val="C00000"/>
                </a:solidFill>
              </a:rPr>
              <a:t>-e</a:t>
            </a:r>
            <a:r>
              <a:rPr lang="en-US" sz="2000" dirty="0" smtClean="0"/>
              <a:t> is replaced by </a:t>
            </a:r>
            <a:r>
              <a:rPr lang="en-US" sz="2000" i="1" dirty="0" smtClean="0">
                <a:solidFill>
                  <a:srgbClr val="C00000"/>
                </a:solidFill>
              </a:rPr>
              <a:t>-</a:t>
            </a:r>
            <a:r>
              <a:rPr lang="en-US" sz="2000" i="1" dirty="0" err="1" smtClean="0">
                <a:solidFill>
                  <a:srgbClr val="C00000"/>
                </a:solidFill>
              </a:rPr>
              <a:t>oic</a:t>
            </a:r>
            <a:r>
              <a:rPr lang="en-US" sz="2000" i="1" dirty="0" smtClean="0">
                <a:solidFill>
                  <a:srgbClr val="C00000"/>
                </a:solidFill>
              </a:rPr>
              <a:t> acid</a:t>
            </a:r>
            <a:r>
              <a:rPr lang="en-US" sz="2000" dirty="0" smtClean="0"/>
              <a:t>. </a:t>
            </a:r>
          </a:p>
          <a:p>
            <a:pPr algn="justLow"/>
            <a:r>
              <a:rPr lang="en-US" sz="2000" dirty="0" smtClean="0"/>
              <a:t>The chain is numbered starting with the carboxyl carbon atom.</a:t>
            </a:r>
          </a:p>
          <a:p>
            <a:pPr algn="justLow"/>
            <a:r>
              <a:rPr lang="en-US" sz="2000" dirty="0" smtClean="0"/>
              <a:t>Cycloalkanes with carboxyl substituents are named as </a:t>
            </a:r>
            <a:r>
              <a:rPr lang="en-US" sz="2000" i="1" dirty="0" err="1" smtClean="0">
                <a:solidFill>
                  <a:srgbClr val="C00000"/>
                </a:solidFill>
              </a:rPr>
              <a:t>cycloalkanecarboxylic</a:t>
            </a:r>
            <a:r>
              <a:rPr lang="en-US" sz="2000" i="1" dirty="0" smtClean="0">
                <a:solidFill>
                  <a:srgbClr val="C00000"/>
                </a:solidFill>
              </a:rPr>
              <a:t> acids</a:t>
            </a:r>
            <a:r>
              <a:rPr lang="en-US" sz="2000" dirty="0" smtClean="0"/>
              <a:t>. </a:t>
            </a:r>
            <a:endParaRPr lang="en-US" sz="2000" dirty="0"/>
          </a:p>
        </p:txBody>
      </p:sp>
      <p:sp>
        <p:nvSpPr>
          <p:cNvPr id="5" name="Rectangle 4"/>
          <p:cNvSpPr/>
          <p:nvPr/>
        </p:nvSpPr>
        <p:spPr>
          <a:xfrm>
            <a:off x="48226" y="2364025"/>
            <a:ext cx="2291012" cy="400110"/>
          </a:xfrm>
          <a:prstGeom prst="rect">
            <a:avLst/>
          </a:prstGeom>
        </p:spPr>
        <p:txBody>
          <a:bodyPr wrap="none">
            <a:spAutoFit/>
          </a:bodyPr>
          <a:lstStyle/>
          <a:p>
            <a:r>
              <a:rPr lang="en-GB" sz="2000" dirty="0" smtClean="0">
                <a:solidFill>
                  <a:srgbClr val="C00000"/>
                </a:solidFill>
                <a:latin typeface="+mj-lt"/>
                <a:ea typeface="+mj-ea"/>
                <a:cs typeface="+mj-cs"/>
              </a:rPr>
              <a:t>The Common name:</a:t>
            </a:r>
            <a:endParaRPr lang="en-GB" sz="2000" dirty="0">
              <a:solidFill>
                <a:srgbClr val="C00000"/>
              </a:solidFill>
              <a:latin typeface="+mj-lt"/>
              <a:ea typeface="+mj-ea"/>
              <a:cs typeface="+mj-cs"/>
            </a:endParaRPr>
          </a:p>
        </p:txBody>
      </p:sp>
      <mc:AlternateContent xmlns:mc="http://schemas.openxmlformats.org/markup-compatibility/2006" xmlns:a14="http://schemas.microsoft.com/office/drawing/2010/main">
        <mc:Choice Requires="a14">
          <p:sp>
            <p:nvSpPr>
              <p:cNvPr id="6" name="Rectangle 5"/>
              <p:cNvSpPr/>
              <p:nvPr/>
            </p:nvSpPr>
            <p:spPr>
              <a:xfrm>
                <a:off x="48226" y="2656022"/>
                <a:ext cx="11730995" cy="830997"/>
              </a:xfrm>
              <a:prstGeom prst="rect">
                <a:avLst/>
              </a:prstGeom>
            </p:spPr>
            <p:txBody>
              <a:bodyPr wrap="square">
                <a:spAutoFit/>
              </a:bodyPr>
              <a:lstStyle/>
              <a:p>
                <a:pPr>
                  <a:lnSpc>
                    <a:spcPct val="120000"/>
                  </a:lnSpc>
                </a:pPr>
                <a:r>
                  <a:rPr lang="en-GB" sz="2000" dirty="0"/>
                  <a:t>In common names, the positions of substituents are named using Greek </a:t>
                </a:r>
                <a:r>
                  <a:rPr lang="en-GB" sz="2000" dirty="0" smtClean="0"/>
                  <a:t>letters </a:t>
                </a:r>
                <a:r>
                  <a:rPr lang="en-US" sz="2000" dirty="0" smtClean="0"/>
                  <a:t>(</a:t>
                </a:r>
                <a14:m>
                  <m:oMath xmlns:m="http://schemas.openxmlformats.org/officeDocument/2006/math">
                    <m:r>
                      <m:rPr>
                        <m:sty m:val="p"/>
                      </m:rPr>
                      <a:rPr lang="el-GR" sz="2000" i="1" smtClean="0">
                        <a:solidFill>
                          <a:srgbClr val="C00000"/>
                        </a:solidFill>
                        <a:latin typeface="Cambria Math" panose="02040503050406030204" pitchFamily="18" charset="0"/>
                        <a:cs typeface="Arial" panose="020B0604020202020204" pitchFamily="34" charset="0"/>
                      </a:rPr>
                      <m:t>α</m:t>
                    </m:r>
                  </m:oMath>
                </a14:m>
                <a:r>
                  <a:rPr lang="en-US" sz="2000" dirty="0">
                    <a:solidFill>
                      <a:srgbClr val="C00000"/>
                    </a:solidFill>
                  </a:rPr>
                  <a:t>, </a:t>
                </a:r>
                <a:r>
                  <a:rPr lang="el-GR" sz="2000" dirty="0">
                    <a:solidFill>
                      <a:srgbClr val="C00000"/>
                    </a:solidFill>
                  </a:rPr>
                  <a:t>β</a:t>
                </a:r>
                <a:r>
                  <a:rPr lang="en-US" sz="2000" dirty="0">
                    <a:solidFill>
                      <a:srgbClr val="C00000"/>
                    </a:solidFill>
                  </a:rPr>
                  <a:t>, ɣ , </a:t>
                </a:r>
                <a:r>
                  <a:rPr lang="el-GR" sz="2000" dirty="0">
                    <a:solidFill>
                      <a:srgbClr val="C00000"/>
                    </a:solidFill>
                  </a:rPr>
                  <a:t>δ</a:t>
                </a:r>
                <a:r>
                  <a:rPr lang="en-US" sz="2000" dirty="0" smtClean="0"/>
                  <a:t>…..) beginning </a:t>
                </a:r>
                <a:r>
                  <a:rPr lang="en-US" sz="2000" dirty="0"/>
                  <a:t>with carbon next the carboxyl</a:t>
                </a:r>
                <a:r>
                  <a:rPr lang="en-US" sz="2000" dirty="0" smtClean="0"/>
                  <a:t> group.</a:t>
                </a:r>
                <a:endParaRPr lang="en-US" sz="2000" dirty="0"/>
              </a:p>
            </p:txBody>
          </p:sp>
        </mc:Choice>
        <mc:Fallback xmlns="">
          <p:sp>
            <p:nvSpPr>
              <p:cNvPr id="6" name="Rectangle 5"/>
              <p:cNvSpPr>
                <a:spLocks noRot="1" noChangeAspect="1" noMove="1" noResize="1" noEditPoints="1" noAdjustHandles="1" noChangeArrowheads="1" noChangeShapeType="1" noTextEdit="1"/>
              </p:cNvSpPr>
              <p:nvPr/>
            </p:nvSpPr>
            <p:spPr>
              <a:xfrm>
                <a:off x="48226" y="2656022"/>
                <a:ext cx="11730995" cy="830997"/>
              </a:xfrm>
              <a:prstGeom prst="rect">
                <a:avLst/>
              </a:prstGeom>
              <a:blipFill rotWithShape="0">
                <a:blip r:embed="rId2"/>
                <a:stretch>
                  <a:fillRect l="-572" t="-735" b="-8824"/>
                </a:stretch>
              </a:blipFill>
            </p:spPr>
            <p:txBody>
              <a:bodyPr/>
              <a:lstStyle/>
              <a:p>
                <a:r>
                  <a:rPr lang="en-US">
                    <a:noFill/>
                  </a:rPr>
                  <a:t> </a:t>
                </a:r>
              </a:p>
            </p:txBody>
          </p:sp>
        </mc:Fallback>
      </mc:AlternateContent>
      <p:sp>
        <p:nvSpPr>
          <p:cNvPr id="4" name="Rectangle 3"/>
          <p:cNvSpPr/>
          <p:nvPr/>
        </p:nvSpPr>
        <p:spPr>
          <a:xfrm>
            <a:off x="80524" y="478480"/>
            <a:ext cx="2084738" cy="400110"/>
          </a:xfrm>
          <a:prstGeom prst="rect">
            <a:avLst/>
          </a:prstGeom>
        </p:spPr>
        <p:txBody>
          <a:bodyPr wrap="none">
            <a:spAutoFit/>
          </a:bodyPr>
          <a:lstStyle/>
          <a:p>
            <a:pPr algn="justLow"/>
            <a:r>
              <a:rPr lang="en-US" sz="2000" dirty="0" smtClean="0">
                <a:solidFill>
                  <a:srgbClr val="C00000"/>
                </a:solidFill>
              </a:rPr>
              <a:t>The IUPAC </a:t>
            </a:r>
            <a:r>
              <a:rPr lang="en-US" sz="2000" dirty="0">
                <a:solidFill>
                  <a:srgbClr val="C00000"/>
                </a:solidFill>
              </a:rPr>
              <a:t>name:</a:t>
            </a:r>
          </a:p>
        </p:txBody>
      </p:sp>
      <p:pic>
        <p:nvPicPr>
          <p:cNvPr id="16" name="Picture 15" descr="Screen Clipping"/>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Effect>
                      <a14:saturation sat="0"/>
                    </a14:imgEffect>
                    <a14:imgEffect>
                      <a14:brightnessContrast bright="20000" contrast="-40000"/>
                    </a14:imgEffect>
                  </a14:imgLayer>
                </a14:imgProps>
              </a:ext>
              <a:ext uri="{28A0092B-C50C-407E-A947-70E740481C1C}">
                <a14:useLocalDpi xmlns:a14="http://schemas.microsoft.com/office/drawing/2010/main" val="0"/>
              </a:ext>
            </a:extLst>
          </a:blip>
          <a:srcRect b="46290"/>
          <a:stretch/>
        </p:blipFill>
        <p:spPr>
          <a:xfrm>
            <a:off x="2339238" y="3584137"/>
            <a:ext cx="7627758" cy="1989441"/>
          </a:xfrm>
          <a:prstGeom prst="rect">
            <a:avLst/>
          </a:prstGeom>
          <a:ln>
            <a:solidFill>
              <a:srgbClr val="C00000"/>
            </a:solidFill>
          </a:ln>
        </p:spPr>
      </p:pic>
      <p:sp>
        <p:nvSpPr>
          <p:cNvPr id="8" name="Rectangle 7"/>
          <p:cNvSpPr/>
          <p:nvPr/>
        </p:nvSpPr>
        <p:spPr>
          <a:xfrm>
            <a:off x="48226" y="6224915"/>
            <a:ext cx="11368726" cy="400110"/>
          </a:xfrm>
          <a:prstGeom prst="rect">
            <a:avLst/>
          </a:prstGeom>
        </p:spPr>
        <p:txBody>
          <a:bodyPr wrap="square">
            <a:spAutoFit/>
          </a:bodyPr>
          <a:lstStyle/>
          <a:p>
            <a:r>
              <a:rPr lang="en-US" sz="2000" dirty="0">
                <a:solidFill>
                  <a:srgbClr val="000000"/>
                </a:solidFill>
                <a:cs typeface="Arial" pitchFamily="34" charset="0"/>
                <a:sym typeface="Symbol" pitchFamily="18" charset="2"/>
              </a:rPr>
              <a:t>Dicarboxylic acids are named as </a:t>
            </a:r>
            <a:r>
              <a:rPr lang="en-US" sz="2000" i="1" dirty="0" err="1">
                <a:solidFill>
                  <a:srgbClr val="C00000"/>
                </a:solidFill>
                <a:cs typeface="Arial" pitchFamily="34" charset="0"/>
                <a:sym typeface="Symbol" pitchFamily="18" charset="2"/>
              </a:rPr>
              <a:t>alkanedioic</a:t>
            </a:r>
            <a:r>
              <a:rPr lang="en-US" sz="2000" i="1" dirty="0">
                <a:solidFill>
                  <a:srgbClr val="C00000"/>
                </a:solidFill>
                <a:cs typeface="Arial" pitchFamily="34" charset="0"/>
                <a:sym typeface="Symbol" pitchFamily="18" charset="2"/>
              </a:rPr>
              <a:t> acids </a:t>
            </a:r>
            <a:r>
              <a:rPr lang="en-US" sz="2000" dirty="0">
                <a:solidFill>
                  <a:srgbClr val="000000"/>
                </a:solidFill>
                <a:cs typeface="Arial" pitchFamily="34" charset="0"/>
                <a:sym typeface="Symbol" pitchFamily="18" charset="2"/>
              </a:rPr>
              <a:t>in the IUPAC </a:t>
            </a:r>
            <a:r>
              <a:rPr lang="en-US" sz="2000" dirty="0" smtClean="0">
                <a:solidFill>
                  <a:srgbClr val="000000"/>
                </a:solidFill>
                <a:cs typeface="Arial" pitchFamily="34" charset="0"/>
                <a:sym typeface="Symbol" pitchFamily="18" charset="2"/>
              </a:rPr>
              <a:t>system. </a:t>
            </a:r>
          </a:p>
        </p:txBody>
      </p:sp>
      <p:sp>
        <p:nvSpPr>
          <p:cNvPr id="9" name="Rectangle 8"/>
          <p:cNvSpPr/>
          <p:nvPr/>
        </p:nvSpPr>
        <p:spPr>
          <a:xfrm>
            <a:off x="35146" y="5734965"/>
            <a:ext cx="2304092" cy="400110"/>
          </a:xfrm>
          <a:prstGeom prst="rect">
            <a:avLst/>
          </a:prstGeom>
        </p:spPr>
        <p:txBody>
          <a:bodyPr wrap="none">
            <a:spAutoFit/>
          </a:bodyPr>
          <a:lstStyle/>
          <a:p>
            <a:r>
              <a:rPr lang="en-US" sz="2000" dirty="0">
                <a:solidFill>
                  <a:srgbClr val="C00000"/>
                </a:solidFill>
                <a:cs typeface="Arial" pitchFamily="34" charset="0"/>
                <a:sym typeface="Symbol" pitchFamily="18" charset="2"/>
              </a:rPr>
              <a:t>Dicarboxylic </a:t>
            </a:r>
            <a:r>
              <a:rPr lang="en-US" sz="2000" dirty="0" smtClean="0">
                <a:solidFill>
                  <a:srgbClr val="C00000"/>
                </a:solidFill>
                <a:cs typeface="Arial" pitchFamily="34" charset="0"/>
                <a:sym typeface="Symbol" pitchFamily="18" charset="2"/>
              </a:rPr>
              <a:t>Acids: </a:t>
            </a:r>
            <a:endParaRPr lang="en-US" sz="2000" dirty="0">
              <a:solidFill>
                <a:srgbClr val="C00000"/>
              </a:solidFill>
            </a:endParaRPr>
          </a:p>
        </p:txBody>
      </p:sp>
    </p:spTree>
    <p:extLst>
      <p:ext uri="{BB962C8B-B14F-4D97-AF65-F5344CB8AC3E}">
        <p14:creationId xmlns:p14="http://schemas.microsoft.com/office/powerpoint/2010/main" val="19460765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217C01CDF565}" type="slidenum">
              <a:rPr lang="en-US" smtClean="0"/>
              <a:pPr/>
              <a:t>4</a:t>
            </a:fld>
            <a:endParaRPr lang="en-US" dirty="0"/>
          </a:p>
        </p:txBody>
      </p:sp>
      <p:pic>
        <p:nvPicPr>
          <p:cNvPr id="3" name="Picture 2" descr="Screen Clipping"/>
          <p:cNvPicPr>
            <a:picLocks noChangeAspect="1"/>
          </p:cNvPicPr>
          <p:nvPr/>
        </p:nvPicPr>
        <p:blipFill rotWithShape="1">
          <a:blip r:embed="rId2">
            <a:extLst>
              <a:ext uri="{28A0092B-C50C-407E-A947-70E740481C1C}">
                <a14:useLocalDpi xmlns:a14="http://schemas.microsoft.com/office/drawing/2010/main" val="0"/>
              </a:ext>
            </a:extLst>
          </a:blip>
          <a:srcRect l="66897" r="3109"/>
          <a:stretch/>
        </p:blipFill>
        <p:spPr>
          <a:xfrm>
            <a:off x="4603495" y="121688"/>
            <a:ext cx="1863577" cy="1459674"/>
          </a:xfrm>
          <a:prstGeom prst="rect">
            <a:avLst/>
          </a:prstGeom>
        </p:spPr>
      </p:pic>
      <p:sp>
        <p:nvSpPr>
          <p:cNvPr id="5" name="Rectangle 4"/>
          <p:cNvSpPr/>
          <p:nvPr/>
        </p:nvSpPr>
        <p:spPr>
          <a:xfrm>
            <a:off x="88637" y="996587"/>
            <a:ext cx="1851283" cy="584775"/>
          </a:xfrm>
          <a:prstGeom prst="rect">
            <a:avLst/>
          </a:prstGeom>
        </p:spPr>
        <p:txBody>
          <a:bodyPr wrap="square">
            <a:spAutoFit/>
          </a:bodyPr>
          <a:lstStyle/>
          <a:p>
            <a:pPr>
              <a:defRPr/>
            </a:pPr>
            <a:r>
              <a:rPr lang="en-US" altLang="en-US" sz="1600" dirty="0">
                <a:solidFill>
                  <a:srgbClr val="039DD5"/>
                </a:solidFill>
                <a:latin typeface="Times New Roman" panose="02020603050405020304" pitchFamily="18" charset="0"/>
                <a:cs typeface="Times New Roman" panose="02020603050405020304" pitchFamily="18" charset="0"/>
              </a:rPr>
              <a:t>IUPAC name: </a:t>
            </a:r>
            <a:endParaRPr lang="en-US" sz="1600" dirty="0">
              <a:solidFill>
                <a:srgbClr val="039DD5"/>
              </a:solidFill>
            </a:endParaRPr>
          </a:p>
          <a:p>
            <a:pPr>
              <a:defRPr/>
            </a:pPr>
            <a:r>
              <a:rPr lang="en-US" altLang="en-US" sz="1600" dirty="0" smtClean="0">
                <a:latin typeface="Times New Roman" panose="02020603050405020304" pitchFamily="18" charset="0"/>
                <a:cs typeface="Times New Roman" panose="02020603050405020304" pitchFamily="18" charset="0"/>
              </a:rPr>
              <a:t>Common </a:t>
            </a:r>
            <a:r>
              <a:rPr lang="en-US" altLang="en-US" sz="1600" dirty="0">
                <a:latin typeface="Times New Roman" panose="02020603050405020304" pitchFamily="18" charset="0"/>
                <a:cs typeface="Times New Roman" panose="02020603050405020304" pitchFamily="18" charset="0"/>
              </a:rPr>
              <a:t>name</a:t>
            </a:r>
            <a:r>
              <a:rPr lang="en-US" altLang="en-US" sz="1600" dirty="0" smtClean="0">
                <a:latin typeface="Times New Roman" panose="02020603050405020304" pitchFamily="18" charset="0"/>
                <a:cs typeface="Times New Roman" panose="02020603050405020304" pitchFamily="18" charset="0"/>
              </a:rPr>
              <a:t>:            </a:t>
            </a:r>
          </a:p>
        </p:txBody>
      </p:sp>
      <p:pic>
        <p:nvPicPr>
          <p:cNvPr id="6" name="Picture 5" descr="Screen Clipping"/>
          <p:cNvPicPr>
            <a:picLocks noChangeAspect="1"/>
          </p:cNvPicPr>
          <p:nvPr/>
        </p:nvPicPr>
        <p:blipFill rotWithShape="1">
          <a:blip r:embed="rId2">
            <a:extLst>
              <a:ext uri="{28A0092B-C50C-407E-A947-70E740481C1C}">
                <a14:useLocalDpi xmlns:a14="http://schemas.microsoft.com/office/drawing/2010/main" val="0"/>
              </a:ext>
            </a:extLst>
          </a:blip>
          <a:srcRect l="37559" t="6994" r="37654"/>
          <a:stretch/>
        </p:blipFill>
        <p:spPr>
          <a:xfrm>
            <a:off x="6992285" y="149087"/>
            <a:ext cx="1654832" cy="1458852"/>
          </a:xfrm>
          <a:prstGeom prst="rect">
            <a:avLst/>
          </a:prstGeom>
        </p:spPr>
      </p:pic>
      <p:pic>
        <p:nvPicPr>
          <p:cNvPr id="7" name="Picture 6" descr="Screen Clipping"/>
          <p:cNvPicPr>
            <a:picLocks noChangeAspect="1"/>
          </p:cNvPicPr>
          <p:nvPr/>
        </p:nvPicPr>
        <p:blipFill rotWithShape="1">
          <a:blip r:embed="rId2">
            <a:extLst>
              <a:ext uri="{28A0092B-C50C-407E-A947-70E740481C1C}">
                <a14:useLocalDpi xmlns:a14="http://schemas.microsoft.com/office/drawing/2010/main" val="0"/>
              </a:ext>
            </a:extLst>
          </a:blip>
          <a:srcRect l="2835" r="66093"/>
          <a:stretch/>
        </p:blipFill>
        <p:spPr>
          <a:xfrm>
            <a:off x="2184268" y="131035"/>
            <a:ext cx="1930531" cy="1459674"/>
          </a:xfrm>
          <a:prstGeom prst="rect">
            <a:avLst/>
          </a:prstGeom>
        </p:spPr>
      </p:pic>
      <p:pic>
        <p:nvPicPr>
          <p:cNvPr id="16" name="Picture 15" descr="Screen Clipping"/>
          <p:cNvPicPr>
            <a:picLocks noChangeAspect="1"/>
          </p:cNvPicPr>
          <p:nvPr/>
        </p:nvPicPr>
        <p:blipFill rotWithShape="1">
          <a:blip r:embed="rId3">
            <a:extLst>
              <a:ext uri="{28A0092B-C50C-407E-A947-70E740481C1C}">
                <a14:useLocalDpi xmlns:a14="http://schemas.microsoft.com/office/drawing/2010/main" val="0"/>
              </a:ext>
            </a:extLst>
          </a:blip>
          <a:srcRect t="6486" r="61092" b="70736"/>
          <a:stretch/>
        </p:blipFill>
        <p:spPr>
          <a:xfrm>
            <a:off x="9128735" y="215477"/>
            <a:ext cx="2316114" cy="1047181"/>
          </a:xfrm>
          <a:prstGeom prst="rect">
            <a:avLst/>
          </a:prstGeom>
        </p:spPr>
      </p:pic>
      <p:pic>
        <p:nvPicPr>
          <p:cNvPr id="33" name="Picture 32"/>
          <p:cNvPicPr>
            <a:picLocks noChangeAspect="1"/>
          </p:cNvPicPr>
          <p:nvPr/>
        </p:nvPicPr>
        <p:blipFill>
          <a:blip r:embed="rId4"/>
          <a:stretch>
            <a:fillRect/>
          </a:stretch>
        </p:blipFill>
        <p:spPr>
          <a:xfrm>
            <a:off x="3778164" y="2027806"/>
            <a:ext cx="2554445" cy="1292464"/>
          </a:xfrm>
          <a:prstGeom prst="rect">
            <a:avLst/>
          </a:prstGeom>
        </p:spPr>
      </p:pic>
      <p:grpSp>
        <p:nvGrpSpPr>
          <p:cNvPr id="43" name="Group 42"/>
          <p:cNvGrpSpPr/>
          <p:nvPr/>
        </p:nvGrpSpPr>
        <p:grpSpPr>
          <a:xfrm>
            <a:off x="6809327" y="1607939"/>
            <a:ext cx="2154757" cy="1854845"/>
            <a:chOff x="10092924" y="1845566"/>
            <a:chExt cx="2154757" cy="1854845"/>
          </a:xfrm>
        </p:grpSpPr>
        <p:pic>
          <p:nvPicPr>
            <p:cNvPr id="39" name="Picture 38" descr="Screen Clipping"/>
            <p:cNvPicPr>
              <a:picLocks noChangeAspect="1"/>
            </p:cNvPicPr>
            <p:nvPr/>
          </p:nvPicPr>
          <p:blipFill rotWithShape="1">
            <a:blip r:embed="rId3">
              <a:extLst>
                <a:ext uri="{28A0092B-C50C-407E-A947-70E740481C1C}">
                  <a14:useLocalDpi xmlns:a14="http://schemas.microsoft.com/office/drawing/2010/main" val="0"/>
                </a:ext>
              </a:extLst>
            </a:blip>
            <a:srcRect l="13987" t="44399" r="58800" b="26026"/>
            <a:stretch/>
          </p:blipFill>
          <p:spPr>
            <a:xfrm>
              <a:off x="10357608" y="1845566"/>
              <a:ext cx="1625387" cy="1364215"/>
            </a:xfrm>
            <a:prstGeom prst="rect">
              <a:avLst/>
            </a:prstGeom>
          </p:spPr>
        </p:pic>
        <p:grpSp>
          <p:nvGrpSpPr>
            <p:cNvPr id="42" name="Group 41"/>
            <p:cNvGrpSpPr/>
            <p:nvPr/>
          </p:nvGrpSpPr>
          <p:grpSpPr>
            <a:xfrm>
              <a:off x="10092924" y="3178333"/>
              <a:ext cx="2154757" cy="522078"/>
              <a:chOff x="10060434" y="3150228"/>
              <a:chExt cx="2154757" cy="522078"/>
            </a:xfrm>
          </p:grpSpPr>
          <p:sp>
            <p:nvSpPr>
              <p:cNvPr id="40" name="TextBox 39"/>
              <p:cNvSpPr txBox="1"/>
              <p:nvPr/>
            </p:nvSpPr>
            <p:spPr>
              <a:xfrm>
                <a:off x="10060434" y="3333752"/>
                <a:ext cx="2154757" cy="338554"/>
              </a:xfrm>
              <a:prstGeom prst="rect">
                <a:avLst/>
              </a:prstGeom>
              <a:noFill/>
            </p:spPr>
            <p:txBody>
              <a:bodyPr wrap="none" rtlCol="0">
                <a:spAutoFit/>
              </a:bodyPr>
              <a:lstStyle/>
              <a:p>
                <a:r>
                  <a:rPr lang="en-US" sz="1600" dirty="0" err="1" smtClean="0">
                    <a:solidFill>
                      <a:srgbClr val="00A7E2"/>
                    </a:solidFill>
                  </a:rPr>
                  <a:t>Benzenecarboxylic</a:t>
                </a:r>
                <a:r>
                  <a:rPr lang="en-US" sz="1600" dirty="0" smtClean="0">
                    <a:solidFill>
                      <a:srgbClr val="00A7E2"/>
                    </a:solidFill>
                  </a:rPr>
                  <a:t> acid</a:t>
                </a:r>
                <a:endParaRPr lang="en-US" sz="1600" dirty="0">
                  <a:solidFill>
                    <a:srgbClr val="00A7E2"/>
                  </a:solidFill>
                </a:endParaRPr>
              </a:p>
            </p:txBody>
          </p:sp>
          <p:pic>
            <p:nvPicPr>
              <p:cNvPr id="41" name="Picture 40" descr="Screen Clipping"/>
              <p:cNvPicPr>
                <a:picLocks noChangeAspect="1"/>
              </p:cNvPicPr>
              <p:nvPr/>
            </p:nvPicPr>
            <p:blipFill rotWithShape="1">
              <a:blip r:embed="rId3">
                <a:extLst>
                  <a:ext uri="{28A0092B-C50C-407E-A947-70E740481C1C}">
                    <a14:useLocalDpi xmlns:a14="http://schemas.microsoft.com/office/drawing/2010/main" val="0"/>
                  </a:ext>
                </a:extLst>
              </a:blip>
              <a:srcRect l="13987" t="81471" r="58800" b="13097"/>
              <a:stretch/>
            </p:blipFill>
            <p:spPr>
              <a:xfrm>
                <a:off x="10325118" y="3150228"/>
                <a:ext cx="1625387" cy="250542"/>
              </a:xfrm>
              <a:prstGeom prst="rect">
                <a:avLst/>
              </a:prstGeom>
            </p:spPr>
          </p:pic>
        </p:grpSp>
      </p:grpSp>
      <p:grpSp>
        <p:nvGrpSpPr>
          <p:cNvPr id="45" name="Group 44"/>
          <p:cNvGrpSpPr/>
          <p:nvPr/>
        </p:nvGrpSpPr>
        <p:grpSpPr>
          <a:xfrm>
            <a:off x="9296070" y="1569952"/>
            <a:ext cx="2089971" cy="1861572"/>
            <a:chOff x="4988236" y="3605888"/>
            <a:chExt cx="2089971" cy="1861572"/>
          </a:xfrm>
        </p:grpSpPr>
        <p:pic>
          <p:nvPicPr>
            <p:cNvPr id="12" name="Picture 11" descr="Screen Clipping"/>
            <p:cNvPicPr>
              <a:picLocks noChangeAspect="1"/>
            </p:cNvPicPr>
            <p:nvPr/>
          </p:nvPicPr>
          <p:blipFill rotWithShape="1">
            <a:blip r:embed="rId3">
              <a:extLst>
                <a:ext uri="{28A0092B-C50C-407E-A947-70E740481C1C}">
                  <a14:useLocalDpi xmlns:a14="http://schemas.microsoft.com/office/drawing/2010/main" val="0"/>
                </a:ext>
              </a:extLst>
            </a:blip>
            <a:srcRect l="46933" t="44399" r="14995" b="17862"/>
            <a:stretch/>
          </p:blipFill>
          <p:spPr>
            <a:xfrm>
              <a:off x="4988236" y="3605888"/>
              <a:ext cx="2089971" cy="1599887"/>
            </a:xfrm>
            <a:prstGeom prst="rect">
              <a:avLst/>
            </a:prstGeom>
          </p:spPr>
        </p:pic>
        <p:sp>
          <p:nvSpPr>
            <p:cNvPr id="44" name="TextBox 43"/>
            <p:cNvSpPr txBox="1"/>
            <p:nvPr/>
          </p:nvSpPr>
          <p:spPr>
            <a:xfrm>
              <a:off x="4988236" y="5128906"/>
              <a:ext cx="1915909" cy="338554"/>
            </a:xfrm>
            <a:prstGeom prst="rect">
              <a:avLst/>
            </a:prstGeom>
            <a:noFill/>
          </p:spPr>
          <p:txBody>
            <a:bodyPr wrap="none" rtlCol="0">
              <a:spAutoFit/>
            </a:bodyPr>
            <a:lstStyle/>
            <a:p>
              <a:pPr algn="ctr"/>
              <a:r>
                <a:rPr lang="en-US" sz="1600" dirty="0" smtClean="0">
                  <a:solidFill>
                    <a:srgbClr val="00A7E2"/>
                  </a:solidFill>
                </a:rPr>
                <a:t>4-chlorobenzoic acid</a:t>
              </a:r>
            </a:p>
          </p:txBody>
        </p:sp>
      </p:grpSp>
      <p:grpSp>
        <p:nvGrpSpPr>
          <p:cNvPr id="19" name="Group 18"/>
          <p:cNvGrpSpPr/>
          <p:nvPr/>
        </p:nvGrpSpPr>
        <p:grpSpPr>
          <a:xfrm>
            <a:off x="58530" y="2179974"/>
            <a:ext cx="3445175" cy="1138745"/>
            <a:chOff x="307491" y="1894108"/>
            <a:chExt cx="3445175" cy="1138745"/>
          </a:xfrm>
        </p:grpSpPr>
        <p:pic>
          <p:nvPicPr>
            <p:cNvPr id="18" name="Picture 17"/>
            <p:cNvPicPr>
              <a:picLocks noChangeAspect="1"/>
            </p:cNvPicPr>
            <p:nvPr/>
          </p:nvPicPr>
          <p:blipFill>
            <a:blip r:embed="rId5"/>
            <a:stretch>
              <a:fillRect/>
            </a:stretch>
          </p:blipFill>
          <p:spPr>
            <a:xfrm>
              <a:off x="885362" y="1894108"/>
              <a:ext cx="2264171" cy="720616"/>
            </a:xfrm>
            <a:prstGeom prst="rect">
              <a:avLst/>
            </a:prstGeom>
          </p:spPr>
        </p:pic>
        <p:sp>
          <p:nvSpPr>
            <p:cNvPr id="46" name="TextBox 45"/>
            <p:cNvSpPr txBox="1"/>
            <p:nvPr/>
          </p:nvSpPr>
          <p:spPr>
            <a:xfrm>
              <a:off x="307491" y="2694299"/>
              <a:ext cx="3445175" cy="338554"/>
            </a:xfrm>
            <a:prstGeom prst="rect">
              <a:avLst/>
            </a:prstGeom>
            <a:noFill/>
          </p:spPr>
          <p:txBody>
            <a:bodyPr wrap="none" rtlCol="0">
              <a:spAutoFit/>
            </a:bodyPr>
            <a:lstStyle/>
            <a:p>
              <a:pPr algn="ctr"/>
              <a:r>
                <a:rPr lang="en-US" sz="1600" dirty="0" smtClean="0">
                  <a:solidFill>
                    <a:srgbClr val="00A7E2"/>
                  </a:solidFill>
                </a:rPr>
                <a:t>4-Hydroxycyclohexanecarboxylic </a:t>
              </a:r>
              <a:r>
                <a:rPr lang="en-US" sz="1600" dirty="0">
                  <a:solidFill>
                    <a:srgbClr val="00A7E2"/>
                  </a:solidFill>
                </a:rPr>
                <a:t>acid</a:t>
              </a:r>
              <a:endParaRPr lang="en-US" sz="1600" dirty="0" smtClean="0">
                <a:solidFill>
                  <a:srgbClr val="00A7E2"/>
                </a:solidFill>
              </a:endParaRPr>
            </a:p>
          </p:txBody>
        </p:sp>
      </p:grpSp>
      <p:grpSp>
        <p:nvGrpSpPr>
          <p:cNvPr id="26" name="Group 25"/>
          <p:cNvGrpSpPr/>
          <p:nvPr/>
        </p:nvGrpSpPr>
        <p:grpSpPr>
          <a:xfrm>
            <a:off x="88637" y="3730370"/>
            <a:ext cx="2029723" cy="1519380"/>
            <a:chOff x="195994" y="3937391"/>
            <a:chExt cx="2029723" cy="1519380"/>
          </a:xfrm>
        </p:grpSpPr>
        <p:sp>
          <p:nvSpPr>
            <p:cNvPr id="48" name="Rectangle 47"/>
            <p:cNvSpPr/>
            <p:nvPr/>
          </p:nvSpPr>
          <p:spPr>
            <a:xfrm>
              <a:off x="195994" y="5118217"/>
              <a:ext cx="2029723" cy="338554"/>
            </a:xfrm>
            <a:prstGeom prst="rect">
              <a:avLst/>
            </a:prstGeom>
          </p:spPr>
          <p:txBody>
            <a:bodyPr wrap="none">
              <a:spAutoFit/>
            </a:bodyPr>
            <a:lstStyle/>
            <a:p>
              <a:r>
                <a:rPr lang="en-US" sz="1600" dirty="0" smtClean="0">
                  <a:solidFill>
                    <a:srgbClr val="00A7E2"/>
                  </a:solidFill>
                </a:rPr>
                <a:t>2-Aminobenzoic </a:t>
              </a:r>
              <a:r>
                <a:rPr lang="en-US" sz="1600" dirty="0">
                  <a:solidFill>
                    <a:srgbClr val="00A7E2"/>
                  </a:solidFill>
                </a:rPr>
                <a:t>acid</a:t>
              </a:r>
            </a:p>
          </p:txBody>
        </p:sp>
        <p:pic>
          <p:nvPicPr>
            <p:cNvPr id="23" name="Picture 22"/>
            <p:cNvPicPr>
              <a:picLocks noChangeAspect="1"/>
            </p:cNvPicPr>
            <p:nvPr/>
          </p:nvPicPr>
          <p:blipFill>
            <a:blip r:embed="rId6"/>
            <a:stretch>
              <a:fillRect/>
            </a:stretch>
          </p:blipFill>
          <p:spPr>
            <a:xfrm>
              <a:off x="831256" y="3937391"/>
              <a:ext cx="1277223" cy="1180826"/>
            </a:xfrm>
            <a:prstGeom prst="rect">
              <a:avLst/>
            </a:prstGeom>
          </p:spPr>
        </p:pic>
      </p:grpSp>
      <p:grpSp>
        <p:nvGrpSpPr>
          <p:cNvPr id="24" name="Group 23"/>
          <p:cNvGrpSpPr/>
          <p:nvPr/>
        </p:nvGrpSpPr>
        <p:grpSpPr>
          <a:xfrm>
            <a:off x="2392931" y="3551110"/>
            <a:ext cx="2188420" cy="1805234"/>
            <a:chOff x="2615318" y="3937391"/>
            <a:chExt cx="2188420" cy="1805234"/>
          </a:xfrm>
        </p:grpSpPr>
        <p:pic>
          <p:nvPicPr>
            <p:cNvPr id="21" name="Picture 20"/>
            <p:cNvPicPr>
              <a:picLocks noChangeAspect="1"/>
            </p:cNvPicPr>
            <p:nvPr/>
          </p:nvPicPr>
          <p:blipFill>
            <a:blip r:embed="rId7"/>
            <a:stretch>
              <a:fillRect/>
            </a:stretch>
          </p:blipFill>
          <p:spPr>
            <a:xfrm>
              <a:off x="3354788" y="3937391"/>
              <a:ext cx="1248707" cy="1239627"/>
            </a:xfrm>
            <a:prstGeom prst="rect">
              <a:avLst/>
            </a:prstGeom>
          </p:spPr>
        </p:pic>
        <p:sp>
          <p:nvSpPr>
            <p:cNvPr id="50" name="Rectangle 49"/>
            <p:cNvSpPr/>
            <p:nvPr/>
          </p:nvSpPr>
          <p:spPr>
            <a:xfrm>
              <a:off x="2615318" y="5157850"/>
              <a:ext cx="2188420" cy="584775"/>
            </a:xfrm>
            <a:prstGeom prst="rect">
              <a:avLst/>
            </a:prstGeom>
          </p:spPr>
          <p:txBody>
            <a:bodyPr wrap="none">
              <a:spAutoFit/>
            </a:bodyPr>
            <a:lstStyle/>
            <a:p>
              <a:pPr algn="ctr"/>
              <a:r>
                <a:rPr lang="en-US" sz="1600" dirty="0">
                  <a:solidFill>
                    <a:srgbClr val="00A7E2"/>
                  </a:solidFill>
                </a:rPr>
                <a:t>2-Hydroxy-benzoic </a:t>
              </a:r>
              <a:r>
                <a:rPr lang="en-US" sz="1600" dirty="0" smtClean="0">
                  <a:solidFill>
                    <a:srgbClr val="00A7E2"/>
                  </a:solidFill>
                </a:rPr>
                <a:t>acid</a:t>
              </a:r>
            </a:p>
            <a:p>
              <a:pPr algn="ctr"/>
              <a:r>
                <a:rPr lang="en-GB" sz="1600" dirty="0" smtClean="0"/>
                <a:t>Salicylic acid</a:t>
              </a:r>
              <a:endParaRPr lang="en-US" sz="1600" dirty="0"/>
            </a:p>
          </p:txBody>
        </p:sp>
      </p:grpSp>
      <p:grpSp>
        <p:nvGrpSpPr>
          <p:cNvPr id="25" name="Group 24"/>
          <p:cNvGrpSpPr/>
          <p:nvPr/>
        </p:nvGrpSpPr>
        <p:grpSpPr>
          <a:xfrm>
            <a:off x="3002142" y="5687837"/>
            <a:ext cx="2757932" cy="934584"/>
            <a:chOff x="5263452" y="4412110"/>
            <a:chExt cx="2757932" cy="934584"/>
          </a:xfrm>
        </p:grpSpPr>
        <p:pic>
          <p:nvPicPr>
            <p:cNvPr id="57" name="Picture 56" descr="Screen Clipping"/>
            <p:cNvPicPr>
              <a:picLocks noChangeAspect="1"/>
            </p:cNvPicPr>
            <p:nvPr/>
          </p:nvPicPr>
          <p:blipFill rotWithShape="1">
            <a:blip r:embed="rId8">
              <a:extLst>
                <a:ext uri="{28A0092B-C50C-407E-A947-70E740481C1C}">
                  <a14:useLocalDpi xmlns:a14="http://schemas.microsoft.com/office/drawing/2010/main" val="0"/>
                </a:ext>
              </a:extLst>
            </a:blip>
            <a:srcRect r="50559" b="32159"/>
            <a:stretch/>
          </p:blipFill>
          <p:spPr>
            <a:xfrm>
              <a:off x="5263452" y="4412110"/>
              <a:ext cx="2757932" cy="566965"/>
            </a:xfrm>
            <a:prstGeom prst="rect">
              <a:avLst/>
            </a:prstGeom>
          </p:spPr>
        </p:pic>
        <p:sp>
          <p:nvSpPr>
            <p:cNvPr id="58" name="Rectangle 57"/>
            <p:cNvSpPr/>
            <p:nvPr/>
          </p:nvSpPr>
          <p:spPr>
            <a:xfrm>
              <a:off x="5891021" y="5008140"/>
              <a:ext cx="1572866" cy="338554"/>
            </a:xfrm>
            <a:prstGeom prst="rect">
              <a:avLst/>
            </a:prstGeom>
          </p:spPr>
          <p:txBody>
            <a:bodyPr wrap="none">
              <a:spAutoFit/>
            </a:bodyPr>
            <a:lstStyle/>
            <a:p>
              <a:r>
                <a:rPr lang="en-GB" sz="1600" dirty="0" err="1" smtClean="0">
                  <a:solidFill>
                    <a:srgbClr val="00A7E2"/>
                  </a:solidFill>
                </a:rPr>
                <a:t>Butanedioic</a:t>
              </a:r>
              <a:r>
                <a:rPr lang="en-GB" sz="1600" dirty="0" smtClean="0">
                  <a:solidFill>
                    <a:srgbClr val="00A7E2"/>
                  </a:solidFill>
                </a:rPr>
                <a:t> acid</a:t>
              </a:r>
              <a:endParaRPr lang="en-US" sz="1600" dirty="0">
                <a:solidFill>
                  <a:srgbClr val="00A7E2"/>
                </a:solidFill>
              </a:endParaRPr>
            </a:p>
          </p:txBody>
        </p:sp>
      </p:grpSp>
      <p:grpSp>
        <p:nvGrpSpPr>
          <p:cNvPr id="61" name="Group 60"/>
          <p:cNvGrpSpPr/>
          <p:nvPr/>
        </p:nvGrpSpPr>
        <p:grpSpPr>
          <a:xfrm>
            <a:off x="5284799" y="3678588"/>
            <a:ext cx="2640466" cy="1650931"/>
            <a:chOff x="-455613" y="1352345"/>
            <a:chExt cx="2640466" cy="1650931"/>
          </a:xfrm>
        </p:grpSpPr>
        <p:sp>
          <p:nvSpPr>
            <p:cNvPr id="62" name="TextBox 61"/>
            <p:cNvSpPr txBox="1"/>
            <p:nvPr/>
          </p:nvSpPr>
          <p:spPr>
            <a:xfrm>
              <a:off x="-455613" y="2418501"/>
              <a:ext cx="2640466" cy="584775"/>
            </a:xfrm>
            <a:prstGeom prst="rect">
              <a:avLst/>
            </a:prstGeom>
            <a:noFill/>
          </p:spPr>
          <p:txBody>
            <a:bodyPr wrap="none" rtlCol="0">
              <a:spAutoFit/>
            </a:bodyPr>
            <a:lstStyle/>
            <a:p>
              <a:pPr algn="ctr"/>
              <a:r>
                <a:rPr lang="en-US" sz="1600" dirty="0">
                  <a:solidFill>
                    <a:srgbClr val="00A7E2"/>
                  </a:solidFill>
                  <a:latin typeface="Times New Roman" panose="02020603050405020304" pitchFamily="18" charset="0"/>
                  <a:cs typeface="Times New Roman" panose="02020603050405020304" pitchFamily="18" charset="0"/>
                </a:rPr>
                <a:t>1,2-Benzenedicarboxylic </a:t>
              </a:r>
              <a:r>
                <a:rPr lang="en-US" sz="1600" dirty="0" smtClean="0">
                  <a:solidFill>
                    <a:srgbClr val="00A7E2"/>
                  </a:solidFill>
                  <a:latin typeface="Times New Roman" panose="02020603050405020304" pitchFamily="18" charset="0"/>
                  <a:cs typeface="Times New Roman" panose="02020603050405020304" pitchFamily="18" charset="0"/>
                </a:rPr>
                <a:t>acid</a:t>
              </a:r>
            </a:p>
            <a:p>
              <a:pPr algn="ctr"/>
              <a:r>
                <a:rPr lang="en-US" sz="1600" dirty="0" err="1" smtClean="0">
                  <a:latin typeface="Times New Roman" panose="02020603050405020304" pitchFamily="18" charset="0"/>
                  <a:cs typeface="Times New Roman" panose="02020603050405020304" pitchFamily="18" charset="0"/>
                </a:rPr>
                <a:t>phthalic</a:t>
              </a:r>
              <a:r>
                <a:rPr lang="en-US" sz="1600" dirty="0" smtClean="0">
                  <a:latin typeface="Times New Roman" panose="02020603050405020304" pitchFamily="18" charset="0"/>
                  <a:cs typeface="Times New Roman" panose="02020603050405020304" pitchFamily="18" charset="0"/>
                </a:rPr>
                <a:t> acid</a:t>
              </a:r>
            </a:p>
          </p:txBody>
        </p:sp>
        <p:pic>
          <p:nvPicPr>
            <p:cNvPr id="63" name="Picture 62" descr="Screen Clipping"/>
            <p:cNvPicPr>
              <a:picLocks noChangeAspect="1"/>
            </p:cNvPicPr>
            <p:nvPr/>
          </p:nvPicPr>
          <p:blipFill rotWithShape="1">
            <a:blip r:embed="rId9">
              <a:extLst>
                <a:ext uri="{28A0092B-C50C-407E-A947-70E740481C1C}">
                  <a14:useLocalDpi xmlns:a14="http://schemas.microsoft.com/office/drawing/2010/main" val="0"/>
                </a:ext>
              </a:extLst>
            </a:blip>
            <a:srcRect l="6257" t="61775" r="65675" b="12752"/>
            <a:stretch/>
          </p:blipFill>
          <p:spPr>
            <a:xfrm>
              <a:off x="166558" y="1352345"/>
              <a:ext cx="1763911" cy="1184997"/>
            </a:xfrm>
            <a:prstGeom prst="rect">
              <a:avLst/>
            </a:prstGeom>
          </p:spPr>
        </p:pic>
      </p:grpSp>
      <p:grpSp>
        <p:nvGrpSpPr>
          <p:cNvPr id="64" name="Group 63"/>
          <p:cNvGrpSpPr/>
          <p:nvPr/>
        </p:nvGrpSpPr>
        <p:grpSpPr>
          <a:xfrm>
            <a:off x="8567212" y="3429539"/>
            <a:ext cx="2640466" cy="1835630"/>
            <a:chOff x="-556760" y="1282978"/>
            <a:chExt cx="2640466" cy="1835630"/>
          </a:xfrm>
        </p:grpSpPr>
        <p:pic>
          <p:nvPicPr>
            <p:cNvPr id="65" name="Picture 64" descr="Screen Clipping"/>
            <p:cNvPicPr>
              <a:picLocks noChangeAspect="1"/>
            </p:cNvPicPr>
            <p:nvPr/>
          </p:nvPicPr>
          <p:blipFill rotWithShape="1">
            <a:blip r:embed="rId9">
              <a:extLst>
                <a:ext uri="{28A0092B-C50C-407E-A947-70E740481C1C}">
                  <a14:useLocalDpi xmlns:a14="http://schemas.microsoft.com/office/drawing/2010/main" val="0"/>
                </a:ext>
              </a:extLst>
            </a:blip>
            <a:srcRect l="37859" t="53620" r="35821" b="13479"/>
            <a:stretch/>
          </p:blipFill>
          <p:spPr>
            <a:xfrm>
              <a:off x="146688" y="1282978"/>
              <a:ext cx="1563850" cy="1447031"/>
            </a:xfrm>
            <a:prstGeom prst="rect">
              <a:avLst/>
            </a:prstGeom>
          </p:spPr>
        </p:pic>
        <p:sp>
          <p:nvSpPr>
            <p:cNvPr id="66" name="TextBox 65"/>
            <p:cNvSpPr txBox="1"/>
            <p:nvPr/>
          </p:nvSpPr>
          <p:spPr>
            <a:xfrm>
              <a:off x="-556760" y="2533833"/>
              <a:ext cx="2640466" cy="584775"/>
            </a:xfrm>
            <a:prstGeom prst="rect">
              <a:avLst/>
            </a:prstGeom>
            <a:noFill/>
          </p:spPr>
          <p:txBody>
            <a:bodyPr wrap="none" rtlCol="0">
              <a:spAutoFit/>
            </a:bodyPr>
            <a:lstStyle/>
            <a:p>
              <a:pPr algn="ctr"/>
              <a:r>
                <a:rPr lang="en-US" sz="1600" dirty="0" smtClean="0">
                  <a:solidFill>
                    <a:srgbClr val="00A7E2"/>
                  </a:solidFill>
                  <a:latin typeface="Times New Roman" panose="02020603050405020304" pitchFamily="18" charset="0"/>
                  <a:cs typeface="Times New Roman" panose="02020603050405020304" pitchFamily="18" charset="0"/>
                </a:rPr>
                <a:t>1,3-Benzenedicarboxylic acid</a:t>
              </a:r>
            </a:p>
            <a:p>
              <a:pPr algn="ctr"/>
              <a:r>
                <a:rPr lang="en-US" sz="1600" dirty="0" err="1" smtClean="0">
                  <a:latin typeface="Times New Roman" panose="02020603050405020304" pitchFamily="18" charset="0"/>
                  <a:cs typeface="Times New Roman" panose="02020603050405020304" pitchFamily="18" charset="0"/>
                </a:rPr>
                <a:t>isophthalic</a:t>
              </a:r>
              <a:r>
                <a:rPr lang="en-US" sz="1600" dirty="0" smtClean="0">
                  <a:latin typeface="Times New Roman" panose="02020603050405020304" pitchFamily="18" charset="0"/>
                  <a:cs typeface="Times New Roman" panose="02020603050405020304" pitchFamily="18" charset="0"/>
                </a:rPr>
                <a:t> acid</a:t>
              </a:r>
            </a:p>
          </p:txBody>
        </p:sp>
      </p:grpSp>
      <p:grpSp>
        <p:nvGrpSpPr>
          <p:cNvPr id="29" name="Group 28"/>
          <p:cNvGrpSpPr/>
          <p:nvPr/>
        </p:nvGrpSpPr>
        <p:grpSpPr>
          <a:xfrm>
            <a:off x="6992285" y="5568156"/>
            <a:ext cx="2659720" cy="1281104"/>
            <a:chOff x="5961224" y="5373007"/>
            <a:chExt cx="2659720" cy="1281104"/>
          </a:xfrm>
        </p:grpSpPr>
        <p:sp>
          <p:nvSpPr>
            <p:cNvPr id="69" name="TextBox 68"/>
            <p:cNvSpPr txBox="1"/>
            <p:nvPr/>
          </p:nvSpPr>
          <p:spPr>
            <a:xfrm>
              <a:off x="5961224" y="6069336"/>
              <a:ext cx="2640466" cy="584775"/>
            </a:xfrm>
            <a:prstGeom prst="rect">
              <a:avLst/>
            </a:prstGeom>
            <a:noFill/>
          </p:spPr>
          <p:txBody>
            <a:bodyPr wrap="none" rtlCol="0">
              <a:spAutoFit/>
            </a:bodyPr>
            <a:lstStyle/>
            <a:p>
              <a:pPr algn="ctr"/>
              <a:r>
                <a:rPr lang="en-US" sz="1600" dirty="0" smtClean="0">
                  <a:solidFill>
                    <a:srgbClr val="00A7E2"/>
                  </a:solidFill>
                  <a:latin typeface="Times New Roman" panose="02020603050405020304" pitchFamily="18" charset="0"/>
                  <a:cs typeface="Times New Roman" panose="02020603050405020304" pitchFamily="18" charset="0"/>
                </a:rPr>
                <a:t>1,4-Benzenedicarboxylic acid</a:t>
              </a:r>
            </a:p>
            <a:p>
              <a:pPr algn="ctr"/>
              <a:r>
                <a:rPr lang="en-US" sz="1600" dirty="0" err="1" smtClean="0">
                  <a:latin typeface="Times New Roman" panose="02020603050405020304" pitchFamily="18" charset="0"/>
                  <a:cs typeface="Times New Roman" panose="02020603050405020304" pitchFamily="18" charset="0"/>
                </a:rPr>
                <a:t>terephthalic</a:t>
              </a:r>
              <a:r>
                <a:rPr lang="en-US" sz="1600" dirty="0" smtClean="0">
                  <a:latin typeface="Times New Roman" panose="02020603050405020304" pitchFamily="18" charset="0"/>
                  <a:cs typeface="Times New Roman" panose="02020603050405020304" pitchFamily="18" charset="0"/>
                </a:rPr>
                <a:t> acid</a:t>
              </a:r>
            </a:p>
          </p:txBody>
        </p:sp>
        <p:pic>
          <p:nvPicPr>
            <p:cNvPr id="28" name="Picture 27"/>
            <p:cNvPicPr>
              <a:picLocks noChangeAspect="1"/>
            </p:cNvPicPr>
            <p:nvPr/>
          </p:nvPicPr>
          <p:blipFill>
            <a:blip r:embed="rId10"/>
            <a:stretch>
              <a:fillRect/>
            </a:stretch>
          </p:blipFill>
          <p:spPr>
            <a:xfrm>
              <a:off x="5961224" y="5373007"/>
              <a:ext cx="2659720" cy="703802"/>
            </a:xfrm>
            <a:prstGeom prst="rect">
              <a:avLst/>
            </a:prstGeom>
          </p:spPr>
        </p:pic>
      </p:grpSp>
    </p:spTree>
    <p:extLst>
      <p:ext uri="{BB962C8B-B14F-4D97-AF65-F5344CB8AC3E}">
        <p14:creationId xmlns:p14="http://schemas.microsoft.com/office/powerpoint/2010/main" val="9996229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9A4A8087-CB9E-4C2B-A481-6948D15EDDC3}"/>
              </a:ext>
            </a:extLst>
          </p:cNvPr>
          <p:cNvSpPr>
            <a:spLocks noGrp="1"/>
          </p:cNvSpPr>
          <p:nvPr>
            <p:ph type="sldNum" sz="quarter" idx="12"/>
          </p:nvPr>
        </p:nvSpPr>
        <p:spPr/>
        <p:txBody>
          <a:bodyPr/>
          <a:lstStyle/>
          <a:p>
            <a:fld id="{D57F1E4F-1CFF-5643-939E-217C01CDF565}" type="slidenum">
              <a:rPr lang="en-US" smtClean="0"/>
              <a:pPr/>
              <a:t>5</a:t>
            </a:fld>
            <a:endParaRPr lang="en-US" dirty="0"/>
          </a:p>
        </p:txBody>
      </p:sp>
      <p:sp>
        <p:nvSpPr>
          <p:cNvPr id="9" name="Title 1">
            <a:extLst>
              <a:ext uri="{FF2B5EF4-FFF2-40B4-BE49-F238E27FC236}">
                <a16:creationId xmlns="" xmlns:a16="http://schemas.microsoft.com/office/drawing/2014/main" id="{36291C61-EEB5-4B11-946C-050C807B5ED8}"/>
              </a:ext>
            </a:extLst>
          </p:cNvPr>
          <p:cNvSpPr txBox="1">
            <a:spLocks/>
          </p:cNvSpPr>
          <p:nvPr/>
        </p:nvSpPr>
        <p:spPr>
          <a:xfrm>
            <a:off x="2516440" y="0"/>
            <a:ext cx="7575090" cy="80620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rgbClr val="00B050"/>
                </a:solidFill>
              </a:rPr>
              <a:t>Nomenclature of carboxylic Acid derivatives </a:t>
            </a:r>
            <a:r>
              <a:rPr lang="en-US" sz="3200" dirty="0" smtClean="0">
                <a:solidFill>
                  <a:srgbClr val="00B050"/>
                </a:solidFill>
              </a:rPr>
              <a:t> </a:t>
            </a:r>
            <a:endParaRPr lang="en-US" sz="3200" dirty="0">
              <a:solidFill>
                <a:srgbClr val="00B050"/>
              </a:solidFill>
            </a:endParaRPr>
          </a:p>
        </p:txBody>
      </p:sp>
      <p:sp>
        <p:nvSpPr>
          <p:cNvPr id="11" name="Title 1">
            <a:extLst>
              <a:ext uri="{FF2B5EF4-FFF2-40B4-BE49-F238E27FC236}">
                <a16:creationId xmlns="" xmlns:a16="http://schemas.microsoft.com/office/drawing/2014/main" id="{07746367-0C95-4D84-8DBB-D0388584DCCA}"/>
              </a:ext>
            </a:extLst>
          </p:cNvPr>
          <p:cNvSpPr>
            <a:spLocks noGrp="1"/>
          </p:cNvSpPr>
          <p:nvPr>
            <p:ph type="title"/>
          </p:nvPr>
        </p:nvSpPr>
        <p:spPr>
          <a:xfrm>
            <a:off x="0" y="1209073"/>
            <a:ext cx="4333461" cy="506244"/>
          </a:xfrm>
        </p:spPr>
        <p:txBody>
          <a:bodyPr>
            <a:normAutofit/>
          </a:bodyPr>
          <a:lstStyle/>
          <a:p>
            <a:r>
              <a:rPr lang="en-US" sz="2400" dirty="0">
                <a:solidFill>
                  <a:srgbClr val="C00000"/>
                </a:solidFill>
              </a:rPr>
              <a:t>Nomenclature of </a:t>
            </a:r>
            <a:r>
              <a:rPr lang="en-US" sz="2400" dirty="0" smtClean="0">
                <a:solidFill>
                  <a:srgbClr val="C00000"/>
                </a:solidFill>
              </a:rPr>
              <a:t>Acyl Chlorides</a:t>
            </a:r>
            <a:endParaRPr lang="en-US" sz="2400" dirty="0">
              <a:solidFill>
                <a:srgbClr val="C00000"/>
              </a:solidFill>
            </a:endParaRPr>
          </a:p>
        </p:txBody>
      </p:sp>
      <p:sp>
        <p:nvSpPr>
          <p:cNvPr id="7" name="Rectangle 6"/>
          <p:cNvSpPr/>
          <p:nvPr/>
        </p:nvSpPr>
        <p:spPr>
          <a:xfrm>
            <a:off x="324678" y="1972962"/>
            <a:ext cx="11145078" cy="1015663"/>
          </a:xfrm>
          <a:prstGeom prst="rect">
            <a:avLst/>
          </a:prstGeom>
        </p:spPr>
        <p:txBody>
          <a:bodyPr wrap="square">
            <a:spAutoFit/>
          </a:bodyPr>
          <a:lstStyle/>
          <a:p>
            <a:pPr marL="285750" indent="-285750">
              <a:lnSpc>
                <a:spcPct val="150000"/>
              </a:lnSpc>
              <a:buFont typeface="Arial" panose="020B0604020202020204" pitchFamily="34" charset="0"/>
              <a:buChar char="•"/>
            </a:pPr>
            <a:r>
              <a:rPr lang="en-US" sz="2000" dirty="0"/>
              <a:t>Acyl chlorides are also called </a:t>
            </a:r>
            <a:r>
              <a:rPr lang="en-US" sz="2000" dirty="0">
                <a:solidFill>
                  <a:srgbClr val="C00000"/>
                </a:solidFill>
              </a:rPr>
              <a:t>acid chlorides</a:t>
            </a:r>
            <a:r>
              <a:rPr lang="en-US" sz="2000" dirty="0"/>
              <a:t>. </a:t>
            </a:r>
            <a:endParaRPr lang="en-US" sz="2000" dirty="0" smtClean="0"/>
          </a:p>
          <a:p>
            <a:pPr marL="285750" indent="-285750">
              <a:lnSpc>
                <a:spcPct val="150000"/>
              </a:lnSpc>
              <a:buFont typeface="Arial" panose="020B0604020202020204" pitchFamily="34" charset="0"/>
              <a:buChar char="•"/>
            </a:pPr>
            <a:r>
              <a:rPr lang="en-US" sz="2000" dirty="0" smtClean="0"/>
              <a:t>They </a:t>
            </a:r>
            <a:r>
              <a:rPr lang="en-US" sz="2000" dirty="0"/>
              <a:t>are named by dropping </a:t>
            </a:r>
            <a:r>
              <a:rPr lang="en-US" sz="2000" i="1" dirty="0">
                <a:solidFill>
                  <a:srgbClr val="C00000"/>
                </a:solidFill>
              </a:rPr>
              <a:t>-ic acid </a:t>
            </a:r>
            <a:r>
              <a:rPr lang="en-US" sz="2000" dirty="0"/>
              <a:t>from the name of the acid and then adding </a:t>
            </a:r>
            <a:r>
              <a:rPr lang="en-US" sz="2000" i="1" dirty="0">
                <a:solidFill>
                  <a:srgbClr val="C00000"/>
                </a:solidFill>
              </a:rPr>
              <a:t>-yl chloride</a:t>
            </a:r>
            <a:r>
              <a:rPr lang="en-US" sz="2000" dirty="0"/>
              <a:t>.</a:t>
            </a:r>
          </a:p>
        </p:txBody>
      </p:sp>
      <p:grpSp>
        <p:nvGrpSpPr>
          <p:cNvPr id="18" name="Group 17"/>
          <p:cNvGrpSpPr/>
          <p:nvPr/>
        </p:nvGrpSpPr>
        <p:grpSpPr>
          <a:xfrm>
            <a:off x="1546525" y="3752514"/>
            <a:ext cx="1653017" cy="1530981"/>
            <a:chOff x="1073426" y="4371229"/>
            <a:chExt cx="1653017" cy="1530981"/>
          </a:xfrm>
        </p:grpSpPr>
        <p:sp>
          <p:nvSpPr>
            <p:cNvPr id="15" name="TextBox 14"/>
            <p:cNvSpPr txBox="1"/>
            <p:nvPr/>
          </p:nvSpPr>
          <p:spPr>
            <a:xfrm>
              <a:off x="1073426" y="5317435"/>
              <a:ext cx="1653017" cy="584775"/>
            </a:xfrm>
            <a:prstGeom prst="rect">
              <a:avLst/>
            </a:prstGeom>
            <a:noFill/>
          </p:spPr>
          <p:txBody>
            <a:bodyPr wrap="none" rtlCol="0">
              <a:spAutoFit/>
            </a:bodyPr>
            <a:lstStyle/>
            <a:p>
              <a:pPr algn="ctr"/>
              <a:r>
                <a:rPr lang="en-US" sz="1600" dirty="0" err="1">
                  <a:solidFill>
                    <a:srgbClr val="00A7E2"/>
                  </a:solidFill>
                </a:rPr>
                <a:t>Ethanoyl</a:t>
              </a:r>
              <a:r>
                <a:rPr lang="en-US" sz="1600" dirty="0">
                  <a:solidFill>
                    <a:srgbClr val="00A7E2"/>
                  </a:solidFill>
                </a:rPr>
                <a:t> chloride</a:t>
              </a:r>
            </a:p>
            <a:p>
              <a:pPr algn="ctr"/>
              <a:r>
                <a:rPr lang="en-US" sz="1600" dirty="0" smtClean="0">
                  <a:solidFill>
                    <a:schemeClr val="tx1">
                      <a:lumMod val="95000"/>
                      <a:lumOff val="5000"/>
                    </a:schemeClr>
                  </a:solidFill>
                </a:rPr>
                <a:t>Acetyl chloride</a:t>
              </a:r>
            </a:p>
          </p:txBody>
        </p:sp>
        <p:pic>
          <p:nvPicPr>
            <p:cNvPr id="19" name="Picture 18" descr="Screen Clipping"/>
            <p:cNvPicPr>
              <a:picLocks noChangeAspect="1"/>
            </p:cNvPicPr>
            <p:nvPr/>
          </p:nvPicPr>
          <p:blipFill rotWithShape="1">
            <a:blip r:embed="rId2">
              <a:grayscl/>
              <a:extLst>
                <a:ext uri="{BEBA8EAE-BF5A-486C-A8C5-ECC9F3942E4B}">
                  <a14:imgProps xmlns:a14="http://schemas.microsoft.com/office/drawing/2010/main">
                    <a14:imgLayer r:embed="rId3">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l="7198" r="73465" b="37772"/>
            <a:stretch/>
          </p:blipFill>
          <p:spPr>
            <a:xfrm>
              <a:off x="1383377" y="4371229"/>
              <a:ext cx="1192697" cy="1020638"/>
            </a:xfrm>
            <a:prstGeom prst="rect">
              <a:avLst/>
            </a:prstGeom>
          </p:spPr>
        </p:pic>
      </p:grpSp>
      <p:grpSp>
        <p:nvGrpSpPr>
          <p:cNvPr id="22" name="Group 21"/>
          <p:cNvGrpSpPr/>
          <p:nvPr/>
        </p:nvGrpSpPr>
        <p:grpSpPr>
          <a:xfrm>
            <a:off x="4333461" y="3855933"/>
            <a:ext cx="1755610" cy="1263331"/>
            <a:chOff x="3564619" y="4589184"/>
            <a:chExt cx="1755610" cy="1263331"/>
          </a:xfrm>
        </p:grpSpPr>
        <p:pic>
          <p:nvPicPr>
            <p:cNvPr id="20" name="Picture 19" descr="Screen Clipping"/>
            <p:cNvPicPr>
              <a:picLocks noChangeAspect="1"/>
            </p:cNvPicPr>
            <p:nvPr/>
          </p:nvPicPr>
          <p:blipFill rotWithShape="1">
            <a:blip r:embed="rId2">
              <a:grayscl/>
              <a:extLst>
                <a:ext uri="{BEBA8EAE-BF5A-486C-A8C5-ECC9F3942E4B}">
                  <a14:imgProps xmlns:a14="http://schemas.microsoft.com/office/drawing/2010/main">
                    <a14:imgLayer r:embed="rId3">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l="36848" r="38657" b="37772"/>
            <a:stretch/>
          </p:blipFill>
          <p:spPr>
            <a:xfrm>
              <a:off x="3739908" y="4589184"/>
              <a:ext cx="1510748" cy="1020638"/>
            </a:xfrm>
            <a:prstGeom prst="rect">
              <a:avLst/>
            </a:prstGeom>
          </p:spPr>
        </p:pic>
        <p:sp>
          <p:nvSpPr>
            <p:cNvPr id="21" name="TextBox 20"/>
            <p:cNvSpPr txBox="1"/>
            <p:nvPr/>
          </p:nvSpPr>
          <p:spPr>
            <a:xfrm>
              <a:off x="3564619" y="5513961"/>
              <a:ext cx="1755610" cy="338554"/>
            </a:xfrm>
            <a:prstGeom prst="rect">
              <a:avLst/>
            </a:prstGeom>
            <a:noFill/>
          </p:spPr>
          <p:txBody>
            <a:bodyPr wrap="none" rtlCol="0">
              <a:spAutoFit/>
            </a:bodyPr>
            <a:lstStyle/>
            <a:p>
              <a:pPr algn="ctr"/>
              <a:r>
                <a:rPr lang="en-US" sz="1600" dirty="0" err="1" smtClean="0">
                  <a:solidFill>
                    <a:srgbClr val="00A7E2"/>
                  </a:solidFill>
                </a:rPr>
                <a:t>Propanoyl</a:t>
              </a:r>
              <a:r>
                <a:rPr lang="en-US" sz="1600" dirty="0" smtClean="0">
                  <a:solidFill>
                    <a:srgbClr val="00A7E2"/>
                  </a:solidFill>
                </a:rPr>
                <a:t> chloride</a:t>
              </a:r>
              <a:endParaRPr lang="en-US" sz="1600" dirty="0">
                <a:solidFill>
                  <a:srgbClr val="00A7E2"/>
                </a:solidFill>
              </a:endParaRPr>
            </a:p>
          </p:txBody>
        </p:sp>
      </p:grpSp>
      <p:grpSp>
        <p:nvGrpSpPr>
          <p:cNvPr id="24" name="Group 23"/>
          <p:cNvGrpSpPr/>
          <p:nvPr/>
        </p:nvGrpSpPr>
        <p:grpSpPr>
          <a:xfrm>
            <a:off x="7063107" y="3635656"/>
            <a:ext cx="1709531" cy="1518887"/>
            <a:chOff x="6122504" y="2653528"/>
            <a:chExt cx="1709531" cy="1518887"/>
          </a:xfrm>
        </p:grpSpPr>
        <p:pic>
          <p:nvPicPr>
            <p:cNvPr id="14" name="Picture 13" descr="Screen Clipping"/>
            <p:cNvPicPr>
              <a:picLocks noChangeAspect="1"/>
            </p:cNvPicPr>
            <p:nvPr/>
          </p:nvPicPr>
          <p:blipFill rotWithShape="1">
            <a:blip r:embed="rId2">
              <a:grayscl/>
              <a:extLst>
                <a:ext uri="{BEBA8EAE-BF5A-486C-A8C5-ECC9F3942E4B}">
                  <a14:imgProps xmlns:a14="http://schemas.microsoft.com/office/drawing/2010/main">
                    <a14:imgLayer r:embed="rId3">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l="64135" r="8148" b="27269"/>
            <a:stretch/>
          </p:blipFill>
          <p:spPr>
            <a:xfrm>
              <a:off x="6122504" y="2653528"/>
              <a:ext cx="1709531" cy="1192916"/>
            </a:xfrm>
            <a:prstGeom prst="rect">
              <a:avLst/>
            </a:prstGeom>
          </p:spPr>
        </p:pic>
        <p:sp>
          <p:nvSpPr>
            <p:cNvPr id="23" name="TextBox 22"/>
            <p:cNvSpPr txBox="1"/>
            <p:nvPr/>
          </p:nvSpPr>
          <p:spPr>
            <a:xfrm>
              <a:off x="6236726" y="3833861"/>
              <a:ext cx="1595309" cy="338554"/>
            </a:xfrm>
            <a:prstGeom prst="rect">
              <a:avLst/>
            </a:prstGeom>
            <a:noFill/>
          </p:spPr>
          <p:txBody>
            <a:bodyPr wrap="none" rtlCol="0">
              <a:spAutoFit/>
            </a:bodyPr>
            <a:lstStyle/>
            <a:p>
              <a:r>
                <a:rPr lang="en-US" sz="1600" dirty="0" smtClean="0">
                  <a:solidFill>
                    <a:srgbClr val="00A7E2"/>
                  </a:solidFill>
                </a:rPr>
                <a:t>Benzoyl chloride</a:t>
              </a:r>
              <a:endParaRPr lang="en-US" sz="1600" dirty="0">
                <a:solidFill>
                  <a:srgbClr val="00A7E2"/>
                </a:solidFill>
              </a:endParaRPr>
            </a:p>
          </p:txBody>
        </p:sp>
      </p:grpSp>
    </p:spTree>
    <p:extLst>
      <p:ext uri="{BB962C8B-B14F-4D97-AF65-F5344CB8AC3E}">
        <p14:creationId xmlns:p14="http://schemas.microsoft.com/office/powerpoint/2010/main" val="4756765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217C01CDF565}" type="slidenum">
              <a:rPr lang="en-US" smtClean="0"/>
              <a:pPr/>
              <a:t>6</a:t>
            </a:fld>
            <a:endParaRPr lang="en-US" dirty="0"/>
          </a:p>
        </p:txBody>
      </p:sp>
      <p:sp>
        <p:nvSpPr>
          <p:cNvPr id="3" name="Title 1">
            <a:extLst>
              <a:ext uri="{FF2B5EF4-FFF2-40B4-BE49-F238E27FC236}">
                <a16:creationId xmlns="" xmlns:a16="http://schemas.microsoft.com/office/drawing/2014/main" id="{36291C61-EEB5-4B11-946C-050C807B5ED8}"/>
              </a:ext>
            </a:extLst>
          </p:cNvPr>
          <p:cNvSpPr txBox="1">
            <a:spLocks/>
          </p:cNvSpPr>
          <p:nvPr/>
        </p:nvSpPr>
        <p:spPr>
          <a:xfrm>
            <a:off x="2516440" y="0"/>
            <a:ext cx="7575090" cy="80620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rgbClr val="00B050"/>
                </a:solidFill>
              </a:rPr>
              <a:t>Nomenclature of carboxylic Acid derivatives </a:t>
            </a:r>
            <a:r>
              <a:rPr lang="en-US" sz="3200" dirty="0" smtClean="0">
                <a:solidFill>
                  <a:srgbClr val="00B050"/>
                </a:solidFill>
              </a:rPr>
              <a:t> </a:t>
            </a:r>
            <a:endParaRPr lang="en-US" sz="3200" dirty="0">
              <a:solidFill>
                <a:srgbClr val="00B050"/>
              </a:solidFill>
            </a:endParaRPr>
          </a:p>
        </p:txBody>
      </p:sp>
      <p:sp>
        <p:nvSpPr>
          <p:cNvPr id="4" name="Title 1">
            <a:extLst>
              <a:ext uri="{FF2B5EF4-FFF2-40B4-BE49-F238E27FC236}">
                <a16:creationId xmlns="" xmlns:a16="http://schemas.microsoft.com/office/drawing/2014/main" id="{07746367-0C95-4D84-8DBB-D0388584DCCA}"/>
              </a:ext>
            </a:extLst>
          </p:cNvPr>
          <p:cNvSpPr txBox="1">
            <a:spLocks/>
          </p:cNvSpPr>
          <p:nvPr/>
        </p:nvSpPr>
        <p:spPr>
          <a:xfrm>
            <a:off x="0" y="797395"/>
            <a:ext cx="4333461" cy="50624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smtClean="0">
                <a:solidFill>
                  <a:srgbClr val="C00000"/>
                </a:solidFill>
              </a:rPr>
              <a:t>Nomenclature </a:t>
            </a:r>
            <a:r>
              <a:rPr lang="en-US" sz="2400" dirty="0">
                <a:solidFill>
                  <a:srgbClr val="C00000"/>
                </a:solidFill>
              </a:rPr>
              <a:t>of Esters</a:t>
            </a:r>
          </a:p>
        </p:txBody>
      </p:sp>
      <p:sp>
        <p:nvSpPr>
          <p:cNvPr id="5" name="Content Placeholder 2">
            <a:extLst>
              <a:ext uri="{FF2B5EF4-FFF2-40B4-BE49-F238E27FC236}">
                <a16:creationId xmlns="" xmlns:a16="http://schemas.microsoft.com/office/drawing/2014/main" id="{A542648B-8B3B-490C-A3BE-D49AAC51DAFD}"/>
              </a:ext>
            </a:extLst>
          </p:cNvPr>
          <p:cNvSpPr txBox="1">
            <a:spLocks/>
          </p:cNvSpPr>
          <p:nvPr/>
        </p:nvSpPr>
        <p:spPr>
          <a:xfrm>
            <a:off x="57132" y="1327764"/>
            <a:ext cx="10833847" cy="90090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sz="2000" dirty="0" smtClean="0"/>
              <a:t>The names of esters are derived from the names of the alcohol (with the ending </a:t>
            </a:r>
            <a:r>
              <a:rPr lang="en-US" sz="2000" dirty="0" smtClean="0">
                <a:solidFill>
                  <a:srgbClr val="C00000"/>
                </a:solidFill>
              </a:rPr>
              <a:t>-yl</a:t>
            </a:r>
            <a:r>
              <a:rPr lang="en-US" sz="2000" dirty="0" smtClean="0"/>
              <a:t>) and the acid </a:t>
            </a:r>
            <a:r>
              <a:rPr lang="en-US" sz="2000" dirty="0" smtClean="0"/>
              <a:t>(</a:t>
            </a:r>
            <a:r>
              <a:rPr lang="en-US" altLang="en-US" sz="2000" dirty="0">
                <a:ea typeface="ＭＳ Ｐゴシック" pitchFamily="34" charset="-128"/>
                <a:cs typeface="Times New Roman" panose="02020603050405020304" pitchFamily="18" charset="0"/>
              </a:rPr>
              <a:t>with replacing of the ending </a:t>
            </a:r>
            <a:r>
              <a:rPr lang="en-US" altLang="en-US" sz="2000" i="1" dirty="0">
                <a:solidFill>
                  <a:srgbClr val="C00000"/>
                </a:solidFill>
                <a:ea typeface="ＭＳ Ｐゴシック" pitchFamily="34" charset="-128"/>
                <a:cs typeface="Times New Roman" panose="02020603050405020304" pitchFamily="18" charset="0"/>
              </a:rPr>
              <a:t>–</a:t>
            </a:r>
            <a:r>
              <a:rPr lang="en-US" altLang="en-US" sz="2000" i="1" dirty="0" err="1">
                <a:solidFill>
                  <a:srgbClr val="C00000"/>
                </a:solidFill>
                <a:ea typeface="ＭＳ Ｐゴシック" pitchFamily="34" charset="-128"/>
                <a:cs typeface="Times New Roman" panose="02020603050405020304" pitchFamily="18" charset="0"/>
              </a:rPr>
              <a:t>ic</a:t>
            </a:r>
            <a:r>
              <a:rPr lang="en-US" altLang="en-US" sz="2000" i="1" dirty="0">
                <a:solidFill>
                  <a:srgbClr val="C00000"/>
                </a:solidFill>
                <a:ea typeface="ＭＳ Ｐゴシック" pitchFamily="34" charset="-128"/>
                <a:cs typeface="Times New Roman" panose="02020603050405020304" pitchFamily="18" charset="0"/>
              </a:rPr>
              <a:t> acid </a:t>
            </a:r>
            <a:r>
              <a:rPr lang="en-US" altLang="en-US" sz="2000" i="1" dirty="0" smtClean="0">
                <a:solidFill>
                  <a:srgbClr val="C00000"/>
                </a:solidFill>
                <a:ea typeface="ＭＳ Ｐゴシック" pitchFamily="34" charset="-128"/>
                <a:cs typeface="Times New Roman" panose="02020603050405020304" pitchFamily="18" charset="0"/>
              </a:rPr>
              <a:t> </a:t>
            </a:r>
            <a:r>
              <a:rPr lang="en-US" altLang="en-US" sz="2000" dirty="0" smtClean="0">
                <a:ea typeface="ＭＳ Ｐゴシック" pitchFamily="34" charset="-128"/>
                <a:cs typeface="Times New Roman" panose="02020603050405020304" pitchFamily="18" charset="0"/>
              </a:rPr>
              <a:t>by </a:t>
            </a:r>
            <a:r>
              <a:rPr lang="en-US" altLang="en-US" sz="2000" i="1" dirty="0">
                <a:solidFill>
                  <a:srgbClr val="C00000"/>
                </a:solidFill>
                <a:ea typeface="ＭＳ Ｐゴシック" pitchFamily="34" charset="-128"/>
                <a:cs typeface="Times New Roman" panose="02020603050405020304" pitchFamily="18" charset="0"/>
              </a:rPr>
              <a:t>–</a:t>
            </a:r>
            <a:r>
              <a:rPr lang="en-US" altLang="en-US" sz="2000" i="1" dirty="0" smtClean="0">
                <a:solidFill>
                  <a:srgbClr val="C00000"/>
                </a:solidFill>
                <a:ea typeface="ＭＳ Ｐゴシック" pitchFamily="34" charset="-128"/>
                <a:cs typeface="Times New Roman" panose="02020603050405020304" pitchFamily="18" charset="0"/>
              </a:rPr>
              <a:t>ate</a:t>
            </a:r>
            <a:r>
              <a:rPr lang="en-US" sz="2000" dirty="0" smtClean="0"/>
              <a:t>).</a:t>
            </a:r>
            <a:endParaRPr lang="en-US" sz="2000" dirty="0"/>
          </a:p>
        </p:txBody>
      </p:sp>
      <p:pic>
        <p:nvPicPr>
          <p:cNvPr id="6" name="Picture 4" descr="Image result for esters naming">
            <a:extLst>
              <a:ext uri="{FF2B5EF4-FFF2-40B4-BE49-F238E27FC236}">
                <a16:creationId xmlns="" xmlns:a16="http://schemas.microsoft.com/office/drawing/2014/main" id="{7F7AA590-3ECD-450C-92B5-58D1557392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6376" y="2336875"/>
            <a:ext cx="2439961" cy="1315665"/>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p:cNvGrpSpPr/>
          <p:nvPr/>
        </p:nvGrpSpPr>
        <p:grpSpPr>
          <a:xfrm>
            <a:off x="415915" y="4100239"/>
            <a:ext cx="1679341" cy="1297574"/>
            <a:chOff x="725928" y="2819676"/>
            <a:chExt cx="1679341" cy="1297574"/>
          </a:xfrm>
        </p:grpSpPr>
        <p:pic>
          <p:nvPicPr>
            <p:cNvPr id="10" name="Picture 9" descr="Screen Clipping"/>
            <p:cNvPicPr>
              <a:picLocks noChangeAspect="1"/>
            </p:cNvPicPr>
            <p:nvPr/>
          </p:nvPicPr>
          <p:blipFill rotWithShape="1">
            <a:blip r:embed="rId3">
              <a:extLst>
                <a:ext uri="{28A0092B-C50C-407E-A947-70E740481C1C}">
                  <a14:useLocalDpi xmlns:a14="http://schemas.microsoft.com/office/drawing/2010/main" val="0"/>
                </a:ext>
              </a:extLst>
            </a:blip>
            <a:srcRect r="73684" b="45500"/>
            <a:stretch/>
          </p:blipFill>
          <p:spPr>
            <a:xfrm>
              <a:off x="770841" y="2819676"/>
              <a:ext cx="1634428" cy="768350"/>
            </a:xfrm>
            <a:prstGeom prst="rect">
              <a:avLst/>
            </a:prstGeom>
          </p:spPr>
        </p:pic>
        <p:sp>
          <p:nvSpPr>
            <p:cNvPr id="12" name="TextBox 11"/>
            <p:cNvSpPr txBox="1"/>
            <p:nvPr/>
          </p:nvSpPr>
          <p:spPr>
            <a:xfrm>
              <a:off x="725928" y="3532475"/>
              <a:ext cx="1619354" cy="584775"/>
            </a:xfrm>
            <a:prstGeom prst="rect">
              <a:avLst/>
            </a:prstGeom>
            <a:noFill/>
          </p:spPr>
          <p:txBody>
            <a:bodyPr wrap="none" rtlCol="0">
              <a:spAutoFit/>
            </a:bodyPr>
            <a:lstStyle/>
            <a:p>
              <a:pPr algn="ctr"/>
              <a:r>
                <a:rPr lang="en-US" sz="1600" dirty="0" smtClean="0">
                  <a:solidFill>
                    <a:srgbClr val="00A7E2"/>
                  </a:solidFill>
                </a:rPr>
                <a:t>Methyl </a:t>
              </a:r>
              <a:r>
                <a:rPr lang="en-US" sz="1600" dirty="0" err="1" smtClean="0">
                  <a:solidFill>
                    <a:srgbClr val="00A7E2"/>
                  </a:solidFill>
                </a:rPr>
                <a:t>ethanoate</a:t>
              </a:r>
              <a:endParaRPr lang="en-US" sz="1600" dirty="0" smtClean="0">
                <a:solidFill>
                  <a:srgbClr val="00A7E2"/>
                </a:solidFill>
              </a:endParaRPr>
            </a:p>
            <a:p>
              <a:pPr algn="ctr"/>
              <a:r>
                <a:rPr lang="en-US" sz="1600" dirty="0" smtClean="0"/>
                <a:t>Methyl </a:t>
              </a:r>
              <a:r>
                <a:rPr lang="en-US" sz="1600" dirty="0" smtClean="0"/>
                <a:t>acetate</a:t>
              </a:r>
              <a:endParaRPr lang="en-US" sz="1600" dirty="0"/>
            </a:p>
          </p:txBody>
        </p:sp>
      </p:grpSp>
      <p:grpSp>
        <p:nvGrpSpPr>
          <p:cNvPr id="14" name="Group 13"/>
          <p:cNvGrpSpPr/>
          <p:nvPr/>
        </p:nvGrpSpPr>
        <p:grpSpPr>
          <a:xfrm>
            <a:off x="3031504" y="4174102"/>
            <a:ext cx="1719471" cy="1277871"/>
            <a:chOff x="3123101" y="3154320"/>
            <a:chExt cx="1719471" cy="1277871"/>
          </a:xfrm>
        </p:grpSpPr>
        <p:pic>
          <p:nvPicPr>
            <p:cNvPr id="8" name="Picture 7" descr="Screen Clipping"/>
            <p:cNvPicPr>
              <a:picLocks noChangeAspect="1"/>
            </p:cNvPicPr>
            <p:nvPr/>
          </p:nvPicPr>
          <p:blipFill rotWithShape="1">
            <a:blip r:embed="rId3">
              <a:extLst>
                <a:ext uri="{28A0092B-C50C-407E-A947-70E740481C1C}">
                  <a14:useLocalDpi xmlns:a14="http://schemas.microsoft.com/office/drawing/2010/main" val="0"/>
                </a:ext>
              </a:extLst>
            </a:blip>
            <a:srcRect l="30263" r="42052" b="46354"/>
            <a:stretch/>
          </p:blipFill>
          <p:spPr>
            <a:xfrm>
              <a:off x="3123101" y="3154320"/>
              <a:ext cx="1719471" cy="756309"/>
            </a:xfrm>
            <a:prstGeom prst="rect">
              <a:avLst/>
            </a:prstGeom>
          </p:spPr>
        </p:pic>
        <p:sp>
          <p:nvSpPr>
            <p:cNvPr id="13" name="TextBox 12"/>
            <p:cNvSpPr txBox="1"/>
            <p:nvPr/>
          </p:nvSpPr>
          <p:spPr>
            <a:xfrm>
              <a:off x="3247699" y="3847416"/>
              <a:ext cx="1470274" cy="584775"/>
            </a:xfrm>
            <a:prstGeom prst="rect">
              <a:avLst/>
            </a:prstGeom>
            <a:noFill/>
          </p:spPr>
          <p:txBody>
            <a:bodyPr wrap="none" rtlCol="0">
              <a:spAutoFit/>
            </a:bodyPr>
            <a:lstStyle/>
            <a:p>
              <a:pPr algn="ctr"/>
              <a:r>
                <a:rPr lang="en-US" sz="1600" dirty="0" smtClean="0">
                  <a:solidFill>
                    <a:srgbClr val="00A7E2"/>
                  </a:solidFill>
                </a:rPr>
                <a:t>Ethyl </a:t>
              </a:r>
              <a:r>
                <a:rPr lang="en-US" sz="1600" dirty="0" err="1" smtClean="0">
                  <a:solidFill>
                    <a:srgbClr val="00A7E2"/>
                  </a:solidFill>
                </a:rPr>
                <a:t>ethanoate</a:t>
              </a:r>
              <a:endParaRPr lang="en-US" sz="1600" dirty="0" smtClean="0">
                <a:solidFill>
                  <a:srgbClr val="00A7E2"/>
                </a:solidFill>
              </a:endParaRPr>
            </a:p>
            <a:p>
              <a:pPr algn="ctr"/>
              <a:r>
                <a:rPr lang="en-US" sz="1600" dirty="0" smtClean="0"/>
                <a:t>Ethyl </a:t>
              </a:r>
              <a:r>
                <a:rPr lang="en-US" sz="1600" dirty="0" smtClean="0"/>
                <a:t>acetate</a:t>
              </a:r>
              <a:endParaRPr lang="en-US" sz="1600" dirty="0"/>
            </a:p>
          </p:txBody>
        </p:sp>
      </p:grpSp>
      <p:grpSp>
        <p:nvGrpSpPr>
          <p:cNvPr id="18" name="Group 17"/>
          <p:cNvGrpSpPr/>
          <p:nvPr/>
        </p:nvGrpSpPr>
        <p:grpSpPr>
          <a:xfrm>
            <a:off x="5772132" y="4275546"/>
            <a:ext cx="2336793" cy="1074984"/>
            <a:chOff x="5687223" y="4174102"/>
            <a:chExt cx="2336793" cy="1074984"/>
          </a:xfrm>
        </p:grpSpPr>
        <p:pic>
          <p:nvPicPr>
            <p:cNvPr id="9" name="Picture 8" descr="Screen Clipping"/>
            <p:cNvPicPr>
              <a:picLocks noChangeAspect="1"/>
            </p:cNvPicPr>
            <p:nvPr/>
          </p:nvPicPr>
          <p:blipFill rotWithShape="1">
            <a:blip r:embed="rId3">
              <a:extLst>
                <a:ext uri="{28A0092B-C50C-407E-A947-70E740481C1C}">
                  <a14:useLocalDpi xmlns:a14="http://schemas.microsoft.com/office/drawing/2010/main" val="0"/>
                </a:ext>
              </a:extLst>
            </a:blip>
            <a:srcRect l="62375" b="47807"/>
            <a:stretch/>
          </p:blipFill>
          <p:spPr>
            <a:xfrm>
              <a:off x="5687223" y="4174102"/>
              <a:ext cx="2336793" cy="735828"/>
            </a:xfrm>
            <a:prstGeom prst="rect">
              <a:avLst/>
            </a:prstGeom>
          </p:spPr>
        </p:pic>
        <p:sp>
          <p:nvSpPr>
            <p:cNvPr id="20" name="TextBox 19"/>
            <p:cNvSpPr txBox="1"/>
            <p:nvPr/>
          </p:nvSpPr>
          <p:spPr>
            <a:xfrm>
              <a:off x="6040331" y="4910532"/>
              <a:ext cx="1630575" cy="338554"/>
            </a:xfrm>
            <a:prstGeom prst="rect">
              <a:avLst/>
            </a:prstGeom>
            <a:noFill/>
          </p:spPr>
          <p:txBody>
            <a:bodyPr wrap="none" rtlCol="0">
              <a:spAutoFit/>
            </a:bodyPr>
            <a:lstStyle/>
            <a:p>
              <a:pPr algn="ctr"/>
              <a:r>
                <a:rPr lang="en-US" sz="1600" dirty="0" smtClean="0">
                  <a:solidFill>
                    <a:srgbClr val="00A7E2"/>
                  </a:solidFill>
                </a:rPr>
                <a:t>Methyl </a:t>
              </a:r>
              <a:r>
                <a:rPr lang="en-US" sz="1600" dirty="0" err="1" smtClean="0">
                  <a:solidFill>
                    <a:srgbClr val="00A7E2"/>
                  </a:solidFill>
                </a:rPr>
                <a:t>butanoate</a:t>
              </a:r>
              <a:endParaRPr lang="en-US" sz="1600" dirty="0" smtClean="0">
                <a:solidFill>
                  <a:srgbClr val="00A7E2"/>
                </a:solidFill>
              </a:endParaRPr>
            </a:p>
          </p:txBody>
        </p:sp>
      </p:grpSp>
      <p:grpSp>
        <p:nvGrpSpPr>
          <p:cNvPr id="11" name="Group 10"/>
          <p:cNvGrpSpPr/>
          <p:nvPr/>
        </p:nvGrpSpPr>
        <p:grpSpPr>
          <a:xfrm>
            <a:off x="8958469" y="4266193"/>
            <a:ext cx="2047461" cy="1202009"/>
            <a:chOff x="9159520" y="4066956"/>
            <a:chExt cx="2047461" cy="1202009"/>
          </a:xfrm>
        </p:grpSpPr>
        <p:pic>
          <p:nvPicPr>
            <p:cNvPr id="16" name="Picture 15" descr="Screen Clipping"/>
            <p:cNvPicPr>
              <a:picLocks noChangeAspect="1"/>
            </p:cNvPicPr>
            <p:nvPr/>
          </p:nvPicPr>
          <p:blipFill rotWithShape="1">
            <a:blip r:embed="rId4">
              <a:extLst>
                <a:ext uri="{28A0092B-C50C-407E-A947-70E740481C1C}">
                  <a14:useLocalDpi xmlns:a14="http://schemas.microsoft.com/office/drawing/2010/main" val="0"/>
                </a:ext>
              </a:extLst>
            </a:blip>
            <a:srcRect l="50416" r="4806" b="20220"/>
            <a:stretch/>
          </p:blipFill>
          <p:spPr>
            <a:xfrm>
              <a:off x="9159520" y="4066956"/>
              <a:ext cx="2047461" cy="942366"/>
            </a:xfrm>
            <a:prstGeom prst="rect">
              <a:avLst/>
            </a:prstGeom>
          </p:spPr>
        </p:pic>
        <p:sp>
          <p:nvSpPr>
            <p:cNvPr id="21" name="TextBox 20"/>
            <p:cNvSpPr txBox="1"/>
            <p:nvPr/>
          </p:nvSpPr>
          <p:spPr>
            <a:xfrm>
              <a:off x="9531636" y="4930411"/>
              <a:ext cx="1561646" cy="338554"/>
            </a:xfrm>
            <a:prstGeom prst="rect">
              <a:avLst/>
            </a:prstGeom>
            <a:noFill/>
          </p:spPr>
          <p:txBody>
            <a:bodyPr wrap="none" rtlCol="0">
              <a:spAutoFit/>
            </a:bodyPr>
            <a:lstStyle/>
            <a:p>
              <a:pPr algn="ctr"/>
              <a:r>
                <a:rPr lang="en-US" sz="1600" dirty="0" smtClean="0">
                  <a:solidFill>
                    <a:srgbClr val="00A7E2"/>
                  </a:solidFill>
                </a:rPr>
                <a:t>Methyl benzoate</a:t>
              </a:r>
              <a:endParaRPr lang="en-US" sz="1600" dirty="0" smtClean="0">
                <a:solidFill>
                  <a:srgbClr val="00A7E2"/>
                </a:solidFill>
              </a:endParaRPr>
            </a:p>
          </p:txBody>
        </p:sp>
      </p:grpSp>
    </p:spTree>
    <p:extLst>
      <p:ext uri="{BB962C8B-B14F-4D97-AF65-F5344CB8AC3E}">
        <p14:creationId xmlns:p14="http://schemas.microsoft.com/office/powerpoint/2010/main" val="26680294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217C01CDF565}" type="slidenum">
              <a:rPr lang="en-US" smtClean="0"/>
              <a:pPr/>
              <a:t>7</a:t>
            </a:fld>
            <a:endParaRPr lang="en-US" dirty="0"/>
          </a:p>
        </p:txBody>
      </p:sp>
      <p:sp>
        <p:nvSpPr>
          <p:cNvPr id="3" name="Title 1">
            <a:extLst>
              <a:ext uri="{FF2B5EF4-FFF2-40B4-BE49-F238E27FC236}">
                <a16:creationId xmlns="" xmlns:a16="http://schemas.microsoft.com/office/drawing/2014/main" id="{36291C61-EEB5-4B11-946C-050C807B5ED8}"/>
              </a:ext>
            </a:extLst>
          </p:cNvPr>
          <p:cNvSpPr txBox="1">
            <a:spLocks/>
          </p:cNvSpPr>
          <p:nvPr/>
        </p:nvSpPr>
        <p:spPr>
          <a:xfrm>
            <a:off x="2516440" y="0"/>
            <a:ext cx="7575090" cy="80620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rgbClr val="00B050"/>
                </a:solidFill>
              </a:rPr>
              <a:t>Nomenclature of carboxylic Acid derivatives </a:t>
            </a:r>
            <a:r>
              <a:rPr lang="en-US" sz="3200" dirty="0" smtClean="0">
                <a:solidFill>
                  <a:srgbClr val="00B050"/>
                </a:solidFill>
              </a:rPr>
              <a:t> </a:t>
            </a:r>
            <a:endParaRPr lang="en-US" sz="3200" dirty="0">
              <a:solidFill>
                <a:srgbClr val="00B050"/>
              </a:solidFill>
            </a:endParaRPr>
          </a:p>
        </p:txBody>
      </p:sp>
      <p:sp>
        <p:nvSpPr>
          <p:cNvPr id="4" name="Title 1">
            <a:extLst>
              <a:ext uri="{FF2B5EF4-FFF2-40B4-BE49-F238E27FC236}">
                <a16:creationId xmlns="" xmlns:a16="http://schemas.microsoft.com/office/drawing/2014/main" id="{07746367-0C95-4D84-8DBB-D0388584DCCA}"/>
              </a:ext>
            </a:extLst>
          </p:cNvPr>
          <p:cNvSpPr txBox="1">
            <a:spLocks/>
          </p:cNvSpPr>
          <p:nvPr/>
        </p:nvSpPr>
        <p:spPr>
          <a:xfrm>
            <a:off x="1" y="797395"/>
            <a:ext cx="3409122" cy="50624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smtClean="0">
                <a:solidFill>
                  <a:srgbClr val="C00000"/>
                </a:solidFill>
              </a:rPr>
              <a:t>Nomenclature </a:t>
            </a:r>
            <a:r>
              <a:rPr lang="en-US" sz="2400" dirty="0">
                <a:solidFill>
                  <a:srgbClr val="C00000"/>
                </a:solidFill>
              </a:rPr>
              <a:t>of Amides</a:t>
            </a:r>
          </a:p>
        </p:txBody>
      </p:sp>
      <p:sp>
        <p:nvSpPr>
          <p:cNvPr id="5" name="Rectangle 4"/>
          <p:cNvSpPr/>
          <p:nvPr/>
        </p:nvSpPr>
        <p:spPr>
          <a:xfrm>
            <a:off x="273326" y="1275435"/>
            <a:ext cx="11822596" cy="1938992"/>
          </a:xfrm>
          <a:prstGeom prst="rect">
            <a:avLst/>
          </a:prstGeom>
        </p:spPr>
        <p:txBody>
          <a:bodyPr wrap="square">
            <a:spAutoFit/>
          </a:bodyPr>
          <a:lstStyle/>
          <a:p>
            <a:pPr marL="342900" indent="-342900">
              <a:lnSpc>
                <a:spcPct val="150000"/>
              </a:lnSpc>
              <a:buFont typeface="Arial" panose="020B0604020202020204" pitchFamily="34" charset="0"/>
              <a:buChar char="•"/>
            </a:pPr>
            <a:r>
              <a:rPr lang="en-US" sz="2000" dirty="0"/>
              <a:t>Amides are named by replacing the </a:t>
            </a:r>
            <a:r>
              <a:rPr lang="en-US" sz="2000" i="1" dirty="0" smtClean="0">
                <a:solidFill>
                  <a:srgbClr val="C00000"/>
                </a:solidFill>
              </a:rPr>
              <a:t>-</a:t>
            </a:r>
            <a:r>
              <a:rPr lang="en-US" sz="2000" i="1" dirty="0" err="1" smtClean="0">
                <a:solidFill>
                  <a:srgbClr val="C00000"/>
                </a:solidFill>
              </a:rPr>
              <a:t>oic</a:t>
            </a:r>
            <a:r>
              <a:rPr lang="en-US" sz="2000" i="1" dirty="0" smtClean="0">
                <a:solidFill>
                  <a:srgbClr val="C00000"/>
                </a:solidFill>
              </a:rPr>
              <a:t> </a:t>
            </a:r>
            <a:r>
              <a:rPr lang="en-US" sz="2000" i="1" dirty="0" smtClean="0">
                <a:solidFill>
                  <a:srgbClr val="C00000"/>
                </a:solidFill>
              </a:rPr>
              <a:t>acid </a:t>
            </a:r>
            <a:r>
              <a:rPr lang="en-US" sz="2000" dirty="0"/>
              <a:t>ending of the acid name, either the common or the IUPAC name, with the </a:t>
            </a:r>
            <a:r>
              <a:rPr lang="en-US" sz="2000" i="1" dirty="0">
                <a:solidFill>
                  <a:srgbClr val="C00000"/>
                </a:solidFill>
              </a:rPr>
              <a:t>-amide </a:t>
            </a:r>
            <a:r>
              <a:rPr lang="en-US" sz="2000" dirty="0"/>
              <a:t>ending</a:t>
            </a:r>
            <a:r>
              <a:rPr lang="en-US" sz="2000" dirty="0" smtClean="0"/>
              <a:t>.</a:t>
            </a:r>
          </a:p>
          <a:p>
            <a:pPr marL="342900" indent="-342900">
              <a:lnSpc>
                <a:spcPct val="150000"/>
              </a:lnSpc>
              <a:buFont typeface="Arial" panose="020B0604020202020204" pitchFamily="34" charset="0"/>
              <a:buChar char="•"/>
            </a:pPr>
            <a:r>
              <a:rPr lang="en-US" sz="2000" dirty="0"/>
              <a:t>Alkyl groups on the nitrogen atom of amides are named as substituents, and the named substituent is prefaced by </a:t>
            </a:r>
            <a:r>
              <a:rPr lang="en-US" sz="2000" i="1" dirty="0">
                <a:solidFill>
                  <a:srgbClr val="C00000"/>
                </a:solidFill>
              </a:rPr>
              <a:t>N</a:t>
            </a:r>
            <a:r>
              <a:rPr lang="en-US" sz="2000" dirty="0">
                <a:solidFill>
                  <a:srgbClr val="C00000"/>
                </a:solidFill>
              </a:rPr>
              <a:t>-</a:t>
            </a:r>
            <a:r>
              <a:rPr lang="en-US" sz="2000" dirty="0"/>
              <a:t> or </a:t>
            </a:r>
            <a:r>
              <a:rPr lang="en-US" sz="2000" i="1" dirty="0">
                <a:solidFill>
                  <a:srgbClr val="C00000"/>
                </a:solidFill>
              </a:rPr>
              <a:t>N</a:t>
            </a:r>
            <a:r>
              <a:rPr lang="en-US" sz="2000" dirty="0">
                <a:solidFill>
                  <a:srgbClr val="C00000"/>
                </a:solidFill>
              </a:rPr>
              <a:t>,</a:t>
            </a:r>
            <a:r>
              <a:rPr lang="en-US" sz="2000" i="1" dirty="0">
                <a:solidFill>
                  <a:srgbClr val="C00000"/>
                </a:solidFill>
              </a:rPr>
              <a:t>N</a:t>
            </a:r>
            <a:r>
              <a:rPr lang="en-US" sz="2000" dirty="0">
                <a:solidFill>
                  <a:srgbClr val="C00000"/>
                </a:solidFill>
              </a:rPr>
              <a:t>-</a:t>
            </a:r>
          </a:p>
        </p:txBody>
      </p:sp>
      <p:pic>
        <p:nvPicPr>
          <p:cNvPr id="6" name="Picture 5" descr="Screen Clipping"/>
          <p:cNvPicPr>
            <a:picLocks noChangeAspect="1"/>
          </p:cNvPicPr>
          <p:nvPr/>
        </p:nvPicPr>
        <p:blipFill rotWithShape="1">
          <a:blip r:embed="rId2">
            <a:extLst>
              <a:ext uri="{28A0092B-C50C-407E-A947-70E740481C1C}">
                <a14:useLocalDpi xmlns:a14="http://schemas.microsoft.com/office/drawing/2010/main" val="0"/>
              </a:ext>
            </a:extLst>
          </a:blip>
          <a:srcRect l="74171"/>
          <a:stretch/>
        </p:blipFill>
        <p:spPr>
          <a:xfrm>
            <a:off x="9048003" y="3197064"/>
            <a:ext cx="2005728" cy="1577477"/>
          </a:xfrm>
          <a:prstGeom prst="rect">
            <a:avLst/>
          </a:prstGeom>
        </p:spPr>
      </p:pic>
      <p:grpSp>
        <p:nvGrpSpPr>
          <p:cNvPr id="13" name="Group 12"/>
          <p:cNvGrpSpPr/>
          <p:nvPr/>
        </p:nvGrpSpPr>
        <p:grpSpPr>
          <a:xfrm>
            <a:off x="1659123" y="3307726"/>
            <a:ext cx="1431236" cy="1356151"/>
            <a:chOff x="273326" y="3721625"/>
            <a:chExt cx="1431236" cy="1356151"/>
          </a:xfrm>
        </p:grpSpPr>
        <p:pic>
          <p:nvPicPr>
            <p:cNvPr id="7" name="Picture 6" descr="Screen Clipping"/>
            <p:cNvPicPr>
              <a:picLocks noChangeAspect="1"/>
            </p:cNvPicPr>
            <p:nvPr/>
          </p:nvPicPr>
          <p:blipFill rotWithShape="1">
            <a:blip r:embed="rId2">
              <a:extLst>
                <a:ext uri="{28A0092B-C50C-407E-A947-70E740481C1C}">
                  <a14:useLocalDpi xmlns:a14="http://schemas.microsoft.com/office/drawing/2010/main" val="0"/>
                </a:ext>
              </a:extLst>
            </a:blip>
            <a:srcRect l="1941" r="80780" b="46830"/>
            <a:stretch/>
          </p:blipFill>
          <p:spPr>
            <a:xfrm>
              <a:off x="362780" y="3721625"/>
              <a:ext cx="1341782" cy="838742"/>
            </a:xfrm>
            <a:prstGeom prst="rect">
              <a:avLst/>
            </a:prstGeom>
          </p:spPr>
        </p:pic>
        <p:sp>
          <p:nvSpPr>
            <p:cNvPr id="8" name="TextBox 7"/>
            <p:cNvSpPr txBox="1"/>
            <p:nvPr/>
          </p:nvSpPr>
          <p:spPr>
            <a:xfrm>
              <a:off x="273326" y="4493001"/>
              <a:ext cx="1316386" cy="584775"/>
            </a:xfrm>
            <a:prstGeom prst="rect">
              <a:avLst/>
            </a:prstGeom>
            <a:noFill/>
          </p:spPr>
          <p:txBody>
            <a:bodyPr wrap="none" rtlCol="0">
              <a:spAutoFit/>
            </a:bodyPr>
            <a:lstStyle/>
            <a:p>
              <a:pPr algn="ctr"/>
              <a:r>
                <a:rPr lang="en-US" sz="1600" dirty="0" err="1" smtClean="0">
                  <a:solidFill>
                    <a:srgbClr val="00A7E2"/>
                  </a:solidFill>
                </a:rPr>
                <a:t>Methanamide</a:t>
              </a:r>
              <a:endParaRPr lang="en-US" sz="1600" dirty="0" smtClean="0">
                <a:solidFill>
                  <a:srgbClr val="00A7E2"/>
                </a:solidFill>
              </a:endParaRPr>
            </a:p>
            <a:p>
              <a:pPr algn="ctr"/>
              <a:r>
                <a:rPr lang="en-US" sz="1600" dirty="0" err="1" smtClean="0"/>
                <a:t>formamide</a:t>
              </a:r>
              <a:endParaRPr lang="en-US" sz="1600" dirty="0"/>
            </a:p>
          </p:txBody>
        </p:sp>
      </p:grpSp>
      <p:grpSp>
        <p:nvGrpSpPr>
          <p:cNvPr id="11" name="Group 10"/>
          <p:cNvGrpSpPr/>
          <p:nvPr/>
        </p:nvGrpSpPr>
        <p:grpSpPr>
          <a:xfrm>
            <a:off x="3915521" y="3320647"/>
            <a:ext cx="1371601" cy="1330311"/>
            <a:chOff x="1704562" y="4938897"/>
            <a:chExt cx="1371601" cy="1330311"/>
          </a:xfrm>
        </p:grpSpPr>
        <p:sp>
          <p:nvSpPr>
            <p:cNvPr id="9" name="TextBox 8"/>
            <p:cNvSpPr txBox="1"/>
            <p:nvPr/>
          </p:nvSpPr>
          <p:spPr>
            <a:xfrm>
              <a:off x="1806709" y="5684433"/>
              <a:ext cx="1167307" cy="584775"/>
            </a:xfrm>
            <a:prstGeom prst="rect">
              <a:avLst/>
            </a:prstGeom>
            <a:noFill/>
          </p:spPr>
          <p:txBody>
            <a:bodyPr wrap="none" rtlCol="0">
              <a:spAutoFit/>
            </a:bodyPr>
            <a:lstStyle/>
            <a:p>
              <a:pPr algn="ctr"/>
              <a:r>
                <a:rPr lang="en-US" sz="1600" dirty="0" err="1" smtClean="0">
                  <a:solidFill>
                    <a:srgbClr val="00A7E2"/>
                  </a:solidFill>
                </a:rPr>
                <a:t>Ethanamide</a:t>
              </a:r>
              <a:endParaRPr lang="en-US" sz="1600" dirty="0" smtClean="0">
                <a:solidFill>
                  <a:srgbClr val="00A7E2"/>
                </a:solidFill>
              </a:endParaRPr>
            </a:p>
            <a:p>
              <a:pPr algn="ctr"/>
              <a:r>
                <a:rPr lang="en-US" sz="1600" dirty="0" err="1" smtClean="0"/>
                <a:t>actamide</a:t>
              </a:r>
              <a:endParaRPr lang="en-US" sz="1600" dirty="0"/>
            </a:p>
          </p:txBody>
        </p:sp>
        <p:pic>
          <p:nvPicPr>
            <p:cNvPr id="10" name="Picture 9" descr="Screen Clipping"/>
            <p:cNvPicPr>
              <a:picLocks noChangeAspect="1"/>
            </p:cNvPicPr>
            <p:nvPr/>
          </p:nvPicPr>
          <p:blipFill rotWithShape="1">
            <a:blip r:embed="rId2">
              <a:extLst>
                <a:ext uri="{28A0092B-C50C-407E-A947-70E740481C1C}">
                  <a14:useLocalDpi xmlns:a14="http://schemas.microsoft.com/office/drawing/2010/main" val="0"/>
                </a:ext>
              </a:extLst>
            </a:blip>
            <a:srcRect l="22932" r="59405" b="47795"/>
            <a:stretch/>
          </p:blipFill>
          <p:spPr>
            <a:xfrm>
              <a:off x="1704562" y="4938897"/>
              <a:ext cx="1371601" cy="823514"/>
            </a:xfrm>
            <a:prstGeom prst="rect">
              <a:avLst/>
            </a:prstGeom>
          </p:spPr>
        </p:pic>
      </p:grpSp>
      <p:pic>
        <p:nvPicPr>
          <p:cNvPr id="12" name="Picture 11" descr="Screen Clipping"/>
          <p:cNvPicPr>
            <a:picLocks noChangeAspect="1"/>
          </p:cNvPicPr>
          <p:nvPr/>
        </p:nvPicPr>
        <p:blipFill rotWithShape="1">
          <a:blip r:embed="rId2">
            <a:extLst>
              <a:ext uri="{28A0092B-C50C-407E-A947-70E740481C1C}">
                <a14:useLocalDpi xmlns:a14="http://schemas.microsoft.com/office/drawing/2010/main" val="0"/>
              </a:ext>
            </a:extLst>
          </a:blip>
          <a:srcRect l="44946" r="28688" b="18813"/>
          <a:stretch/>
        </p:blipFill>
        <p:spPr>
          <a:xfrm>
            <a:off x="6127873" y="3264333"/>
            <a:ext cx="2047461" cy="1280714"/>
          </a:xfrm>
          <a:prstGeom prst="rect">
            <a:avLst/>
          </a:prstGeom>
        </p:spPr>
      </p:pic>
      <p:grpSp>
        <p:nvGrpSpPr>
          <p:cNvPr id="24" name="Group 23"/>
          <p:cNvGrpSpPr/>
          <p:nvPr/>
        </p:nvGrpSpPr>
        <p:grpSpPr>
          <a:xfrm>
            <a:off x="4756574" y="5188448"/>
            <a:ext cx="1835759" cy="1239575"/>
            <a:chOff x="3633727" y="5037464"/>
            <a:chExt cx="1835759" cy="1239575"/>
          </a:xfrm>
        </p:grpSpPr>
        <p:sp>
          <p:nvSpPr>
            <p:cNvPr id="16" name="Rectangle 15"/>
            <p:cNvSpPr/>
            <p:nvPr/>
          </p:nvSpPr>
          <p:spPr>
            <a:xfrm>
              <a:off x="3633727" y="5938485"/>
              <a:ext cx="1835759" cy="338554"/>
            </a:xfrm>
            <a:prstGeom prst="rect">
              <a:avLst/>
            </a:prstGeom>
          </p:spPr>
          <p:txBody>
            <a:bodyPr wrap="none">
              <a:spAutoFit/>
            </a:bodyPr>
            <a:lstStyle/>
            <a:p>
              <a:r>
                <a:rPr lang="en-US" altLang="en-US" sz="1600" i="1" dirty="0" smtClean="0">
                  <a:solidFill>
                    <a:srgbClr val="00A7E2"/>
                  </a:solidFill>
                  <a:ea typeface="ＭＳ Ｐゴシック" pitchFamily="34" charset="-128"/>
                  <a:cs typeface="Times New Roman" panose="02020603050405020304" pitchFamily="18" charset="0"/>
                </a:rPr>
                <a:t>N</a:t>
              </a:r>
              <a:r>
                <a:rPr lang="en-US" altLang="en-US" sz="1600" dirty="0" smtClean="0">
                  <a:solidFill>
                    <a:srgbClr val="00A7E2"/>
                  </a:solidFill>
                  <a:ea typeface="ＭＳ Ｐゴシック" pitchFamily="34" charset="-128"/>
                  <a:cs typeface="Times New Roman" panose="02020603050405020304" pitchFamily="18" charset="0"/>
                </a:rPr>
                <a:t>-</a:t>
              </a:r>
              <a:r>
                <a:rPr lang="en-US" altLang="en-US" sz="1600" dirty="0" err="1" smtClean="0">
                  <a:solidFill>
                    <a:srgbClr val="00A7E2"/>
                  </a:solidFill>
                  <a:ea typeface="ＭＳ Ｐゴシック" pitchFamily="34" charset="-128"/>
                  <a:cs typeface="Times New Roman" panose="02020603050405020304" pitchFamily="18" charset="0"/>
                </a:rPr>
                <a:t>Ethylethanamide</a:t>
              </a:r>
              <a:r>
                <a:rPr lang="en-US" altLang="en-US" sz="1600" dirty="0" smtClean="0">
                  <a:solidFill>
                    <a:srgbClr val="00A7E2"/>
                  </a:solidFill>
                  <a:ea typeface="ＭＳ Ｐゴシック" pitchFamily="34" charset="-128"/>
                  <a:cs typeface="Times New Roman" panose="02020603050405020304" pitchFamily="18" charset="0"/>
                </a:rPr>
                <a:t> </a:t>
              </a:r>
              <a:endParaRPr lang="en-US" sz="1600" dirty="0">
                <a:solidFill>
                  <a:srgbClr val="00A7E2"/>
                </a:solidFill>
              </a:endParaRPr>
            </a:p>
          </p:txBody>
        </p:sp>
        <p:pic>
          <p:nvPicPr>
            <p:cNvPr id="19" name="Picture 18" descr="Screen Clipping"/>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Effect>
                        <a14:saturation sat="0"/>
                      </a14:imgEffect>
                    </a14:imgLayer>
                  </a14:imgProps>
                </a:ext>
                <a:ext uri="{28A0092B-C50C-407E-A947-70E740481C1C}">
                  <a14:useLocalDpi xmlns:a14="http://schemas.microsoft.com/office/drawing/2010/main" val="0"/>
                </a:ext>
              </a:extLst>
            </a:blip>
            <a:srcRect l="57690" r="1941" b="35568"/>
            <a:stretch/>
          </p:blipFill>
          <p:spPr>
            <a:xfrm>
              <a:off x="3835696" y="5037464"/>
              <a:ext cx="1550505" cy="898561"/>
            </a:xfrm>
            <a:prstGeom prst="rect">
              <a:avLst/>
            </a:prstGeom>
          </p:spPr>
        </p:pic>
      </p:grpSp>
      <p:grpSp>
        <p:nvGrpSpPr>
          <p:cNvPr id="23" name="Group 22"/>
          <p:cNvGrpSpPr/>
          <p:nvPr/>
        </p:nvGrpSpPr>
        <p:grpSpPr>
          <a:xfrm>
            <a:off x="1585389" y="5255414"/>
            <a:ext cx="2355132" cy="1283498"/>
            <a:chOff x="937701" y="5189440"/>
            <a:chExt cx="2355132" cy="1283498"/>
          </a:xfrm>
        </p:grpSpPr>
        <p:pic>
          <p:nvPicPr>
            <p:cNvPr id="21" name="Picture 20" descr="Screen Clipping"/>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Effect>
                        <a14:saturation sat="0"/>
                      </a14:imgEffect>
                    </a14:imgLayer>
                  </a14:imgProps>
                </a:ext>
                <a:ext uri="{28A0092B-C50C-407E-A947-70E740481C1C}">
                  <a14:useLocalDpi xmlns:a14="http://schemas.microsoft.com/office/drawing/2010/main" val="0"/>
                </a:ext>
              </a:extLst>
            </a:blip>
            <a:srcRect l="13352" r="47573" b="32242"/>
            <a:stretch/>
          </p:blipFill>
          <p:spPr>
            <a:xfrm>
              <a:off x="1483725" y="5189440"/>
              <a:ext cx="1500809" cy="944944"/>
            </a:xfrm>
            <a:prstGeom prst="rect">
              <a:avLst/>
            </a:prstGeom>
          </p:spPr>
        </p:pic>
        <p:sp>
          <p:nvSpPr>
            <p:cNvPr id="22" name="Rectangle 21"/>
            <p:cNvSpPr/>
            <p:nvPr/>
          </p:nvSpPr>
          <p:spPr>
            <a:xfrm>
              <a:off x="937701" y="6134384"/>
              <a:ext cx="2355132" cy="338554"/>
            </a:xfrm>
            <a:prstGeom prst="rect">
              <a:avLst/>
            </a:prstGeom>
          </p:spPr>
          <p:txBody>
            <a:bodyPr wrap="none">
              <a:spAutoFit/>
            </a:bodyPr>
            <a:lstStyle/>
            <a:p>
              <a:r>
                <a:rPr lang="en-US" altLang="en-US" sz="1600" i="1" dirty="0" smtClean="0">
                  <a:solidFill>
                    <a:srgbClr val="00A7E2"/>
                  </a:solidFill>
                  <a:ea typeface="ＭＳ Ｐゴシック" pitchFamily="34" charset="-128"/>
                  <a:cs typeface="Times New Roman" panose="02020603050405020304" pitchFamily="18" charset="0"/>
                </a:rPr>
                <a:t>N,N</a:t>
              </a:r>
              <a:r>
                <a:rPr lang="en-US" altLang="en-US" sz="1600" dirty="0" smtClean="0">
                  <a:solidFill>
                    <a:srgbClr val="00A7E2"/>
                  </a:solidFill>
                  <a:ea typeface="ＭＳ Ｐゴシック" pitchFamily="34" charset="-128"/>
                  <a:cs typeface="Times New Roman" panose="02020603050405020304" pitchFamily="18" charset="0"/>
                </a:rPr>
                <a:t>-</a:t>
              </a:r>
              <a:r>
                <a:rPr lang="en-US" altLang="en-US" sz="1600" dirty="0" err="1" smtClean="0">
                  <a:solidFill>
                    <a:srgbClr val="00A7E2"/>
                  </a:solidFill>
                  <a:ea typeface="ＭＳ Ｐゴシック" pitchFamily="34" charset="-128"/>
                  <a:cs typeface="Times New Roman" panose="02020603050405020304" pitchFamily="18" charset="0"/>
                </a:rPr>
                <a:t>Dimethylethanamide</a:t>
              </a:r>
              <a:r>
                <a:rPr lang="en-US" altLang="en-US" sz="1600" dirty="0" smtClean="0">
                  <a:solidFill>
                    <a:srgbClr val="00A7E2"/>
                  </a:solidFill>
                  <a:ea typeface="ＭＳ Ｐゴシック" pitchFamily="34" charset="-128"/>
                  <a:cs typeface="Times New Roman" panose="02020603050405020304" pitchFamily="18" charset="0"/>
                </a:rPr>
                <a:t> </a:t>
              </a:r>
              <a:endParaRPr lang="en-US" sz="1600" dirty="0">
                <a:solidFill>
                  <a:srgbClr val="00A7E2"/>
                </a:solidFill>
              </a:endParaRPr>
            </a:p>
          </p:txBody>
        </p:sp>
      </p:grpSp>
      <p:grpSp>
        <p:nvGrpSpPr>
          <p:cNvPr id="17" name="Group 16"/>
          <p:cNvGrpSpPr/>
          <p:nvPr/>
        </p:nvGrpSpPr>
        <p:grpSpPr>
          <a:xfrm>
            <a:off x="7467094" y="5093215"/>
            <a:ext cx="2624436" cy="1334808"/>
            <a:chOff x="7357764" y="5353883"/>
            <a:chExt cx="2624436" cy="1334808"/>
          </a:xfrm>
        </p:grpSpPr>
        <p:sp>
          <p:nvSpPr>
            <p:cNvPr id="25" name="Rectangle 24"/>
            <p:cNvSpPr/>
            <p:nvPr/>
          </p:nvSpPr>
          <p:spPr>
            <a:xfrm>
              <a:off x="7357764" y="6350137"/>
              <a:ext cx="2624436" cy="338554"/>
            </a:xfrm>
            <a:prstGeom prst="rect">
              <a:avLst/>
            </a:prstGeom>
          </p:spPr>
          <p:txBody>
            <a:bodyPr wrap="none">
              <a:spAutoFit/>
            </a:bodyPr>
            <a:lstStyle/>
            <a:p>
              <a:r>
                <a:rPr lang="en-US" sz="1600" i="1" dirty="0" smtClean="0">
                  <a:solidFill>
                    <a:srgbClr val="00A7E2"/>
                  </a:solidFill>
                </a:rPr>
                <a:t>N</a:t>
              </a:r>
              <a:r>
                <a:rPr lang="en-US" sz="1600" dirty="0" smtClean="0">
                  <a:solidFill>
                    <a:srgbClr val="00A7E2"/>
                  </a:solidFill>
                </a:rPr>
                <a:t>-Ethyl-</a:t>
              </a:r>
              <a:r>
                <a:rPr lang="en-US" sz="1600" i="1" dirty="0" smtClean="0">
                  <a:solidFill>
                    <a:srgbClr val="00A7E2"/>
                  </a:solidFill>
                </a:rPr>
                <a:t>N</a:t>
              </a:r>
              <a:r>
                <a:rPr lang="en-US" sz="1600" dirty="0" smtClean="0">
                  <a:solidFill>
                    <a:srgbClr val="00A7E2"/>
                  </a:solidFill>
                </a:rPr>
                <a:t>-</a:t>
              </a:r>
              <a:r>
                <a:rPr lang="en-US" sz="1600" dirty="0" err="1" smtClean="0">
                  <a:solidFill>
                    <a:srgbClr val="00A7E2"/>
                  </a:solidFill>
                </a:rPr>
                <a:t>methylbenzamide</a:t>
              </a:r>
              <a:r>
                <a:rPr lang="en-US" sz="1600" dirty="0" smtClean="0">
                  <a:solidFill>
                    <a:srgbClr val="00A7E2"/>
                  </a:solidFill>
                </a:rPr>
                <a:t> </a:t>
              </a:r>
              <a:endParaRPr lang="en-US" sz="1600" dirty="0">
                <a:solidFill>
                  <a:srgbClr val="00A7E2"/>
                </a:solidFill>
              </a:endParaRPr>
            </a:p>
          </p:txBody>
        </p:sp>
        <p:pic>
          <p:nvPicPr>
            <p:cNvPr id="15" name="Picture 14"/>
            <p:cNvPicPr>
              <a:picLocks noChangeAspect="1"/>
            </p:cNvPicPr>
            <p:nvPr/>
          </p:nvPicPr>
          <p:blipFill>
            <a:blip r:embed="rId5"/>
            <a:stretch>
              <a:fillRect/>
            </a:stretch>
          </p:blipFill>
          <p:spPr>
            <a:xfrm>
              <a:off x="7758552" y="5353883"/>
              <a:ext cx="1704096" cy="972057"/>
            </a:xfrm>
            <a:prstGeom prst="rect">
              <a:avLst/>
            </a:prstGeom>
          </p:spPr>
        </p:pic>
      </p:grpSp>
    </p:spTree>
    <p:extLst>
      <p:ext uri="{BB962C8B-B14F-4D97-AF65-F5344CB8AC3E}">
        <p14:creationId xmlns:p14="http://schemas.microsoft.com/office/powerpoint/2010/main" val="9691166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217C01CDF565}" type="slidenum">
              <a:rPr lang="en-US" smtClean="0"/>
              <a:pPr/>
              <a:t>8</a:t>
            </a:fld>
            <a:endParaRPr lang="en-US" dirty="0"/>
          </a:p>
        </p:txBody>
      </p:sp>
      <p:sp>
        <p:nvSpPr>
          <p:cNvPr id="3" name="Title 1">
            <a:extLst>
              <a:ext uri="{FF2B5EF4-FFF2-40B4-BE49-F238E27FC236}">
                <a16:creationId xmlns="" xmlns:a16="http://schemas.microsoft.com/office/drawing/2014/main" id="{36291C61-EEB5-4B11-946C-050C807B5ED8}"/>
              </a:ext>
            </a:extLst>
          </p:cNvPr>
          <p:cNvSpPr txBox="1">
            <a:spLocks/>
          </p:cNvSpPr>
          <p:nvPr/>
        </p:nvSpPr>
        <p:spPr>
          <a:xfrm>
            <a:off x="2516440" y="0"/>
            <a:ext cx="7575090" cy="80620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rgbClr val="00B050"/>
                </a:solidFill>
              </a:rPr>
              <a:t>Nomenclature of carboxylic Acid derivatives </a:t>
            </a:r>
            <a:r>
              <a:rPr lang="en-US" sz="3200" dirty="0" smtClean="0">
                <a:solidFill>
                  <a:srgbClr val="00B050"/>
                </a:solidFill>
              </a:rPr>
              <a:t> </a:t>
            </a:r>
            <a:endParaRPr lang="en-US" sz="3200" dirty="0">
              <a:solidFill>
                <a:srgbClr val="00B050"/>
              </a:solidFill>
            </a:endParaRPr>
          </a:p>
        </p:txBody>
      </p:sp>
      <p:sp>
        <p:nvSpPr>
          <p:cNvPr id="4" name="Title 1">
            <a:extLst>
              <a:ext uri="{FF2B5EF4-FFF2-40B4-BE49-F238E27FC236}">
                <a16:creationId xmlns="" xmlns:a16="http://schemas.microsoft.com/office/drawing/2014/main" id="{07746367-0C95-4D84-8DBB-D0388584DCCA}"/>
              </a:ext>
            </a:extLst>
          </p:cNvPr>
          <p:cNvSpPr txBox="1">
            <a:spLocks/>
          </p:cNvSpPr>
          <p:nvPr/>
        </p:nvSpPr>
        <p:spPr>
          <a:xfrm>
            <a:off x="0" y="946481"/>
            <a:ext cx="4244008" cy="50624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smtClean="0">
                <a:solidFill>
                  <a:srgbClr val="C00000"/>
                </a:solidFill>
                <a:latin typeface="+mn-lt"/>
              </a:rPr>
              <a:t>Nomenclature </a:t>
            </a:r>
            <a:r>
              <a:rPr lang="en-US" sz="2000" dirty="0">
                <a:solidFill>
                  <a:srgbClr val="C00000"/>
                </a:solidFill>
                <a:latin typeface="+mn-lt"/>
              </a:rPr>
              <a:t>of </a:t>
            </a:r>
            <a:r>
              <a:rPr lang="en-US" sz="2000" dirty="0" smtClean="0">
                <a:solidFill>
                  <a:srgbClr val="C00000"/>
                </a:solidFill>
                <a:latin typeface="+mn-lt"/>
              </a:rPr>
              <a:t>Acid Anhydrides</a:t>
            </a:r>
            <a:endParaRPr lang="en-US" sz="2000" dirty="0">
              <a:solidFill>
                <a:srgbClr val="C00000"/>
              </a:solidFill>
              <a:latin typeface="+mn-lt"/>
            </a:endParaRPr>
          </a:p>
        </p:txBody>
      </p:sp>
      <p:sp>
        <p:nvSpPr>
          <p:cNvPr id="5" name="Rectangle 4"/>
          <p:cNvSpPr/>
          <p:nvPr/>
        </p:nvSpPr>
        <p:spPr>
          <a:xfrm>
            <a:off x="374373" y="1337318"/>
            <a:ext cx="11274287" cy="1015663"/>
          </a:xfrm>
          <a:prstGeom prst="rect">
            <a:avLst/>
          </a:prstGeom>
        </p:spPr>
        <p:txBody>
          <a:bodyPr wrap="square">
            <a:spAutoFit/>
          </a:bodyPr>
          <a:lstStyle/>
          <a:p>
            <a:pPr>
              <a:lnSpc>
                <a:spcPct val="150000"/>
              </a:lnSpc>
            </a:pPr>
            <a:r>
              <a:rPr lang="en-US" sz="2000" dirty="0"/>
              <a:t>Most anhydrides are named by dropping the word </a:t>
            </a:r>
            <a:r>
              <a:rPr lang="en-US" sz="2000" i="1" dirty="0">
                <a:solidFill>
                  <a:srgbClr val="C00000"/>
                </a:solidFill>
              </a:rPr>
              <a:t>acid</a:t>
            </a:r>
            <a:r>
              <a:rPr lang="en-US" sz="2000" b="1" dirty="0"/>
              <a:t> </a:t>
            </a:r>
            <a:r>
              <a:rPr lang="en-US" sz="2000" dirty="0"/>
              <a:t>from the name of the carboxylic acid and then adding the word </a:t>
            </a:r>
            <a:r>
              <a:rPr lang="en-US" sz="2000" i="1" dirty="0">
                <a:solidFill>
                  <a:srgbClr val="C00000"/>
                </a:solidFill>
              </a:rPr>
              <a:t>anhydride</a:t>
            </a:r>
          </a:p>
        </p:txBody>
      </p:sp>
      <p:grpSp>
        <p:nvGrpSpPr>
          <p:cNvPr id="10" name="Group 9"/>
          <p:cNvGrpSpPr/>
          <p:nvPr/>
        </p:nvGrpSpPr>
        <p:grpSpPr>
          <a:xfrm>
            <a:off x="603508" y="2980995"/>
            <a:ext cx="1789272" cy="1310332"/>
            <a:chOff x="1557104" y="5053817"/>
            <a:chExt cx="1789272" cy="1310332"/>
          </a:xfrm>
        </p:grpSpPr>
        <p:pic>
          <p:nvPicPr>
            <p:cNvPr id="8" name="Picture 7" descr="Screen Clipping"/>
            <p:cNvPicPr>
              <a:picLocks noChangeAspect="1"/>
            </p:cNvPicPr>
            <p:nvPr/>
          </p:nvPicPr>
          <p:blipFill rotWithShape="1">
            <a:blip r:embed="rId2">
              <a:extLst>
                <a:ext uri="{BEBA8EAE-BF5A-486C-A8C5-ECC9F3942E4B}">
                  <a14:imgProps xmlns:a14="http://schemas.microsoft.com/office/drawing/2010/main">
                    <a14:imgLayer r:embed="rId3">
                      <a14:imgEffect>
                        <a14:saturation sat="33000"/>
                      </a14:imgEffect>
                      <a14:imgEffect>
                        <a14:brightnessContrast contrast="40000"/>
                      </a14:imgEffect>
                    </a14:imgLayer>
                  </a14:imgProps>
                </a:ext>
                <a:ext uri="{28A0092B-C50C-407E-A947-70E740481C1C}">
                  <a14:useLocalDpi xmlns:a14="http://schemas.microsoft.com/office/drawing/2010/main" val="0"/>
                </a:ext>
              </a:extLst>
            </a:blip>
            <a:srcRect t="19014" r="78767" b="46364"/>
            <a:stretch/>
          </p:blipFill>
          <p:spPr>
            <a:xfrm>
              <a:off x="1703336" y="5053817"/>
              <a:ext cx="1626208" cy="725557"/>
            </a:xfrm>
            <a:prstGeom prst="rect">
              <a:avLst/>
            </a:prstGeom>
          </p:spPr>
        </p:pic>
        <p:sp>
          <p:nvSpPr>
            <p:cNvPr id="9" name="TextBox 8"/>
            <p:cNvSpPr txBox="1"/>
            <p:nvPr/>
          </p:nvSpPr>
          <p:spPr>
            <a:xfrm>
              <a:off x="1557104" y="5779374"/>
              <a:ext cx="1789272" cy="584775"/>
            </a:xfrm>
            <a:prstGeom prst="rect">
              <a:avLst/>
            </a:prstGeom>
            <a:noFill/>
          </p:spPr>
          <p:txBody>
            <a:bodyPr wrap="none" rtlCol="0">
              <a:spAutoFit/>
            </a:bodyPr>
            <a:lstStyle/>
            <a:p>
              <a:pPr algn="ctr"/>
              <a:r>
                <a:rPr lang="en-US" sz="1600" dirty="0" err="1" smtClean="0">
                  <a:solidFill>
                    <a:srgbClr val="00A7E2"/>
                  </a:solidFill>
                </a:rPr>
                <a:t>Ethanoic</a:t>
              </a:r>
              <a:r>
                <a:rPr lang="en-US" sz="1600" dirty="0" smtClean="0">
                  <a:solidFill>
                    <a:srgbClr val="00A7E2"/>
                  </a:solidFill>
                </a:rPr>
                <a:t> anhydride</a:t>
              </a:r>
            </a:p>
            <a:p>
              <a:pPr algn="ctr"/>
              <a:r>
                <a:rPr lang="en-US" sz="1600" dirty="0" smtClean="0"/>
                <a:t>acetic anhydride</a:t>
              </a:r>
              <a:endParaRPr lang="en-US" sz="1600" dirty="0"/>
            </a:p>
          </p:txBody>
        </p:sp>
      </p:grpSp>
      <p:grpSp>
        <p:nvGrpSpPr>
          <p:cNvPr id="13" name="Group 12"/>
          <p:cNvGrpSpPr/>
          <p:nvPr/>
        </p:nvGrpSpPr>
        <p:grpSpPr>
          <a:xfrm>
            <a:off x="3496021" y="2868444"/>
            <a:ext cx="1960794" cy="1466758"/>
            <a:chOff x="3785415" y="4829955"/>
            <a:chExt cx="1960794" cy="1466758"/>
          </a:xfrm>
        </p:grpSpPr>
        <p:pic>
          <p:nvPicPr>
            <p:cNvPr id="11" name="Picture 10" descr="Screen Clipping"/>
            <p:cNvPicPr>
              <a:picLocks noChangeAspect="1"/>
            </p:cNvPicPr>
            <p:nvPr/>
          </p:nvPicPr>
          <p:blipFill rotWithShape="1">
            <a:blip r:embed="rId2">
              <a:extLst>
                <a:ext uri="{BEBA8EAE-BF5A-486C-A8C5-ECC9F3942E4B}">
                  <a14:imgProps xmlns:a14="http://schemas.microsoft.com/office/drawing/2010/main">
                    <a14:imgLayer r:embed="rId3">
                      <a14:imgEffect>
                        <a14:saturation sat="33000"/>
                      </a14:imgEffect>
                      <a14:imgEffect>
                        <a14:brightnessContrast contrast="40000"/>
                      </a14:imgEffect>
                    </a14:imgLayer>
                  </a14:imgProps>
                </a:ext>
                <a:ext uri="{28A0092B-C50C-407E-A947-70E740481C1C}">
                  <a14:useLocalDpi xmlns:a14="http://schemas.microsoft.com/office/drawing/2010/main" val="0"/>
                </a:ext>
              </a:extLst>
            </a:blip>
            <a:srcRect l="24347" t="14746" r="53201" b="42570"/>
            <a:stretch/>
          </p:blipFill>
          <p:spPr>
            <a:xfrm>
              <a:off x="3906075" y="4829955"/>
              <a:ext cx="1719471" cy="894522"/>
            </a:xfrm>
            <a:prstGeom prst="rect">
              <a:avLst/>
            </a:prstGeom>
          </p:spPr>
        </p:pic>
        <p:sp>
          <p:nvSpPr>
            <p:cNvPr id="12" name="Rectangle 11"/>
            <p:cNvSpPr/>
            <p:nvPr/>
          </p:nvSpPr>
          <p:spPr>
            <a:xfrm>
              <a:off x="3785415" y="5711938"/>
              <a:ext cx="1960794" cy="584775"/>
            </a:xfrm>
            <a:prstGeom prst="rect">
              <a:avLst/>
            </a:prstGeom>
          </p:spPr>
          <p:txBody>
            <a:bodyPr wrap="none">
              <a:spAutoFit/>
            </a:bodyPr>
            <a:lstStyle/>
            <a:p>
              <a:pPr algn="ctr"/>
              <a:r>
                <a:rPr lang="en-US" altLang="en-US" sz="1600" dirty="0" err="1" smtClean="0">
                  <a:solidFill>
                    <a:srgbClr val="00A7E2"/>
                  </a:solidFill>
                  <a:ea typeface="ＭＳ Ｐゴシック" pitchFamily="34" charset="-128"/>
                  <a:cs typeface="Times New Roman" panose="02020603050405020304" pitchFamily="18" charset="0"/>
                </a:rPr>
                <a:t>Butandioic</a:t>
              </a:r>
              <a:r>
                <a:rPr lang="en-US" altLang="en-US" sz="1600" dirty="0" smtClean="0">
                  <a:solidFill>
                    <a:srgbClr val="00A7E2"/>
                  </a:solidFill>
                  <a:ea typeface="ＭＳ Ｐゴシック" pitchFamily="34" charset="-128"/>
                  <a:cs typeface="Times New Roman" panose="02020603050405020304" pitchFamily="18" charset="0"/>
                </a:rPr>
                <a:t> anhydride</a:t>
              </a:r>
            </a:p>
            <a:p>
              <a:pPr algn="ctr"/>
              <a:r>
                <a:rPr lang="en-US" sz="1600" dirty="0" smtClean="0"/>
                <a:t>succinic </a:t>
              </a:r>
              <a:r>
                <a:rPr lang="en-US" sz="1600" dirty="0"/>
                <a:t>anhydride</a:t>
              </a:r>
            </a:p>
          </p:txBody>
        </p:sp>
      </p:grpSp>
      <p:grpSp>
        <p:nvGrpSpPr>
          <p:cNvPr id="17" name="Group 16"/>
          <p:cNvGrpSpPr/>
          <p:nvPr/>
        </p:nvGrpSpPr>
        <p:grpSpPr>
          <a:xfrm>
            <a:off x="6469066" y="2796645"/>
            <a:ext cx="2004909" cy="1404036"/>
            <a:chOff x="5714047" y="2641070"/>
            <a:chExt cx="2004909" cy="1404036"/>
          </a:xfrm>
        </p:grpSpPr>
        <p:pic>
          <p:nvPicPr>
            <p:cNvPr id="15" name="Picture 3" descr="Benzoic_anhydride.svg.png">
              <a:extLst>
                <a:ext uri="{FF2B5EF4-FFF2-40B4-BE49-F238E27FC236}">
                  <a16:creationId xmlns="" xmlns:a16="http://schemas.microsoft.com/office/drawing/2014/main" id="{8734E9AC-E932-4DE2-94F4-9FB87A7D316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4047" y="2641070"/>
              <a:ext cx="2004909" cy="9668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Rectangle 15"/>
            <p:cNvSpPr/>
            <p:nvPr/>
          </p:nvSpPr>
          <p:spPr>
            <a:xfrm>
              <a:off x="5825071" y="3706552"/>
              <a:ext cx="1782860" cy="338554"/>
            </a:xfrm>
            <a:prstGeom prst="rect">
              <a:avLst/>
            </a:prstGeom>
          </p:spPr>
          <p:txBody>
            <a:bodyPr wrap="none">
              <a:spAutoFit/>
            </a:bodyPr>
            <a:lstStyle/>
            <a:p>
              <a:r>
                <a:rPr lang="en-US" altLang="en-US" sz="1600" dirty="0">
                  <a:solidFill>
                    <a:srgbClr val="00A7E2"/>
                  </a:solidFill>
                  <a:ea typeface="ＭＳ Ｐゴシック" pitchFamily="34" charset="-128"/>
                  <a:cs typeface="Times New Roman" panose="02020603050405020304" pitchFamily="18" charset="0"/>
                </a:rPr>
                <a:t>Benzoic anhydride</a:t>
              </a:r>
              <a:r>
                <a:rPr lang="x-none" altLang="en-US" sz="1600" dirty="0">
                  <a:solidFill>
                    <a:srgbClr val="00A7E2"/>
                  </a:solidFill>
                  <a:ea typeface="ＭＳ Ｐゴシック" pitchFamily="34" charset="-128"/>
                  <a:cs typeface="Times New Roman" panose="02020603050405020304" pitchFamily="18" charset="0"/>
                </a:rPr>
                <a:t> </a:t>
              </a:r>
              <a:endParaRPr lang="en-US" sz="1600" dirty="0">
                <a:solidFill>
                  <a:srgbClr val="00A7E2"/>
                </a:solidFill>
              </a:endParaRPr>
            </a:p>
          </p:txBody>
        </p:sp>
      </p:grpSp>
      <p:grpSp>
        <p:nvGrpSpPr>
          <p:cNvPr id="19" name="Group 18"/>
          <p:cNvGrpSpPr/>
          <p:nvPr/>
        </p:nvGrpSpPr>
        <p:grpSpPr>
          <a:xfrm>
            <a:off x="9388723" y="2496025"/>
            <a:ext cx="1736477" cy="1689764"/>
            <a:chOff x="8451573" y="2320042"/>
            <a:chExt cx="1736477" cy="1689764"/>
          </a:xfrm>
        </p:grpSpPr>
        <p:pic>
          <p:nvPicPr>
            <p:cNvPr id="7" name="Picture 6" descr="Screen Clipping"/>
            <p:cNvPicPr>
              <a:picLocks noChangeAspect="1"/>
            </p:cNvPicPr>
            <p:nvPr/>
          </p:nvPicPr>
          <p:blipFill rotWithShape="1">
            <a:blip r:embed="rId2">
              <a:extLst>
                <a:ext uri="{BEBA8EAE-BF5A-486C-A8C5-ECC9F3942E4B}">
                  <a14:imgProps xmlns:a14="http://schemas.microsoft.com/office/drawing/2010/main">
                    <a14:imgLayer r:embed="rId3">
                      <a14:imgEffect>
                        <a14:saturation sat="33000"/>
                      </a14:imgEffect>
                      <a14:imgEffect>
                        <a14:brightnessContrast contrast="40000"/>
                      </a14:imgEffect>
                    </a14:imgLayer>
                  </a14:imgProps>
                </a:ext>
                <a:ext uri="{28A0092B-C50C-407E-A947-70E740481C1C}">
                  <a14:useLocalDpi xmlns:a14="http://schemas.microsoft.com/office/drawing/2010/main" val="0"/>
                </a:ext>
              </a:extLst>
            </a:blip>
            <a:srcRect l="51125" t="3049" r="27463" b="33874"/>
            <a:stretch/>
          </p:blipFill>
          <p:spPr>
            <a:xfrm>
              <a:off x="8451573" y="2320042"/>
              <a:ext cx="1639957" cy="1321905"/>
            </a:xfrm>
            <a:prstGeom prst="rect">
              <a:avLst/>
            </a:prstGeom>
          </p:spPr>
        </p:pic>
        <p:sp>
          <p:nvSpPr>
            <p:cNvPr id="18" name="Rectangle 17"/>
            <p:cNvSpPr/>
            <p:nvPr/>
          </p:nvSpPr>
          <p:spPr>
            <a:xfrm>
              <a:off x="8454883" y="3671252"/>
              <a:ext cx="1733167" cy="338554"/>
            </a:xfrm>
            <a:prstGeom prst="rect">
              <a:avLst/>
            </a:prstGeom>
          </p:spPr>
          <p:txBody>
            <a:bodyPr wrap="none">
              <a:spAutoFit/>
            </a:bodyPr>
            <a:lstStyle/>
            <a:p>
              <a:r>
                <a:rPr lang="en-US" sz="1600" dirty="0" err="1">
                  <a:solidFill>
                    <a:srgbClr val="00A7E2"/>
                  </a:solidFill>
                </a:rPr>
                <a:t>Phthalic</a:t>
              </a:r>
              <a:r>
                <a:rPr lang="en-US" sz="1600" dirty="0">
                  <a:solidFill>
                    <a:srgbClr val="00A7E2"/>
                  </a:solidFill>
                </a:rPr>
                <a:t> anhydride</a:t>
              </a:r>
            </a:p>
          </p:txBody>
        </p:sp>
      </p:grpSp>
      <p:grpSp>
        <p:nvGrpSpPr>
          <p:cNvPr id="24" name="Group 23"/>
          <p:cNvGrpSpPr/>
          <p:nvPr/>
        </p:nvGrpSpPr>
        <p:grpSpPr>
          <a:xfrm>
            <a:off x="2336613" y="4717519"/>
            <a:ext cx="2999539" cy="1437680"/>
            <a:chOff x="4363279" y="4863920"/>
            <a:chExt cx="2999539" cy="1437680"/>
          </a:xfrm>
        </p:grpSpPr>
        <p:pic>
          <p:nvPicPr>
            <p:cNvPr id="22" name="Picture 21"/>
            <p:cNvPicPr>
              <a:picLocks noChangeAspect="1"/>
            </p:cNvPicPr>
            <p:nvPr/>
          </p:nvPicPr>
          <p:blipFill>
            <a:blip r:embed="rId5"/>
            <a:stretch>
              <a:fillRect/>
            </a:stretch>
          </p:blipFill>
          <p:spPr>
            <a:xfrm>
              <a:off x="4588199" y="4863920"/>
              <a:ext cx="2358337" cy="1088060"/>
            </a:xfrm>
            <a:prstGeom prst="rect">
              <a:avLst/>
            </a:prstGeom>
          </p:spPr>
        </p:pic>
        <p:sp>
          <p:nvSpPr>
            <p:cNvPr id="23" name="TextBox 22"/>
            <p:cNvSpPr txBox="1"/>
            <p:nvPr/>
          </p:nvSpPr>
          <p:spPr>
            <a:xfrm>
              <a:off x="4363279" y="5963046"/>
              <a:ext cx="2999539" cy="338554"/>
            </a:xfrm>
            <a:prstGeom prst="rect">
              <a:avLst/>
            </a:prstGeom>
            <a:noFill/>
          </p:spPr>
          <p:txBody>
            <a:bodyPr wrap="none" rtlCol="0">
              <a:spAutoFit/>
            </a:bodyPr>
            <a:lstStyle/>
            <a:p>
              <a:r>
                <a:rPr lang="en-US" sz="1600" dirty="0" err="1" smtClean="0">
                  <a:solidFill>
                    <a:srgbClr val="00A7E2"/>
                  </a:solidFill>
                </a:rPr>
                <a:t>Cyclohexanecarboxylic</a:t>
              </a:r>
              <a:r>
                <a:rPr lang="en-US" sz="1600" dirty="0" smtClean="0">
                  <a:solidFill>
                    <a:srgbClr val="00A7E2"/>
                  </a:solidFill>
                </a:rPr>
                <a:t> anhydride</a:t>
              </a:r>
              <a:endParaRPr lang="en-US" sz="1600" dirty="0">
                <a:solidFill>
                  <a:srgbClr val="00A7E2"/>
                </a:solidFill>
              </a:endParaRPr>
            </a:p>
          </p:txBody>
        </p:sp>
      </p:grpSp>
      <p:grpSp>
        <p:nvGrpSpPr>
          <p:cNvPr id="20" name="Group 19"/>
          <p:cNvGrpSpPr/>
          <p:nvPr/>
        </p:nvGrpSpPr>
        <p:grpSpPr>
          <a:xfrm>
            <a:off x="6635585" y="4809571"/>
            <a:ext cx="2531462" cy="1326907"/>
            <a:chOff x="6635585" y="4809571"/>
            <a:chExt cx="2531462" cy="1326907"/>
          </a:xfrm>
        </p:grpSpPr>
        <p:pic>
          <p:nvPicPr>
            <p:cNvPr id="14" name="Picture 13"/>
            <p:cNvPicPr>
              <a:picLocks noChangeAspect="1"/>
            </p:cNvPicPr>
            <p:nvPr/>
          </p:nvPicPr>
          <p:blipFill>
            <a:blip r:embed="rId6"/>
            <a:stretch>
              <a:fillRect/>
            </a:stretch>
          </p:blipFill>
          <p:spPr>
            <a:xfrm>
              <a:off x="7007042" y="4809571"/>
              <a:ext cx="1769210" cy="1045734"/>
            </a:xfrm>
            <a:prstGeom prst="rect">
              <a:avLst/>
            </a:prstGeom>
          </p:spPr>
        </p:pic>
        <p:sp>
          <p:nvSpPr>
            <p:cNvPr id="26" name="Rectangle 25"/>
            <p:cNvSpPr/>
            <p:nvPr/>
          </p:nvSpPr>
          <p:spPr>
            <a:xfrm>
              <a:off x="6635585" y="5797924"/>
              <a:ext cx="2531462" cy="338554"/>
            </a:xfrm>
            <a:prstGeom prst="rect">
              <a:avLst/>
            </a:prstGeom>
          </p:spPr>
          <p:txBody>
            <a:bodyPr wrap="none">
              <a:spAutoFit/>
            </a:bodyPr>
            <a:lstStyle/>
            <a:p>
              <a:r>
                <a:rPr lang="en-US" altLang="en-US" sz="1600" dirty="0" smtClean="0">
                  <a:solidFill>
                    <a:srgbClr val="00A7E2"/>
                  </a:solidFill>
                  <a:ea typeface="ＭＳ Ｐゴシック" pitchFamily="34" charset="-128"/>
                  <a:cs typeface="Times New Roman" panose="02020603050405020304" pitchFamily="18" charset="0"/>
                </a:rPr>
                <a:t>Benzoic </a:t>
              </a:r>
              <a:r>
                <a:rPr lang="en-US" altLang="en-US" sz="1600" dirty="0" err="1" smtClean="0">
                  <a:solidFill>
                    <a:srgbClr val="00A7E2"/>
                  </a:solidFill>
                  <a:ea typeface="ＭＳ Ｐゴシック" pitchFamily="34" charset="-128"/>
                  <a:cs typeface="Times New Roman" panose="02020603050405020304" pitchFamily="18" charset="0"/>
                </a:rPr>
                <a:t>ethanoic</a:t>
              </a:r>
              <a:r>
                <a:rPr lang="en-US" altLang="en-US" sz="1600" dirty="0" smtClean="0">
                  <a:solidFill>
                    <a:srgbClr val="00A7E2"/>
                  </a:solidFill>
                  <a:ea typeface="ＭＳ Ｐゴシック" pitchFamily="34" charset="-128"/>
                  <a:cs typeface="Times New Roman" panose="02020603050405020304" pitchFamily="18" charset="0"/>
                </a:rPr>
                <a:t> </a:t>
              </a:r>
              <a:r>
                <a:rPr lang="en-US" altLang="en-US" sz="1600" dirty="0">
                  <a:solidFill>
                    <a:srgbClr val="00A7E2"/>
                  </a:solidFill>
                  <a:ea typeface="ＭＳ Ｐゴシック" pitchFamily="34" charset="-128"/>
                  <a:cs typeface="Times New Roman" panose="02020603050405020304" pitchFamily="18" charset="0"/>
                </a:rPr>
                <a:t>anhydride</a:t>
              </a:r>
              <a:r>
                <a:rPr lang="x-none" altLang="en-US" sz="1600" dirty="0">
                  <a:solidFill>
                    <a:srgbClr val="00A7E2"/>
                  </a:solidFill>
                  <a:ea typeface="ＭＳ Ｐゴシック" pitchFamily="34" charset="-128"/>
                  <a:cs typeface="Times New Roman" panose="02020603050405020304" pitchFamily="18" charset="0"/>
                </a:rPr>
                <a:t> </a:t>
              </a:r>
              <a:endParaRPr lang="en-US" sz="1600" dirty="0">
                <a:solidFill>
                  <a:srgbClr val="00A7E2"/>
                </a:solidFill>
              </a:endParaRPr>
            </a:p>
          </p:txBody>
        </p:sp>
      </p:grpSp>
    </p:spTree>
    <p:extLst>
      <p:ext uri="{BB962C8B-B14F-4D97-AF65-F5344CB8AC3E}">
        <p14:creationId xmlns:p14="http://schemas.microsoft.com/office/powerpoint/2010/main" val="27433902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0C7B95F-CCE7-4148-A984-0EABC0591E17}"/>
              </a:ext>
            </a:extLst>
          </p:cNvPr>
          <p:cNvSpPr>
            <a:spLocks noGrp="1"/>
          </p:cNvSpPr>
          <p:nvPr>
            <p:ph type="title"/>
          </p:nvPr>
        </p:nvSpPr>
        <p:spPr>
          <a:xfrm>
            <a:off x="2563969" y="14571"/>
            <a:ext cx="6631546" cy="600790"/>
          </a:xfrm>
        </p:spPr>
        <p:txBody>
          <a:bodyPr>
            <a:normAutofit/>
          </a:bodyPr>
          <a:lstStyle/>
          <a:p>
            <a:r>
              <a:rPr lang="en-US" sz="3200" dirty="0">
                <a:solidFill>
                  <a:srgbClr val="00B050"/>
                </a:solidFill>
              </a:rPr>
              <a:t>Physical </a:t>
            </a:r>
            <a:r>
              <a:rPr lang="en-US" sz="3200" dirty="0" smtClean="0">
                <a:solidFill>
                  <a:srgbClr val="00B050"/>
                </a:solidFill>
              </a:rPr>
              <a:t>Properties of Carboxylic acids </a:t>
            </a:r>
            <a:endParaRPr lang="en-US" sz="3200" dirty="0">
              <a:solidFill>
                <a:srgbClr val="00B050"/>
              </a:solidFill>
            </a:endParaRPr>
          </a:p>
        </p:txBody>
      </p:sp>
      <p:sp>
        <p:nvSpPr>
          <p:cNvPr id="3" name="Content Placeholder 2">
            <a:extLst>
              <a:ext uri="{FF2B5EF4-FFF2-40B4-BE49-F238E27FC236}">
                <a16:creationId xmlns="" xmlns:a16="http://schemas.microsoft.com/office/drawing/2014/main" id="{7AEA674F-0E88-4E55-9111-45E0A67539B3}"/>
              </a:ext>
            </a:extLst>
          </p:cNvPr>
          <p:cNvSpPr>
            <a:spLocks noGrp="1"/>
          </p:cNvSpPr>
          <p:nvPr>
            <p:ph idx="1"/>
          </p:nvPr>
        </p:nvSpPr>
        <p:spPr>
          <a:xfrm>
            <a:off x="138158" y="1079602"/>
            <a:ext cx="11483167" cy="2180434"/>
          </a:xfrm>
        </p:spPr>
        <p:txBody>
          <a:bodyPr>
            <a:noAutofit/>
          </a:bodyPr>
          <a:lstStyle/>
          <a:p>
            <a:pPr>
              <a:lnSpc>
                <a:spcPct val="150000"/>
              </a:lnSpc>
            </a:pPr>
            <a:r>
              <a:rPr lang="en-US" sz="2000" dirty="0" smtClean="0"/>
              <a:t>Carboxylic </a:t>
            </a:r>
            <a:r>
              <a:rPr lang="en-US" sz="2000" dirty="0"/>
              <a:t>acids interact with water molecules by hydrogen bonding through both the carbonyl and hydroxyl groups. Because of greater hydrogen bonding interactions, </a:t>
            </a:r>
            <a:r>
              <a:rPr lang="en-US" altLang="en-US" sz="2000" dirty="0">
                <a:cs typeface="Arial" pitchFamily="34" charset="0"/>
              </a:rPr>
              <a:t>aliphatic </a:t>
            </a:r>
            <a:r>
              <a:rPr lang="en-US" sz="2000" dirty="0" smtClean="0"/>
              <a:t>carboxylic </a:t>
            </a:r>
            <a:r>
              <a:rPr lang="en-US" sz="2000" dirty="0"/>
              <a:t>acids are more soluble in water than are alcohols, ethers, aldehydes, and ketones of comparable molecular weight</a:t>
            </a:r>
            <a:r>
              <a:rPr lang="en-US" sz="2000" dirty="0" smtClean="0"/>
              <a:t>.</a:t>
            </a:r>
          </a:p>
          <a:p>
            <a:pPr>
              <a:lnSpc>
                <a:spcPct val="150000"/>
              </a:lnSpc>
            </a:pPr>
            <a:r>
              <a:rPr lang="en-US" sz="2000" dirty="0"/>
              <a:t> Aromatic acids are insoluble in </a:t>
            </a:r>
            <a:r>
              <a:rPr lang="en-US" sz="2000" dirty="0" smtClean="0"/>
              <a:t>water.</a:t>
            </a:r>
            <a:endParaRPr lang="en-US" sz="2000" dirty="0"/>
          </a:p>
          <a:p>
            <a:pPr>
              <a:lnSpc>
                <a:spcPct val="150000"/>
              </a:lnSpc>
            </a:pPr>
            <a:endParaRPr lang="en-US" sz="2000" dirty="0"/>
          </a:p>
        </p:txBody>
      </p:sp>
      <p:sp>
        <p:nvSpPr>
          <p:cNvPr id="4" name="Slide Number Placeholder 3">
            <a:extLst>
              <a:ext uri="{FF2B5EF4-FFF2-40B4-BE49-F238E27FC236}">
                <a16:creationId xmlns="" xmlns:a16="http://schemas.microsoft.com/office/drawing/2014/main" id="{356398F6-F0E0-4A47-959E-231FBAF874AA}"/>
              </a:ext>
            </a:extLst>
          </p:cNvPr>
          <p:cNvSpPr>
            <a:spLocks noGrp="1"/>
          </p:cNvSpPr>
          <p:nvPr>
            <p:ph type="sldNum" sz="quarter" idx="12"/>
          </p:nvPr>
        </p:nvSpPr>
        <p:spPr/>
        <p:txBody>
          <a:bodyPr/>
          <a:lstStyle/>
          <a:p>
            <a:fld id="{D57F1E4F-1CFF-5643-939E-217C01CDF565}" type="slidenum">
              <a:rPr lang="en-US" smtClean="0"/>
              <a:pPr/>
              <a:t>9</a:t>
            </a:fld>
            <a:endParaRPr lang="en-US" dirty="0"/>
          </a:p>
        </p:txBody>
      </p:sp>
      <p:pic>
        <p:nvPicPr>
          <p:cNvPr id="5" name="Picture 4"/>
          <p:cNvPicPr>
            <a:picLocks noChangeAspect="1"/>
          </p:cNvPicPr>
          <p:nvPr/>
        </p:nvPicPr>
        <p:blipFill>
          <a:blip r:embed="rId2"/>
          <a:stretch>
            <a:fillRect/>
          </a:stretch>
        </p:blipFill>
        <p:spPr>
          <a:xfrm>
            <a:off x="4569602" y="3428692"/>
            <a:ext cx="2481287" cy="1487553"/>
          </a:xfrm>
          <a:prstGeom prst="rect">
            <a:avLst/>
          </a:prstGeom>
        </p:spPr>
      </p:pic>
      <p:sp>
        <p:nvSpPr>
          <p:cNvPr id="6" name="Rectangle 5"/>
          <p:cNvSpPr/>
          <p:nvPr/>
        </p:nvSpPr>
        <p:spPr>
          <a:xfrm>
            <a:off x="0" y="580938"/>
            <a:ext cx="1192955" cy="498663"/>
          </a:xfrm>
          <a:prstGeom prst="rect">
            <a:avLst/>
          </a:prstGeom>
        </p:spPr>
        <p:txBody>
          <a:bodyPr wrap="none">
            <a:spAutoFit/>
          </a:bodyPr>
          <a:lstStyle/>
          <a:p>
            <a:pPr>
              <a:lnSpc>
                <a:spcPct val="150000"/>
              </a:lnSpc>
            </a:pPr>
            <a:r>
              <a:rPr lang="en-US" sz="2000" dirty="0">
                <a:solidFill>
                  <a:srgbClr val="C00000"/>
                </a:solidFill>
              </a:rPr>
              <a:t>Solubility</a:t>
            </a:r>
          </a:p>
        </p:txBody>
      </p:sp>
    </p:spTree>
    <p:extLst>
      <p:ext uri="{BB962C8B-B14F-4D97-AF65-F5344CB8AC3E}">
        <p14:creationId xmlns:p14="http://schemas.microsoft.com/office/powerpoint/2010/main" val="42790830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Custom 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7508</TotalTime>
  <Words>971</Words>
  <Application>Microsoft Office PowerPoint</Application>
  <PresentationFormat>Widescreen</PresentationFormat>
  <Paragraphs>154</Paragraphs>
  <Slides>20</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ＭＳ Ｐゴシック</vt:lpstr>
      <vt:lpstr>Andalus</vt:lpstr>
      <vt:lpstr>Arial</vt:lpstr>
      <vt:lpstr>Calibri</vt:lpstr>
      <vt:lpstr>Cambria Math</vt:lpstr>
      <vt:lpstr>Symbol</vt:lpstr>
      <vt:lpstr>Times New Roman</vt:lpstr>
      <vt:lpstr>Office Theme</vt:lpstr>
      <vt:lpstr> </vt:lpstr>
      <vt:lpstr>PowerPoint Presentation</vt:lpstr>
      <vt:lpstr>Nomenclature of carboxylic Acids </vt:lpstr>
      <vt:lpstr>PowerPoint Presentation</vt:lpstr>
      <vt:lpstr>Nomenclature of Acyl Chlorides</vt:lpstr>
      <vt:lpstr>PowerPoint Presentation</vt:lpstr>
      <vt:lpstr>PowerPoint Presentation</vt:lpstr>
      <vt:lpstr>PowerPoint Presentation</vt:lpstr>
      <vt:lpstr>Physical Properties of Carboxylic acids </vt:lpstr>
      <vt:lpstr>Physical Properties of Carboxylic acids </vt:lpstr>
      <vt:lpstr>PowerPoint Presentation</vt:lpstr>
      <vt:lpstr>PowerPoint Presentation</vt:lpstr>
      <vt:lpstr>4- Hydrolysis of cyanohydrins and other nitriles: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Carboxylic acid and carboxylic acid derivatives</dc:title>
  <dc:creator>Crash .</dc:creator>
  <cp:lastModifiedBy>USER</cp:lastModifiedBy>
  <cp:revision>227</cp:revision>
  <dcterms:created xsi:type="dcterms:W3CDTF">2017-11-18T07:23:28Z</dcterms:created>
  <dcterms:modified xsi:type="dcterms:W3CDTF">2023-10-16T18:18:26Z</dcterms:modified>
</cp:coreProperties>
</file>