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sldIdLst>
    <p:sldId id="289" r:id="rId2"/>
    <p:sldId id="283" r:id="rId3"/>
    <p:sldId id="287" r:id="rId4"/>
    <p:sldId id="257" r:id="rId5"/>
    <p:sldId id="258" r:id="rId6"/>
    <p:sldId id="290" r:id="rId7"/>
    <p:sldId id="291" r:id="rId8"/>
    <p:sldId id="260" r:id="rId9"/>
    <p:sldId id="292" r:id="rId10"/>
    <p:sldId id="293" r:id="rId11"/>
    <p:sldId id="305" r:id="rId12"/>
    <p:sldId id="294" r:id="rId13"/>
    <p:sldId id="306" r:id="rId14"/>
    <p:sldId id="264" r:id="rId15"/>
    <p:sldId id="314" r:id="rId16"/>
    <p:sldId id="265" r:id="rId17"/>
    <p:sldId id="307" r:id="rId18"/>
    <p:sldId id="295" r:id="rId19"/>
    <p:sldId id="308" r:id="rId20"/>
    <p:sldId id="296" r:id="rId21"/>
    <p:sldId id="297" r:id="rId22"/>
    <p:sldId id="309" r:id="rId23"/>
    <p:sldId id="298" r:id="rId24"/>
    <p:sldId id="310" r:id="rId25"/>
    <p:sldId id="299" r:id="rId26"/>
    <p:sldId id="311" r:id="rId27"/>
    <p:sldId id="300" r:id="rId28"/>
    <p:sldId id="312" r:id="rId29"/>
    <p:sldId id="301" r:id="rId30"/>
    <p:sldId id="304" r:id="rId31"/>
    <p:sldId id="276" r:id="rId32"/>
    <p:sldId id="313" r:id="rId33"/>
    <p:sldId id="277" r:id="rId34"/>
    <p:sldId id="278" r:id="rId35"/>
    <p:sldId id="279" r:id="rId3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914" autoAdjust="0"/>
    <p:restoredTop sz="94709" autoAdjust="0"/>
  </p:normalViewPr>
  <p:slideViewPr>
    <p:cSldViewPr>
      <p:cViewPr>
        <p:scale>
          <a:sx n="76" d="100"/>
          <a:sy n="76" d="100"/>
        </p:scale>
        <p:origin x="150" y="84"/>
      </p:cViewPr>
      <p:guideLst>
        <p:guide orient="horz" pos="2160"/>
        <p:guide pos="2880"/>
      </p:guideLst>
    </p:cSldViewPr>
  </p:slideViewPr>
  <p:outlineViewPr>
    <p:cViewPr>
      <p:scale>
        <a:sx n="33" d="100"/>
        <a:sy n="33" d="100"/>
      </p:scale>
      <p:origin x="72" y="18516"/>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4153D6-40BD-41AB-8119-AB852C534FB8}" type="datetimeFigureOut">
              <a:rPr lang="en-US" smtClean="0"/>
              <a:pPr/>
              <a:t>11/12/2013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0CCB14-68FC-4BEF-9E20-892E877BEA6A}" type="slidenum">
              <a:rPr lang="en-US" smtClean="0"/>
              <a:pPr/>
              <a:t>‹#›</a:t>
            </a:fld>
            <a:endParaRPr lang="en-US" dirty="0"/>
          </a:p>
        </p:txBody>
      </p:sp>
    </p:spTree>
    <p:extLst>
      <p:ext uri="{BB962C8B-B14F-4D97-AF65-F5344CB8AC3E}">
        <p14:creationId xmlns:p14="http://schemas.microsoft.com/office/powerpoint/2010/main" xmlns="" val="9017606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CCB14-68FC-4BEF-9E20-892E877BEA6A}" type="slidenum">
              <a:rPr lang="en-US" smtClean="0"/>
              <a:pPr/>
              <a:t>6</a:t>
            </a:fld>
            <a:endParaRPr lang="en-US" dirty="0"/>
          </a:p>
        </p:txBody>
      </p:sp>
    </p:spTree>
    <p:extLst>
      <p:ext uri="{BB962C8B-B14F-4D97-AF65-F5344CB8AC3E}">
        <p14:creationId xmlns:p14="http://schemas.microsoft.com/office/powerpoint/2010/main" xmlns="" val="5652809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38995A9-9408-4B22-A905-AFD8A97836B7}"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E8E2C9F-D71E-44C7-B4A2-7AB02ED2FC3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DEFE3ECC-A385-46FA-BDBF-5ED9DE25258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5024494-CF5B-4F43-BCBB-A635C4EF2FA5}"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0736203-D640-40A3-B0D8-2AC0A48F611F}"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C612DBF-1F44-407B-9AE7-4E01BA17EAE6}"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B003DB29-72B5-48D1-B065-0A27011624A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276A767F-C3D9-4843-8BFA-29E0E996F30B}"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81446C47-4F4D-419A-BE52-F0BE050DAE5F}"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0231FC11-9A1E-4404-A928-1A0EF014E454}"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1748B0B6-81D2-419E-8DC6-AD87526C8720}"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9BE2282-D8C3-4F14-8644-2CBCB69CF243}"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1752601"/>
            <a:ext cx="8763000" cy="1829761"/>
          </a:xfrm>
        </p:spPr>
        <p:txBody>
          <a:bodyPr/>
          <a:lstStyle/>
          <a:p>
            <a:r>
              <a:rPr lang="en-US" dirty="0" smtClean="0"/>
              <a:t>Therapeutic Communication</a:t>
            </a:r>
            <a:endParaRPr lang="en-US" dirty="0"/>
          </a:p>
        </p:txBody>
      </p:sp>
      <p:sp>
        <p:nvSpPr>
          <p:cNvPr id="4" name="Subtitle 3"/>
          <p:cNvSpPr>
            <a:spLocks noGrp="1"/>
          </p:cNvSpPr>
          <p:nvPr>
            <p:ph type="subTitle" idx="1"/>
          </p:nvPr>
        </p:nvSpPr>
        <p:spPr/>
        <p:txBody>
          <a:bodyPr/>
          <a:lstStyle/>
          <a:p>
            <a:endParaRPr lang="ar-SA" dirty="0"/>
          </a:p>
        </p:txBody>
      </p:sp>
    </p:spTree>
    <p:extLst>
      <p:ext uri="{BB962C8B-B14F-4D97-AF65-F5344CB8AC3E}">
        <p14:creationId xmlns:p14="http://schemas.microsoft.com/office/powerpoint/2010/main" xmlns="" val="4425105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4525963"/>
          </a:xfrm>
        </p:spPr>
        <p:txBody>
          <a:bodyPr>
            <a:noAutofit/>
          </a:bodyPr>
          <a:lstStyle/>
          <a:p>
            <a:pPr>
              <a:lnSpc>
                <a:spcPct val="80000"/>
              </a:lnSpc>
            </a:pPr>
            <a:r>
              <a:rPr lang="en-US" sz="2800" dirty="0" smtClean="0"/>
              <a:t>Most </a:t>
            </a:r>
            <a:r>
              <a:rPr lang="en-US" sz="2800" dirty="0"/>
              <a:t>often it uses a question to verify what </a:t>
            </a:r>
            <a:r>
              <a:rPr lang="en-US" sz="2800" dirty="0" smtClean="0"/>
              <a:t>the </a:t>
            </a:r>
            <a:r>
              <a:rPr lang="en-US" sz="2800" dirty="0"/>
              <a:t>client has said or to interpret an ambiguous statement or expression of feeling.</a:t>
            </a:r>
          </a:p>
          <a:p>
            <a:pPr>
              <a:lnSpc>
                <a:spcPct val="80000"/>
              </a:lnSpc>
            </a:pPr>
            <a:r>
              <a:rPr lang="en-US" sz="2800" dirty="0"/>
              <a:t>When using the clarification, it is important to </a:t>
            </a:r>
            <a:r>
              <a:rPr lang="en-US" sz="2800" dirty="0">
                <a:solidFill>
                  <a:srgbClr val="002060"/>
                </a:solidFill>
              </a:rPr>
              <a:t>refrain</a:t>
            </a:r>
            <a:r>
              <a:rPr lang="en-US" sz="2800" dirty="0"/>
              <a:t> from </a:t>
            </a:r>
            <a:r>
              <a:rPr lang="en-US" sz="2800" dirty="0" smtClean="0"/>
              <a:t>beginning of </a:t>
            </a:r>
            <a:r>
              <a:rPr lang="en-US" sz="2800" dirty="0"/>
              <a:t>the question with </a:t>
            </a:r>
            <a:r>
              <a:rPr lang="en-US" sz="2800" dirty="0">
                <a:solidFill>
                  <a:srgbClr val="002060"/>
                </a:solidFill>
              </a:rPr>
              <a:t>“Why</a:t>
            </a:r>
            <a:r>
              <a:rPr lang="en-US" sz="2800" dirty="0" smtClean="0">
                <a:solidFill>
                  <a:srgbClr val="002060"/>
                </a:solidFill>
              </a:rPr>
              <a:t>.”</a:t>
            </a:r>
          </a:p>
          <a:p>
            <a:pPr>
              <a:lnSpc>
                <a:spcPct val="80000"/>
              </a:lnSpc>
            </a:pPr>
            <a:r>
              <a:rPr lang="en-US" sz="2800" dirty="0" smtClean="0">
                <a:solidFill>
                  <a:srgbClr val="002060"/>
                </a:solidFill>
              </a:rPr>
              <a:t> </a:t>
            </a:r>
            <a:r>
              <a:rPr lang="en-US" sz="2800" dirty="0">
                <a:solidFill>
                  <a:srgbClr val="002060"/>
                </a:solidFill>
              </a:rPr>
              <a:t>Why</a:t>
            </a:r>
            <a:r>
              <a:rPr lang="en-US" sz="2800" dirty="0"/>
              <a:t> questions often make the client feels defensive or judged by the Health educator. Beginning question with” Tell me…, or “ I don’t understand..” is much more effective</a:t>
            </a:r>
            <a:r>
              <a:rPr lang="en-US" sz="2800" dirty="0" smtClean="0"/>
              <a:t>.</a:t>
            </a:r>
            <a:endParaRPr lang="en-US" sz="2800" dirty="0"/>
          </a:p>
        </p:txBody>
      </p:sp>
      <p:sp>
        <p:nvSpPr>
          <p:cNvPr id="3" name="Title 2"/>
          <p:cNvSpPr>
            <a:spLocks noGrp="1"/>
          </p:cNvSpPr>
          <p:nvPr>
            <p:ph type="title"/>
          </p:nvPr>
        </p:nvSpPr>
        <p:spPr/>
        <p:txBody>
          <a:bodyPr>
            <a:normAutofit fontScale="90000"/>
          </a:bodyPr>
          <a:lstStyle/>
          <a:p>
            <a:r>
              <a:rPr lang="en-US" sz="4400" dirty="0"/>
              <a:t>3. Clarifying </a:t>
            </a:r>
            <a:br>
              <a:rPr lang="en-US" sz="4400" dirty="0"/>
            </a:br>
            <a:endParaRPr lang="en-US" dirty="0"/>
          </a:p>
        </p:txBody>
      </p:sp>
    </p:spTree>
    <p:extLst>
      <p:ext uri="{BB962C8B-B14F-4D97-AF65-F5344CB8AC3E}">
        <p14:creationId xmlns:p14="http://schemas.microsoft.com/office/powerpoint/2010/main" xmlns="" val="20093751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80000"/>
              </a:lnSpc>
              <a:buFontTx/>
              <a:buNone/>
            </a:pPr>
            <a:r>
              <a:rPr lang="en-US" sz="2800" dirty="0"/>
              <a:t>Using the example above</a:t>
            </a:r>
            <a:r>
              <a:rPr lang="en-US" sz="2800" dirty="0" smtClean="0"/>
              <a:t>:</a:t>
            </a:r>
          </a:p>
          <a:p>
            <a:pPr>
              <a:lnSpc>
                <a:spcPct val="80000"/>
              </a:lnSpc>
              <a:buFontTx/>
              <a:buNone/>
            </a:pPr>
            <a:endParaRPr lang="en-US" sz="2800" dirty="0"/>
          </a:p>
          <a:p>
            <a:pPr>
              <a:lnSpc>
                <a:spcPct val="80000"/>
              </a:lnSpc>
            </a:pPr>
            <a:r>
              <a:rPr lang="en-US" sz="2800" dirty="0"/>
              <a:t>Health educator : Tell me more about what you are feeling</a:t>
            </a:r>
          </a:p>
          <a:p>
            <a:pPr>
              <a:lnSpc>
                <a:spcPct val="80000"/>
              </a:lnSpc>
              <a:buFontTx/>
              <a:buNone/>
            </a:pPr>
            <a:r>
              <a:rPr lang="en-US" sz="2800" dirty="0"/>
              <a:t>Or</a:t>
            </a:r>
          </a:p>
          <a:p>
            <a:pPr>
              <a:lnSpc>
                <a:spcPct val="80000"/>
              </a:lnSpc>
            </a:pPr>
            <a:r>
              <a:rPr lang="en-US" sz="2800" dirty="0"/>
              <a:t>Health educator : Describe this experience</a:t>
            </a:r>
          </a:p>
          <a:p>
            <a:endParaRPr lang="en-US" dirty="0"/>
          </a:p>
        </p:txBody>
      </p:sp>
      <p:sp>
        <p:nvSpPr>
          <p:cNvPr id="3" name="Title 2"/>
          <p:cNvSpPr>
            <a:spLocks noGrp="1"/>
          </p:cNvSpPr>
          <p:nvPr>
            <p:ph type="title"/>
          </p:nvPr>
        </p:nvSpPr>
        <p:spPr/>
        <p:txBody>
          <a:bodyPr/>
          <a:lstStyle/>
          <a:p>
            <a:endParaRPr lang="en-US" dirty="0"/>
          </a:p>
        </p:txBody>
      </p:sp>
    </p:spTree>
    <p:extLst>
      <p:ext uri="{BB962C8B-B14F-4D97-AF65-F5344CB8AC3E}">
        <p14:creationId xmlns:p14="http://schemas.microsoft.com/office/powerpoint/2010/main" xmlns="" val="7445416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a:t>It is most often used at the </a:t>
            </a:r>
            <a:r>
              <a:rPr lang="en-US" sz="2800" dirty="0">
                <a:solidFill>
                  <a:srgbClr val="002060"/>
                </a:solidFill>
              </a:rPr>
              <a:t>end </a:t>
            </a:r>
            <a:r>
              <a:rPr lang="en-US" sz="2800" dirty="0"/>
              <a:t>of a session to pull together the </a:t>
            </a:r>
            <a:r>
              <a:rPr lang="en-US" sz="2800" dirty="0" smtClean="0"/>
              <a:t>topics </a:t>
            </a:r>
            <a:r>
              <a:rPr lang="en-US" sz="2800" dirty="0"/>
              <a:t>discussed into a few sentences.</a:t>
            </a:r>
          </a:p>
          <a:p>
            <a:r>
              <a:rPr lang="en-US" sz="2800" dirty="0"/>
              <a:t>Summarization entails </a:t>
            </a:r>
            <a:r>
              <a:rPr lang="en-US" sz="2800" dirty="0">
                <a:solidFill>
                  <a:srgbClr val="002060"/>
                </a:solidFill>
              </a:rPr>
              <a:t>two or more </a:t>
            </a:r>
            <a:r>
              <a:rPr lang="en-US" sz="2800" dirty="0"/>
              <a:t>reflections and paraphrases combined together.</a:t>
            </a:r>
          </a:p>
          <a:p>
            <a:endParaRPr lang="en-US" dirty="0"/>
          </a:p>
        </p:txBody>
      </p:sp>
      <p:sp>
        <p:nvSpPr>
          <p:cNvPr id="3" name="Title 2"/>
          <p:cNvSpPr>
            <a:spLocks noGrp="1"/>
          </p:cNvSpPr>
          <p:nvPr>
            <p:ph type="title"/>
          </p:nvPr>
        </p:nvSpPr>
        <p:spPr/>
        <p:txBody>
          <a:bodyPr>
            <a:normAutofit fontScale="90000"/>
          </a:bodyPr>
          <a:lstStyle/>
          <a:p>
            <a:r>
              <a:rPr lang="en-US" sz="4400" dirty="0"/>
              <a:t>4. Summarizing</a:t>
            </a:r>
            <a:br>
              <a:rPr lang="en-US" sz="4400" dirty="0"/>
            </a:br>
            <a:endParaRPr lang="en-US" dirty="0"/>
          </a:p>
        </p:txBody>
      </p:sp>
    </p:spTree>
    <p:extLst>
      <p:ext uri="{BB962C8B-B14F-4D97-AF65-F5344CB8AC3E}">
        <p14:creationId xmlns:p14="http://schemas.microsoft.com/office/powerpoint/2010/main" xmlns="" val="2643232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Tx/>
              <a:buNone/>
            </a:pPr>
            <a:r>
              <a:rPr lang="en-US" sz="2800" dirty="0"/>
              <a:t>Example</a:t>
            </a:r>
            <a:r>
              <a:rPr lang="en-US" sz="2800" dirty="0" smtClean="0"/>
              <a:t>:</a:t>
            </a:r>
            <a:endParaRPr lang="en-US" sz="2800" dirty="0"/>
          </a:p>
          <a:p>
            <a:r>
              <a:rPr lang="en-US" sz="2800" dirty="0"/>
              <a:t> As we have explored your feelings and thoughts, it seems as if you aren’t sure who you are anymore, or what you are becoming. It appears that your identity is </a:t>
            </a:r>
            <a:r>
              <a:rPr lang="en-US" sz="2800" dirty="0" smtClean="0"/>
              <a:t>shifting</a:t>
            </a:r>
            <a:r>
              <a:rPr lang="en-US" sz="2800" dirty="0"/>
              <a:t>, and this feels scary to you.  </a:t>
            </a:r>
          </a:p>
          <a:p>
            <a:endParaRPr lang="en-US" dirty="0"/>
          </a:p>
        </p:txBody>
      </p:sp>
      <p:sp>
        <p:nvSpPr>
          <p:cNvPr id="3" name="Title 2"/>
          <p:cNvSpPr>
            <a:spLocks noGrp="1"/>
          </p:cNvSpPr>
          <p:nvPr>
            <p:ph type="title"/>
          </p:nvPr>
        </p:nvSpPr>
        <p:spPr/>
        <p:txBody>
          <a:bodyPr/>
          <a:lstStyle/>
          <a:p>
            <a:endParaRPr lang="en-US" dirty="0"/>
          </a:p>
        </p:txBody>
      </p:sp>
    </p:spTree>
    <p:extLst>
      <p:ext uri="{BB962C8B-B14F-4D97-AF65-F5344CB8AC3E}">
        <p14:creationId xmlns:p14="http://schemas.microsoft.com/office/powerpoint/2010/main" xmlns="" val="10018118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a:xfrm>
            <a:off x="381000" y="1066800"/>
            <a:ext cx="8229600" cy="3733800"/>
          </a:xfrm>
        </p:spPr>
        <p:txBody>
          <a:bodyPr>
            <a:normAutofit/>
          </a:bodyPr>
          <a:lstStyle/>
          <a:p>
            <a:r>
              <a:rPr lang="en-US" sz="2800" dirty="0"/>
              <a:t>Therapeutic listening can be described as hearing what the other person is saying without becoming judgmental or defensive</a:t>
            </a:r>
            <a:r>
              <a:rPr lang="en-US" sz="2800" dirty="0" smtClean="0"/>
              <a:t>.</a:t>
            </a:r>
          </a:p>
          <a:p>
            <a:pPr>
              <a:buNone/>
            </a:pPr>
            <a:endParaRPr lang="en-US" sz="2800" dirty="0" smtClean="0"/>
          </a:p>
          <a:p>
            <a:r>
              <a:rPr lang="en-US" sz="2800" dirty="0" smtClean="0"/>
              <a:t> </a:t>
            </a:r>
            <a:r>
              <a:rPr lang="en-US" sz="2800" dirty="0"/>
              <a:t>The client can express dissatisfaction or anger toward the </a:t>
            </a:r>
            <a:r>
              <a:rPr lang="en-US" sz="2800" dirty="0" smtClean="0"/>
              <a:t>Health educator. </a:t>
            </a:r>
            <a:r>
              <a:rPr lang="en-US" sz="2800" dirty="0"/>
              <a:t>But anger is not usually directed specifically at </a:t>
            </a:r>
            <a:r>
              <a:rPr lang="en-US" sz="2800" dirty="0" smtClean="0"/>
              <a:t>the Health educator receiving </a:t>
            </a:r>
            <a:r>
              <a:rPr lang="en-US" sz="2800" dirty="0"/>
              <a:t>the </a:t>
            </a:r>
            <a:r>
              <a:rPr lang="en-US" sz="2800" dirty="0" smtClean="0"/>
              <a:t>outburst</a:t>
            </a:r>
            <a:r>
              <a:rPr lang="en-US" sz="2800" dirty="0" smtClean="0"/>
              <a:t>.</a:t>
            </a:r>
            <a:endParaRPr lang="en-US" sz="2800"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Very often, clients have never had an empathic or sympathetic listener, but rather have had a family member or lover who was judgmental and defensive toward the client</a:t>
            </a:r>
            <a:r>
              <a:rPr lang="en-US" sz="2400" dirty="0" smtClean="0"/>
              <a:t>.</a:t>
            </a:r>
          </a:p>
          <a:p>
            <a:endParaRPr lang="en-US" sz="2400" dirty="0" smtClean="0"/>
          </a:p>
          <a:p>
            <a:r>
              <a:rPr lang="en-US" sz="2400" dirty="0" smtClean="0"/>
              <a:t>Allowing  a client to express emotion with a supportive look and statement can ease the client’s distress and discomfort.   </a:t>
            </a:r>
          </a:p>
          <a:p>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457200" y="152400"/>
            <a:ext cx="8382000" cy="6172200"/>
          </a:xfrm>
        </p:spPr>
        <p:txBody>
          <a:bodyPr>
            <a:noAutofit/>
          </a:bodyPr>
          <a:lstStyle/>
          <a:p>
            <a:pPr>
              <a:lnSpc>
                <a:spcPct val="80000"/>
              </a:lnSpc>
              <a:buFontTx/>
              <a:buNone/>
            </a:pPr>
            <a:r>
              <a:rPr lang="en-US" sz="2800" dirty="0"/>
              <a:t>Another example:</a:t>
            </a:r>
          </a:p>
          <a:p>
            <a:pPr>
              <a:lnSpc>
                <a:spcPct val="80000"/>
              </a:lnSpc>
              <a:buFontTx/>
              <a:buNone/>
            </a:pPr>
            <a:endParaRPr lang="en-US" sz="2800" dirty="0"/>
          </a:p>
          <a:p>
            <a:pPr>
              <a:lnSpc>
                <a:spcPct val="80000"/>
              </a:lnSpc>
            </a:pPr>
            <a:r>
              <a:rPr lang="en-US" sz="2800" dirty="0">
                <a:solidFill>
                  <a:srgbClr val="002060"/>
                </a:solidFill>
              </a:rPr>
              <a:t>Client:  </a:t>
            </a:r>
            <a:r>
              <a:rPr lang="en-US" sz="2800" dirty="0"/>
              <a:t>I’m sick of this place. And I’m sick of you always in my face trying to help. Just leave me alone.</a:t>
            </a:r>
          </a:p>
          <a:p>
            <a:pPr>
              <a:lnSpc>
                <a:spcPct val="80000"/>
              </a:lnSpc>
            </a:pPr>
            <a:endParaRPr lang="en-US" sz="2800" dirty="0"/>
          </a:p>
          <a:p>
            <a:pPr>
              <a:lnSpc>
                <a:spcPct val="80000"/>
              </a:lnSpc>
            </a:pPr>
            <a:r>
              <a:rPr lang="en-US" sz="2800" dirty="0" smtClean="0">
                <a:solidFill>
                  <a:srgbClr val="002060"/>
                </a:solidFill>
              </a:rPr>
              <a:t>Health educator:  </a:t>
            </a:r>
            <a:r>
              <a:rPr lang="en-US" sz="2800" dirty="0"/>
              <a:t>You sound really angry right now. It’s so hard to allow yourself to receive help, especially at times when it seems like you are hurting the most.</a:t>
            </a:r>
          </a:p>
          <a:p>
            <a:pPr>
              <a:lnSpc>
                <a:spcPct val="80000"/>
              </a:lnSpc>
            </a:pPr>
            <a:endParaRPr lang="en-US" sz="2800" dirty="0"/>
          </a:p>
          <a:p>
            <a:pPr>
              <a:lnSpc>
                <a:spcPct val="80000"/>
              </a:lnSpc>
            </a:pPr>
            <a:r>
              <a:rPr lang="en-US" sz="2800" dirty="0">
                <a:solidFill>
                  <a:srgbClr val="002060"/>
                </a:solidFill>
              </a:rPr>
              <a:t>Client:  </a:t>
            </a:r>
            <a:r>
              <a:rPr lang="en-US" sz="2800" dirty="0"/>
              <a:t>Why do you have to be </a:t>
            </a:r>
            <a:r>
              <a:rPr lang="en-US" sz="2800" dirty="0" smtClean="0"/>
              <a:t>so nice</a:t>
            </a:r>
            <a:r>
              <a:rPr lang="en-US" sz="2800" dirty="0"/>
              <a:t>? Why aren’t you like all the rest? Everybody I’ve ever know has treated me like garbage. Never listening, never asking, never being there (Begins to cry</a:t>
            </a:r>
            <a:r>
              <a:rPr lang="en-US" sz="2800" dirty="0" smtClean="0"/>
              <a:t>).</a:t>
            </a:r>
            <a:endParaRPr lang="en-US" sz="2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609600"/>
            <a:ext cx="8305800" cy="5397691"/>
          </a:xfrm>
        </p:spPr>
        <p:txBody>
          <a:bodyPr>
            <a:normAutofit lnSpcReduction="10000"/>
          </a:bodyPr>
          <a:lstStyle/>
          <a:p>
            <a:pPr>
              <a:lnSpc>
                <a:spcPct val="80000"/>
              </a:lnSpc>
            </a:pPr>
            <a:endParaRPr lang="en-US" sz="2400" dirty="0"/>
          </a:p>
          <a:p>
            <a:pPr>
              <a:lnSpc>
                <a:spcPct val="80000"/>
              </a:lnSpc>
            </a:pPr>
            <a:r>
              <a:rPr lang="en-US" sz="2800" dirty="0"/>
              <a:t>Health educator :  We are all here for you, and we do care about you. It hurts to think about others in your past. Your tears are telling you something. Do you know what it is?</a:t>
            </a:r>
          </a:p>
          <a:p>
            <a:pPr>
              <a:lnSpc>
                <a:spcPct val="80000"/>
              </a:lnSpc>
            </a:pPr>
            <a:endParaRPr lang="en-US" sz="2800" dirty="0"/>
          </a:p>
          <a:p>
            <a:pPr>
              <a:lnSpc>
                <a:spcPct val="80000"/>
              </a:lnSpc>
            </a:pPr>
            <a:r>
              <a:rPr lang="en-US" sz="2800" dirty="0"/>
              <a:t>Health educator :  (tearful) That I deserve to be cared for? That it’s okay to count on people in here? Why does it so bad then? </a:t>
            </a:r>
          </a:p>
          <a:p>
            <a:pPr>
              <a:lnSpc>
                <a:spcPct val="80000"/>
              </a:lnSpc>
            </a:pPr>
            <a:endParaRPr lang="en-US" sz="2800" dirty="0"/>
          </a:p>
          <a:p>
            <a:pPr>
              <a:lnSpc>
                <a:spcPct val="80000"/>
              </a:lnSpc>
              <a:buFontTx/>
              <a:buNone/>
            </a:pPr>
            <a:r>
              <a:rPr lang="en-US" sz="2800" dirty="0"/>
              <a:t>In this example, the </a:t>
            </a:r>
            <a:r>
              <a:rPr lang="en-US" sz="2800" dirty="0" smtClean="0"/>
              <a:t>health educator </a:t>
            </a:r>
            <a:r>
              <a:rPr lang="en-US" sz="2800" dirty="0"/>
              <a:t>responded to the hurt and pain underlying the anger and the client responded by becoming tearful and in touch with feelings and past experiences. </a:t>
            </a:r>
          </a:p>
          <a:p>
            <a:endParaRPr lang="en-US" dirty="0"/>
          </a:p>
        </p:txBody>
      </p:sp>
    </p:spTree>
    <p:extLst>
      <p:ext uri="{BB962C8B-B14F-4D97-AF65-F5344CB8AC3E}">
        <p14:creationId xmlns:p14="http://schemas.microsoft.com/office/powerpoint/2010/main" xmlns="" val="39549148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a:t>1. </a:t>
            </a:r>
            <a:r>
              <a:rPr lang="en-US" sz="2800" dirty="0" smtClean="0"/>
              <a:t>Probing</a:t>
            </a:r>
          </a:p>
          <a:p>
            <a:r>
              <a:rPr lang="en-US" sz="2800" dirty="0"/>
              <a:t>2. Information –</a:t>
            </a:r>
            <a:r>
              <a:rPr lang="en-US" sz="2800" dirty="0" smtClean="0"/>
              <a:t>Giving</a:t>
            </a:r>
          </a:p>
          <a:p>
            <a:r>
              <a:rPr lang="en-US" sz="2800" dirty="0" smtClean="0"/>
              <a:t>3. Confronting </a:t>
            </a:r>
            <a:endParaRPr lang="en-US" sz="2800" dirty="0" smtClean="0"/>
          </a:p>
          <a:p>
            <a:r>
              <a:rPr lang="en-US" sz="2800" dirty="0" smtClean="0"/>
              <a:t>4.Interpreting </a:t>
            </a:r>
            <a:r>
              <a:rPr lang="en-US" sz="2800" dirty="0"/>
              <a:t/>
            </a:r>
            <a:br>
              <a:rPr lang="en-US" sz="2800" dirty="0"/>
            </a:br>
            <a:endParaRPr lang="en-US" dirty="0"/>
          </a:p>
        </p:txBody>
      </p:sp>
      <p:sp>
        <p:nvSpPr>
          <p:cNvPr id="3" name="Title 2"/>
          <p:cNvSpPr>
            <a:spLocks noGrp="1"/>
          </p:cNvSpPr>
          <p:nvPr>
            <p:ph type="title"/>
          </p:nvPr>
        </p:nvSpPr>
        <p:spPr/>
        <p:txBody>
          <a:bodyPr>
            <a:normAutofit fontScale="90000"/>
          </a:bodyPr>
          <a:lstStyle/>
          <a:p>
            <a:r>
              <a:rPr lang="en-US" sz="4400" dirty="0"/>
              <a:t> </a:t>
            </a:r>
            <a:r>
              <a:rPr lang="en-US" sz="4400" dirty="0" smtClean="0"/>
              <a:t>B) Action Responses</a:t>
            </a:r>
            <a:r>
              <a:rPr lang="en-US" sz="4400" dirty="0"/>
              <a:t/>
            </a:r>
            <a:br>
              <a:rPr lang="en-US" sz="4400" dirty="0"/>
            </a:br>
            <a:endParaRPr lang="en-US" dirty="0"/>
          </a:p>
        </p:txBody>
      </p:sp>
    </p:spTree>
    <p:extLst>
      <p:ext uri="{BB962C8B-B14F-4D97-AF65-F5344CB8AC3E}">
        <p14:creationId xmlns:p14="http://schemas.microsoft.com/office/powerpoint/2010/main" xmlns="" val="32164507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90000"/>
              </a:lnSpc>
            </a:pPr>
            <a:r>
              <a:rPr lang="en-US" sz="2800" b="1" dirty="0" smtClean="0"/>
              <a:t>Action </a:t>
            </a:r>
            <a:r>
              <a:rPr lang="en-US" sz="2800" b="1" dirty="0"/>
              <a:t>responses</a:t>
            </a:r>
            <a:r>
              <a:rPr lang="en-US" sz="2800" dirty="0"/>
              <a:t> attempt to move a client toward some change hence the </a:t>
            </a:r>
            <a:r>
              <a:rPr lang="en-US" sz="2800" dirty="0" smtClean="0"/>
              <a:t>term </a:t>
            </a:r>
            <a:r>
              <a:rPr lang="en-US" sz="2800" dirty="0"/>
              <a:t>action response. Instead of responding to the client from the client’s point of view, as in listening responses, action responses move beyond the client’s viewpoint to state the interviewer’s perspective.</a:t>
            </a:r>
          </a:p>
          <a:p>
            <a:endParaRPr lang="en-US" dirty="0"/>
          </a:p>
        </p:txBody>
      </p:sp>
      <p:sp>
        <p:nvSpPr>
          <p:cNvPr id="3" name="Title 2"/>
          <p:cNvSpPr>
            <a:spLocks noGrp="1"/>
          </p:cNvSpPr>
          <p:nvPr>
            <p:ph type="title"/>
          </p:nvPr>
        </p:nvSpPr>
        <p:spPr/>
        <p:txBody>
          <a:bodyPr/>
          <a:lstStyle/>
          <a:p>
            <a:endParaRPr lang="en-US" dirty="0"/>
          </a:p>
        </p:txBody>
      </p:sp>
    </p:spTree>
    <p:extLst>
      <p:ext uri="{BB962C8B-B14F-4D97-AF65-F5344CB8AC3E}">
        <p14:creationId xmlns:p14="http://schemas.microsoft.com/office/powerpoint/2010/main" xmlns="" val="3127345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idx="1"/>
          </p:nvPr>
        </p:nvSpPr>
        <p:spPr>
          <a:xfrm>
            <a:off x="457200" y="1524000"/>
            <a:ext cx="8077200" cy="4876800"/>
          </a:xfrm>
        </p:spPr>
        <p:txBody>
          <a:bodyPr/>
          <a:lstStyle/>
          <a:p>
            <a:pPr algn="l">
              <a:buFont typeface="Wingdings" pitchFamily="2" charset="2"/>
              <a:buNone/>
            </a:pPr>
            <a:endParaRPr lang="en-US" sz="3600" dirty="0">
              <a:effectLst/>
              <a:latin typeface="Bodoni MT" pitchFamily="18" charset="0"/>
            </a:endParaRPr>
          </a:p>
          <a:p>
            <a:pPr algn="l">
              <a:buFont typeface="Wingdings" pitchFamily="2" charset="2"/>
              <a:buNone/>
            </a:pPr>
            <a:r>
              <a:rPr lang="en-US" sz="3600" dirty="0">
                <a:effectLst/>
                <a:latin typeface="Bodoni MT" pitchFamily="18" charset="0"/>
              </a:rPr>
              <a:t>  Establishing a therapeutic relationship is one of the most important responsibility of the </a:t>
            </a:r>
            <a:r>
              <a:rPr lang="en-US" sz="3600" dirty="0" smtClean="0">
                <a:effectLst/>
                <a:latin typeface="Bodoni MT" pitchFamily="18" charset="0"/>
              </a:rPr>
              <a:t>Health education team </a:t>
            </a:r>
            <a:r>
              <a:rPr lang="en-US" sz="3600" dirty="0">
                <a:effectLst/>
                <a:latin typeface="Bodoni MT" pitchFamily="18" charset="0"/>
              </a:rPr>
              <a:t>when working with </a:t>
            </a:r>
            <a:r>
              <a:rPr lang="en-US" sz="3600" dirty="0" smtClean="0">
                <a:effectLst/>
                <a:latin typeface="Bodoni MT" pitchFamily="18" charset="0"/>
              </a:rPr>
              <a:t>clients </a:t>
            </a:r>
            <a:r>
              <a:rPr lang="en-US" sz="3600" dirty="0">
                <a:effectLst/>
                <a:latin typeface="Bodoni MT" pitchFamily="18" charset="0"/>
              </a:rPr>
              <a:t>.</a:t>
            </a:r>
          </a:p>
          <a:p>
            <a:pPr algn="l">
              <a:buFont typeface="Wingdings" pitchFamily="2" charset="2"/>
              <a:buNone/>
            </a:pPr>
            <a:endParaRPr lang="ar-SA" sz="3600" b="1" i="1" u="sng" dirty="0">
              <a:solidFill>
                <a:srgbClr val="FFFF00"/>
              </a:solidFill>
              <a:cs typeface="Tahoma" pitchFamily="34" charset="0"/>
            </a:endParaRPr>
          </a:p>
          <a:p>
            <a:pPr algn="l">
              <a:buFont typeface="Wingdings" pitchFamily="2" charset="2"/>
              <a:buNone/>
            </a:pPr>
            <a:endParaRPr lang="en-US" dirty="0">
              <a:effectLst/>
              <a:cs typeface="Tahoma" pitchFamily="34" charset="0"/>
            </a:endParaRPr>
          </a:p>
        </p:txBody>
      </p:sp>
      <p:sp>
        <p:nvSpPr>
          <p:cNvPr id="50178" name="Rectangle 2"/>
          <p:cNvSpPr>
            <a:spLocks noGrp="1" noChangeArrowheads="1"/>
          </p:cNvSpPr>
          <p:nvPr>
            <p:ph type="title"/>
          </p:nvPr>
        </p:nvSpPr>
        <p:spPr/>
        <p:txBody>
          <a:bodyPr/>
          <a:lstStyle/>
          <a:p>
            <a:r>
              <a:rPr lang="en-US" sz="4000" i="1" dirty="0">
                <a:solidFill>
                  <a:srgbClr val="FFFF00"/>
                </a:solidFill>
              </a:rPr>
              <a:t>Introduction :</a:t>
            </a:r>
          </a:p>
        </p:txBody>
      </p:sp>
    </p:spTree>
    <p:extLst>
      <p:ext uri="{BB962C8B-B14F-4D97-AF65-F5344CB8AC3E}">
        <p14:creationId xmlns:p14="http://schemas.microsoft.com/office/powerpoint/2010/main" xmlns="" val="26382791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90000"/>
              </a:lnSpc>
            </a:pPr>
            <a:r>
              <a:rPr lang="en-US" sz="2800" dirty="0" smtClean="0"/>
              <a:t>Here </a:t>
            </a:r>
            <a:r>
              <a:rPr lang="en-US" sz="2800" dirty="0"/>
              <a:t>the Health educator asks </a:t>
            </a:r>
            <a:r>
              <a:rPr lang="en-US" sz="2800" dirty="0">
                <a:solidFill>
                  <a:srgbClr val="002060"/>
                </a:solidFill>
              </a:rPr>
              <a:t>open-ended </a:t>
            </a:r>
            <a:r>
              <a:rPr lang="en-US" sz="2800" dirty="0"/>
              <a:t>questions to encourage the client to elaborate or provide examples in order to further clarify content. </a:t>
            </a:r>
          </a:p>
          <a:p>
            <a:pPr>
              <a:lnSpc>
                <a:spcPct val="90000"/>
              </a:lnSpc>
            </a:pPr>
            <a:r>
              <a:rPr lang="en-US" sz="2800" dirty="0"/>
              <a:t>Example: The </a:t>
            </a:r>
            <a:r>
              <a:rPr lang="en-US" sz="2800" dirty="0" smtClean="0"/>
              <a:t>Health educator </a:t>
            </a:r>
            <a:r>
              <a:rPr lang="en-US" sz="2800" dirty="0"/>
              <a:t>may say:</a:t>
            </a:r>
          </a:p>
          <a:p>
            <a:pPr>
              <a:lnSpc>
                <a:spcPct val="90000"/>
              </a:lnSpc>
              <a:buFontTx/>
              <a:buNone/>
            </a:pPr>
            <a:r>
              <a:rPr lang="en-US" sz="2800" dirty="0"/>
              <a:t>Health educator : Give me an example of when you feel you don’t know who you are. </a:t>
            </a:r>
          </a:p>
          <a:p>
            <a:endParaRPr lang="en-US" dirty="0"/>
          </a:p>
        </p:txBody>
      </p:sp>
      <p:sp>
        <p:nvSpPr>
          <p:cNvPr id="3" name="Title 2"/>
          <p:cNvSpPr>
            <a:spLocks noGrp="1"/>
          </p:cNvSpPr>
          <p:nvPr>
            <p:ph type="title"/>
          </p:nvPr>
        </p:nvSpPr>
        <p:spPr/>
        <p:txBody>
          <a:bodyPr/>
          <a:lstStyle/>
          <a:p>
            <a:r>
              <a:rPr lang="en-US" sz="4400" dirty="0"/>
              <a:t>1. </a:t>
            </a:r>
            <a:r>
              <a:rPr lang="en-US" sz="4400" dirty="0" smtClean="0"/>
              <a:t>Probing (investigating)</a:t>
            </a:r>
            <a:endParaRPr lang="en-US" dirty="0"/>
          </a:p>
        </p:txBody>
      </p:sp>
    </p:spTree>
    <p:extLst>
      <p:ext uri="{BB962C8B-B14F-4D97-AF65-F5344CB8AC3E}">
        <p14:creationId xmlns:p14="http://schemas.microsoft.com/office/powerpoint/2010/main" xmlns="" val="25694193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800" dirty="0" smtClean="0"/>
              <a:t>Information </a:t>
            </a:r>
            <a:r>
              <a:rPr lang="en-US" sz="2800" dirty="0"/>
              <a:t>–giving provides the client with </a:t>
            </a:r>
            <a:r>
              <a:rPr lang="en-US" sz="2800" dirty="0">
                <a:solidFill>
                  <a:srgbClr val="002060"/>
                </a:solidFill>
              </a:rPr>
              <a:t>needed data</a:t>
            </a:r>
            <a:r>
              <a:rPr lang="en-US" sz="2800" dirty="0"/>
              <a:t>. It helps to decrease a client’s anxiety, especially if the client feels </a:t>
            </a:r>
            <a:r>
              <a:rPr lang="en-US" sz="2800" dirty="0" smtClean="0"/>
              <a:t>uncomfortable. </a:t>
            </a:r>
            <a:r>
              <a:rPr lang="en-US" sz="2800" dirty="0"/>
              <a:t>The </a:t>
            </a:r>
            <a:r>
              <a:rPr lang="en-US" sz="2800" dirty="0" smtClean="0"/>
              <a:t>health educator </a:t>
            </a:r>
            <a:r>
              <a:rPr lang="en-US" sz="2800" dirty="0"/>
              <a:t>can also use information- giving to share appropriate ideas or alternatives.</a:t>
            </a:r>
          </a:p>
          <a:p>
            <a:endParaRPr lang="en-US" dirty="0"/>
          </a:p>
        </p:txBody>
      </p:sp>
      <p:sp>
        <p:nvSpPr>
          <p:cNvPr id="3" name="Title 2"/>
          <p:cNvSpPr>
            <a:spLocks noGrp="1"/>
          </p:cNvSpPr>
          <p:nvPr>
            <p:ph type="title"/>
          </p:nvPr>
        </p:nvSpPr>
        <p:spPr/>
        <p:txBody>
          <a:bodyPr>
            <a:normAutofit fontScale="90000"/>
          </a:bodyPr>
          <a:lstStyle/>
          <a:p>
            <a:r>
              <a:rPr lang="en-US" sz="4400" dirty="0"/>
              <a:t>2. Information –Giving</a:t>
            </a:r>
            <a:br>
              <a:rPr lang="en-US" sz="4400" dirty="0"/>
            </a:br>
            <a:endParaRPr lang="en-US" dirty="0"/>
          </a:p>
        </p:txBody>
      </p:sp>
    </p:spTree>
    <p:extLst>
      <p:ext uri="{BB962C8B-B14F-4D97-AF65-F5344CB8AC3E}">
        <p14:creationId xmlns:p14="http://schemas.microsoft.com/office/powerpoint/2010/main" xmlns="" val="36573866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Tx/>
              <a:buNone/>
            </a:pPr>
            <a:r>
              <a:rPr lang="en-US" sz="2800" dirty="0"/>
              <a:t>Example:</a:t>
            </a:r>
          </a:p>
          <a:p>
            <a:pPr>
              <a:buFontTx/>
              <a:buNone/>
            </a:pPr>
            <a:r>
              <a:rPr lang="en-US" sz="2800" dirty="0"/>
              <a:t>Health educator : It is not uncommon for clients in therapy to feel the way you do right now </a:t>
            </a:r>
          </a:p>
          <a:p>
            <a:r>
              <a:rPr lang="en-US" sz="2800" dirty="0"/>
              <a:t>Or </a:t>
            </a:r>
          </a:p>
          <a:p>
            <a:pPr>
              <a:buFontTx/>
              <a:buNone/>
            </a:pPr>
            <a:r>
              <a:rPr lang="en-US" sz="2800" dirty="0"/>
              <a:t>Health educator : It is not uncommon for clients to experience a shift in their identity as they begin to look more closely at their behaviors and feelings.</a:t>
            </a:r>
          </a:p>
        </p:txBody>
      </p:sp>
      <p:sp>
        <p:nvSpPr>
          <p:cNvPr id="3" name="Title 2"/>
          <p:cNvSpPr>
            <a:spLocks noGrp="1"/>
          </p:cNvSpPr>
          <p:nvPr>
            <p:ph type="title"/>
          </p:nvPr>
        </p:nvSpPr>
        <p:spPr/>
        <p:txBody>
          <a:bodyPr/>
          <a:lstStyle/>
          <a:p>
            <a:endParaRPr lang="en-US" dirty="0"/>
          </a:p>
        </p:txBody>
      </p:sp>
    </p:spTree>
    <p:extLst>
      <p:ext uri="{BB962C8B-B14F-4D97-AF65-F5344CB8AC3E}">
        <p14:creationId xmlns:p14="http://schemas.microsoft.com/office/powerpoint/2010/main" xmlns="" val="8835972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nSpc>
                <a:spcPct val="80000"/>
              </a:lnSpc>
            </a:pPr>
            <a:r>
              <a:rPr lang="en-US" sz="2800" dirty="0" smtClean="0"/>
              <a:t>Confronting </a:t>
            </a:r>
            <a:r>
              <a:rPr lang="en-US" sz="2800" dirty="0"/>
              <a:t>is most often used to point out a </a:t>
            </a:r>
            <a:r>
              <a:rPr lang="en-US" sz="2800" dirty="0" smtClean="0"/>
              <a:t>contradiction </a:t>
            </a:r>
            <a:r>
              <a:rPr lang="en-US" sz="2800" dirty="0"/>
              <a:t>in the client’s words and actions, verbal and non verbal behaviors, or feelings and thoughts. </a:t>
            </a:r>
            <a:endParaRPr lang="en-US" sz="2800" dirty="0" smtClean="0"/>
          </a:p>
          <a:p>
            <a:pPr>
              <a:lnSpc>
                <a:spcPct val="80000"/>
              </a:lnSpc>
            </a:pPr>
            <a:r>
              <a:rPr lang="en-US" sz="2800" dirty="0" smtClean="0"/>
              <a:t>It </a:t>
            </a:r>
            <a:r>
              <a:rPr lang="en-US" sz="2800" dirty="0"/>
              <a:t>can be useful to clarify a mixed or unusual message that seems inappropriate at the time. When it is used, statements are made in an empathic, caring way, rather than in a critical, condemning manner</a:t>
            </a:r>
            <a:r>
              <a:rPr lang="en-US" sz="2800" dirty="0" smtClean="0"/>
              <a:t>.</a:t>
            </a:r>
            <a:endParaRPr lang="en-US" sz="2800" dirty="0"/>
          </a:p>
        </p:txBody>
      </p:sp>
      <p:sp>
        <p:nvSpPr>
          <p:cNvPr id="3" name="Title 2"/>
          <p:cNvSpPr>
            <a:spLocks noGrp="1"/>
          </p:cNvSpPr>
          <p:nvPr>
            <p:ph type="title"/>
          </p:nvPr>
        </p:nvSpPr>
        <p:spPr/>
        <p:txBody>
          <a:bodyPr>
            <a:normAutofit fontScale="90000"/>
          </a:bodyPr>
          <a:lstStyle/>
          <a:p>
            <a:r>
              <a:rPr lang="en-US" sz="4400" dirty="0"/>
              <a:t>3. Confronting</a:t>
            </a:r>
            <a:br>
              <a:rPr lang="en-US" sz="4400" dirty="0"/>
            </a:br>
            <a:endParaRPr lang="en-US" dirty="0"/>
          </a:p>
        </p:txBody>
      </p:sp>
    </p:spTree>
    <p:extLst>
      <p:ext uri="{BB962C8B-B14F-4D97-AF65-F5344CB8AC3E}">
        <p14:creationId xmlns:p14="http://schemas.microsoft.com/office/powerpoint/2010/main" xmlns="" val="30486740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80000"/>
              </a:lnSpc>
              <a:buFontTx/>
              <a:buNone/>
            </a:pPr>
            <a:r>
              <a:rPr lang="en-US" sz="2800" dirty="0"/>
              <a:t>Example:</a:t>
            </a:r>
          </a:p>
          <a:p>
            <a:pPr>
              <a:lnSpc>
                <a:spcPct val="80000"/>
              </a:lnSpc>
            </a:pPr>
            <a:r>
              <a:rPr lang="en-US" sz="2800" dirty="0"/>
              <a:t>Health educator : I hear you say that you feel a change in your identity, but you are laughing while you say this.</a:t>
            </a:r>
          </a:p>
          <a:p>
            <a:pPr>
              <a:lnSpc>
                <a:spcPct val="80000"/>
              </a:lnSpc>
              <a:buFontTx/>
              <a:buNone/>
            </a:pPr>
            <a:r>
              <a:rPr lang="en-US" sz="2800" dirty="0"/>
              <a:t>Or</a:t>
            </a:r>
          </a:p>
          <a:p>
            <a:pPr>
              <a:lnSpc>
                <a:spcPct val="80000"/>
              </a:lnSpc>
            </a:pPr>
            <a:r>
              <a:rPr lang="en-US" sz="2800" dirty="0"/>
              <a:t>Health educator : At the beginning of the session, you stated that you felt secure in who you were. Now you say that you are unclear.</a:t>
            </a:r>
          </a:p>
          <a:p>
            <a:endParaRPr lang="en-US" dirty="0"/>
          </a:p>
        </p:txBody>
      </p:sp>
      <p:sp>
        <p:nvSpPr>
          <p:cNvPr id="3" name="Title 2"/>
          <p:cNvSpPr>
            <a:spLocks noGrp="1"/>
          </p:cNvSpPr>
          <p:nvPr>
            <p:ph type="title"/>
          </p:nvPr>
        </p:nvSpPr>
        <p:spPr/>
        <p:txBody>
          <a:bodyPr/>
          <a:lstStyle/>
          <a:p>
            <a:endParaRPr lang="en-US" dirty="0"/>
          </a:p>
        </p:txBody>
      </p:sp>
    </p:spTree>
    <p:extLst>
      <p:ext uri="{BB962C8B-B14F-4D97-AF65-F5344CB8AC3E}">
        <p14:creationId xmlns:p14="http://schemas.microsoft.com/office/powerpoint/2010/main" xmlns="" val="31871405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nSpc>
                <a:spcPct val="80000"/>
              </a:lnSpc>
            </a:pPr>
            <a:r>
              <a:rPr lang="en-US" sz="2800" dirty="0" smtClean="0"/>
              <a:t>It </a:t>
            </a:r>
            <a:r>
              <a:rPr lang="en-US" sz="2800" dirty="0"/>
              <a:t>is a sophisticated means of presenting the client with a connection or reason behind a statement or feeling. </a:t>
            </a:r>
            <a:endParaRPr lang="en-US" sz="2800" dirty="0" smtClean="0"/>
          </a:p>
          <a:p>
            <a:pPr>
              <a:lnSpc>
                <a:spcPct val="80000"/>
              </a:lnSpc>
            </a:pPr>
            <a:r>
              <a:rPr lang="en-US" sz="2800" dirty="0" smtClean="0"/>
              <a:t>Health educators are </a:t>
            </a:r>
            <a:r>
              <a:rPr lang="en-US" sz="2800" dirty="0"/>
              <a:t>able to interpret client’s statement or feelings when they know the clients well and have trusting, empathic relationship with the clients</a:t>
            </a:r>
            <a:r>
              <a:rPr lang="en-US" sz="2800" dirty="0" smtClean="0"/>
              <a:t>.</a:t>
            </a:r>
            <a:endParaRPr lang="en-US" sz="2800" dirty="0"/>
          </a:p>
        </p:txBody>
      </p:sp>
      <p:sp>
        <p:nvSpPr>
          <p:cNvPr id="3" name="Title 2"/>
          <p:cNvSpPr>
            <a:spLocks noGrp="1"/>
          </p:cNvSpPr>
          <p:nvPr>
            <p:ph type="title"/>
          </p:nvPr>
        </p:nvSpPr>
        <p:spPr/>
        <p:txBody>
          <a:bodyPr>
            <a:normAutofit fontScale="90000"/>
          </a:bodyPr>
          <a:lstStyle/>
          <a:p>
            <a:r>
              <a:rPr lang="en-US" sz="4400" dirty="0"/>
              <a:t>4. Interpreting</a:t>
            </a:r>
            <a:br>
              <a:rPr lang="en-US" sz="4400" dirty="0"/>
            </a:br>
            <a:endParaRPr lang="en-US" dirty="0"/>
          </a:p>
        </p:txBody>
      </p:sp>
    </p:spTree>
    <p:extLst>
      <p:ext uri="{BB962C8B-B14F-4D97-AF65-F5344CB8AC3E}">
        <p14:creationId xmlns:p14="http://schemas.microsoft.com/office/powerpoint/2010/main" xmlns="" val="10972420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80000"/>
              </a:lnSpc>
              <a:buFontTx/>
              <a:buNone/>
            </a:pPr>
            <a:r>
              <a:rPr lang="en-US" sz="2800" dirty="0"/>
              <a:t>Example:</a:t>
            </a:r>
          </a:p>
          <a:p>
            <a:pPr>
              <a:lnSpc>
                <a:spcPct val="80000"/>
              </a:lnSpc>
            </a:pPr>
            <a:r>
              <a:rPr lang="en-US" sz="2800" dirty="0"/>
              <a:t>Health educator : I wonder if you feel a shift in your identity because you will be visiting your parents this weekend? You and I have talked about how controlling </a:t>
            </a:r>
            <a:r>
              <a:rPr lang="en-US" sz="2800" dirty="0" smtClean="0"/>
              <a:t>your </a:t>
            </a:r>
            <a:r>
              <a:rPr lang="en-US" sz="2800" dirty="0"/>
              <a:t>mother can be with you.</a:t>
            </a:r>
          </a:p>
          <a:p>
            <a:pPr>
              <a:lnSpc>
                <a:spcPct val="80000"/>
              </a:lnSpc>
            </a:pPr>
            <a:r>
              <a:rPr lang="en-US" sz="2800" dirty="0"/>
              <a:t>Health educator: perhaps you feel unsure of your self or your identity in therapy as you and I talk about uncomfortable thoughts and feelings.</a:t>
            </a:r>
          </a:p>
          <a:p>
            <a:endParaRPr lang="en-US" dirty="0"/>
          </a:p>
        </p:txBody>
      </p:sp>
      <p:sp>
        <p:nvSpPr>
          <p:cNvPr id="3" name="Title 2"/>
          <p:cNvSpPr>
            <a:spLocks noGrp="1"/>
          </p:cNvSpPr>
          <p:nvPr>
            <p:ph type="title"/>
          </p:nvPr>
        </p:nvSpPr>
        <p:spPr/>
        <p:txBody>
          <a:bodyPr/>
          <a:lstStyle/>
          <a:p>
            <a:endParaRPr lang="en-US" dirty="0"/>
          </a:p>
        </p:txBody>
      </p:sp>
    </p:spTree>
    <p:extLst>
      <p:ext uri="{BB962C8B-B14F-4D97-AF65-F5344CB8AC3E}">
        <p14:creationId xmlns:p14="http://schemas.microsoft.com/office/powerpoint/2010/main" xmlns="" val="5890135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676400"/>
            <a:ext cx="8229600" cy="1143000"/>
          </a:xfrm>
        </p:spPr>
        <p:txBody>
          <a:bodyPr>
            <a:normAutofit fontScale="90000"/>
          </a:bodyPr>
          <a:lstStyle/>
          <a:p>
            <a:r>
              <a:rPr lang="en-US" sz="4400" dirty="0" smtClean="0"/>
              <a:t>C) The </a:t>
            </a:r>
            <a:r>
              <a:rPr lang="en-US" sz="4400" dirty="0"/>
              <a:t>Use of </a:t>
            </a:r>
            <a:r>
              <a:rPr lang="en-US" sz="4400" dirty="0" smtClean="0"/>
              <a:t>Silence</a:t>
            </a:r>
            <a:r>
              <a:rPr lang="en-US" sz="4400" dirty="0"/>
              <a:t/>
            </a:r>
            <a:br>
              <a:rPr lang="en-US" sz="4400" dirty="0"/>
            </a:br>
            <a:endParaRPr lang="en-US" dirty="0"/>
          </a:p>
        </p:txBody>
      </p:sp>
    </p:spTree>
    <p:extLst>
      <p:ext uri="{BB962C8B-B14F-4D97-AF65-F5344CB8AC3E}">
        <p14:creationId xmlns:p14="http://schemas.microsoft.com/office/powerpoint/2010/main" xmlns="" val="32762063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FontTx/>
              <a:buNone/>
            </a:pPr>
            <a:r>
              <a:rPr lang="en-US" sz="2800" dirty="0"/>
              <a:t>The appropriateness of client silence depends on the context of the interview situation. </a:t>
            </a:r>
          </a:p>
          <a:p>
            <a:pPr>
              <a:buFontTx/>
              <a:buNone/>
            </a:pPr>
            <a:r>
              <a:rPr lang="en-US" sz="2800" dirty="0"/>
              <a:t>Client silence is not interrupted when:</a:t>
            </a:r>
          </a:p>
          <a:p>
            <a:r>
              <a:rPr lang="en-US" sz="2800" dirty="0"/>
              <a:t>The client uses the quiet time to formulate thoughts or feelings</a:t>
            </a:r>
          </a:p>
          <a:p>
            <a:r>
              <a:rPr lang="en-US" sz="2800" dirty="0"/>
              <a:t>The client attempts to understand what the clinician or another client ( in a group) has said.</a:t>
            </a:r>
          </a:p>
          <a:p>
            <a:endParaRPr lang="en-US" dirty="0"/>
          </a:p>
        </p:txBody>
      </p:sp>
      <p:sp>
        <p:nvSpPr>
          <p:cNvPr id="3" name="Title 2"/>
          <p:cNvSpPr>
            <a:spLocks noGrp="1"/>
          </p:cNvSpPr>
          <p:nvPr>
            <p:ph type="title"/>
          </p:nvPr>
        </p:nvSpPr>
        <p:spPr/>
        <p:txBody>
          <a:bodyPr/>
          <a:lstStyle/>
          <a:p>
            <a:endParaRPr lang="en-US" dirty="0"/>
          </a:p>
        </p:txBody>
      </p:sp>
    </p:spTree>
    <p:extLst>
      <p:ext uri="{BB962C8B-B14F-4D97-AF65-F5344CB8AC3E}">
        <p14:creationId xmlns:p14="http://schemas.microsoft.com/office/powerpoint/2010/main" xmlns="" val="27020688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990600"/>
            <a:ext cx="8458200" cy="5016691"/>
          </a:xfrm>
        </p:spPr>
        <p:txBody>
          <a:bodyPr>
            <a:normAutofit lnSpcReduction="10000"/>
          </a:bodyPr>
          <a:lstStyle/>
          <a:p>
            <a:pPr>
              <a:lnSpc>
                <a:spcPct val="80000"/>
              </a:lnSpc>
              <a:buFontTx/>
              <a:buNone/>
            </a:pPr>
            <a:endParaRPr lang="en-US" sz="2800" dirty="0"/>
          </a:p>
          <a:p>
            <a:pPr>
              <a:lnSpc>
                <a:spcPct val="80000"/>
              </a:lnSpc>
            </a:pPr>
            <a:r>
              <a:rPr lang="en-US" sz="2800" dirty="0"/>
              <a:t>The client is not </a:t>
            </a:r>
            <a:r>
              <a:rPr lang="en-US" sz="2800" dirty="0" smtClean="0"/>
              <a:t>familiar </a:t>
            </a:r>
            <a:r>
              <a:rPr lang="en-US" sz="2800" dirty="0"/>
              <a:t>to therapy and does not know where to begin</a:t>
            </a:r>
          </a:p>
          <a:p>
            <a:pPr>
              <a:lnSpc>
                <a:spcPct val="80000"/>
              </a:lnSpc>
            </a:pPr>
            <a:r>
              <a:rPr lang="en-US" sz="2800" dirty="0"/>
              <a:t>The client indicates, nonverbally, that something is happening. For example:</a:t>
            </a:r>
          </a:p>
          <a:p>
            <a:pPr marL="109728" indent="0">
              <a:lnSpc>
                <a:spcPct val="80000"/>
              </a:lnSpc>
              <a:buNone/>
            </a:pPr>
            <a:r>
              <a:rPr lang="en-US" sz="2800" dirty="0"/>
              <a:t>The client seems angry, yet does not mention it. </a:t>
            </a:r>
            <a:r>
              <a:rPr lang="en-US" sz="2800" dirty="0" smtClean="0"/>
              <a:t>The health educator could </a:t>
            </a:r>
            <a:r>
              <a:rPr lang="en-US" sz="2800" dirty="0"/>
              <a:t>say, “I notice that your fists are clenched. What are you thinking?.. What are you feeling</a:t>
            </a:r>
            <a:r>
              <a:rPr lang="en-US" sz="2800" dirty="0" smtClean="0"/>
              <a:t>?</a:t>
            </a:r>
          </a:p>
          <a:p>
            <a:pPr marL="109728" indent="0">
              <a:lnSpc>
                <a:spcPct val="80000"/>
              </a:lnSpc>
              <a:buNone/>
            </a:pPr>
            <a:endParaRPr lang="en-US" sz="2800" dirty="0"/>
          </a:p>
          <a:p>
            <a:pPr>
              <a:lnSpc>
                <a:spcPct val="80000"/>
              </a:lnSpc>
            </a:pPr>
            <a:r>
              <a:rPr lang="en-US" sz="2800" dirty="0"/>
              <a:t>The client experiences anxiety to the extend that the client’s </a:t>
            </a:r>
            <a:r>
              <a:rPr lang="en-US" sz="2800" dirty="0" smtClean="0"/>
              <a:t>thoughts </a:t>
            </a:r>
            <a:r>
              <a:rPr lang="en-US" sz="2800" dirty="0"/>
              <a:t>are blocked. The </a:t>
            </a:r>
            <a:r>
              <a:rPr lang="en-US" sz="2800" dirty="0" smtClean="0"/>
              <a:t>health educator should </a:t>
            </a:r>
            <a:r>
              <a:rPr lang="en-US" sz="2800" dirty="0"/>
              <a:t>provide some structures for the client, such as,” You stopped talking. What are you feelings?’ </a:t>
            </a:r>
          </a:p>
          <a:p>
            <a:endParaRPr lang="en-US" dirty="0"/>
          </a:p>
        </p:txBody>
      </p:sp>
      <p:sp>
        <p:nvSpPr>
          <p:cNvPr id="3" name="Title 2"/>
          <p:cNvSpPr>
            <a:spLocks noGrp="1"/>
          </p:cNvSpPr>
          <p:nvPr>
            <p:ph type="title"/>
          </p:nvPr>
        </p:nvSpPr>
        <p:spPr/>
        <p:txBody>
          <a:bodyPr>
            <a:normAutofit fontScale="90000"/>
          </a:bodyPr>
          <a:lstStyle/>
          <a:p>
            <a:r>
              <a:rPr lang="en-US" sz="4400" dirty="0"/>
              <a:t>The silence is interrupted when:</a:t>
            </a:r>
            <a:br>
              <a:rPr lang="en-US" sz="4400" dirty="0"/>
            </a:br>
            <a:endParaRPr lang="en-US" dirty="0"/>
          </a:p>
        </p:txBody>
      </p:sp>
    </p:spTree>
    <p:extLst>
      <p:ext uri="{BB962C8B-B14F-4D97-AF65-F5344CB8AC3E}">
        <p14:creationId xmlns:p14="http://schemas.microsoft.com/office/powerpoint/2010/main" xmlns="" val="35373884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7" name="Rectangle 1027"/>
          <p:cNvSpPr>
            <a:spLocks noGrp="1" noChangeArrowheads="1"/>
          </p:cNvSpPr>
          <p:nvPr>
            <p:ph idx="1"/>
          </p:nvPr>
        </p:nvSpPr>
        <p:spPr/>
        <p:txBody>
          <a:bodyPr/>
          <a:lstStyle/>
          <a:p>
            <a:pPr>
              <a:buFont typeface="Wingdings 2" pitchFamily="18" charset="2"/>
              <a:buNone/>
            </a:pPr>
            <a:r>
              <a:rPr lang="en-US" dirty="0"/>
              <a:t>	</a:t>
            </a:r>
            <a:r>
              <a:rPr lang="en-US" dirty="0" smtClean="0"/>
              <a:t>Is a planned </a:t>
            </a:r>
            <a:r>
              <a:rPr lang="en-US" dirty="0"/>
              <a:t>act using communication techniques to achieve a positive relationship and shared understanding of information for desired patient care goals </a:t>
            </a:r>
          </a:p>
        </p:txBody>
      </p:sp>
      <p:sp>
        <p:nvSpPr>
          <p:cNvPr id="226306" name="Rectangle 1026"/>
          <p:cNvSpPr>
            <a:spLocks noGrp="1" noChangeArrowheads="1"/>
          </p:cNvSpPr>
          <p:nvPr>
            <p:ph type="title"/>
          </p:nvPr>
        </p:nvSpPr>
        <p:spPr/>
        <p:txBody>
          <a:bodyPr/>
          <a:lstStyle/>
          <a:p>
            <a:r>
              <a:rPr lang="en-US" dirty="0"/>
              <a:t>Therapeutic Communications</a:t>
            </a:r>
          </a:p>
        </p:txBody>
      </p:sp>
    </p:spTree>
    <p:extLst>
      <p:ext uri="{BB962C8B-B14F-4D97-AF65-F5344CB8AC3E}">
        <p14:creationId xmlns:p14="http://schemas.microsoft.com/office/powerpoint/2010/main" xmlns="" val="3964053317"/>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nSpc>
                <a:spcPct val="90000"/>
              </a:lnSpc>
              <a:buFontTx/>
              <a:buNone/>
            </a:pPr>
            <a:r>
              <a:rPr lang="en-US" dirty="0" smtClean="0"/>
              <a:t>These </a:t>
            </a:r>
            <a:r>
              <a:rPr lang="en-US" dirty="0"/>
              <a:t>attitudes foster an atmosphere of trust and caring in a therapeutic interchange that can lead to therapist being warm and accepting</a:t>
            </a:r>
            <a:r>
              <a:rPr lang="en-US" dirty="0" smtClean="0"/>
              <a:t>.</a:t>
            </a:r>
          </a:p>
          <a:p>
            <a:pPr>
              <a:lnSpc>
                <a:spcPct val="90000"/>
              </a:lnSpc>
              <a:buFontTx/>
              <a:buNone/>
            </a:pPr>
            <a:endParaRPr lang="en-US" dirty="0"/>
          </a:p>
          <a:p>
            <a:pPr marL="624078" indent="-514350">
              <a:lnSpc>
                <a:spcPct val="90000"/>
              </a:lnSpc>
              <a:buFontTx/>
              <a:buAutoNum type="arabicPeriod"/>
            </a:pPr>
            <a:r>
              <a:rPr lang="en-US" dirty="0" smtClean="0">
                <a:solidFill>
                  <a:srgbClr val="002060"/>
                </a:solidFill>
              </a:rPr>
              <a:t>Genuineness- </a:t>
            </a:r>
            <a:r>
              <a:rPr lang="en-US" dirty="0"/>
              <a:t>means being oneself without being phony or playing a </a:t>
            </a:r>
            <a:r>
              <a:rPr lang="en-US" dirty="0" smtClean="0"/>
              <a:t>role.</a:t>
            </a:r>
          </a:p>
          <a:p>
            <a:pPr marL="109728" indent="0">
              <a:lnSpc>
                <a:spcPct val="90000"/>
              </a:lnSpc>
              <a:buNone/>
            </a:pPr>
            <a:r>
              <a:rPr lang="en-US" dirty="0" smtClean="0"/>
              <a:t> </a:t>
            </a:r>
            <a:endParaRPr lang="en-US" dirty="0"/>
          </a:p>
          <a:p>
            <a:endParaRPr lang="en-US" dirty="0"/>
          </a:p>
        </p:txBody>
      </p:sp>
      <p:sp>
        <p:nvSpPr>
          <p:cNvPr id="3" name="Title 2"/>
          <p:cNvSpPr>
            <a:spLocks noGrp="1"/>
          </p:cNvSpPr>
          <p:nvPr>
            <p:ph type="title"/>
          </p:nvPr>
        </p:nvSpPr>
        <p:spPr/>
        <p:txBody>
          <a:bodyPr>
            <a:normAutofit fontScale="90000"/>
          </a:bodyPr>
          <a:lstStyle/>
          <a:p>
            <a:r>
              <a:rPr lang="en-US" dirty="0"/>
              <a:t>Therapist’s Attitudes Promoting a Therapeutic Interaction</a:t>
            </a:r>
            <a:br>
              <a:rPr lang="en-US" dirty="0"/>
            </a:br>
            <a:endParaRPr lang="en-US" dirty="0"/>
          </a:p>
        </p:txBody>
      </p:sp>
    </p:spTree>
    <p:extLst>
      <p:ext uri="{BB962C8B-B14F-4D97-AF65-F5344CB8AC3E}">
        <p14:creationId xmlns:p14="http://schemas.microsoft.com/office/powerpoint/2010/main" xmlns="" val="6015045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a:xfrm>
            <a:off x="228600" y="381000"/>
            <a:ext cx="8686800" cy="6096000"/>
          </a:xfrm>
        </p:spPr>
        <p:txBody>
          <a:bodyPr>
            <a:normAutofit/>
          </a:bodyPr>
          <a:lstStyle/>
          <a:p>
            <a:pPr>
              <a:buFontTx/>
              <a:buNone/>
            </a:pPr>
            <a:r>
              <a:rPr lang="en-US" sz="2800" dirty="0">
                <a:solidFill>
                  <a:srgbClr val="002060"/>
                </a:solidFill>
              </a:rPr>
              <a:t>2. Positive </a:t>
            </a:r>
            <a:r>
              <a:rPr lang="en-US" sz="2800" dirty="0" smtClean="0">
                <a:solidFill>
                  <a:srgbClr val="002060"/>
                </a:solidFill>
              </a:rPr>
              <a:t>Regard</a:t>
            </a:r>
          </a:p>
          <a:p>
            <a:pPr>
              <a:buFontTx/>
              <a:buNone/>
            </a:pPr>
            <a:endParaRPr lang="en-US" sz="2800" dirty="0">
              <a:solidFill>
                <a:srgbClr val="002060"/>
              </a:solidFill>
            </a:endParaRPr>
          </a:p>
          <a:p>
            <a:r>
              <a:rPr lang="en-US" sz="2800" dirty="0"/>
              <a:t>This includes the ability to “value the client as a person with worth and dignity.” The therapist tries to help and to understand the client, thus indicating that the client is important</a:t>
            </a:r>
            <a:r>
              <a:rPr lang="en-US" sz="2800" dirty="0" smtClean="0"/>
              <a:t>.</a:t>
            </a:r>
            <a:endParaRPr lang="en-US" sz="28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457200"/>
            <a:ext cx="8229600" cy="4525963"/>
          </a:xfrm>
        </p:spPr>
        <p:txBody>
          <a:bodyPr/>
          <a:lstStyle/>
          <a:p>
            <a:pPr>
              <a:buFontTx/>
              <a:buNone/>
            </a:pPr>
            <a:r>
              <a:rPr lang="en-US" sz="2800" dirty="0">
                <a:solidFill>
                  <a:srgbClr val="002060"/>
                </a:solidFill>
              </a:rPr>
              <a:t>3. </a:t>
            </a:r>
            <a:r>
              <a:rPr lang="en-US" sz="2800" dirty="0" smtClean="0">
                <a:solidFill>
                  <a:srgbClr val="002060"/>
                </a:solidFill>
              </a:rPr>
              <a:t>Warmth</a:t>
            </a:r>
          </a:p>
          <a:p>
            <a:pPr>
              <a:buFontTx/>
              <a:buNone/>
            </a:pPr>
            <a:endParaRPr lang="en-US" sz="2800" dirty="0">
              <a:solidFill>
                <a:srgbClr val="002060"/>
              </a:solidFill>
            </a:endParaRPr>
          </a:p>
          <a:p>
            <a:r>
              <a:rPr lang="en-US" sz="2800" dirty="0"/>
              <a:t>This is demonstrated through the clinician’s tone of voice, eye movement, and in other ways. It serves as a way to reach out to the client to comfort and to indicate that help is available within the clinician-client relationship. It can also decrease the client’s anxiety. </a:t>
            </a:r>
          </a:p>
          <a:p>
            <a:endParaRPr lang="en-US" dirty="0"/>
          </a:p>
        </p:txBody>
      </p:sp>
    </p:spTree>
    <p:extLst>
      <p:ext uri="{BB962C8B-B14F-4D97-AF65-F5344CB8AC3E}">
        <p14:creationId xmlns:p14="http://schemas.microsoft.com/office/powerpoint/2010/main" xmlns="" val="5271189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idx="1"/>
          </p:nvPr>
        </p:nvSpPr>
        <p:spPr>
          <a:xfrm>
            <a:off x="533400" y="685800"/>
            <a:ext cx="8229600" cy="5745163"/>
          </a:xfrm>
        </p:spPr>
        <p:txBody>
          <a:bodyPr>
            <a:normAutofit/>
          </a:bodyPr>
          <a:lstStyle/>
          <a:p>
            <a:pPr>
              <a:lnSpc>
                <a:spcPct val="90000"/>
              </a:lnSpc>
              <a:buFontTx/>
              <a:buNone/>
            </a:pPr>
            <a:r>
              <a:rPr lang="en-US" sz="2800" dirty="0">
                <a:solidFill>
                  <a:srgbClr val="002060"/>
                </a:solidFill>
              </a:rPr>
              <a:t>4. </a:t>
            </a:r>
            <a:r>
              <a:rPr lang="en-US" sz="2800" dirty="0" smtClean="0">
                <a:solidFill>
                  <a:srgbClr val="002060"/>
                </a:solidFill>
              </a:rPr>
              <a:t>Honesty</a:t>
            </a:r>
          </a:p>
          <a:p>
            <a:pPr>
              <a:lnSpc>
                <a:spcPct val="90000"/>
              </a:lnSpc>
              <a:buFontTx/>
              <a:buNone/>
            </a:pPr>
            <a:endParaRPr lang="en-US" sz="2800" dirty="0">
              <a:solidFill>
                <a:srgbClr val="002060"/>
              </a:solidFill>
            </a:endParaRPr>
          </a:p>
          <a:p>
            <a:pPr>
              <a:lnSpc>
                <a:spcPct val="90000"/>
              </a:lnSpc>
              <a:buFontTx/>
              <a:buNone/>
            </a:pPr>
            <a:r>
              <a:rPr lang="en-US" sz="2800" dirty="0"/>
              <a:t>It is the ability to relate one’s perception of what is true in an experience or situation. Stating the truth is not done to hurt others.</a:t>
            </a:r>
          </a:p>
          <a:p>
            <a:pPr>
              <a:lnSpc>
                <a:spcPct val="90000"/>
              </a:lnSpc>
            </a:pPr>
            <a:r>
              <a:rPr lang="en-US" sz="2800" dirty="0"/>
              <a:t>Honesty includes the traits of sincerity, fairness, </a:t>
            </a:r>
            <a:r>
              <a:rPr lang="en-US" sz="2800" dirty="0" smtClean="0"/>
              <a:t>and </a:t>
            </a:r>
            <a:r>
              <a:rPr lang="en-US" sz="2800" dirty="0"/>
              <a:t>ability to be truthful.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idx="1"/>
          </p:nvPr>
        </p:nvSpPr>
        <p:spPr>
          <a:xfrm>
            <a:off x="457200" y="304800"/>
            <a:ext cx="8229600" cy="6172200"/>
          </a:xfrm>
        </p:spPr>
        <p:txBody>
          <a:bodyPr>
            <a:normAutofit/>
          </a:bodyPr>
          <a:lstStyle/>
          <a:p>
            <a:pPr>
              <a:buFontTx/>
              <a:buNone/>
            </a:pPr>
            <a:r>
              <a:rPr lang="en-US" sz="2800" dirty="0">
                <a:solidFill>
                  <a:srgbClr val="002060"/>
                </a:solidFill>
              </a:rPr>
              <a:t>5. </a:t>
            </a:r>
            <a:r>
              <a:rPr lang="en-US" sz="2800" dirty="0" smtClean="0">
                <a:solidFill>
                  <a:srgbClr val="002060"/>
                </a:solidFill>
              </a:rPr>
              <a:t>Immediacy</a:t>
            </a:r>
          </a:p>
          <a:p>
            <a:pPr>
              <a:buFontTx/>
              <a:buNone/>
            </a:pPr>
            <a:endParaRPr lang="en-US" sz="2800" dirty="0">
              <a:solidFill>
                <a:srgbClr val="002060"/>
              </a:solidFill>
            </a:endParaRPr>
          </a:p>
          <a:p>
            <a:r>
              <a:rPr lang="en-US" sz="2800" dirty="0"/>
              <a:t>When the </a:t>
            </a:r>
            <a:r>
              <a:rPr lang="en-US" sz="2800" dirty="0" smtClean="0"/>
              <a:t>Health educator </a:t>
            </a:r>
            <a:r>
              <a:rPr lang="en-US" sz="2800" dirty="0"/>
              <a:t>has an attitude of </a:t>
            </a:r>
            <a:r>
              <a:rPr lang="en-US" sz="2800" dirty="0" smtClean="0"/>
              <a:t>immediacy, he/ she seeks </a:t>
            </a:r>
            <a:r>
              <a:rPr lang="en-US" sz="2800" dirty="0"/>
              <a:t>to provide assistance when it is needed, and as soon as possible. </a:t>
            </a:r>
            <a:endParaRPr lang="en-US" sz="2800" dirty="0" smtClean="0"/>
          </a:p>
          <a:p>
            <a:r>
              <a:rPr lang="en-US" sz="2800" dirty="0" smtClean="0"/>
              <a:t>The health educator </a:t>
            </a:r>
            <a:r>
              <a:rPr lang="en-US" sz="2800" dirty="0"/>
              <a:t>does not rush the client, yet </a:t>
            </a:r>
            <a:r>
              <a:rPr lang="en-US" sz="2800" dirty="0" smtClean="0"/>
              <a:t>does </a:t>
            </a:r>
            <a:r>
              <a:rPr lang="en-US" sz="2800" dirty="0"/>
              <a:t>not withhold information that could be </a:t>
            </a:r>
            <a:r>
              <a:rPr lang="en-US" sz="2800" dirty="0" smtClean="0"/>
              <a:t>useful. </a:t>
            </a:r>
            <a:r>
              <a:rPr lang="en-US" sz="2800" dirty="0"/>
              <a:t>Once the norm of immediacy has been established an atmosphere of trust can be established.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idx="1"/>
          </p:nvPr>
        </p:nvSpPr>
        <p:spPr>
          <a:xfrm>
            <a:off x="457200" y="381000"/>
            <a:ext cx="8229600" cy="6172200"/>
          </a:xfrm>
        </p:spPr>
        <p:txBody>
          <a:bodyPr/>
          <a:lstStyle/>
          <a:p>
            <a:pPr>
              <a:buFontTx/>
              <a:buNone/>
            </a:pPr>
            <a:r>
              <a:rPr lang="en-US" dirty="0">
                <a:solidFill>
                  <a:srgbClr val="002060"/>
                </a:solidFill>
              </a:rPr>
              <a:t>6. </a:t>
            </a:r>
            <a:r>
              <a:rPr lang="en-US" dirty="0" smtClean="0">
                <a:solidFill>
                  <a:srgbClr val="002060"/>
                </a:solidFill>
              </a:rPr>
              <a:t>Empathy</a:t>
            </a:r>
          </a:p>
          <a:p>
            <a:pPr>
              <a:buFontTx/>
              <a:buNone/>
            </a:pPr>
            <a:endParaRPr lang="en-US" dirty="0">
              <a:solidFill>
                <a:srgbClr val="002060"/>
              </a:solidFill>
            </a:endParaRPr>
          </a:p>
          <a:p>
            <a:r>
              <a:rPr lang="en-US" dirty="0" smtClean="0"/>
              <a:t>The client is understood by the Health educator, and the client has the positive benefit of feeling understood.</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a:xfrm>
            <a:off x="457200" y="2057400"/>
            <a:ext cx="8229600" cy="2286000"/>
          </a:xfrm>
        </p:spPr>
        <p:txBody>
          <a:bodyPr/>
          <a:lstStyle/>
          <a:p>
            <a:r>
              <a:rPr lang="en-US" dirty="0"/>
              <a:t>The therapeutic use of self of the </a:t>
            </a:r>
            <a:r>
              <a:rPr lang="en-US" dirty="0" smtClean="0"/>
              <a:t>Health educator </a:t>
            </a:r>
            <a:r>
              <a:rPr lang="en-US" dirty="0"/>
              <a:t>involves making appropriate communicative responses to the </a:t>
            </a:r>
            <a:r>
              <a:rPr lang="en-US" dirty="0" smtClean="0"/>
              <a:t>client.</a:t>
            </a:r>
            <a:endParaRPr lang="en-US" dirty="0"/>
          </a:p>
        </p:txBody>
      </p:sp>
      <p:sp>
        <p:nvSpPr>
          <p:cNvPr id="3074" name="Rectangle 2"/>
          <p:cNvSpPr>
            <a:spLocks noGrp="1" noChangeArrowheads="1"/>
          </p:cNvSpPr>
          <p:nvPr>
            <p:ph type="title"/>
          </p:nvPr>
        </p:nvSpPr>
        <p:spPr>
          <a:xfrm>
            <a:off x="457200" y="609600"/>
            <a:ext cx="8229600" cy="487362"/>
          </a:xfrm>
        </p:spPr>
        <p:txBody>
          <a:bodyPr>
            <a:noAutofit/>
          </a:bodyPr>
          <a:lstStyle/>
          <a:p>
            <a:r>
              <a:rPr lang="en-US" sz="4000" b="1" dirty="0"/>
              <a:t>THERAPEUTIC COMMUNICATION TECHNIQUES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460331" y="762000"/>
            <a:ext cx="8229600" cy="5745163"/>
          </a:xfrm>
        </p:spPr>
        <p:txBody>
          <a:bodyPr>
            <a:normAutofit/>
          </a:bodyPr>
          <a:lstStyle/>
          <a:p>
            <a:pPr>
              <a:lnSpc>
                <a:spcPct val="90000"/>
              </a:lnSpc>
              <a:buFontTx/>
              <a:buNone/>
            </a:pPr>
            <a:endParaRPr lang="en-US" sz="2400" b="1" dirty="0"/>
          </a:p>
          <a:p>
            <a:pPr>
              <a:lnSpc>
                <a:spcPct val="90000"/>
              </a:lnSpc>
            </a:pPr>
            <a:r>
              <a:rPr lang="en-US" sz="2800" dirty="0"/>
              <a:t>Contains words that can be understood by the client</a:t>
            </a:r>
          </a:p>
          <a:p>
            <a:pPr>
              <a:lnSpc>
                <a:spcPct val="90000"/>
              </a:lnSpc>
            </a:pPr>
            <a:r>
              <a:rPr lang="en-US" sz="2800" dirty="0"/>
              <a:t>Is clear in meaning</a:t>
            </a:r>
          </a:p>
          <a:p>
            <a:pPr>
              <a:lnSpc>
                <a:spcPct val="90000"/>
              </a:lnSpc>
            </a:pPr>
            <a:r>
              <a:rPr lang="en-US" sz="2800" dirty="0" smtClean="0"/>
              <a:t>Allows </a:t>
            </a:r>
            <a:r>
              <a:rPr lang="en-US" sz="2800" dirty="0"/>
              <a:t>a response from the client</a:t>
            </a:r>
          </a:p>
          <a:p>
            <a:pPr>
              <a:lnSpc>
                <a:spcPct val="90000"/>
              </a:lnSpc>
            </a:pPr>
            <a:r>
              <a:rPr lang="en-US" sz="2800" dirty="0"/>
              <a:t>Deals with the cognitive and emotional aspects of the client</a:t>
            </a:r>
          </a:p>
          <a:p>
            <a:pPr>
              <a:lnSpc>
                <a:spcPct val="90000"/>
              </a:lnSpc>
            </a:pPr>
            <a:r>
              <a:rPr lang="en-US" sz="2800" dirty="0"/>
              <a:t>Is consistent: the communication implies the same through time</a:t>
            </a:r>
          </a:p>
          <a:p>
            <a:pPr>
              <a:lnSpc>
                <a:spcPct val="90000"/>
              </a:lnSpc>
            </a:pPr>
            <a:r>
              <a:rPr lang="en-US" sz="2800" dirty="0"/>
              <a:t>Is repeated by the </a:t>
            </a:r>
            <a:r>
              <a:rPr lang="en-US" sz="2800" dirty="0" smtClean="0"/>
              <a:t>clinician</a:t>
            </a:r>
            <a:endParaRPr lang="en-US" sz="2800" dirty="0"/>
          </a:p>
          <a:p>
            <a:pPr>
              <a:lnSpc>
                <a:spcPct val="90000"/>
              </a:lnSpc>
            </a:pPr>
            <a:r>
              <a:rPr lang="en-US" sz="2800" dirty="0"/>
              <a:t>Is direct: the communication reflects </a:t>
            </a:r>
            <a:r>
              <a:rPr lang="en-US" sz="2800" dirty="0" smtClean="0"/>
              <a:t>relevant problems</a:t>
            </a:r>
            <a:endParaRPr lang="en-US" sz="2400" dirty="0"/>
          </a:p>
        </p:txBody>
      </p:sp>
      <p:sp>
        <p:nvSpPr>
          <p:cNvPr id="2" name="Rectangle 1"/>
          <p:cNvSpPr/>
          <p:nvPr/>
        </p:nvSpPr>
        <p:spPr>
          <a:xfrm>
            <a:off x="155531" y="34447"/>
            <a:ext cx="8839200" cy="1200329"/>
          </a:xfrm>
          <a:prstGeom prst="rect">
            <a:avLst/>
          </a:prstGeom>
        </p:spPr>
        <p:txBody>
          <a:bodyPr wrap="square">
            <a:spAutoFit/>
          </a:bodyPr>
          <a:lstStyle/>
          <a:p>
            <a:pPr>
              <a:lnSpc>
                <a:spcPct val="90000"/>
              </a:lnSpc>
              <a:buFontTx/>
              <a:buNone/>
            </a:pPr>
            <a:r>
              <a:rPr lang="en-US" sz="4000" b="1" dirty="0" smtClean="0">
                <a:solidFill>
                  <a:srgbClr val="002060"/>
                </a:solidFill>
                <a:effectLst>
                  <a:outerShdw blurRad="38100" dist="38100" dir="2700000" algn="tl">
                    <a:srgbClr val="000000">
                      <a:alpha val="43137"/>
                    </a:srgbClr>
                  </a:outerShdw>
                </a:effectLst>
              </a:rPr>
              <a:t>Characteristics of effective therapeutic communication</a:t>
            </a:r>
            <a:endParaRPr lang="en-US" sz="4000" b="1" dirty="0">
              <a:solidFill>
                <a:srgbClr val="002060"/>
              </a:solidFill>
              <a:effectLst>
                <a:outerShdw blurRad="38100" dist="38100" dir="2700000" algn="tl">
                  <a:srgbClr val="000000">
                    <a:alpha val="43137"/>
                  </a:srgbClr>
                </a:outerShdw>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a:t>1. </a:t>
            </a:r>
            <a:r>
              <a:rPr lang="en-US" sz="2800" dirty="0" smtClean="0"/>
              <a:t>Reflecting</a:t>
            </a:r>
          </a:p>
          <a:p>
            <a:r>
              <a:rPr lang="en-US" sz="2800" dirty="0"/>
              <a:t>2. </a:t>
            </a:r>
            <a:r>
              <a:rPr lang="en-US" sz="2800" dirty="0" smtClean="0"/>
              <a:t>Paraphrasing</a:t>
            </a:r>
          </a:p>
          <a:p>
            <a:r>
              <a:rPr lang="en-US" sz="2800" dirty="0"/>
              <a:t>3. Clarifying </a:t>
            </a:r>
            <a:endParaRPr lang="en-US" sz="2800" dirty="0" smtClean="0"/>
          </a:p>
          <a:p>
            <a:r>
              <a:rPr lang="en-US" sz="2800" dirty="0"/>
              <a:t>4. Summarizing</a:t>
            </a:r>
          </a:p>
          <a:p>
            <a:endParaRPr lang="en-US" sz="2400" dirty="0"/>
          </a:p>
        </p:txBody>
      </p:sp>
      <p:sp>
        <p:nvSpPr>
          <p:cNvPr id="3" name="Title 2"/>
          <p:cNvSpPr>
            <a:spLocks noGrp="1"/>
          </p:cNvSpPr>
          <p:nvPr>
            <p:ph type="title"/>
          </p:nvPr>
        </p:nvSpPr>
        <p:spPr/>
        <p:txBody>
          <a:bodyPr>
            <a:normAutofit fontScale="90000"/>
          </a:bodyPr>
          <a:lstStyle/>
          <a:p>
            <a:r>
              <a:rPr lang="en-US" sz="4400" dirty="0" smtClean="0"/>
              <a:t>A) Listening Responses</a:t>
            </a:r>
            <a:r>
              <a:rPr lang="en-US" sz="4400" dirty="0"/>
              <a:t/>
            </a:r>
            <a:br>
              <a:rPr lang="en-US" sz="4400" dirty="0"/>
            </a:br>
            <a:endParaRPr lang="en-US" dirty="0"/>
          </a:p>
        </p:txBody>
      </p:sp>
    </p:spTree>
    <p:extLst>
      <p:ext uri="{BB962C8B-B14F-4D97-AF65-F5344CB8AC3E}">
        <p14:creationId xmlns:p14="http://schemas.microsoft.com/office/powerpoint/2010/main" xmlns="" val="25942637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0"/>
            <a:ext cx="8534400" cy="4940491"/>
          </a:xfrm>
        </p:spPr>
        <p:txBody>
          <a:bodyPr>
            <a:normAutofit lnSpcReduction="10000"/>
          </a:bodyPr>
          <a:lstStyle/>
          <a:p>
            <a:pPr>
              <a:lnSpc>
                <a:spcPct val="80000"/>
              </a:lnSpc>
            </a:pPr>
            <a:r>
              <a:rPr lang="en-US" sz="2800" dirty="0" smtClean="0"/>
              <a:t>It </a:t>
            </a:r>
            <a:r>
              <a:rPr lang="en-US" sz="2800" dirty="0"/>
              <a:t>focuses on the feelings of the client, enabling the client to express more, to become aware of the emotional feeling experience, and/or to separate a cluster of feelings into distinct ones. Although reflection is usually thought of as rephrasing what the client has just stated, it should involve different, feeling-oriented words.</a:t>
            </a:r>
          </a:p>
          <a:p>
            <a:pPr>
              <a:lnSpc>
                <a:spcPct val="80000"/>
              </a:lnSpc>
            </a:pPr>
            <a:r>
              <a:rPr lang="en-US" sz="2800" dirty="0"/>
              <a:t>Lead in words such as:</a:t>
            </a:r>
          </a:p>
          <a:p>
            <a:pPr>
              <a:lnSpc>
                <a:spcPct val="80000"/>
              </a:lnSpc>
              <a:buFontTx/>
              <a:buChar char="-"/>
            </a:pPr>
            <a:r>
              <a:rPr lang="en-US" sz="2800" dirty="0"/>
              <a:t>“It seems as if….</a:t>
            </a:r>
          </a:p>
          <a:p>
            <a:pPr>
              <a:lnSpc>
                <a:spcPct val="80000"/>
              </a:lnSpc>
              <a:buFontTx/>
              <a:buChar char="-"/>
            </a:pPr>
            <a:r>
              <a:rPr lang="en-US" sz="2800" dirty="0"/>
              <a:t>“It appears to me….</a:t>
            </a:r>
          </a:p>
          <a:p>
            <a:pPr>
              <a:lnSpc>
                <a:spcPct val="80000"/>
              </a:lnSpc>
              <a:buFontTx/>
              <a:buChar char="-"/>
            </a:pPr>
            <a:r>
              <a:rPr lang="en-US" sz="2800" dirty="0"/>
              <a:t>“I’m hearing a lot of ….</a:t>
            </a:r>
          </a:p>
          <a:p>
            <a:pPr marL="109728" indent="0">
              <a:lnSpc>
                <a:spcPct val="80000"/>
              </a:lnSpc>
              <a:buNone/>
            </a:pPr>
            <a:r>
              <a:rPr lang="en-US" sz="2800" dirty="0"/>
              <a:t>These are the good beginnings to reflective intervention. </a:t>
            </a:r>
          </a:p>
          <a:p>
            <a:endParaRPr lang="en-US" dirty="0"/>
          </a:p>
        </p:txBody>
      </p:sp>
      <p:sp>
        <p:nvSpPr>
          <p:cNvPr id="3" name="Title 2"/>
          <p:cNvSpPr>
            <a:spLocks noGrp="1"/>
          </p:cNvSpPr>
          <p:nvPr>
            <p:ph type="title"/>
          </p:nvPr>
        </p:nvSpPr>
        <p:spPr/>
        <p:txBody>
          <a:bodyPr>
            <a:normAutofit fontScale="90000"/>
          </a:bodyPr>
          <a:lstStyle/>
          <a:p>
            <a:r>
              <a:rPr lang="en-US" sz="4400" dirty="0"/>
              <a:t>1. Reflecting</a:t>
            </a:r>
            <a:br>
              <a:rPr lang="en-US" sz="4400" dirty="0"/>
            </a:br>
            <a:endParaRPr lang="en-US" dirty="0"/>
          </a:p>
        </p:txBody>
      </p:sp>
    </p:spTree>
    <p:extLst>
      <p:ext uri="{BB962C8B-B14F-4D97-AF65-F5344CB8AC3E}">
        <p14:creationId xmlns:p14="http://schemas.microsoft.com/office/powerpoint/2010/main" xmlns="" val="36953539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57200" y="762000"/>
            <a:ext cx="8229600" cy="5821363"/>
          </a:xfrm>
        </p:spPr>
        <p:txBody>
          <a:bodyPr/>
          <a:lstStyle/>
          <a:p>
            <a:pPr>
              <a:lnSpc>
                <a:spcPct val="90000"/>
              </a:lnSpc>
              <a:buFontTx/>
              <a:buNone/>
            </a:pPr>
            <a:r>
              <a:rPr lang="en-US" dirty="0"/>
              <a:t>EXAMPLE</a:t>
            </a:r>
          </a:p>
          <a:p>
            <a:pPr>
              <a:lnSpc>
                <a:spcPct val="90000"/>
              </a:lnSpc>
            </a:pPr>
            <a:r>
              <a:rPr lang="en-US" dirty="0"/>
              <a:t>Client: I don’t even know who I am anymore. I’m changing and I don’t know what I’m changing into.</a:t>
            </a:r>
          </a:p>
          <a:p>
            <a:pPr>
              <a:lnSpc>
                <a:spcPct val="90000"/>
              </a:lnSpc>
              <a:buFontTx/>
              <a:buNone/>
            </a:pPr>
            <a:endParaRPr lang="en-US" dirty="0"/>
          </a:p>
          <a:p>
            <a:pPr>
              <a:lnSpc>
                <a:spcPct val="90000"/>
              </a:lnSpc>
            </a:pPr>
            <a:r>
              <a:rPr lang="en-US" dirty="0" smtClean="0"/>
              <a:t>Health educator: </a:t>
            </a:r>
            <a:r>
              <a:rPr lang="en-US" dirty="0"/>
              <a:t>I hear a lot of confusion about who you are.</a:t>
            </a:r>
          </a:p>
          <a:p>
            <a:pPr>
              <a:lnSpc>
                <a:spcPct val="90000"/>
              </a:lnSpc>
              <a:buFontTx/>
              <a:buNone/>
            </a:pPr>
            <a:r>
              <a:rPr lang="en-US" dirty="0"/>
              <a:t>Or</a:t>
            </a:r>
          </a:p>
          <a:p>
            <a:pPr>
              <a:lnSpc>
                <a:spcPct val="90000"/>
              </a:lnSpc>
            </a:pPr>
            <a:r>
              <a:rPr lang="en-US" dirty="0" smtClean="0"/>
              <a:t>Health educator : </a:t>
            </a:r>
            <a:r>
              <a:rPr lang="en-US" dirty="0"/>
              <a:t>It sounds confusing and scary not to know what’s happening to you right now.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534400" cy="5016691"/>
          </a:xfrm>
        </p:spPr>
        <p:txBody>
          <a:bodyPr>
            <a:normAutofit/>
          </a:bodyPr>
          <a:lstStyle/>
          <a:p>
            <a:r>
              <a:rPr lang="en-US" sz="2800" dirty="0" smtClean="0"/>
              <a:t>This </a:t>
            </a:r>
            <a:r>
              <a:rPr lang="en-US" sz="2800" dirty="0"/>
              <a:t>focuses on the content of what a client is saying in order to call attention to something that is unclear or, perhaps, noteworthy.</a:t>
            </a:r>
          </a:p>
          <a:p>
            <a:r>
              <a:rPr lang="en-US" sz="2800" dirty="0" smtClean="0"/>
              <a:t>The </a:t>
            </a:r>
            <a:r>
              <a:rPr lang="en-US" sz="2800" dirty="0"/>
              <a:t>above example ( lead-ins) can be paraphrased as:</a:t>
            </a:r>
          </a:p>
          <a:p>
            <a:r>
              <a:rPr lang="en-US" sz="2800" dirty="0"/>
              <a:t>Health educator : It sounds like your identity is shifting and you are wondering about it all.</a:t>
            </a:r>
          </a:p>
          <a:p>
            <a:pPr>
              <a:buFontTx/>
              <a:buNone/>
            </a:pPr>
            <a:r>
              <a:rPr lang="en-US" sz="2800" dirty="0"/>
              <a:t>Or</a:t>
            </a:r>
          </a:p>
          <a:p>
            <a:r>
              <a:rPr lang="en-US" sz="2800" dirty="0"/>
              <a:t>Health educator : It seems as if you are experiencing a change from the way that you have been in the past. </a:t>
            </a:r>
          </a:p>
          <a:p>
            <a:endParaRPr lang="en-US" dirty="0"/>
          </a:p>
        </p:txBody>
      </p:sp>
      <p:sp>
        <p:nvSpPr>
          <p:cNvPr id="3" name="Title 2"/>
          <p:cNvSpPr>
            <a:spLocks noGrp="1"/>
          </p:cNvSpPr>
          <p:nvPr>
            <p:ph type="title"/>
          </p:nvPr>
        </p:nvSpPr>
        <p:spPr/>
        <p:txBody>
          <a:bodyPr>
            <a:normAutofit fontScale="90000"/>
          </a:bodyPr>
          <a:lstStyle/>
          <a:p>
            <a:r>
              <a:rPr lang="en-US" sz="4400" dirty="0"/>
              <a:t>2. Paraphrasing</a:t>
            </a:r>
            <a:br>
              <a:rPr lang="en-US" sz="4400" dirty="0"/>
            </a:br>
            <a:endParaRPr lang="en-US" dirty="0"/>
          </a:p>
        </p:txBody>
      </p:sp>
    </p:spTree>
    <p:extLst>
      <p:ext uri="{BB962C8B-B14F-4D97-AF65-F5344CB8AC3E}">
        <p14:creationId xmlns:p14="http://schemas.microsoft.com/office/powerpoint/2010/main" xmlns="" val="367535090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2267</TotalTime>
  <Words>1744</Words>
  <Application>Microsoft Office PowerPoint</Application>
  <PresentationFormat>On-screen Show (4:3)</PresentationFormat>
  <Paragraphs>138</Paragraphs>
  <Slides>35</Slides>
  <Notes>1</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Concourse</vt:lpstr>
      <vt:lpstr>Therapeutic Communication</vt:lpstr>
      <vt:lpstr>Introduction :</vt:lpstr>
      <vt:lpstr>Therapeutic Communications</vt:lpstr>
      <vt:lpstr>THERAPEUTIC COMMUNICATION TECHNIQUES</vt:lpstr>
      <vt:lpstr>Slide 5</vt:lpstr>
      <vt:lpstr>A) Listening Responses </vt:lpstr>
      <vt:lpstr>1. Reflecting </vt:lpstr>
      <vt:lpstr>Slide 8</vt:lpstr>
      <vt:lpstr>2. Paraphrasing </vt:lpstr>
      <vt:lpstr>3. Clarifying  </vt:lpstr>
      <vt:lpstr>Slide 11</vt:lpstr>
      <vt:lpstr>4. Summarizing </vt:lpstr>
      <vt:lpstr>Slide 13</vt:lpstr>
      <vt:lpstr>Slide 14</vt:lpstr>
      <vt:lpstr>Slide 15</vt:lpstr>
      <vt:lpstr>Slide 16</vt:lpstr>
      <vt:lpstr>Slide 17</vt:lpstr>
      <vt:lpstr> B) Action Responses </vt:lpstr>
      <vt:lpstr>Slide 19</vt:lpstr>
      <vt:lpstr>1. Probing (investigating)</vt:lpstr>
      <vt:lpstr>2. Information –Giving </vt:lpstr>
      <vt:lpstr>Slide 22</vt:lpstr>
      <vt:lpstr>3. Confronting </vt:lpstr>
      <vt:lpstr>Slide 24</vt:lpstr>
      <vt:lpstr>4. Interpreting </vt:lpstr>
      <vt:lpstr>Slide 26</vt:lpstr>
      <vt:lpstr>C) The Use of Silence </vt:lpstr>
      <vt:lpstr>Slide 28</vt:lpstr>
      <vt:lpstr>The silence is interrupted when: </vt:lpstr>
      <vt:lpstr>Therapist’s Attitudes Promoting a Therapeutic Interaction </vt:lpstr>
      <vt:lpstr>Slide 31</vt:lpstr>
      <vt:lpstr>Slide 32</vt:lpstr>
      <vt:lpstr>Slide 33</vt:lpstr>
      <vt:lpstr>Slide 34</vt:lpstr>
      <vt:lpstr>Slide 35</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THERAPEUTIC COMMUNICATION TECHNIQUES</dc:title>
  <dc:creator>user</dc:creator>
  <cp:lastModifiedBy>ksu</cp:lastModifiedBy>
  <cp:revision>56</cp:revision>
  <dcterms:created xsi:type="dcterms:W3CDTF">2010-07-28T10:13:13Z</dcterms:created>
  <dcterms:modified xsi:type="dcterms:W3CDTF">2013-11-12T08:23:44Z</dcterms:modified>
</cp:coreProperties>
</file>