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4" r:id="rId1"/>
  </p:sldMasterIdLst>
  <p:notesMasterIdLst>
    <p:notesMasterId r:id="rId16"/>
  </p:notesMasterIdLst>
  <p:handoutMasterIdLst>
    <p:handoutMasterId r:id="rId17"/>
  </p:handoutMasterIdLst>
  <p:sldIdLst>
    <p:sldId id="256" r:id="rId2"/>
    <p:sldId id="258" r:id="rId3"/>
    <p:sldId id="257" r:id="rId4"/>
    <p:sldId id="260" r:id="rId5"/>
    <p:sldId id="261" r:id="rId6"/>
    <p:sldId id="264" r:id="rId7"/>
    <p:sldId id="262" r:id="rId8"/>
    <p:sldId id="265" r:id="rId9"/>
    <p:sldId id="266" r:id="rId10"/>
    <p:sldId id="267" r:id="rId11"/>
    <p:sldId id="268" r:id="rId12"/>
    <p:sldId id="269" r:id="rId13"/>
    <p:sldId id="270" r:id="rId14"/>
    <p:sldId id="271"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98" autoAdjust="0"/>
    <p:restoredTop sz="94614" autoAdjust="0"/>
  </p:normalViewPr>
  <p:slideViewPr>
    <p:cSldViewPr snapToGrid="0" snapToObjects="1" showGuides="1">
      <p:cViewPr varScale="1">
        <p:scale>
          <a:sx n="42" d="100"/>
          <a:sy n="42" d="100"/>
        </p:scale>
        <p:origin x="-66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BEAEC61-F068-AC45-94B4-02DE3B049A76}" type="datetimeFigureOut">
              <a:rPr lang="en-US" smtClean="0"/>
              <a:pPr/>
              <a:t>8/28/2013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1789713-17FF-AB45-BC5F-35A11D96D55D}"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82E566-4D97-A942-ACAA-AF249BB5E181}" type="datetimeFigureOut">
              <a:rPr lang="en-US" smtClean="0"/>
              <a:pPr/>
              <a:t>8/28/2013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8CB0CD-BB6E-4448-85CC-1818587BB94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CB0CD-BB6E-4448-85CC-1818587BB94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CB0CD-BB6E-4448-85CC-1818587BB94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CB0CD-BB6E-4448-85CC-1818587BB94B}"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CB0CD-BB6E-4448-85CC-1818587BB94B}"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CB0CD-BB6E-4448-85CC-1818587BB94B}" type="slidenum">
              <a:rPr lang="en-US" smtClean="0"/>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CB0CD-BB6E-4448-85CC-1818587BB94B}"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CB0CD-BB6E-4448-85CC-1818587BB94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CB0CD-BB6E-4448-85CC-1818587BB94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CB0CD-BB6E-4448-85CC-1818587BB94B}"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CB0CD-BB6E-4448-85CC-1818587BB94B}"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CB0CD-BB6E-4448-85CC-1818587BB94B}"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CB0CD-BB6E-4448-85CC-1818587BB94B}"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E8CB0CD-BB6E-4448-85CC-1818587BB94B}"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CA"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CA"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6CDA740C-F5EE-ED4D-BA7B-D0644758F5C3}" type="datetimeFigureOut">
              <a:rPr lang="en-US" smtClean="0"/>
              <a:pPr/>
              <a:t>8/28/2013</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91AF2B4D-6B12-4EDF-87BB-2B55CECB661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CA"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4" name="Date Placeholder 3"/>
          <p:cNvSpPr>
            <a:spLocks noGrp="1"/>
          </p:cNvSpPr>
          <p:nvPr>
            <p:ph type="dt" sz="half" idx="10"/>
          </p:nvPr>
        </p:nvSpPr>
        <p:spPr/>
        <p:txBody>
          <a:bodyPr/>
          <a:lstStyle/>
          <a:p>
            <a:fld id="{6CDA740C-F5EE-ED4D-BA7B-D0644758F5C3}" type="datetimeFigureOut">
              <a:rPr lang="en-US" smtClean="0"/>
              <a:pPr/>
              <a:t>8/28/2013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53DAD6-A200-1645-854D-7404173D95E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CA"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4" name="Date Placeholder 3"/>
          <p:cNvSpPr>
            <a:spLocks noGrp="1"/>
          </p:cNvSpPr>
          <p:nvPr>
            <p:ph type="dt" sz="half" idx="10"/>
          </p:nvPr>
        </p:nvSpPr>
        <p:spPr/>
        <p:txBody>
          <a:bodyPr/>
          <a:lstStyle/>
          <a:p>
            <a:fld id="{6CDA740C-F5EE-ED4D-BA7B-D0644758F5C3}" type="datetimeFigureOut">
              <a:rPr lang="en-US" smtClean="0"/>
              <a:pPr/>
              <a:t>8/28/2013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53DAD6-A200-1645-854D-7404173D95E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CA"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6CDA740C-F5EE-ED4D-BA7B-D0644758F5C3}" type="datetimeFigureOut">
              <a:rPr lang="en-US" smtClean="0"/>
              <a:pPr/>
              <a:t>8/28/2013</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F553DAD6-A200-1645-854D-7404173D95E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6CDA740C-F5EE-ED4D-BA7B-D0644758F5C3}" type="datetimeFigureOut">
              <a:rPr lang="en-US" smtClean="0"/>
              <a:pPr/>
              <a:t>8/28/2013</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CD8CFD7C-5133-4F31-B8DD-48811D9CC472}"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CA"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CA"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CA"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6CDA740C-F5EE-ED4D-BA7B-D0644758F5C3}" type="datetimeFigureOut">
              <a:rPr lang="en-US" smtClean="0"/>
              <a:pPr/>
              <a:t>8/28/2013</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F553DAD6-A200-1645-854D-7404173D95E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CA"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CA"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CA"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6CDA740C-F5EE-ED4D-BA7B-D0644758F5C3}" type="datetimeFigureOut">
              <a:rPr lang="en-US" smtClean="0"/>
              <a:pPr/>
              <a:t>8/28/2013</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F553DAD6-A200-1645-854D-7404173D95E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CA" smtClean="0"/>
              <a:t>Click to edit Master title style</a:t>
            </a:r>
            <a:endParaRPr kumimoji="0" lang="en-US"/>
          </a:p>
        </p:txBody>
      </p:sp>
      <p:sp>
        <p:nvSpPr>
          <p:cNvPr id="3" name="Date Placeholder 2"/>
          <p:cNvSpPr>
            <a:spLocks noGrp="1"/>
          </p:cNvSpPr>
          <p:nvPr>
            <p:ph type="dt" sz="half" idx="10"/>
          </p:nvPr>
        </p:nvSpPr>
        <p:spPr/>
        <p:txBody>
          <a:bodyPr/>
          <a:lstStyle/>
          <a:p>
            <a:fld id="{6CDA740C-F5EE-ED4D-BA7B-D0644758F5C3}" type="datetimeFigureOut">
              <a:rPr lang="en-US" smtClean="0"/>
              <a:pPr/>
              <a:t>8/28/2013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53DAD6-A200-1645-854D-7404173D95E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6CDA740C-F5EE-ED4D-BA7B-D0644758F5C3}" type="datetimeFigureOut">
              <a:rPr lang="en-US" smtClean="0"/>
              <a:pPr/>
              <a:t>8/28/2013</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F553DAD6-A200-1645-854D-7404173D95E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CA"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CA"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6CDA740C-F5EE-ED4D-BA7B-D0644758F5C3}" type="datetimeFigureOut">
              <a:rPr lang="en-US" smtClean="0"/>
              <a:pPr/>
              <a:t>8/28/2013</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F553DAD6-A200-1645-854D-7404173D95E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CA"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CA"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CA"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6CDA740C-F5EE-ED4D-BA7B-D0644758F5C3}" type="datetimeFigureOut">
              <a:rPr lang="en-US" smtClean="0"/>
              <a:pPr/>
              <a:t>8/28/2013</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F553DAD6-A200-1645-854D-7404173D95E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CA"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CA" smtClean="0"/>
              <a:t>Click to edit Master text styles</a:t>
            </a:r>
          </a:p>
          <a:p>
            <a:pPr lvl="1" eaLnBrk="1" latinLnBrk="0" hangingPunct="1"/>
            <a:r>
              <a:rPr kumimoji="0" lang="en-CA" smtClean="0"/>
              <a:t>Second level</a:t>
            </a:r>
          </a:p>
          <a:p>
            <a:pPr lvl="2" eaLnBrk="1" latinLnBrk="0" hangingPunct="1"/>
            <a:r>
              <a:rPr kumimoji="0" lang="en-CA" smtClean="0"/>
              <a:t>Third level</a:t>
            </a:r>
          </a:p>
          <a:p>
            <a:pPr lvl="3" eaLnBrk="1" latinLnBrk="0" hangingPunct="1"/>
            <a:r>
              <a:rPr kumimoji="0" lang="en-CA" smtClean="0"/>
              <a:t>Fourth level</a:t>
            </a:r>
          </a:p>
          <a:p>
            <a:pPr lvl="4" eaLnBrk="1" latinLnBrk="0" hangingPunct="1"/>
            <a:r>
              <a:rPr kumimoji="0" lang="en-CA"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6CDA740C-F5EE-ED4D-BA7B-D0644758F5C3}" type="datetimeFigureOut">
              <a:rPr lang="en-US" smtClean="0"/>
              <a:pPr/>
              <a:t>8/28/2013</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F553DAD6-A200-1645-854D-7404173D95EF}"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0544" y="776288"/>
            <a:ext cx="8062912" cy="2129416"/>
          </a:xfrm>
        </p:spPr>
        <p:txBody>
          <a:bodyPr>
            <a:normAutofit/>
          </a:bodyPr>
          <a:lstStyle/>
          <a:p>
            <a:r>
              <a:rPr lang="en-US" dirty="0" smtClean="0"/>
              <a:t>      The Development of Health Education and Health Promotion</a:t>
            </a:r>
            <a:endParaRPr lang="en-US" dirty="0"/>
          </a:p>
        </p:txBody>
      </p:sp>
      <p:sp>
        <p:nvSpPr>
          <p:cNvPr id="3" name="Subtitle 2"/>
          <p:cNvSpPr>
            <a:spLocks noGrp="1"/>
          </p:cNvSpPr>
          <p:nvPr>
            <p:ph type="subTitle" idx="1"/>
          </p:nvPr>
        </p:nvSpPr>
        <p:spPr>
          <a:xfrm>
            <a:off x="540544" y="2905704"/>
            <a:ext cx="8062912" cy="1097176"/>
          </a:xfrm>
        </p:spPr>
        <p:txBody>
          <a:bodyPr/>
          <a:lstStyle/>
          <a:p>
            <a:r>
              <a:rPr lang="en-US" dirty="0" smtClean="0"/>
              <a:t>.</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Development of Health Education/Promotion in the US</a:t>
            </a:r>
            <a:endParaRPr lang="en-US" dirty="0"/>
          </a:p>
        </p:txBody>
      </p:sp>
      <p:sp>
        <p:nvSpPr>
          <p:cNvPr id="3" name="Content Placeholder 2"/>
          <p:cNvSpPr>
            <a:spLocks noGrp="1"/>
          </p:cNvSpPr>
          <p:nvPr>
            <p:ph idx="1"/>
          </p:nvPr>
        </p:nvSpPr>
        <p:spPr>
          <a:xfrm>
            <a:off x="457200" y="1881588"/>
            <a:ext cx="8229600" cy="4976411"/>
          </a:xfrm>
        </p:spPr>
        <p:txBody>
          <a:bodyPr>
            <a:normAutofit fontScale="92500" lnSpcReduction="20000"/>
          </a:bodyPr>
          <a:lstStyle/>
          <a:p>
            <a:pPr>
              <a:buNone/>
            </a:pPr>
            <a:r>
              <a:rPr lang="en-US" u="sng" dirty="0" smtClean="0"/>
              <a:t>Late 19</a:t>
            </a:r>
            <a:r>
              <a:rPr lang="en-US" u="sng" baseline="30000" dirty="0" smtClean="0"/>
              <a:t>th</a:t>
            </a:r>
            <a:r>
              <a:rPr lang="en-US" u="sng" dirty="0" smtClean="0"/>
              <a:t> -mid 20</a:t>
            </a:r>
            <a:r>
              <a:rPr lang="en-US" u="sng" baseline="30000" dirty="0" smtClean="0"/>
              <a:t>th</a:t>
            </a:r>
            <a:r>
              <a:rPr lang="en-US" u="sng" dirty="0" smtClean="0"/>
              <a:t> century:</a:t>
            </a:r>
          </a:p>
          <a:p>
            <a:r>
              <a:rPr lang="en-US" dirty="0" smtClean="0"/>
              <a:t>First public health revolution.</a:t>
            </a:r>
          </a:p>
          <a:p>
            <a:r>
              <a:rPr lang="en-US" dirty="0" smtClean="0"/>
              <a:t>Was aimed at controlling the harm (morbidity and mortality) that came from infectious diseases.</a:t>
            </a:r>
          </a:p>
          <a:p>
            <a:pPr>
              <a:buNone/>
            </a:pPr>
            <a:endParaRPr lang="en-US" u="sng" dirty="0" smtClean="0"/>
          </a:p>
          <a:p>
            <a:pPr>
              <a:buNone/>
            </a:pPr>
            <a:r>
              <a:rPr lang="en-US" u="sng" dirty="0" smtClean="0"/>
              <a:t>Mid 1950s:</a:t>
            </a:r>
          </a:p>
          <a:p>
            <a:r>
              <a:rPr lang="en-US" dirty="0" smtClean="0"/>
              <a:t>Many of the infectious diseases were  under control</a:t>
            </a:r>
          </a:p>
          <a:p>
            <a:r>
              <a:rPr lang="en-US" dirty="0" smtClean="0"/>
              <a:t>Focus shifted from infectious diseases to major chronic diseases such as heart disease, cancer and strokes.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Development of Health Education/Promotion in the US</a:t>
            </a:r>
            <a:endParaRPr lang="en-US" dirty="0"/>
          </a:p>
        </p:txBody>
      </p:sp>
      <p:sp>
        <p:nvSpPr>
          <p:cNvPr id="3" name="Content Placeholder 2"/>
          <p:cNvSpPr>
            <a:spLocks noGrp="1"/>
          </p:cNvSpPr>
          <p:nvPr>
            <p:ph idx="1"/>
          </p:nvPr>
        </p:nvSpPr>
        <p:spPr>
          <a:xfrm>
            <a:off x="457200" y="1666526"/>
            <a:ext cx="8229600" cy="4788282"/>
          </a:xfrm>
        </p:spPr>
        <p:txBody>
          <a:bodyPr>
            <a:normAutofit lnSpcReduction="10000"/>
          </a:bodyPr>
          <a:lstStyle/>
          <a:p>
            <a:pPr>
              <a:buNone/>
            </a:pPr>
            <a:r>
              <a:rPr lang="en-US" u="sng" dirty="0" smtClean="0"/>
              <a:t>Mid-1970s:</a:t>
            </a:r>
            <a:endParaRPr lang="en-US" dirty="0" smtClean="0"/>
          </a:p>
          <a:p>
            <a:r>
              <a:rPr lang="en-US" dirty="0" smtClean="0"/>
              <a:t>Recognized that health promotion and disease prevention played the major role in reducing morbidity, saving lives, and reducing health costs.</a:t>
            </a:r>
          </a:p>
          <a:p>
            <a:r>
              <a:rPr lang="en-US" dirty="0" smtClean="0"/>
              <a:t>A shift from the traditional medical model to lifestyle and environmental strategies that emphasized prevention was the focus of the first publication of </a:t>
            </a:r>
            <a:r>
              <a:rPr lang="en-US" b="1" dirty="0" smtClean="0"/>
              <a:t>‘Healthy People’ </a:t>
            </a:r>
            <a:r>
              <a:rPr lang="en-US" dirty="0" smtClean="0"/>
              <a:t>in 1979.</a:t>
            </a:r>
          </a:p>
          <a:p>
            <a:pPr>
              <a:buNone/>
            </a:pPr>
            <a:endParaRPr lang="en-US" dirty="0" smtClean="0"/>
          </a:p>
          <a:p>
            <a:endParaRPr 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Development of Health Education/Promotion in the US</a:t>
            </a:r>
            <a:endParaRPr lang="en-US" dirty="0"/>
          </a:p>
        </p:txBody>
      </p:sp>
      <p:sp>
        <p:nvSpPr>
          <p:cNvPr id="3" name="Content Placeholder 2"/>
          <p:cNvSpPr>
            <a:spLocks noGrp="1"/>
          </p:cNvSpPr>
          <p:nvPr>
            <p:ph idx="1"/>
          </p:nvPr>
        </p:nvSpPr>
        <p:spPr>
          <a:xfrm>
            <a:off x="457200" y="1666526"/>
            <a:ext cx="8229600" cy="5191474"/>
          </a:xfrm>
        </p:spPr>
        <p:txBody>
          <a:bodyPr>
            <a:normAutofit fontScale="92500" lnSpcReduction="20000"/>
          </a:bodyPr>
          <a:lstStyle/>
          <a:p>
            <a:pPr>
              <a:buNone/>
            </a:pPr>
            <a:r>
              <a:rPr lang="en-US" u="sng" dirty="0" smtClean="0"/>
              <a:t>1980s:</a:t>
            </a:r>
          </a:p>
          <a:p>
            <a:r>
              <a:rPr lang="en-US" dirty="0" smtClean="0"/>
              <a:t>A comprehensive national agenda for prevention had been developed with specific goals for the first time. The objectives were divided into three main areas—preventive services, health protection, and health promotion.</a:t>
            </a:r>
          </a:p>
          <a:p>
            <a:pPr>
              <a:buNone/>
            </a:pPr>
            <a:endParaRPr lang="en-US" dirty="0" smtClean="0"/>
          </a:p>
          <a:p>
            <a:r>
              <a:rPr lang="en-US" dirty="0" smtClean="0"/>
              <a:t>Even though not all objectives were reached, the planning process highlighted the value of setting goals and listing specific objectives to help measure progress.</a:t>
            </a:r>
          </a:p>
          <a:p>
            <a:pPr>
              <a:buNone/>
            </a:pPr>
            <a:endParaRPr/>
          </a:p>
          <a:p>
            <a:pPr>
              <a:buNone/>
            </a:pPr>
            <a:endParaRPr lang="en-US" dirty="0" smtClean="0"/>
          </a:p>
          <a:p>
            <a:endParaRPr lang="en-US" u="sng" dirty="0" smtClean="0"/>
          </a:p>
          <a:p>
            <a:endParaRPr lang="en-US" u="sng" dirty="0" smtClean="0"/>
          </a:p>
          <a:p>
            <a:endParaRPr lang="en-US" u="sng" dirty="0" smtClean="0"/>
          </a:p>
          <a:p>
            <a:pPr>
              <a:buNone/>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143698"/>
          </a:xfrm>
        </p:spPr>
        <p:txBody>
          <a:bodyPr>
            <a:normAutofit fontScale="90000"/>
          </a:bodyPr>
          <a:lstStyle/>
          <a:p>
            <a:r>
              <a:rPr lang="en-US" dirty="0" smtClean="0"/>
              <a:t>Development of Health Education/Promotion in the US</a:t>
            </a:r>
            <a:endParaRPr lang="en-US" dirty="0"/>
          </a:p>
        </p:txBody>
      </p:sp>
      <p:sp>
        <p:nvSpPr>
          <p:cNvPr id="3" name="Content Placeholder 2"/>
          <p:cNvSpPr>
            <a:spLocks noGrp="1"/>
          </p:cNvSpPr>
          <p:nvPr>
            <p:ph idx="1"/>
          </p:nvPr>
        </p:nvSpPr>
        <p:spPr>
          <a:xfrm>
            <a:off x="457200" y="1814384"/>
            <a:ext cx="8229600" cy="5043616"/>
          </a:xfrm>
        </p:spPr>
        <p:txBody>
          <a:bodyPr>
            <a:normAutofit/>
          </a:bodyPr>
          <a:lstStyle/>
          <a:p>
            <a:pPr>
              <a:buNone/>
            </a:pPr>
            <a:r>
              <a:rPr lang="en-US" dirty="0" smtClean="0"/>
              <a:t>   This led to the practice of developing health objectives each decade (</a:t>
            </a:r>
            <a:r>
              <a:rPr lang="en-US" b="1" dirty="0" smtClean="0"/>
              <a:t>Healthy People</a:t>
            </a:r>
            <a:r>
              <a:rPr lang="en-US" dirty="0" smtClean="0"/>
              <a:t>1990, 2000, 2010)</a:t>
            </a:r>
          </a:p>
          <a:p>
            <a:pPr>
              <a:buNone/>
            </a:pPr>
            <a:r>
              <a:rPr lang="en-US" u="sng" dirty="0" smtClean="0"/>
              <a:t>2010:</a:t>
            </a:r>
          </a:p>
          <a:p>
            <a:pPr>
              <a:buNone/>
            </a:pPr>
            <a:r>
              <a:rPr lang="en-US" dirty="0" smtClean="0"/>
              <a:t>   Healthy People 2010 will guide the U.S. public health and health education practice through 2020. Its vision is “a society in which all people live long, healthy lives” </a:t>
            </a:r>
            <a:r>
              <a:rPr lang="en-US" sz="1600" dirty="0" smtClean="0"/>
              <a:t>(U.S Department of Health and Human Services, 2010)  </a:t>
            </a:r>
          </a:p>
          <a:p>
            <a:pPr>
              <a:buNone/>
            </a:pPr>
            <a:endParaRPr lang="en-US" b="1" u="sng" dirty="0">
              <a:ln>
                <a:solidFill>
                  <a:srgbClr val="FF388C"/>
                </a:solidFill>
              </a:ln>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457200" y="1379832"/>
            <a:ext cx="8229600" cy="5221409"/>
          </a:xfrm>
        </p:spPr>
        <p:txBody>
          <a:bodyPr>
            <a:normAutofit fontScale="92500" lnSpcReduction="10000"/>
          </a:bodyPr>
          <a:lstStyle/>
          <a:p>
            <a:r>
              <a:rPr lang="en-US" dirty="0" smtClean="0"/>
              <a:t>We cannot appreciate the present without knowing the past.</a:t>
            </a:r>
          </a:p>
          <a:p>
            <a:endParaRPr lang="en-US" dirty="0" smtClean="0"/>
          </a:p>
          <a:p>
            <a:r>
              <a:rPr lang="en-US" dirty="0" smtClean="0"/>
              <a:t>The summary of the history of health education can help us have a better understanding of where is health education today, and where it is heading.</a:t>
            </a:r>
          </a:p>
          <a:p>
            <a:endParaRPr lang="en-US" dirty="0" smtClean="0"/>
          </a:p>
          <a:p>
            <a:r>
              <a:rPr lang="en-US" b="1" dirty="0" smtClean="0"/>
              <a:t>Today!! </a:t>
            </a:r>
            <a:r>
              <a:rPr lang="en-US" dirty="0" smtClean="0"/>
              <a:t>The health of the people in the U.S. is better than any time in the past and the status of the profession of health promotion is more visible and accepted by others</a:t>
            </a:r>
          </a:p>
          <a:p>
            <a:pPr>
              <a:buNone/>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lnSpcReduction="10000"/>
          </a:bodyPr>
          <a:lstStyle/>
          <a:p>
            <a:r>
              <a:rPr lang="en-US" dirty="0" smtClean="0"/>
              <a:t>Key words, terms, and definitions</a:t>
            </a:r>
          </a:p>
          <a:p>
            <a:r>
              <a:rPr lang="en-US" dirty="0" smtClean="0"/>
              <a:t>Health education</a:t>
            </a:r>
          </a:p>
          <a:p>
            <a:r>
              <a:rPr lang="en-US" dirty="0" smtClean="0"/>
              <a:t>Health promotion</a:t>
            </a:r>
          </a:p>
          <a:p>
            <a:r>
              <a:rPr lang="en-US" dirty="0" smtClean="0"/>
              <a:t>Relationship between health education and health promotion</a:t>
            </a:r>
          </a:p>
          <a:p>
            <a:r>
              <a:rPr lang="en-US" dirty="0" smtClean="0"/>
              <a:t>Development of health education/promotion in the Unite States (U.S)</a:t>
            </a:r>
          </a:p>
          <a:p>
            <a:r>
              <a:rPr lang="en-US" dirty="0" smtClean="0"/>
              <a:t>Conclusion</a:t>
            </a:r>
          </a:p>
          <a:p>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8472"/>
          </a:xfrm>
        </p:spPr>
        <p:txBody>
          <a:bodyPr>
            <a:normAutofit/>
          </a:bodyPr>
          <a:lstStyle/>
          <a:p>
            <a:r>
              <a:rPr lang="en-US" dirty="0" smtClean="0"/>
              <a:t>Key words, Terms, and Definitions</a:t>
            </a:r>
            <a:endParaRPr lang="en-US" dirty="0"/>
          </a:p>
        </p:txBody>
      </p:sp>
      <p:sp>
        <p:nvSpPr>
          <p:cNvPr id="3" name="Content Placeholder 2"/>
          <p:cNvSpPr>
            <a:spLocks noGrp="1"/>
          </p:cNvSpPr>
          <p:nvPr>
            <p:ph idx="1"/>
          </p:nvPr>
        </p:nvSpPr>
        <p:spPr>
          <a:xfrm>
            <a:off x="457199" y="1066234"/>
            <a:ext cx="8494749" cy="5791766"/>
          </a:xfrm>
        </p:spPr>
        <p:txBody>
          <a:bodyPr>
            <a:normAutofit fontScale="92500"/>
          </a:bodyPr>
          <a:lstStyle/>
          <a:p>
            <a:r>
              <a:rPr lang="en-US" b="1" dirty="0" smtClean="0"/>
              <a:t>Health: </a:t>
            </a:r>
            <a:r>
              <a:rPr lang="en-US" dirty="0" smtClean="0"/>
              <a:t>“the state of complete mental, physical, and social well being not merely the absence of disease or infirmity</a:t>
            </a:r>
            <a:r>
              <a:rPr lang="en-US" sz="1800" dirty="0" smtClean="0"/>
              <a:t>” </a:t>
            </a:r>
            <a:r>
              <a:rPr lang="en-US" sz="1600" dirty="0" smtClean="0"/>
              <a:t>(WHO, 1947,p. 1)</a:t>
            </a:r>
          </a:p>
          <a:p>
            <a:pPr>
              <a:buNone/>
            </a:pPr>
            <a:endParaRPr lang="en-US" sz="1600" dirty="0" smtClean="0"/>
          </a:p>
          <a:p>
            <a:r>
              <a:rPr lang="en-US" b="1" dirty="0" smtClean="0"/>
              <a:t>Community Health: </a:t>
            </a:r>
            <a:r>
              <a:rPr lang="en-US" dirty="0" smtClean="0"/>
              <a:t>“the health status of a defined group of people and the actions and conditions to protect and improve the health of the community” </a:t>
            </a:r>
            <a:r>
              <a:rPr lang="en-US" sz="1730" dirty="0" smtClean="0"/>
              <a:t>(Green &amp; McKenzie, 2002,p. 99</a:t>
            </a:r>
            <a:r>
              <a:rPr lang="en-US" sz="1600" dirty="0" smtClean="0"/>
              <a:t>)</a:t>
            </a:r>
          </a:p>
          <a:p>
            <a:pPr>
              <a:buNone/>
            </a:pPr>
            <a:endParaRPr lang="en-US" sz="1600" dirty="0" smtClean="0"/>
          </a:p>
          <a:p>
            <a:r>
              <a:rPr lang="en-US" b="1" dirty="0" smtClean="0"/>
              <a:t>Disease Prevention: </a:t>
            </a:r>
            <a:r>
              <a:rPr lang="en-US" dirty="0" smtClean="0"/>
              <a:t>“the process of reducing risks and alleviating disease to promote, preserve, and restore health and minimize suffering and distress” </a:t>
            </a:r>
            <a:r>
              <a:rPr lang="en-US" sz="1730" dirty="0" smtClean="0"/>
              <a:t>(Joint Committee, 2001, p. 99)</a:t>
            </a:r>
            <a:endParaRPr lang="en-US" sz="173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1589"/>
            <a:ext cx="8229600" cy="4761475"/>
          </a:xfrm>
        </p:spPr>
        <p:txBody>
          <a:bodyPr>
            <a:normAutofit fontScale="92500" lnSpcReduction="20000"/>
          </a:bodyPr>
          <a:lstStyle/>
          <a:p>
            <a:r>
              <a:rPr lang="en-US" b="1" dirty="0" smtClean="0"/>
              <a:t>Public Health: </a:t>
            </a:r>
            <a:r>
              <a:rPr lang="en-US" dirty="0" smtClean="0"/>
              <a:t>“is the science and art of protecting and improving the health of communities through education, promotion of healthy lifestyles, and research for disease and injury prevention” </a:t>
            </a:r>
            <a:r>
              <a:rPr lang="en-US" sz="1600" dirty="0" smtClean="0"/>
              <a:t>(Association of Schools of Public Health, </a:t>
            </a:r>
            <a:r>
              <a:rPr lang="en-US" sz="1600" dirty="0" err="1" smtClean="0"/>
              <a:t>n</a:t>
            </a:r>
            <a:r>
              <a:rPr lang="en-US" sz="1600" dirty="0" smtClean="0"/>
              <a:t>. </a:t>
            </a:r>
            <a:r>
              <a:rPr lang="en-US" sz="1600" dirty="0" err="1" smtClean="0"/>
              <a:t>d</a:t>
            </a:r>
            <a:r>
              <a:rPr lang="en-US" sz="1600" dirty="0" smtClean="0"/>
              <a:t>., ¶ 1) </a:t>
            </a:r>
          </a:p>
          <a:p>
            <a:pPr>
              <a:buNone/>
            </a:pPr>
            <a:endParaRPr lang="en-US" dirty="0" smtClean="0"/>
          </a:p>
          <a:p>
            <a:r>
              <a:rPr lang="en-US" b="1" dirty="0" smtClean="0"/>
              <a:t>Global Health: </a:t>
            </a:r>
            <a:r>
              <a:rPr lang="en-US" dirty="0" smtClean="0"/>
              <a:t>“health problems, issues, and concerns that transcend national boundaries, may be influenced by circumstances or experiences in other countries, and are best addressed by cooperative actions and solutions” </a:t>
            </a:r>
            <a:r>
              <a:rPr lang="en-US" sz="1600" dirty="0" smtClean="0"/>
              <a:t>(IOM, 1997, p. 3)</a:t>
            </a:r>
          </a:p>
          <a:p>
            <a:endParaRPr lang="en-US" dirty="0" smtClean="0"/>
          </a:p>
          <a:p>
            <a:pPr>
              <a:buNone/>
            </a:pPr>
            <a:endParaRPr lang="en-US" dirty="0" smtClean="0"/>
          </a:p>
        </p:txBody>
      </p:sp>
      <p:sp>
        <p:nvSpPr>
          <p:cNvPr id="5" name="TextBox 4"/>
          <p:cNvSpPr txBox="1"/>
          <p:nvPr/>
        </p:nvSpPr>
        <p:spPr>
          <a:xfrm>
            <a:off x="457200" y="308337"/>
            <a:ext cx="7975599" cy="1384995"/>
          </a:xfrm>
          <a:prstGeom prst="rect">
            <a:avLst/>
          </a:prstGeom>
          <a:noFill/>
        </p:spPr>
        <p:txBody>
          <a:bodyPr wrap="square" rtlCol="0">
            <a:spAutoFit/>
          </a:bodyPr>
          <a:lstStyle/>
          <a:p>
            <a:pPr marL="484632">
              <a:spcBef>
                <a:spcPct val="0"/>
              </a:spcBef>
            </a:pPr>
            <a:r>
              <a:rPr lang="en-US" sz="420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rPr>
              <a:t>Key words, Terms, and Definitions (continue)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28615"/>
          </a:xfrm>
        </p:spPr>
        <p:txBody>
          <a:bodyPr/>
          <a:lstStyle/>
          <a:p>
            <a:r>
              <a:rPr lang="en-US" dirty="0" smtClean="0"/>
              <a:t>Health Education</a:t>
            </a:r>
            <a:endParaRPr lang="en-US" dirty="0"/>
          </a:p>
        </p:txBody>
      </p:sp>
      <p:sp>
        <p:nvSpPr>
          <p:cNvPr id="3" name="Content Placeholder 2"/>
          <p:cNvSpPr>
            <a:spLocks noGrp="1"/>
          </p:cNvSpPr>
          <p:nvPr>
            <p:ph idx="1"/>
          </p:nvPr>
        </p:nvSpPr>
        <p:spPr>
          <a:xfrm>
            <a:off x="0" y="1328615"/>
            <a:ext cx="9144000" cy="5126193"/>
          </a:xfrm>
        </p:spPr>
        <p:txBody>
          <a:bodyPr>
            <a:normAutofit/>
          </a:bodyPr>
          <a:lstStyle/>
          <a:p>
            <a:pPr>
              <a:buNone/>
            </a:pPr>
            <a:endParaRPr/>
          </a:p>
          <a:p>
            <a:pPr>
              <a:buNone/>
            </a:pPr>
            <a:r>
              <a:rPr lang="en-US" dirty="0" smtClean="0">
                <a:ln>
                  <a:solidFill>
                    <a:srgbClr val="FF388C"/>
                  </a:solidFill>
                </a:ln>
              </a:rPr>
              <a:t> Activity: </a:t>
            </a:r>
            <a:r>
              <a:rPr lang="en-US" dirty="0" smtClean="0"/>
              <a:t>What is health education??</a:t>
            </a:r>
          </a:p>
          <a:p>
            <a:pPr>
              <a:buNone/>
            </a:pPr>
            <a:endParaRPr lang="en-US" dirty="0" smtClean="0">
              <a:ln>
                <a:solidFill>
                  <a:srgbClr val="FF388C"/>
                </a:solidFill>
              </a:ln>
            </a:endParaRPr>
          </a:p>
          <a:p>
            <a:pPr>
              <a:buNone/>
            </a:pPr>
            <a:r>
              <a:rPr lang="en-US" dirty="0" smtClean="0">
                <a:ln>
                  <a:solidFill>
                    <a:srgbClr val="FF388C"/>
                  </a:solidFill>
                </a:ln>
              </a:rPr>
              <a:t> Definition: </a:t>
            </a:r>
            <a:r>
              <a:rPr lang="en-US" dirty="0" smtClean="0"/>
              <a:t>“any combination of planned learning experiences based on sound theories that provide individuals, groups and communities the opportunity to acquire information and the skills needed to make quality health decisions” </a:t>
            </a:r>
            <a:r>
              <a:rPr lang="en-US" sz="1600" dirty="0" smtClean="0"/>
              <a:t>(Joint Committee, 2001,p. 10)</a:t>
            </a:r>
          </a:p>
          <a:p>
            <a:pPr>
              <a:buNone/>
            </a:pPr>
            <a:endParaRPr lang="en-US" sz="16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1000"/>
                                        <p:tgtEl>
                                          <p:spTgt spid="3">
                                            <p:txEl>
                                              <p:pRg st="3" end="3"/>
                                            </p:txEl>
                                          </p:spTgt>
                                        </p:tgtEl>
                                      </p:cBhvr>
                                    </p:animEffect>
                                    <p:anim calcmode="lin" valueType="num">
                                      <p:cBhvr>
                                        <p:cTn id="1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041583"/>
          </a:xfrm>
        </p:spPr>
        <p:txBody>
          <a:bodyPr>
            <a:normAutofit/>
          </a:bodyPr>
          <a:lstStyle/>
          <a:p>
            <a:r>
              <a:rPr lang="en-US" dirty="0" smtClean="0"/>
              <a:t>Health Education</a:t>
            </a:r>
          </a:p>
        </p:txBody>
      </p:sp>
      <p:sp>
        <p:nvSpPr>
          <p:cNvPr id="3" name="Content Placeholder 2"/>
          <p:cNvSpPr>
            <a:spLocks noGrp="1"/>
          </p:cNvSpPr>
          <p:nvPr>
            <p:ph idx="1"/>
          </p:nvPr>
        </p:nvSpPr>
        <p:spPr>
          <a:xfrm>
            <a:off x="0" y="1309077"/>
            <a:ext cx="8686800" cy="5548923"/>
          </a:xfrm>
        </p:spPr>
        <p:txBody>
          <a:bodyPr>
            <a:normAutofit/>
          </a:bodyPr>
          <a:lstStyle/>
          <a:p>
            <a:r>
              <a:rPr lang="en-US" dirty="0" smtClean="0"/>
              <a:t>“‘Traditional’ health education was often criticized for its narrow focus on information provision based on the assumption of a simple causation relationship between knowledge and behaviour” </a:t>
            </a:r>
            <a:r>
              <a:rPr lang="en-US" sz="1600" dirty="0" smtClean="0"/>
              <a:t> (Naidoo &amp;Wills, 2009, p. 58)</a:t>
            </a:r>
          </a:p>
          <a:p>
            <a:r>
              <a:rPr lang="en-US" dirty="0" smtClean="0"/>
              <a:t>Emphasis on individual responsibility         victim-blaming          feel guilty</a:t>
            </a:r>
          </a:p>
          <a:p>
            <a:r>
              <a:rPr lang="en-US" dirty="0" smtClean="0"/>
              <a:t>Although, it might be factors beyond their control that prevent them form making health changes.</a:t>
            </a:r>
            <a:endParaRPr lang="en-US" dirty="0"/>
          </a:p>
        </p:txBody>
      </p:sp>
      <p:cxnSp>
        <p:nvCxnSpPr>
          <p:cNvPr id="5" name="Straight Arrow Connector 4"/>
          <p:cNvCxnSpPr/>
          <p:nvPr/>
        </p:nvCxnSpPr>
        <p:spPr>
          <a:xfrm>
            <a:off x="7317154" y="4005385"/>
            <a:ext cx="683846" cy="1953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7" name="Straight Arrow Connector 6"/>
          <p:cNvCxnSpPr/>
          <p:nvPr/>
        </p:nvCxnSpPr>
        <p:spPr>
          <a:xfrm>
            <a:off x="3458307" y="4454769"/>
            <a:ext cx="742462" cy="158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accel="50000" decel="5000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par>
                                <p:cTn id="19" presetID="2" presetClass="entr" presetSubtype="4" accel="50000" decel="5000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accel="50000" decel="5000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additive="base">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Promotion</a:t>
            </a:r>
            <a:endParaRPr lang="en-US" dirty="0"/>
          </a:p>
        </p:txBody>
      </p:sp>
      <p:sp>
        <p:nvSpPr>
          <p:cNvPr id="3" name="Content Placeholder 2"/>
          <p:cNvSpPr>
            <a:spLocks noGrp="1"/>
          </p:cNvSpPr>
          <p:nvPr>
            <p:ph idx="1"/>
          </p:nvPr>
        </p:nvSpPr>
        <p:spPr/>
        <p:txBody>
          <a:bodyPr/>
          <a:lstStyle/>
          <a:p>
            <a:pPr>
              <a:buNone/>
            </a:pPr>
            <a:r>
              <a:rPr lang="en-US" dirty="0" smtClean="0">
                <a:ln w="10160">
                  <a:solidFill>
                    <a:schemeClr val="accent1"/>
                  </a:solidFill>
                  <a:prstDash val="solid"/>
                </a:ln>
                <a:solidFill>
                  <a:srgbClr val="FFFFFF"/>
                </a:solidFill>
                <a:effectLst>
                  <a:outerShdw blurRad="38100" dist="32000" dir="5400000" algn="tl">
                    <a:srgbClr val="000000">
                      <a:alpha val="30000"/>
                    </a:srgbClr>
                  </a:outerShdw>
                </a:effectLst>
              </a:rPr>
              <a:t>Definition: </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“any planned combination of educational, political, environmental, regulatory, or organizational mechanisms that support actions and conditions of living conducive to the health of individuals, groups, and communities” </a:t>
            </a:r>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(Joint Committee, 2001,p. 101) </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Promotion</a:t>
            </a:r>
            <a:endParaRPr lang="en-US" dirty="0"/>
          </a:p>
        </p:txBody>
      </p:sp>
      <p:sp>
        <p:nvSpPr>
          <p:cNvPr id="3" name="Content Placeholder 2"/>
          <p:cNvSpPr>
            <a:spLocks noGrp="1"/>
          </p:cNvSpPr>
          <p:nvPr>
            <p:ph idx="1"/>
          </p:nvPr>
        </p:nvSpPr>
        <p:spPr>
          <a:xfrm>
            <a:off x="457200" y="1426872"/>
            <a:ext cx="8229600" cy="5431128"/>
          </a:xfrm>
        </p:spPr>
        <p:txBody>
          <a:bodyPr>
            <a:normAutofit fontScale="85000" lnSpcReduction="10000"/>
          </a:bodyPr>
          <a:lstStyle/>
          <a:p>
            <a:r>
              <a:rPr lang="en-US" dirty="0" smtClean="0"/>
              <a:t>Health is viewed as a collective responsibility of society, not just the individuals’.</a:t>
            </a:r>
          </a:p>
          <a:p>
            <a:pPr>
              <a:buNone/>
            </a:pPr>
            <a:endParaRPr lang="en-US" dirty="0" smtClean="0"/>
          </a:p>
          <a:p>
            <a:r>
              <a:rPr lang="en-US" dirty="0" smtClean="0"/>
              <a:t>Involves public policy changes and community actions to enable people to make changes in their lives.</a:t>
            </a:r>
          </a:p>
          <a:p>
            <a:pPr>
              <a:buNone/>
            </a:pPr>
            <a:endParaRPr lang="en-US" dirty="0" smtClean="0"/>
          </a:p>
          <a:p>
            <a:r>
              <a:rPr lang="en-US" dirty="0" smtClean="0"/>
              <a:t>“includes increasing individual knowledge about the functions of the body and ways of preventing illness, raising competence in using the health care system, and raising awareness and strengthening community action about the political and environmental factors that influence health” </a:t>
            </a:r>
            <a:r>
              <a:rPr lang="en-US" sz="1600" dirty="0" smtClean="0"/>
              <a:t>(Naidoo &amp; Wills, 2009, p. 63)</a:t>
            </a:r>
          </a:p>
          <a:p>
            <a:pPr>
              <a:buNone/>
            </a:pPr>
            <a:endParaRP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7494"/>
            <a:ext cx="8686800" cy="1206417"/>
          </a:xfrm>
        </p:spPr>
        <p:txBody>
          <a:bodyPr>
            <a:normAutofit fontScale="90000"/>
          </a:bodyPr>
          <a:lstStyle/>
          <a:p>
            <a:r>
              <a:rPr lang="en-US" dirty="0" smtClean="0"/>
              <a:t>Relationship between Health Education and Health Promotion</a:t>
            </a:r>
            <a:endParaRPr lang="en-US" dirty="0"/>
          </a:p>
        </p:txBody>
      </p:sp>
      <p:sp>
        <p:nvSpPr>
          <p:cNvPr id="3" name="Content Placeholder 2"/>
          <p:cNvSpPr>
            <a:spLocks noGrp="1"/>
          </p:cNvSpPr>
          <p:nvPr>
            <p:ph idx="1"/>
          </p:nvPr>
        </p:nvSpPr>
        <p:spPr>
          <a:xfrm>
            <a:off x="457200" y="4000500"/>
            <a:ext cx="8229600" cy="2857499"/>
          </a:xfrm>
        </p:spPr>
        <p:txBody>
          <a:bodyPr>
            <a:normAutofit fontScale="70000" lnSpcReduction="20000"/>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Health promotion is an umbrella term incorporating aspects of health education. However, the two terms are often used interchangeably.</a:t>
            </a:r>
            <a:endParaRPr lang="en-US" dirty="0"/>
          </a:p>
        </p:txBody>
      </p:sp>
      <p:pic>
        <p:nvPicPr>
          <p:cNvPr id="6" name="Picture 5" descr="HP-HE-diagram.jpg"/>
          <p:cNvPicPr>
            <a:picLocks noChangeAspect="1"/>
          </p:cNvPicPr>
          <p:nvPr/>
        </p:nvPicPr>
        <p:blipFill>
          <a:blip r:embed="rId3"/>
          <a:stretch>
            <a:fillRect/>
          </a:stretch>
        </p:blipFill>
        <p:spPr>
          <a:xfrm>
            <a:off x="650875" y="1473910"/>
            <a:ext cx="7540625" cy="4431589"/>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Verve.thmx</Template>
  <TotalTime>802</TotalTime>
  <Words>898</Words>
  <Application>Microsoft Macintosh PowerPoint</Application>
  <PresentationFormat>On-screen Show (4:3)</PresentationFormat>
  <Paragraphs>88</Paragraphs>
  <Slides>14</Slides>
  <Notes>13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Verve</vt:lpstr>
      <vt:lpstr>      The Development of Health Education and Health Promotion</vt:lpstr>
      <vt:lpstr>Outline:</vt:lpstr>
      <vt:lpstr>Key words, Terms, and Definitions</vt:lpstr>
      <vt:lpstr>Slide 4</vt:lpstr>
      <vt:lpstr>Health Education</vt:lpstr>
      <vt:lpstr>Health Education</vt:lpstr>
      <vt:lpstr>Health Promotion</vt:lpstr>
      <vt:lpstr>Health Promotion</vt:lpstr>
      <vt:lpstr>Relationship between Health Education and Health Promotion</vt:lpstr>
      <vt:lpstr>Development of Health Education/Promotion in the US</vt:lpstr>
      <vt:lpstr>Development of Health Education/Promotion in the US</vt:lpstr>
      <vt:lpstr>Development of Health Education/Promotion in the US</vt:lpstr>
      <vt:lpstr>Development of Health Education/Promotion in the US</vt:lpstr>
      <vt:lpstr>Conclusion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The Development of Health Education and Health Promotion</dc:title>
  <dc:creator>Abdullah Kattan</dc:creator>
  <cp:lastModifiedBy>ksu</cp:lastModifiedBy>
  <cp:revision>22</cp:revision>
  <cp:lastPrinted>2012-09-04T20:59:42Z</cp:lastPrinted>
  <dcterms:created xsi:type="dcterms:W3CDTF">2012-09-07T20:19:28Z</dcterms:created>
  <dcterms:modified xsi:type="dcterms:W3CDTF">2013-08-28T08:48:01Z</dcterms:modified>
</cp:coreProperties>
</file>