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92" r:id="rId1"/>
  </p:sldMasterIdLst>
  <p:sldIdLst>
    <p:sldId id="256" r:id="rId2"/>
    <p:sldId id="259" r:id="rId3"/>
    <p:sldId id="257" r:id="rId4"/>
    <p:sldId id="258" r:id="rId5"/>
    <p:sldId id="260" r:id="rId6"/>
    <p:sldId id="273" r:id="rId7"/>
    <p:sldId id="261" r:id="rId8"/>
    <p:sldId id="275" r:id="rId9"/>
    <p:sldId id="276" r:id="rId10"/>
    <p:sldId id="262" r:id="rId11"/>
    <p:sldId id="277" r:id="rId12"/>
    <p:sldId id="263" r:id="rId13"/>
    <p:sldId id="279" r:id="rId14"/>
    <p:sldId id="278" r:id="rId15"/>
    <p:sldId id="288" r:id="rId16"/>
    <p:sldId id="264" r:id="rId17"/>
    <p:sldId id="281" r:id="rId18"/>
    <p:sldId id="282" r:id="rId19"/>
    <p:sldId id="283" r:id="rId20"/>
    <p:sldId id="265" r:id="rId21"/>
    <p:sldId id="284" r:id="rId22"/>
    <p:sldId id="285" r:id="rId23"/>
    <p:sldId id="286" r:id="rId24"/>
    <p:sldId id="266" r:id="rId25"/>
    <p:sldId id="287" r:id="rId26"/>
    <p:sldId id="267" r:id="rId27"/>
    <p:sldId id="289" r:id="rId28"/>
    <p:sldId id="269" r:id="rId29"/>
    <p:sldId id="290" r:id="rId30"/>
    <p:sldId id="270" r:id="rId31"/>
    <p:sldId id="291" r:id="rId32"/>
    <p:sldId id="274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295" autoAdjust="0"/>
    <p:restoredTop sz="95736" autoAdjust="0"/>
  </p:normalViewPr>
  <p:slideViewPr>
    <p:cSldViewPr snapToGrid="0" snapToObjects="1" showGuides="1">
      <p:cViewPr>
        <p:scale>
          <a:sx n="75" d="100"/>
          <a:sy n="75" d="100"/>
        </p:scale>
        <p:origin x="18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AB02A5-4FE5-49D9-9E24-09F23B90C450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FE0B2381-4E04-E541-B9C9-27F588662E1A}" type="datetimeFigureOut">
              <a:rPr lang="en-US" smtClean="0"/>
              <a:pPr/>
              <a:t>9/15/2013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1C1CA78-E256-0A4E-8BC3-304D7B1713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3" r:id="rId1"/>
    <p:sldLayoutId id="2147484694" r:id="rId2"/>
    <p:sldLayoutId id="2147484695" r:id="rId3"/>
    <p:sldLayoutId id="2147484696" r:id="rId4"/>
    <p:sldLayoutId id="2147484697" r:id="rId5"/>
    <p:sldLayoutId id="2147484698" r:id="rId6"/>
    <p:sldLayoutId id="2147484699" r:id="rId7"/>
    <p:sldLayoutId id="2147484700" r:id="rId8"/>
    <p:sldLayoutId id="2147484701" r:id="rId9"/>
    <p:sldLayoutId id="2147484702" r:id="rId10"/>
    <p:sldLayoutId id="2147484703" r:id="rId11"/>
    <p:sldLayoutId id="2147484704" r:id="rId12"/>
    <p:sldLayoutId id="2147484705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doR4lNRzx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Images of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a Balanced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image incorporates epidemiology, which provide an important understanding of the relationship among host, agent, and environment.</a:t>
            </a:r>
          </a:p>
          <a:p>
            <a:r>
              <a:rPr lang="en-US" dirty="0" smtClean="0"/>
              <a:t>A major goal of epidemiology is to identify aggregates, or subpopulations at high risk for disease or health-threatening conditions.</a:t>
            </a:r>
          </a:p>
          <a:p>
            <a:r>
              <a:rPr lang="en-US" dirty="0" smtClean="0"/>
              <a:t>The intent is to identify risk factors, and then modify or reduce them through preventive interventions.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a Balanced State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epidemiologic framework, health is identified along a health-illness-death continuum</a:t>
            </a:r>
          </a:p>
          <a:p>
            <a:r>
              <a:rPr lang="en-US" dirty="0" smtClean="0"/>
              <a:t>The origins of health and illness are indicative of other processes that occur before the human being is affected (heredity/predisposing genetic forces)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a Balanced State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Period of </a:t>
            </a:r>
            <a:r>
              <a:rPr lang="en-US" dirty="0" err="1" smtClean="0"/>
              <a:t>prepathogenesis</a:t>
            </a:r>
            <a:r>
              <a:rPr lang="en-US" dirty="0" smtClean="0"/>
              <a:t>: The preliminary interaction of the human host, potential disease agent, and environmental factors in disease production/ (a period of health)</a:t>
            </a:r>
          </a:p>
          <a:p>
            <a:r>
              <a:rPr lang="en-US" dirty="0" smtClean="0"/>
              <a:t>Period of pathogenesis: When the disease provoking stimuli produce changes in the human system</a:t>
            </a:r>
          </a:p>
          <a:p>
            <a:r>
              <a:rPr lang="en-US" dirty="0" smtClean="0"/>
              <a:t>Disease is a state of disequilibrium,  or </a:t>
            </a:r>
            <a:r>
              <a:rPr lang="en-US" dirty="0" err="1" smtClean="0"/>
              <a:t>dis</a:t>
            </a:r>
            <a:r>
              <a:rPr lang="en-US" dirty="0" smtClean="0"/>
              <a:t>-ease</a:t>
            </a:r>
          </a:p>
          <a:p>
            <a:r>
              <a:rPr lang="en-US" dirty="0" smtClean="0"/>
              <a:t>Health is a state of balance or equilibrium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a Balanced State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Equilibrium is achieved through the interaction of the multiple factors and forces that influence and contribute to health</a:t>
            </a:r>
          </a:p>
          <a:p>
            <a:r>
              <a:rPr lang="en-US" dirty="0" smtClean="0"/>
              <a:t>Physical, physiological</a:t>
            </a:r>
            <a:r>
              <a:rPr lang="en-US" smtClean="0"/>
              <a:t>, psychological, </a:t>
            </a:r>
            <a:r>
              <a:rPr lang="en-US" dirty="0" smtClean="0"/>
              <a:t>social, cultural, spiritual, political and economic forces interact and contribute to the unique image of health for each individual, family, group, and community.</a:t>
            </a:r>
          </a:p>
          <a:p>
            <a:r>
              <a:rPr lang="en-US" dirty="0" smtClean="0"/>
              <a:t>Cultural ideologies and traditions also influence the image of health as balance.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image Leads to a further view of health as the successful fulfillment of certain tasks appropriate to particular life stages.</a:t>
            </a:r>
          </a:p>
          <a:p>
            <a:r>
              <a:rPr lang="en-US" dirty="0" smtClean="0"/>
              <a:t>Persons are seen as having a capacity for growth that can be enhanced and supported, this development is seen as an ongoing process that occurs continuously and systematically throughout the life span.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Growth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Interventions at critical life stages are believed to be the most effective and to foster optimal growth.</a:t>
            </a:r>
          </a:p>
          <a:p>
            <a:r>
              <a:rPr lang="en-US" dirty="0" smtClean="0"/>
              <a:t>Through identification of certain transition points, the unique needs, behaviors, an motivations of certain populations are targeted.</a:t>
            </a:r>
          </a:p>
          <a:p>
            <a:r>
              <a:rPr lang="en-US" dirty="0" smtClean="0"/>
              <a:t>“our ultimate goal as a society and as members of communities surely is to maximize human development and the achievement of full human potential” </a:t>
            </a:r>
            <a:r>
              <a:rPr lang="en-US" sz="1730" dirty="0" smtClean="0"/>
              <a:t>(Hancock, </a:t>
            </a:r>
            <a:r>
              <a:rPr lang="en-US" sz="1730" dirty="0" err="1" smtClean="0"/>
              <a:t>Labonte</a:t>
            </a:r>
            <a:r>
              <a:rPr lang="en-US" sz="1730" dirty="0" smtClean="0"/>
              <a:t>, &amp; Edwards, 1999, p. 522)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Health is seen as the capacity to fulfill critical life functions.</a:t>
            </a:r>
          </a:p>
          <a:p>
            <a:r>
              <a:rPr lang="en-US" dirty="0" smtClean="0"/>
              <a:t>Functionality?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For individuals : </a:t>
            </a:r>
            <a:r>
              <a:rPr lang="en-US" dirty="0" smtClean="0"/>
              <a:t>functional health patterns include all activities that influence a person’s relationship with the environment.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Physiological functions—digestion, hydration, sleep,…etc.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Psychological functioning—behaviour, communication, and emotional development.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Functionality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For families:  </a:t>
            </a:r>
            <a:r>
              <a:rPr lang="en-US" dirty="0" smtClean="0"/>
              <a:t>The capacity to nurture family members through physical, emotional, educational, and social support activities.</a:t>
            </a:r>
          </a:p>
          <a:p>
            <a:pPr>
              <a:buClr>
                <a:schemeClr val="accent6">
                  <a:lumMod val="50000"/>
                </a:schemeClr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For communities: </a:t>
            </a:r>
            <a:r>
              <a:rPr lang="en-US" dirty="0" smtClean="0">
                <a:solidFill>
                  <a:srgbClr val="2F1F58"/>
                </a:solidFill>
              </a:rPr>
              <a:t>to provide community members with resources to sustain themselves.</a:t>
            </a:r>
          </a:p>
          <a:p>
            <a:pPr>
              <a:buClr>
                <a:schemeClr val="accent6">
                  <a:lumMod val="50000"/>
                </a:schemeClr>
              </a:buClr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At the global level: </a:t>
            </a:r>
            <a:r>
              <a:rPr lang="en-US" dirty="0" smtClean="0">
                <a:solidFill>
                  <a:srgbClr val="2F1F58"/>
                </a:solidFill>
              </a:rPr>
              <a:t>Nations participate in achieving </a:t>
            </a:r>
            <a:r>
              <a:rPr lang="en-US" dirty="0" smtClean="0"/>
              <a:t>shared responsibility for mutual health goals  for their population.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Functionality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the functional capacity of individuals,…, and communities is limited, health is altered, and adaptation is necessary to adjust to the environment and fulfill functions.</a:t>
            </a:r>
          </a:p>
          <a:p>
            <a:r>
              <a:rPr lang="en-US" dirty="0" smtClean="0"/>
              <a:t>Disability is viewed as a </a:t>
            </a:r>
            <a:r>
              <a:rPr lang="en-US" i="1" dirty="0" smtClean="0"/>
              <a:t>different ability. </a:t>
            </a:r>
            <a:r>
              <a:rPr lang="en-US" dirty="0" smtClean="0"/>
              <a:t>It requires an altered environment so that a person can achieve vital life functions.</a:t>
            </a:r>
          </a:p>
          <a:p>
            <a:r>
              <a:rPr lang="en-US" dirty="0" smtClean="0"/>
              <a:t>When the environment is made accessible to different abilities, then persons with disabling conditions become equally 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Functionality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Rehabilitation: is a level of prevention, focuses on recovering remaining capacity to maintain function</a:t>
            </a:r>
          </a:p>
          <a:p>
            <a:r>
              <a:rPr lang="en-US" dirty="0" smtClean="0"/>
              <a:t>Health literacy also affects functional health.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It refers to the “capacity to obtain, process, and understand basic health information and services needed to make appropriate health decisions” </a:t>
            </a:r>
            <a:r>
              <a:rPr lang="en-US" sz="1400" dirty="0" smtClean="0"/>
              <a:t>(P. 10) 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Images of health</a:t>
            </a:r>
          </a:p>
          <a:p>
            <a:r>
              <a:rPr lang="en-US" dirty="0" smtClean="0"/>
              <a:t>Imagining health</a:t>
            </a:r>
          </a:p>
          <a:p>
            <a:r>
              <a:rPr lang="en-US" dirty="0" smtClean="0"/>
              <a:t>Health as antithesis of disease</a:t>
            </a:r>
          </a:p>
          <a:p>
            <a:r>
              <a:rPr lang="en-US" dirty="0" smtClean="0"/>
              <a:t>Health as a balanced state</a:t>
            </a:r>
          </a:p>
          <a:p>
            <a:r>
              <a:rPr lang="en-US" dirty="0" smtClean="0"/>
              <a:t>Health as growth</a:t>
            </a:r>
          </a:p>
          <a:p>
            <a:r>
              <a:rPr lang="en-US" dirty="0" smtClean="0"/>
              <a:t>Health as functionality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Health as goodness of fit</a:t>
            </a:r>
          </a:p>
          <a:p>
            <a:r>
              <a:rPr lang="en-US" dirty="0" smtClean="0"/>
              <a:t>Health as wholeness</a:t>
            </a:r>
          </a:p>
          <a:p>
            <a:r>
              <a:rPr lang="en-US" dirty="0" smtClean="0"/>
              <a:t>Health as well-being</a:t>
            </a:r>
          </a:p>
          <a:p>
            <a:r>
              <a:rPr lang="en-US" dirty="0" smtClean="0"/>
              <a:t>Health as empowerment</a:t>
            </a:r>
          </a:p>
          <a:p>
            <a:r>
              <a:rPr lang="en-US" dirty="0" smtClean="0"/>
              <a:t>Health as a resource</a:t>
            </a:r>
          </a:p>
          <a:p>
            <a:r>
              <a:rPr lang="en-US" dirty="0" smtClean="0"/>
              <a:t>Conclusion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Goodness of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fit between the person and the environment is imperceptible.</a:t>
            </a:r>
          </a:p>
          <a:p>
            <a:r>
              <a:rPr lang="en-US" dirty="0" smtClean="0"/>
              <a:t>This image considers the </a:t>
            </a:r>
            <a:r>
              <a:rPr lang="en-US" dirty="0" smtClean="0"/>
              <a:t>linking </a:t>
            </a:r>
            <a:r>
              <a:rPr lang="en-US" dirty="0" smtClean="0"/>
              <a:t>of the determining factors of health.</a:t>
            </a:r>
          </a:p>
          <a:p>
            <a:r>
              <a:rPr lang="en-US" dirty="0" smtClean="0"/>
              <a:t>Determinants of health are: Human biology, environment, health care, and life style.</a:t>
            </a:r>
          </a:p>
          <a:p>
            <a:r>
              <a:rPr lang="en-US" dirty="0" smtClean="0"/>
              <a:t>Special attention is now being given to the influence of individual life style on personal health.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Goodness of Fit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Lifestyle is about choosing.</a:t>
            </a:r>
          </a:p>
          <a:p>
            <a:r>
              <a:rPr lang="en-US" dirty="0" smtClean="0"/>
              <a:t>Much progress in the overall major decline in death rates for the leading causes of death among Americans has been traced to reduction in risk factors.</a:t>
            </a:r>
          </a:p>
          <a:p>
            <a:r>
              <a:rPr lang="en-US" dirty="0" smtClean="0"/>
              <a:t>Focusing on lifestyle alone can easily result in “blaming the victim”</a:t>
            </a:r>
          </a:p>
          <a:p>
            <a:r>
              <a:rPr lang="en-US" dirty="0" smtClean="0"/>
              <a:t>Instead, health should be viewed as an outcome of  multiplicity of determinants.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Goodness of Fit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689349"/>
            <a:ext cx="7570787" cy="516865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Lifestyle is only one of the four major factors that determine health.</a:t>
            </a:r>
          </a:p>
          <a:p>
            <a:r>
              <a:rPr lang="en-US" dirty="0" smtClean="0"/>
              <a:t>Environmental determinants of health are often negotiated at the public policy level leaving individuals,…,and communities without a sense of personal control.</a:t>
            </a:r>
          </a:p>
          <a:p>
            <a:r>
              <a:rPr lang="en-US" dirty="0" smtClean="0"/>
              <a:t>Environmental factors such as poverty, racism, and resource allocation challenge the individual’s potential for health and limit choice.</a:t>
            </a:r>
          </a:p>
          <a:p>
            <a:r>
              <a:rPr lang="en-US" dirty="0" smtClean="0"/>
              <a:t>Also, the availability,…adequacy, and acceptability of health care can enable or diminish health potential.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Goodness of Fit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82550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 one factor alone determines an individual’s health</a:t>
            </a:r>
          </a:p>
          <a:p>
            <a:r>
              <a:rPr lang="en-US" dirty="0" smtClean="0"/>
              <a:t>But, there is opportunity for change to occur at the point these factors interface.</a:t>
            </a:r>
          </a:p>
          <a:p>
            <a:r>
              <a:rPr lang="en-US" dirty="0" smtClean="0"/>
              <a:t>The preparation of public health professionals for addressing the public’s health relies on an understanding of the various determinants of health.</a:t>
            </a:r>
          </a:p>
          <a:p>
            <a:r>
              <a:rPr lang="en-US" dirty="0" smtClean="0"/>
              <a:t>The fit among these factors and forces shapes an understanding of the determinants of population health.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Wholeness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4" y="1452283"/>
            <a:ext cx="8873066" cy="2628650"/>
          </a:xfrm>
        </p:spPr>
        <p:txBody>
          <a:bodyPr>
            <a:normAutofit/>
          </a:bodyPr>
          <a:lstStyle/>
          <a:p>
            <a:r>
              <a:rPr lang="en-US" dirty="0" smtClean="0"/>
              <a:t>A holistic image of health is central to healing and complementary health care delivery.</a:t>
            </a:r>
          </a:p>
          <a:p>
            <a:r>
              <a:rPr lang="en-US" dirty="0" smtClean="0"/>
              <a:t>The idea that every aspect of a human being, family, or community is linked and interacting arises from </a:t>
            </a:r>
            <a:r>
              <a:rPr lang="en-US" b="1" dirty="0" smtClean="0"/>
              <a:t>a system theory</a:t>
            </a:r>
          </a:p>
          <a:p>
            <a:endParaRPr lang="en-US" b="1" dirty="0" smtClean="0"/>
          </a:p>
        </p:txBody>
      </p:sp>
      <p:pic>
        <p:nvPicPr>
          <p:cNvPr id="7" name="Picture 6" descr="syste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660934"/>
            <a:ext cx="4572001" cy="3197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Wholeness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can be viewed as system integrity and unity. Supporting the integrity of the human system is the focus of promoting and maintaining health.</a:t>
            </a:r>
          </a:p>
          <a:p>
            <a:r>
              <a:rPr lang="en-US" dirty="0" smtClean="0"/>
              <a:t>Health is wholeness. Human systems are no longer viewed in isolation. Individual health, family health, society, community, nation , and the whole world are influenced by and affecting each other.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Well-Being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761067"/>
            <a:ext cx="8212667" cy="4859866"/>
          </a:xfrm>
        </p:spPr>
        <p:txBody>
          <a:bodyPr>
            <a:normAutofit/>
          </a:bodyPr>
          <a:lstStyle/>
          <a:p>
            <a:r>
              <a:rPr lang="en-CA" dirty="0" smtClean="0"/>
              <a:t>WHO defined the word health as “ a state of </a:t>
            </a:r>
            <a:r>
              <a:rPr lang="en-CA" dirty="0" smtClean="0">
                <a:solidFill>
                  <a:srgbClr val="FF0000"/>
                </a:solidFill>
              </a:rPr>
              <a:t>complete</a:t>
            </a:r>
            <a:r>
              <a:rPr lang="en-CA" dirty="0" smtClean="0"/>
              <a:t> physical, mental, and social well-being, and not merely the absence of disease or infirmity”</a:t>
            </a:r>
          </a:p>
          <a:p>
            <a:pPr lvl="1">
              <a:buFont typeface="Wingdings" charset="2"/>
              <a:buChar char="ü"/>
            </a:pPr>
            <a:r>
              <a:rPr lang="en-CA" dirty="0" smtClean="0"/>
              <a:t>Referring to health as “complete” state may mean that health requires no improvement and that anything other than complete well-being is not health</a:t>
            </a:r>
          </a:p>
          <a:p>
            <a:pPr lvl="1">
              <a:buFont typeface="Wingdings" charset="2"/>
              <a:buChar char="ü"/>
            </a:pPr>
            <a:r>
              <a:rPr lang="en-CA" dirty="0" smtClean="0"/>
              <a:t>It may also means that the term is unsuitable for either measuring or comparing states of health. Even if someone did achieve such a state of complete health, it would be short-lived.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Well-Being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1565"/>
            <a:ext cx="8178800" cy="489323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Rather than being a complete static state, health involves maintaining completeness on an ongoing basis. Balance and dynamism are combined while a person, family, group, or community moves purposefully toward a goal.</a:t>
            </a:r>
          </a:p>
          <a:p>
            <a:r>
              <a:rPr lang="en-US" dirty="0" smtClean="0"/>
              <a:t>Well-being is an imprecise term submitting both subjective and objective definitions and methods of measurement.</a:t>
            </a:r>
          </a:p>
          <a:p>
            <a:r>
              <a:rPr lang="en-US" dirty="0" smtClean="0"/>
              <a:t>Different individuals experience the sense of well-being in very different ways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is a strong link between individuals’ or communities’ sense of power and the level of health they experience.</a:t>
            </a:r>
          </a:p>
          <a:p>
            <a:r>
              <a:rPr lang="en-US" dirty="0" smtClean="0"/>
              <a:t>Powerlessness has been identified as a broad-based risk factor for the development of disease.</a:t>
            </a:r>
          </a:p>
          <a:p>
            <a:r>
              <a:rPr lang="en-US" dirty="0" smtClean="0"/>
              <a:t>The view of health as empowerment includes the belief that individuals possess many and diverse self-care abilities that contribute to determining their health.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Empowerment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Persons require certain self-care skills to feel in control and to direct their own life course.</a:t>
            </a:r>
          </a:p>
          <a:p>
            <a:r>
              <a:rPr lang="en-US" dirty="0" smtClean="0"/>
              <a:t>Community change depends on the ability of the community’s members to self-direct.</a:t>
            </a:r>
          </a:p>
          <a:p>
            <a:r>
              <a:rPr lang="en-US" dirty="0" smtClean="0"/>
              <a:t>The ability to control and shape this vision is dependent on a redistribution of power within the health care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different constructions (images) of health.</a:t>
            </a:r>
          </a:p>
          <a:p>
            <a:r>
              <a:rPr lang="en-US" dirty="0" smtClean="0"/>
              <a:t>These images represent the clustering of views on health, and provide a framework to explain the dynamics of client change.</a:t>
            </a:r>
          </a:p>
          <a:p>
            <a:r>
              <a:rPr lang="en-US" dirty="0" smtClean="0"/>
              <a:t>Each image category my include aspects that are also found in other images.</a:t>
            </a:r>
          </a:p>
          <a:p>
            <a:r>
              <a:rPr lang="en-US" dirty="0" smtClean="0"/>
              <a:t>Reflecting on these images of health reveals the complexities of health.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a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913467"/>
            <a:ext cx="7962371" cy="4944534"/>
          </a:xfrm>
        </p:spPr>
        <p:txBody>
          <a:bodyPr>
            <a:normAutofit/>
          </a:bodyPr>
          <a:lstStyle/>
          <a:p>
            <a:r>
              <a:rPr lang="en-US" dirty="0" smtClean="0"/>
              <a:t>Health is seen as  a resource for everyday life, not the objective of living.</a:t>
            </a:r>
          </a:p>
          <a:p>
            <a:r>
              <a:rPr lang="en-US" dirty="0" smtClean="0"/>
              <a:t>Health is not a state or absolute condition but rather the dynamic capability to deal with life’s challenges and care for oneself.</a:t>
            </a:r>
          </a:p>
          <a:p>
            <a:r>
              <a:rPr lang="en-US" dirty="0" smtClean="0"/>
              <a:t>Health is a life force for engaging in an evolving process of development.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a Resource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981200"/>
            <a:ext cx="7570787" cy="4069976"/>
          </a:xfrm>
        </p:spPr>
        <p:txBody>
          <a:bodyPr/>
          <a:lstStyle/>
          <a:p>
            <a:r>
              <a:rPr lang="en-US" dirty="0" smtClean="0"/>
              <a:t>This image of health as resource for everyday living extends to community, society, and world proportions.</a:t>
            </a:r>
          </a:p>
          <a:p>
            <a:r>
              <a:rPr lang="en-US" dirty="0" smtClean="0"/>
              <a:t>Finally, “a population that is not healthy cannot learn, cannot work, cannot develop” </a:t>
            </a:r>
            <a:r>
              <a:rPr lang="en-US" sz="1882" dirty="0" smtClean="0"/>
              <a:t>(</a:t>
            </a:r>
            <a:r>
              <a:rPr lang="en-US" sz="1882" dirty="0" err="1" smtClean="0"/>
              <a:t>Fuenzalida-Puelma</a:t>
            </a:r>
            <a:r>
              <a:rPr lang="en-US" sz="1882" dirty="0" smtClean="0"/>
              <a:t>&amp;Connors, 1989, p. xv)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u="sng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http://www.youtube.com/watch?v=4doR4lNRzxE</a:t>
            </a:r>
            <a:r>
              <a:rPr lang="ar-SA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of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Antithesis of disease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Balanced state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Growth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Functionality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Goodness of fit</a:t>
            </a:r>
          </a:p>
          <a:p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Wholeness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Well-being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Empowerment</a:t>
            </a:r>
          </a:p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Resource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Imagining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828800"/>
            <a:ext cx="7570787" cy="4588933"/>
          </a:xfrm>
          <a:ln w="28575" cmpd="sng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Health is an elusive term.</a:t>
            </a:r>
          </a:p>
          <a:p>
            <a:r>
              <a:rPr lang="en-US" dirty="0" smtClean="0"/>
              <a:t>Health care professionals know more about disease, pathology, and dysfunction than they do about health.</a:t>
            </a:r>
          </a:p>
          <a:p>
            <a:r>
              <a:rPr lang="en-US" dirty="0" smtClean="0"/>
              <a:t>The clients look to us to assist them to achieve their desire to be and feel healthy. </a:t>
            </a:r>
          </a:p>
          <a:p>
            <a:r>
              <a:rPr lang="en-US" dirty="0" smtClean="0"/>
              <a:t>The client and the health care professional may have different expectations and images of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Imagining Health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dirty="0" smtClean="0"/>
              <a:t>The images of health reflect a clustering of views on health.</a:t>
            </a:r>
          </a:p>
          <a:p>
            <a:r>
              <a:rPr lang="en-US" dirty="0" smtClean="0"/>
              <a:t>They are offered to stimulate a re-visioning of health.</a:t>
            </a:r>
          </a:p>
          <a:p>
            <a:r>
              <a:rPr lang="en-US" dirty="0" smtClean="0"/>
              <a:t>Health stands on its own as a life process, to be imagined and realized within the unique capacity of everything human.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the Antithesis of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/>
          </a:bodyPr>
          <a:lstStyle/>
          <a:p>
            <a:r>
              <a:rPr lang="en-US" dirty="0" smtClean="0"/>
              <a:t>Health and disease are viewed as opposite states, with health as the absence of disease.</a:t>
            </a:r>
          </a:p>
          <a:p>
            <a:r>
              <a:rPr lang="en-US" dirty="0" smtClean="0"/>
              <a:t>Dubos (1965) referred to “the state of health and disease [as] the expressions of the success or failure experienced by the organism in its efforts to respond adaptively to environmental changes” </a:t>
            </a:r>
            <a:r>
              <a:rPr lang="en-US" sz="1730" dirty="0" smtClean="0"/>
              <a:t>(</a:t>
            </a:r>
            <a:r>
              <a:rPr lang="en-US" sz="1730" dirty="0" err="1" smtClean="0"/>
              <a:t>p.xvii</a:t>
            </a:r>
            <a:r>
              <a:rPr lang="en-US" sz="1730" dirty="0" smtClean="0"/>
              <a:t>).</a:t>
            </a:r>
          </a:p>
          <a:p>
            <a:r>
              <a:rPr lang="en-US" dirty="0" smtClean="0"/>
              <a:t>Population’s health is measured by its opposite, the population’s morbidity and mortality 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the Antithesis of Disease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945438" cy="4723902"/>
          </a:xfrm>
        </p:spPr>
        <p:txBody>
          <a:bodyPr>
            <a:normAutofit/>
          </a:bodyPr>
          <a:lstStyle/>
          <a:p>
            <a:r>
              <a:rPr lang="en-US" dirty="0" smtClean="0"/>
              <a:t>Persons suffering from disease are often ostracized by society.</a:t>
            </a:r>
          </a:p>
          <a:p>
            <a:r>
              <a:rPr lang="en-US" dirty="0" smtClean="0"/>
              <a:t>Their condition or illness is contradictory to what is defined as healthy by society, and their presence threatens the perceived social order.</a:t>
            </a:r>
          </a:p>
          <a:p>
            <a:r>
              <a:rPr lang="en-US" dirty="0" smtClean="0"/>
              <a:t>In this definition of health, evaluative statements about clients are made within the parameter of illness, using a system of disease signs and symptoms.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as the Antithesis of Disease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model</a:t>
            </a:r>
          </a:p>
          <a:p>
            <a:r>
              <a:rPr lang="en-US" dirty="0" smtClean="0"/>
              <a:t>Health is a condition of norm </a:t>
            </a:r>
            <a:r>
              <a:rPr lang="en-US" sz="3200" dirty="0" smtClean="0"/>
              <a:t>× </a:t>
            </a:r>
            <a:r>
              <a:rPr lang="en-US" dirty="0" smtClean="0"/>
              <a:t>illness falls outside the range of normal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1228</TotalTime>
  <Words>1843</Words>
  <Application>Microsoft Macintosh PowerPoint</Application>
  <PresentationFormat>On-screen Show (4:3)</PresentationFormat>
  <Paragraphs>143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Infusion</vt:lpstr>
      <vt:lpstr>Images of Health</vt:lpstr>
      <vt:lpstr>Outline</vt:lpstr>
      <vt:lpstr>Introduction </vt:lpstr>
      <vt:lpstr>Images of Health</vt:lpstr>
      <vt:lpstr>Imagining Health</vt:lpstr>
      <vt:lpstr>Imagining Health (continued)</vt:lpstr>
      <vt:lpstr>Health as the Antithesis of Disease</vt:lpstr>
      <vt:lpstr>Health as the Antithesis of Disease (continued)</vt:lpstr>
      <vt:lpstr>Health as the Antithesis of Disease (continued)</vt:lpstr>
      <vt:lpstr>Health as a Balanced State</vt:lpstr>
      <vt:lpstr>Health as a Balanced State (continued)</vt:lpstr>
      <vt:lpstr>Health as a Balanced State (continued)</vt:lpstr>
      <vt:lpstr>Health as a Balanced State (continued)</vt:lpstr>
      <vt:lpstr>Health as Growth</vt:lpstr>
      <vt:lpstr>Health as Growth (continued)</vt:lpstr>
      <vt:lpstr>Health as Functionality</vt:lpstr>
      <vt:lpstr>Health as Functionality (continued)</vt:lpstr>
      <vt:lpstr>Health as Functionality (continued)</vt:lpstr>
      <vt:lpstr>Health as Functionality (continued)</vt:lpstr>
      <vt:lpstr>Health as Goodness of Fit</vt:lpstr>
      <vt:lpstr>Health as Goodness of Fit (continued)</vt:lpstr>
      <vt:lpstr>Health as Goodness of Fit (continued)</vt:lpstr>
      <vt:lpstr>Health as Goodness of Fit (continued)</vt:lpstr>
      <vt:lpstr>Health as Wholeness</vt:lpstr>
      <vt:lpstr>Health as Wholeness (continued)</vt:lpstr>
      <vt:lpstr>Health as Well-Being</vt:lpstr>
      <vt:lpstr>Health as Well-Being (continued)</vt:lpstr>
      <vt:lpstr>Health as Empowerment</vt:lpstr>
      <vt:lpstr>Health as Empowerment (continued)</vt:lpstr>
      <vt:lpstr>Health as a Resource</vt:lpstr>
      <vt:lpstr>Health as a Resource (continued)</vt:lpstr>
      <vt:lpstr>Conclusion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Images of Health</dc:title>
  <dc:creator>Abdullah Kattan</dc:creator>
  <cp:lastModifiedBy>ksu</cp:lastModifiedBy>
  <cp:revision>24</cp:revision>
  <dcterms:created xsi:type="dcterms:W3CDTF">2012-09-14T16:13:49Z</dcterms:created>
  <dcterms:modified xsi:type="dcterms:W3CDTF">2013-09-15T08:21:59Z</dcterms:modified>
</cp:coreProperties>
</file>