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39"/>
  </p:notesMasterIdLst>
  <p:sldIdLst>
    <p:sldId id="389" r:id="rId2"/>
    <p:sldId id="258" r:id="rId3"/>
    <p:sldId id="417" r:id="rId4"/>
    <p:sldId id="413" r:id="rId5"/>
    <p:sldId id="414" r:id="rId6"/>
    <p:sldId id="415" r:id="rId7"/>
    <p:sldId id="392" r:id="rId8"/>
    <p:sldId id="393" r:id="rId9"/>
    <p:sldId id="394" r:id="rId10"/>
    <p:sldId id="398" r:id="rId11"/>
    <p:sldId id="419" r:id="rId12"/>
    <p:sldId id="420" r:id="rId13"/>
    <p:sldId id="422" r:id="rId14"/>
    <p:sldId id="423" r:id="rId15"/>
    <p:sldId id="424" r:id="rId16"/>
    <p:sldId id="425" r:id="rId17"/>
    <p:sldId id="426" r:id="rId18"/>
    <p:sldId id="427" r:id="rId19"/>
    <p:sldId id="428" r:id="rId20"/>
    <p:sldId id="429" r:id="rId21"/>
    <p:sldId id="430" r:id="rId22"/>
    <p:sldId id="431" r:id="rId23"/>
    <p:sldId id="432" r:id="rId24"/>
    <p:sldId id="438" r:id="rId25"/>
    <p:sldId id="399" r:id="rId26"/>
    <p:sldId id="401" r:id="rId27"/>
    <p:sldId id="410" r:id="rId28"/>
    <p:sldId id="411" r:id="rId29"/>
    <p:sldId id="412" r:id="rId30"/>
    <p:sldId id="321" r:id="rId31"/>
    <p:sldId id="311" r:id="rId32"/>
    <p:sldId id="378" r:id="rId33"/>
    <p:sldId id="331" r:id="rId34"/>
    <p:sldId id="357" r:id="rId35"/>
    <p:sldId id="358" r:id="rId36"/>
    <p:sldId id="440" r:id="rId37"/>
    <p:sldId id="441" r:id="rId3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BC5E5"/>
    <a:srgbClr val="8FD4FF"/>
    <a:srgbClr val="9BD9FF"/>
    <a:srgbClr val="CDE9EB"/>
    <a:srgbClr val="036C77"/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876" autoAdjust="0"/>
    <p:restoredTop sz="86795" autoAdjust="0"/>
  </p:normalViewPr>
  <p:slideViewPr>
    <p:cSldViewPr>
      <p:cViewPr varScale="1">
        <p:scale>
          <a:sx n="64" d="100"/>
          <a:sy n="64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8" rIns="91432" bIns="45718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8" rIns="91432" bIns="45718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8" rIns="91432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8" rIns="91432" bIns="45718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8" rIns="91432" bIns="45718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0C0EC3B2-157C-4F24-91BA-3BD79C913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20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0EC3B2-157C-4F24-91BA-3BD79C9136C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0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4D05AB-75FA-48FA-A0B6-E5E972AB8E4E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798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What was it like to read this?</a:t>
            </a: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</a:rPr>
              <a:t>Cleaning- To assure high performance, periodically, clean the tape heads and capstan whenever you notice an accumulation of dust and red-brown oxide particles.</a:t>
            </a: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</a:rPr>
              <a:t>Did you find that you focused more on decoding the word than on decoding the meaning of the message?</a:t>
            </a:r>
          </a:p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6A7C45-6238-40F1-B3DA-F36162BF3B6B}" type="slidenum">
              <a:rPr lang="en-US" sz="1200"/>
              <a:pPr eaLnBrk="1" hangingPunct="1"/>
              <a:t>17</a:t>
            </a:fld>
            <a:endParaRPr lang="en-US" sz="1200"/>
          </a:p>
        </p:txBody>
      </p:sp>
      <p:sp>
        <p:nvSpPr>
          <p:cNvPr id="808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Not a lot of research but there is a consensus among health literacy and communication experts that the following basic methods can improve communication</a:t>
            </a: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</a:rPr>
              <a:t>Slow down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Use plain, nonmedical language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Show or draw pictures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Limit the amount of information provided, and repeat it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Produce easy-to-read written materials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Confirm the patient’s understanding of your message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Create a shame-free environment 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Address the needs of patients with disabilities </a:t>
            </a:r>
          </a:p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A6C873-9B1D-4A27-9B6D-91081CC3F2DA}" type="slidenum">
              <a:rPr lang="en-US" sz="1200"/>
              <a:pPr eaLnBrk="1" hangingPunct="1"/>
              <a:t>32</a:t>
            </a:fld>
            <a:endParaRPr lang="en-US" sz="1200"/>
          </a:p>
        </p:txBody>
      </p:sp>
      <p:sp>
        <p:nvSpPr>
          <p:cNvPr id="819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000" dirty="0" smtClean="0">
                <a:latin typeface="Arial" charset="0"/>
              </a:rPr>
              <a:t>Winking has very different connotations in different cultures. In some Latin American cultures, winking is a romantic or sexual invitation. In Nigeria, </a:t>
            </a:r>
            <a:r>
              <a:rPr lang="en-US" sz="1000" dirty="0" err="1" smtClean="0">
                <a:latin typeface="Arial" charset="0"/>
              </a:rPr>
              <a:t>Yorubas</a:t>
            </a:r>
            <a:r>
              <a:rPr lang="en-US" sz="1000" dirty="0" smtClean="0">
                <a:latin typeface="Arial" charset="0"/>
              </a:rPr>
              <a:t> may wink at their children if they want them to leave the room. Some Chinese consider winking to be rude 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r>
              <a:rPr lang="en-US" sz="1000" dirty="0" smtClean="0">
                <a:latin typeface="Arial" charset="0"/>
              </a:rPr>
              <a:t>In Lebanon, the signal for "YES" may be a nod of the head. To signal "NO," a Lebanese may point his or her head sharply upward and raise the eyebrows 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r>
              <a:rPr lang="en-US" sz="1000" dirty="0" smtClean="0">
                <a:latin typeface="Arial" charset="0"/>
              </a:rPr>
              <a:t>The "thumbs-up" gesture has a vulgar connotation in Iran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r>
              <a:rPr lang="en-US" sz="1000" dirty="0" smtClean="0">
                <a:latin typeface="Arial" charset="0"/>
              </a:rPr>
              <a:t>In some Muslim cultures, a woman may be alarmed if a man, even a male physician, stands or sits too close to her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r>
              <a:rPr lang="en-US" sz="1000" dirty="0" smtClean="0">
                <a:latin typeface="Arial" charset="0"/>
              </a:rPr>
              <a:t>In Latin America and Eastern Europe, light touching of the arm or a light kiss to the cheek is very common, even among people who have just met, whereas people from many Asian cultures may prefer less physical contact with acquaintances 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r>
              <a:rPr lang="en-US" sz="1000" dirty="0" smtClean="0">
                <a:latin typeface="Arial" charset="0"/>
              </a:rPr>
              <a:t>Many Asians may be reluctant to make eye contact with an authority figure. For example, when greeting a Chinese, it is best to avoid prolonged eye contact, as a sign of respect and deference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r>
              <a:rPr lang="en-US" sz="1000" dirty="0" smtClean="0">
                <a:latin typeface="Arial" charset="0"/>
              </a:rPr>
              <a:t>In Argentina, standing with the hands on the hips suggests anger, or a challenge </a:t>
            </a:r>
          </a:p>
          <a:p>
            <a:pPr eaLnBrk="1" hangingPunct="1"/>
            <a:endParaRPr lang="en-US" sz="1000" dirty="0" smtClean="0">
              <a:latin typeface="Arial" charset="0"/>
            </a:endParaRPr>
          </a:p>
          <a:p>
            <a:pPr eaLnBrk="1" hangingPunct="1"/>
            <a:endParaRPr lang="en-US" sz="1000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7E16C1-3114-4AEF-9D50-3E284F95B749}" type="slidenum">
              <a:rPr lang="en-US" sz="1200"/>
              <a:pPr eaLnBrk="1" hangingPunct="1"/>
              <a:t>34</a:t>
            </a:fld>
            <a:endParaRPr lang="en-US" sz="1200"/>
          </a:p>
        </p:txBody>
      </p:sp>
      <p:sp>
        <p:nvSpPr>
          <p:cNvPr id="829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>
                <a:latin typeface="Arial" charset="0"/>
              </a:rPr>
              <a:t>Approaches to developing cultural competency fall into two categories: fact-centered and attitude/skill-centered. The key to success is to balance the two approaches.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12922782-BEF9-4321-B217-F15159191C0B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02C3F73-81E6-41A1-A01F-8B991CBF4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8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CF908-F485-42B5-801B-2A618C889DB5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E2013-6C11-4D5C-8FAA-BF786E6F6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2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694B1-2827-4B0A-8057-1F266D6E7E20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C4B8B-6116-49D5-B26F-64F43156E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45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1326E-9934-4C6B-BD38-90BFFF8E2E03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A4BE8-D734-491A-8289-4BC10F6A3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F674C-0F0B-4E09-8717-6B677FC4BA44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CF241-8B36-4829-B975-8DDCD7160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83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969D1-8493-48E4-904A-EC5E1DF21945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BFBB5-FF55-45FF-BA3D-D823F41ED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2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27785-42EC-4D7C-9E18-F1ED4EEC46D8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F4A740F5-1DD2-4B78-A023-8023ED1F7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09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BCFF5-D474-44D2-8326-D079B624345E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4554A-0E56-4417-B019-29F51970B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1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65E9D-B92F-44B1-81B5-A8E4A7FA118C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86AF-338B-4794-9DFB-2D30E86C5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9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17EBE29-0766-48DE-B7C3-C6D1DBCAED43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A3B9F4D-2B5D-4815-BFD2-9FFFD62EF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1075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2DA0C01-92A9-43A7-8B8D-A14B66B89709}" type="datetimeFigureOut">
              <a:rPr lang="en-US"/>
              <a:pPr>
                <a:defRPr/>
              </a:pPr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6F4C3DBB-6F60-4CFA-A38F-679A59300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37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383260D-EDB4-48A2-8CB6-7A43E319875C}" type="datetimeFigureOut">
              <a:rPr lang="en-US"/>
              <a:pPr>
                <a:defRPr/>
              </a:pPr>
              <a:t>11/2/2012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EDE3F29-58B0-450D-8444-EC069A420D6C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cdc.europa.eu/en/healthtopics/social_marketing/Pages/index.aspx" TargetMode="External"/><Relationship Id="rId2" Type="http://schemas.openxmlformats.org/officeDocument/2006/relationships/hyperlink" Target="http://ecdc.europa.eu/en/healthtopics/health_education/Pages/index.asp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cdc.europa.eu/en/healthtopics/health_advocacy/Pages/index.aspx" TargetMode="External"/><Relationship Id="rId2" Type="http://schemas.openxmlformats.org/officeDocument/2006/relationships/hyperlink" Target="http://ecdc.europa.eu/en/healthtopics/risk_communication/Pages/index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dc.europa.eu/en/healthtopics/outbreak_communication/Pages/index.aspx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Health Communication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Basmah Kattan, MPH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Elements of Successful health communication</a:t>
            </a:r>
            <a: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9144000" cy="5486400"/>
          </a:xfrm>
        </p:spPr>
        <p:txBody>
          <a:bodyPr>
            <a:normAutofit fontScale="70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GB" sz="3400" dirty="0">
                <a:solidFill>
                  <a:srgbClr val="FFFF00"/>
                </a:solidFill>
              </a:rPr>
              <a:t>Elements of successful health communication knowledge is based on several complementary concepts:</a:t>
            </a:r>
            <a:br>
              <a:rPr lang="en-GB" sz="3400" dirty="0">
                <a:solidFill>
                  <a:srgbClr val="FFFF00"/>
                </a:solidFill>
              </a:rPr>
            </a:br>
            <a:r>
              <a:rPr lang="en-GB" sz="3400" dirty="0">
                <a:solidFill>
                  <a:srgbClr val="FFFF00"/>
                </a:solidFill>
              </a:rPr>
              <a:t/>
            </a:r>
            <a:br>
              <a:rPr lang="en-GB" sz="3400" dirty="0">
                <a:solidFill>
                  <a:srgbClr val="FFFF00"/>
                </a:solidFill>
              </a:rPr>
            </a:br>
            <a:r>
              <a:rPr lang="en-GB" sz="3400" u="sng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Health literacy </a:t>
            </a:r>
            <a:r>
              <a:rPr lang="en-GB" sz="3400" dirty="0" smtClean="0"/>
              <a:t/>
            </a:r>
            <a:br>
              <a:rPr lang="en-GB" sz="3400" dirty="0" smtClean="0"/>
            </a:br>
            <a:r>
              <a:rPr lang="en-GB" sz="3400" dirty="0" smtClean="0"/>
              <a:t>Health </a:t>
            </a:r>
            <a:r>
              <a:rPr lang="en-GB" sz="3400" dirty="0"/>
              <a:t>literacy can be defined as the capacity that an individual has to access and effectively use health-related information.</a:t>
            </a:r>
            <a:br>
              <a:rPr lang="en-GB" sz="3400" dirty="0"/>
            </a:br>
            <a:r>
              <a:rPr lang="en-GB" sz="3400" dirty="0"/>
              <a:t/>
            </a:r>
            <a:br>
              <a:rPr lang="en-GB" sz="3400" dirty="0"/>
            </a:br>
            <a:r>
              <a:rPr lang="en-GB" sz="3400" dirty="0">
                <a:hlinkClick r:id="rId2"/>
              </a:rPr>
              <a:t>Health education</a:t>
            </a:r>
            <a:br>
              <a:rPr lang="en-GB" sz="3400" dirty="0">
                <a:hlinkClick r:id="rId2"/>
              </a:rPr>
            </a:br>
            <a:r>
              <a:rPr lang="en-GB" sz="3400" dirty="0"/>
              <a:t>Health education aims to influence a person’s knowledge, attitudes and behaviours connected to health in a positive way.</a:t>
            </a:r>
            <a:br>
              <a:rPr lang="en-GB" sz="3400" dirty="0"/>
            </a:br>
            <a:r>
              <a:rPr lang="en-GB" sz="3400" dirty="0">
                <a:solidFill>
                  <a:srgbClr val="FFFF00"/>
                </a:solidFill>
              </a:rPr>
              <a:t/>
            </a:r>
            <a:br>
              <a:rPr lang="en-GB" sz="3400" dirty="0">
                <a:solidFill>
                  <a:srgbClr val="FFFF00"/>
                </a:solidFill>
              </a:rPr>
            </a:br>
            <a:r>
              <a:rPr lang="en-GB" sz="3400" dirty="0">
                <a:solidFill>
                  <a:srgbClr val="FFFF00"/>
                </a:solidFill>
              </a:rPr>
              <a:t> </a:t>
            </a:r>
            <a:r>
              <a:rPr lang="en-GB" sz="3400" dirty="0">
                <a:hlinkClick r:id="rId3"/>
              </a:rPr>
              <a:t>Social marketing</a:t>
            </a:r>
            <a:br>
              <a:rPr lang="en-GB" sz="3400" dirty="0">
                <a:hlinkClick r:id="rId3"/>
              </a:rPr>
            </a:br>
            <a:r>
              <a:rPr lang="en-GB" sz="3400" dirty="0">
                <a:hlinkClick r:id="rId3"/>
              </a:rPr>
              <a:t/>
            </a:r>
            <a:br>
              <a:rPr lang="en-GB" sz="3400" dirty="0">
                <a:hlinkClick r:id="rId3"/>
              </a:rPr>
            </a:br>
            <a:r>
              <a:rPr lang="en-GB" sz="3400" dirty="0"/>
              <a:t>Using social marketing tools to conduct public health improvement programs can provide result oriented results</a:t>
            </a:r>
            <a:r>
              <a:rPr lang="en-GB" sz="3200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</a:t>
            </a:r>
            <a:r>
              <a:rPr lang="en-US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Literacy</a:t>
            </a:r>
            <a:endParaRPr lang="en-US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41910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Health literacy involves a range of social and individual factors which are influenced by educational systems, health systems, culture, and language. </a:t>
            </a:r>
          </a:p>
        </p:txBody>
      </p:sp>
      <p:pic>
        <p:nvPicPr>
          <p:cNvPr id="128005" name="Picture 5" descr="health literacy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3479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174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0" y="152400"/>
            <a:ext cx="92710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Why Learn About Health Literacy?</a:t>
            </a:r>
          </a:p>
        </p:txBody>
      </p:sp>
      <p:pic>
        <p:nvPicPr>
          <p:cNvPr id="133124" name="Picture 4" descr="health literacy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657350"/>
            <a:ext cx="687705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0" name="Text Box 7"/>
          <p:cNvSpPr txBox="1">
            <a:spLocks noChangeArrowheads="1"/>
          </p:cNvSpPr>
          <p:nvPr/>
        </p:nvSpPr>
        <p:spPr bwMode="auto">
          <a:xfrm>
            <a:off x="2286000" y="54102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200" i="1"/>
              <a:t>Findings from “Inadequate Functional Health Literacy Among Patients at Two Public Hospitals” 2009</a:t>
            </a:r>
          </a:p>
        </p:txBody>
      </p:sp>
    </p:spTree>
    <p:extLst>
      <p:ext uri="{BB962C8B-B14F-4D97-AF65-F5344CB8AC3E}">
        <p14:creationId xmlns:p14="http://schemas.microsoft.com/office/powerpoint/2010/main" val="258559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Think….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Take a moment to put yourself in the shoes of an individual with limited literacy. The following passage simulates what a reader with low general literacy sees on the printed page. </a:t>
            </a:r>
          </a:p>
          <a:p>
            <a:pPr>
              <a:buFontTx/>
              <a:buNone/>
            </a:pPr>
            <a:r>
              <a:rPr lang="en-US" smtClean="0"/>
              <a:t>Try reading the next slide out loud. Here's a hint: The words are written backwards and the first word is “cleaning”</a:t>
            </a:r>
          </a:p>
        </p:txBody>
      </p:sp>
    </p:spTree>
    <p:extLst>
      <p:ext uri="{BB962C8B-B14F-4D97-AF65-F5344CB8AC3E}">
        <p14:creationId xmlns:p14="http://schemas.microsoft.com/office/powerpoint/2010/main" val="155102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Think…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sz="4400" b="1"/>
              <a:t>GNINAELC—Ot erussa hgih ecnamrofrep, yllacidoirep naelc eht epat sdaeh dna natspac revenehw uoy eciton na noitalumucca fo tsud dna nworb-der edixo selcitrap.</a:t>
            </a:r>
          </a:p>
        </p:txBody>
      </p:sp>
    </p:spTree>
    <p:extLst>
      <p:ext uri="{BB962C8B-B14F-4D97-AF65-F5344CB8AC3E}">
        <p14:creationId xmlns:p14="http://schemas.microsoft.com/office/powerpoint/2010/main" val="834509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10134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Identifying Limited Health Literacy</a:t>
            </a:r>
          </a:p>
        </p:txBody>
      </p:sp>
      <p:sp>
        <p:nvSpPr>
          <p:cNvPr id="49155" name="Rectangle 6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48006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b="1" dirty="0" smtClean="0"/>
              <a:t>Literacy is difficult to identify.</a:t>
            </a:r>
            <a:r>
              <a:rPr lang="en-US" sz="20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every day there are patients </a:t>
            </a:r>
            <a:r>
              <a:rPr lang="en-US" sz="2400" dirty="0" smtClean="0"/>
              <a:t>who have trouble reading and understanding health information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Even people with adequate health literacy skills may have trouble understanding and applying health care information, especially when it is explained in unfamiliar technical terms</a:t>
            </a:r>
          </a:p>
        </p:txBody>
      </p:sp>
      <p:pic>
        <p:nvPicPr>
          <p:cNvPr id="49156" name="Picture 5" descr="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05000"/>
            <a:ext cx="3494088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148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" y="-63500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Tools and Techniques for Identifying </a:t>
            </a:r>
            <a:b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Limited Literacy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5334000" cy="54102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/>
              <a:t>RED FLAGS</a:t>
            </a:r>
            <a:endParaRPr lang="en-US" sz="2400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1300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Patient registration forms incomplete or inaccurately completed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Appointments frequently missed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Not following medication directions or procedures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Inability to describe how to take medications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Lack of follow-through with referrals to consultants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Help sought only when illness is advanced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/>
              <a:t>May not be able to articulate symptoms or time course of illness </a:t>
            </a:r>
          </a:p>
        </p:txBody>
      </p:sp>
      <p:pic>
        <p:nvPicPr>
          <p:cNvPr id="50180" name="Picture 4" descr="reg fla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905000"/>
            <a:ext cx="34480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263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Tools and Techniques for Improving Communication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5562600" cy="5029200"/>
          </a:xfrm>
        </p:spPr>
        <p:txBody>
          <a:bodyPr>
            <a:normAutofit fontScale="92500"/>
          </a:bodyPr>
          <a:lstStyle/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sz="2800" b="1" i="1" dirty="0"/>
              <a:t>Slow Down!</a:t>
            </a:r>
          </a:p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Such patient-centered visits take no longer than “traditional” visits, in which the agenda is set by the health care provider. </a:t>
            </a:r>
          </a:p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Behaviors such as sitting rather than standing, listening rather than speaking, and speaking slowly, can help to reinforce the impression that you are focused on the patient.</a:t>
            </a:r>
          </a:p>
        </p:txBody>
      </p:sp>
      <p:pic>
        <p:nvPicPr>
          <p:cNvPr id="51204" name="Picture 5" descr="slow do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62075"/>
            <a:ext cx="26860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847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2700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Tools and Techniques for Improving Communication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49530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b="1" i="1" smtClean="0"/>
              <a:t>Use Plain, Nonmedical Language</a:t>
            </a:r>
            <a:endParaRPr lang="en-US" sz="2400" smtClean="0"/>
          </a:p>
          <a:p>
            <a:pPr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Most people have trouble understanding words used in health care. In others, a word may be familiar, but the person may not understand it in a health care context.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smtClean="0"/>
              <a:t>Words that providers use in their day-to-day conversations with colleagues may be unfamiliar to the majority of persons who are not medically trained.</a:t>
            </a:r>
          </a:p>
        </p:txBody>
      </p:sp>
      <p:pic>
        <p:nvPicPr>
          <p:cNvPr id="160772" name="Picture 4" descr="use don't use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133600"/>
            <a:ext cx="323850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54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Tools and Techniques for Improving Communication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b="1" i="1" dirty="0"/>
              <a:t>PLAIN LANGUAGE!!!</a:t>
            </a:r>
            <a:endParaRPr lang="en-US" sz="2800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Evidence indicates that all patients prefer easy-to-read materials to more complex or comprehensive materials.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800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Focus on instructions for key behaviors that the patient must put into action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Create materials for readability at the 6th- to 8th-grade level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Larger text (10- to 12-point) and fill it with blank space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Bullets and clear illustrations </a:t>
            </a:r>
          </a:p>
        </p:txBody>
      </p:sp>
    </p:spTree>
    <p:extLst>
      <p:ext uri="{BB962C8B-B14F-4D97-AF65-F5344CB8AC3E}">
        <p14:creationId xmlns:p14="http://schemas.microsoft.com/office/powerpoint/2010/main" val="299888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25400"/>
            <a:ext cx="8991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Defining </a:t>
            </a:r>
            <a:r>
              <a:rPr lang="en-US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Communication</a:t>
            </a:r>
            <a:endParaRPr lang="en-US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-12492" y="1676400"/>
            <a:ext cx="9144000" cy="4538663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sz="4000" dirty="0" smtClean="0"/>
              <a:t>   Health </a:t>
            </a:r>
            <a:r>
              <a:rPr lang="en-US" sz="4000" dirty="0"/>
              <a:t>communication </a:t>
            </a:r>
            <a:r>
              <a:rPr lang="en-US" sz="4000" dirty="0" smtClean="0"/>
              <a:t>includes the </a:t>
            </a:r>
            <a:r>
              <a:rPr lang="en-US" sz="4000" dirty="0"/>
              <a:t>study and use of communication strategies to inform and influence individual and community decisions that enhance health</a:t>
            </a:r>
            <a:r>
              <a:rPr lang="en-US" sz="2400" dirty="0"/>
              <a:t>.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81600" y="5638800"/>
            <a:ext cx="327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/>
              <a:t>Healthy People 2010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1468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PLAIN LANGUAGE EXAMPLES</a:t>
            </a:r>
          </a:p>
        </p:txBody>
      </p:sp>
      <p:pic>
        <p:nvPicPr>
          <p:cNvPr id="54275" name="Picture 4" descr="roll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447800"/>
            <a:ext cx="8458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223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PLAIN LANGUAGE EXAMPLES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b="1" dirty="0"/>
              <a:t>From a Clarity Award Winner</a:t>
            </a:r>
            <a:r>
              <a:rPr lang="en-US" sz="2800" dirty="0"/>
              <a:t> from the State Bar of Michigan's Plain English Committee:</a:t>
            </a:r>
          </a:p>
          <a:p>
            <a:pPr marL="448056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"[Name] informed you of the procedures for calculating interest for insufficient estimates. If the enclosed invoice(s) include charges for insufficient estimates, a detailed insufficient estimated [sic] used to calculate these charges is also enclosed."</a:t>
            </a:r>
            <a:endParaRPr lang="en-US" sz="2800" i="1" dirty="0"/>
          </a:p>
          <a:p>
            <a:pPr marL="448056" indent="-384048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i="1" dirty="0"/>
              <a:t>Changed to:</a:t>
            </a:r>
            <a:endParaRPr lang="en-US" sz="2800" dirty="0"/>
          </a:p>
          <a:p>
            <a:pPr marL="448056" indent="-384048" fontAlgn="auto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"How to pay your bill: To avoid penalties as well as further interest, you must pay this bill by its due date."</a:t>
            </a:r>
          </a:p>
        </p:txBody>
      </p:sp>
    </p:spTree>
    <p:extLst>
      <p:ext uri="{BB962C8B-B14F-4D97-AF65-F5344CB8AC3E}">
        <p14:creationId xmlns:p14="http://schemas.microsoft.com/office/powerpoint/2010/main" val="655476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PLAIN LANGUAGE EXAMPLES</a:t>
            </a:r>
          </a:p>
        </p:txBody>
      </p:sp>
      <p:pic>
        <p:nvPicPr>
          <p:cNvPr id="56323" name="Picture 4" descr="DBH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211263"/>
            <a:ext cx="8915400" cy="564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002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7668" y="34977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PLAIN LANGUAGE EXAMPLES</a:t>
            </a:r>
          </a:p>
        </p:txBody>
      </p:sp>
      <p:pic>
        <p:nvPicPr>
          <p:cNvPr id="57347" name="Picture 4" descr="DHH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23975"/>
            <a:ext cx="8872538" cy="553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568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72000"/>
          </a:xfrm>
        </p:spPr>
        <p:txBody>
          <a:bodyPr/>
          <a:lstStyle/>
          <a:p>
            <a:r>
              <a:rPr lang="en-GB" sz="3200" cap="none" dirty="0" smtClean="0">
                <a:solidFill>
                  <a:schemeClr val="tx1">
                    <a:lumMod val="85000"/>
                  </a:schemeClr>
                </a:solidFill>
              </a:rPr>
              <a:t>It is a proven fact that education and training to those who feel sick is absolutely a vital tool. When people are sick they are afraid of not getting better. Here education, training and  communication work like a thrilling instrument.</a:t>
            </a:r>
            <a:endParaRPr lang="en-US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351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0"/>
            <a:ext cx="127254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Elements of Successful health communication</a:t>
            </a:r>
            <a:endParaRPr lang="en-GB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72000"/>
          </a:xfrm>
        </p:spPr>
        <p:txBody>
          <a:bodyPr/>
          <a:lstStyle/>
          <a:p>
            <a:pPr marL="63500" indent="0">
              <a:buFont typeface="Wingdings 2" pitchFamily="18" charset="2"/>
              <a:buNone/>
            </a:pPr>
            <a:r>
              <a:rPr lang="en-GB" sz="2400" dirty="0" smtClean="0">
                <a:hlinkClick r:id="rId2"/>
              </a:rPr>
              <a:t>Risk communication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Risk communication is a sustained communication process with a diverse audience about the likely outcomes of health and behavioural attitudes.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>
                <a:hlinkClick r:id="rId3"/>
              </a:rPr>
              <a:t>Health advocacy</a:t>
            </a:r>
            <a:br>
              <a:rPr lang="en-GB" sz="2400" dirty="0" smtClean="0">
                <a:hlinkClick r:id="rId3"/>
              </a:rPr>
            </a:br>
            <a:r>
              <a:rPr lang="en-GB" sz="2400" dirty="0" err="1" smtClean="0"/>
              <a:t>Advocacy</a:t>
            </a:r>
            <a:r>
              <a:rPr lang="en-GB" sz="2400" dirty="0" smtClean="0"/>
              <a:t> is one strategy to raise awareness and promote health and access to quality health care at the individual and community levels.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</a:t>
            </a:r>
            <a:r>
              <a:rPr lang="en-GB" sz="2400" dirty="0" smtClean="0">
                <a:hlinkClick r:id="rId4"/>
              </a:rPr>
              <a:t>Outbreak communication</a:t>
            </a:r>
            <a:br>
              <a:rPr lang="en-GB" sz="2400" dirty="0" smtClean="0">
                <a:hlinkClick r:id="rId4"/>
              </a:rPr>
            </a:br>
            <a:r>
              <a:rPr lang="en-GB" sz="2400" dirty="0" smtClean="0"/>
              <a:t>An effective outbreak communication can help to bring an outbreak under control as quickly as possible, with as little social disruption as possible.</a:t>
            </a:r>
            <a:br>
              <a:rPr lang="en-GB" sz="2400" dirty="0" smtClean="0"/>
            </a:br>
            <a:endParaRPr lang="en-US" sz="20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sz="44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Communication in health and social care</a:t>
            </a:r>
            <a: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127625"/>
          </a:xfrm>
        </p:spPr>
        <p:txBody>
          <a:bodyPr>
            <a:normAutofit fontScale="85000" lnSpcReduction="20000"/>
          </a:bodyPr>
          <a:lstStyle/>
          <a:p>
            <a:pPr marL="578358" indent="-514350" algn="just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GB" sz="3200" dirty="0" smtClean="0"/>
              <a:t>Health </a:t>
            </a:r>
            <a:r>
              <a:rPr lang="en-GB" sz="3200" dirty="0"/>
              <a:t>and social care professionals need good communication skills to </a:t>
            </a:r>
            <a:r>
              <a:rPr lang="en-GB" sz="3200" dirty="0" smtClean="0"/>
              <a:t>develop positive relationships </a:t>
            </a:r>
            <a:r>
              <a:rPr lang="en-GB" sz="3200" dirty="0"/>
              <a:t>and share information with people using services. </a:t>
            </a:r>
            <a:endParaRPr lang="en-GB" sz="3200" dirty="0" smtClean="0"/>
          </a:p>
          <a:p>
            <a:pPr marL="578358" indent="-514350" algn="just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GB" sz="3200" dirty="0" smtClean="0"/>
              <a:t>To </a:t>
            </a:r>
            <a:r>
              <a:rPr lang="en-GB" sz="3200" dirty="0"/>
              <a:t>overcome the problems of patients and concerns of their families member an effective communication strategy is key to resolve the dilemma. </a:t>
            </a:r>
            <a:endParaRPr lang="en-GB" sz="3200" dirty="0" smtClean="0"/>
          </a:p>
          <a:p>
            <a:pPr marL="578358" indent="-514350" algn="just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GB" sz="3200" dirty="0" smtClean="0"/>
              <a:t>Professional </a:t>
            </a:r>
            <a:r>
              <a:rPr lang="en-GB" sz="3200" dirty="0"/>
              <a:t>and students of public </a:t>
            </a:r>
            <a:r>
              <a:rPr lang="en-GB" sz="3200" dirty="0" smtClean="0"/>
              <a:t>health areas </a:t>
            </a:r>
            <a:r>
              <a:rPr lang="en-GB" sz="3200" dirty="0"/>
              <a:t>can use verbal and non-verbal communication </a:t>
            </a:r>
            <a:r>
              <a:rPr lang="en-GB" sz="3200" dirty="0" smtClean="0"/>
              <a:t>methods.</a:t>
            </a:r>
          </a:p>
          <a:p>
            <a:pPr marL="578358" indent="-514350" algn="just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GB" sz="3200" dirty="0" smtClean="0"/>
              <a:t>In </a:t>
            </a:r>
            <a:r>
              <a:rPr lang="en-GB" sz="3200" dirty="0"/>
              <a:t>health care area art of one to one communication plays a vital role. </a:t>
            </a:r>
            <a:r>
              <a:rPr lang="en-GB" sz="3200" dirty="0"/>
              <a:t>Develop a solid relation between doctor and patients.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228600"/>
            <a:ext cx="99060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communication principles</a:t>
            </a:r>
            <a: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993" y="1371600"/>
            <a:ext cx="9296400" cy="5257800"/>
          </a:xfrm>
        </p:spPr>
        <p:txBody>
          <a:bodyPr>
            <a:normAutofit lnSpcReduction="10000"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sz="3200" dirty="0" smtClean="0">
                <a:solidFill>
                  <a:srgbClr val="FFFF00"/>
                </a:solidFill>
              </a:rPr>
              <a:t>Accuracy: </a:t>
            </a:r>
            <a:r>
              <a:rPr lang="en-GB" sz="3200" dirty="0" smtClean="0"/>
              <a:t>The </a:t>
            </a:r>
            <a:r>
              <a:rPr lang="en-GB" sz="3200" dirty="0"/>
              <a:t>content is valid and without errors of fact, interpretation, or judgment.</a:t>
            </a:r>
            <a:br>
              <a:rPr lang="en-GB" sz="3200" dirty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>
                <a:solidFill>
                  <a:srgbClr val="FFFF00"/>
                </a:solidFill>
              </a:rPr>
              <a:t>Availability: </a:t>
            </a:r>
            <a:r>
              <a:rPr lang="en-GB" sz="3200" dirty="0" smtClean="0"/>
              <a:t>The </a:t>
            </a:r>
            <a:r>
              <a:rPr lang="en-GB" sz="3200" dirty="0"/>
              <a:t>content (whether targeted message or other information) is delivered or placed where the audience can access it. </a:t>
            </a:r>
            <a:br>
              <a:rPr lang="en-GB" sz="3200" dirty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>
                <a:solidFill>
                  <a:srgbClr val="FFFF00"/>
                </a:solidFill>
              </a:rPr>
              <a:t>Balance: </a:t>
            </a:r>
            <a:r>
              <a:rPr lang="en-GB" sz="3200" dirty="0" smtClean="0">
                <a:solidFill>
                  <a:schemeClr val="tx1">
                    <a:lumMod val="85000"/>
                  </a:schemeClr>
                </a:solidFill>
              </a:rPr>
              <a:t>th</a:t>
            </a:r>
            <a:r>
              <a:rPr lang="en-GB" sz="3200" dirty="0" smtClean="0"/>
              <a:t>e </a:t>
            </a:r>
            <a:r>
              <a:rPr lang="en-GB" sz="3200" dirty="0"/>
              <a:t>content presents the benefits and risks of potential </a:t>
            </a:r>
            <a:r>
              <a:rPr lang="en-GB" sz="3200" dirty="0" smtClean="0"/>
              <a:t>actions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/>
              <a:t/>
            </a:r>
            <a:br>
              <a:rPr lang="en-GB" sz="3200" dirty="0"/>
            </a:b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8" y="228600"/>
            <a:ext cx="8839200" cy="1399032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communication principles</a:t>
            </a:r>
            <a: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9144000" cy="5791200"/>
          </a:xfrm>
        </p:spPr>
        <p:txBody>
          <a:bodyPr>
            <a:normAutofit fontScale="85000" lnSpcReduction="20000"/>
          </a:bodyPr>
          <a:lstStyle/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en-GB" sz="3200" dirty="0">
                <a:solidFill>
                  <a:srgbClr val="FFFF00"/>
                </a:solidFill>
              </a:rPr>
              <a:t>Consistency: </a:t>
            </a:r>
            <a:r>
              <a:rPr lang="en-GB" sz="3200" dirty="0"/>
              <a:t>The content remains internally consistent over time and also consistent with information from other sources.</a:t>
            </a:r>
            <a:endParaRPr lang="en-US" sz="3200" dirty="0"/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n-GB" sz="3200" dirty="0" smtClean="0">
              <a:solidFill>
                <a:srgbClr val="FFFF00"/>
              </a:solidFill>
            </a:endParaRP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GB" sz="3200" dirty="0" smtClean="0">
                <a:solidFill>
                  <a:srgbClr val="FFFF00"/>
                </a:solidFill>
              </a:rPr>
              <a:t>Cultural </a:t>
            </a:r>
            <a:r>
              <a:rPr lang="en-GB" sz="3200" dirty="0">
                <a:solidFill>
                  <a:srgbClr val="FFFF00"/>
                </a:solidFill>
              </a:rPr>
              <a:t>competence: </a:t>
            </a:r>
            <a:r>
              <a:rPr lang="en-GB" sz="3200" dirty="0"/>
              <a:t>The design, implementation, and evaluation process that accounts for special issues for select population groups and </a:t>
            </a:r>
            <a:r>
              <a:rPr lang="en-GB" sz="3200" dirty="0" smtClean="0"/>
              <a:t>also </a:t>
            </a:r>
            <a:r>
              <a:rPr lang="en-GB" sz="3200" dirty="0"/>
              <a:t>educational levels and disability.</a:t>
            </a:r>
            <a:br>
              <a:rPr lang="en-GB" sz="3200" dirty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>
                <a:solidFill>
                  <a:srgbClr val="FFFF00"/>
                </a:solidFill>
              </a:rPr>
              <a:t>Evidence base</a:t>
            </a:r>
            <a:r>
              <a:rPr lang="en-GB" sz="3200" dirty="0"/>
              <a:t>: Relevant scientific evidence that has undergone comprehensive review and rigorous analysis to formulate practice guidelines, performance measure, review criteria, and technology assessments. </a:t>
            </a:r>
            <a:br>
              <a:rPr lang="en-GB" sz="3200" dirty="0"/>
            </a:br>
            <a:r>
              <a:rPr lang="en-GB" sz="3200" dirty="0"/>
              <a:t/>
            </a:r>
            <a:br>
              <a:rPr lang="en-GB" sz="3200" dirty="0"/>
            </a:b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52400"/>
            <a:ext cx="98298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communication principles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686800" cy="4746625"/>
          </a:xfrm>
        </p:spPr>
        <p:txBody>
          <a:bodyPr>
            <a:normAutofit fontScale="92500" lnSpcReduction="20000"/>
          </a:bodyPr>
          <a:lstStyle/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en-GB" sz="3200" dirty="0">
                <a:solidFill>
                  <a:srgbClr val="FFFF00"/>
                </a:solidFill>
              </a:rPr>
              <a:t>Reach: </a:t>
            </a:r>
            <a:r>
              <a:rPr lang="en-GB" sz="3200" dirty="0"/>
              <a:t>The content gets to or is available to the largest possible number of people in the target population.</a:t>
            </a:r>
            <a:endParaRPr lang="en-US" sz="3200" dirty="0"/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endParaRPr lang="en-US" sz="3200" dirty="0" smtClean="0">
              <a:solidFill>
                <a:srgbClr val="FFFF00"/>
              </a:solidFill>
            </a:endParaRP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200" dirty="0" smtClean="0">
                <a:solidFill>
                  <a:srgbClr val="FFFF00"/>
                </a:solidFill>
              </a:rPr>
              <a:t>Interest</a:t>
            </a:r>
            <a:r>
              <a:rPr lang="en-US" sz="3200" dirty="0">
                <a:solidFill>
                  <a:srgbClr val="FFFF00"/>
                </a:solidFill>
              </a:rPr>
              <a:t>:  </a:t>
            </a:r>
            <a:r>
              <a:rPr lang="en-US" sz="3200" dirty="0"/>
              <a:t>Involvement and active participation without aim to gain personal publicity.</a:t>
            </a:r>
            <a:br>
              <a:rPr lang="en-US" sz="3200" dirty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>
                <a:solidFill>
                  <a:srgbClr val="FFFF00"/>
                </a:solidFill>
              </a:rPr>
              <a:t>Ability to understand: </a:t>
            </a:r>
            <a:r>
              <a:rPr lang="en-GB" sz="3200" dirty="0"/>
              <a:t>The reading or language level and format (including multimedia) are appropriate for the specific audience.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67494"/>
            <a:ext cx="85344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3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Effective Health Communication—Not Just for Physicians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686800" cy="457200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n-US" sz="2500" dirty="0"/>
              <a:t>Understanding and delivering effective health communication is the charge of all health care professionals from all parts of your organization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/>
              <a:t>Physicians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/>
              <a:t>Dentists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 smtClean="0"/>
              <a:t>Nurses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 smtClean="0"/>
              <a:t>Health educators</a:t>
            </a:r>
            <a:endParaRPr lang="en-US" sz="2100" dirty="0"/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 smtClean="0"/>
              <a:t>Social </a:t>
            </a:r>
            <a:r>
              <a:rPr lang="en-US" sz="2100" dirty="0"/>
              <a:t>Workers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/>
              <a:t>Front-office staff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/>
              <a:t>Billing staff</a:t>
            </a:r>
          </a:p>
          <a:p>
            <a:pPr marL="520700" lvl="1" indent="0" fontAlgn="auto">
              <a:spcAft>
                <a:spcPts val="0"/>
              </a:spcAft>
              <a:buFont typeface="Verdana"/>
              <a:buChar char="›"/>
              <a:defRPr/>
            </a:pPr>
            <a:r>
              <a:rPr lang="en-US" sz="2100" dirty="0"/>
              <a:t>Pharmacists</a:t>
            </a:r>
          </a:p>
          <a:p>
            <a:pPr marL="520700" lvl="1" indent="0" fontAlgn="auto">
              <a:spcAft>
                <a:spcPts val="0"/>
              </a:spcAft>
              <a:buFontTx/>
              <a:buNone/>
              <a:defRPr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200586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Cultural </a:t>
            </a:r>
            <a:r>
              <a:rPr lang="en-US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Competency in Health communication </a:t>
            </a:r>
            <a:endParaRPr lang="en-US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304800" y="2229205"/>
            <a:ext cx="85344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457200" indent="-457200"/>
            <a:r>
              <a:rPr lang="en-US" sz="2800" b="1" dirty="0">
                <a:solidFill>
                  <a:srgbClr val="FFFF00"/>
                </a:solidFill>
              </a:rPr>
              <a:t>Cultural Bias is Everywhere </a:t>
            </a:r>
            <a:endParaRPr lang="en-US" sz="2800" dirty="0">
              <a:solidFill>
                <a:srgbClr val="FFFF00"/>
              </a:solidFill>
            </a:endParaRPr>
          </a:p>
          <a:p>
            <a:pPr marL="457200" indent="-457200"/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  <a:p>
            <a:pPr marL="457200" indent="-457200"/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Research </a:t>
            </a: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shows that individuals who are culturally different from their providers are less likely to:</a:t>
            </a:r>
          </a:p>
          <a:p>
            <a:pPr marL="457200" indent="-457200">
              <a:buFontTx/>
              <a:buChar char="•"/>
            </a:pP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Have providers identify with and understand their situation and feelings </a:t>
            </a:r>
          </a:p>
          <a:p>
            <a:pPr marL="457200" indent="-457200">
              <a:buFontTx/>
              <a:buChar char="•"/>
            </a:pP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Establish a connection and trust with providers </a:t>
            </a:r>
          </a:p>
          <a:p>
            <a:pPr marL="457200" indent="-457200">
              <a:buFontTx/>
              <a:buChar char="•"/>
            </a:pP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Receive sufficient information </a:t>
            </a:r>
          </a:p>
          <a:p>
            <a:pPr marL="457200" indent="-457200">
              <a:buFontTx/>
              <a:buChar char="•"/>
            </a:pPr>
            <a:r>
              <a:rPr lang="en-US" sz="2800" dirty="0">
                <a:solidFill>
                  <a:schemeClr val="tx1">
                    <a:lumMod val="95000"/>
                  </a:schemeClr>
                </a:solidFill>
              </a:rPr>
              <a:t>Be encouraged to participate in medical decision-making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>
                <a:solidFill>
                  <a:schemeClr val="accent1">
                    <a:tint val="83000"/>
                    <a:satMod val="150000"/>
                  </a:schemeClr>
                </a:solidFill>
              </a:rPr>
              <a:t>Culture and Health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Culture is also a central issue in people’s health care. A person's culture can affect: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How health care information is received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How rights and protections are exercised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What is considered to be a health problem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How symptoms and concerns about the problem are expressed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Who provides treatment for the problem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 dirty="0"/>
              <a:t>What types of treatment should be given</a:t>
            </a:r>
            <a:r>
              <a:rPr lang="en-US" i="1" dirty="0"/>
              <a:t>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i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Cultural Factors Influencing Patient-Provider Communication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Tx/>
              <a:buNone/>
              <a:defRPr/>
            </a:pPr>
            <a:r>
              <a:rPr lang="en-US" sz="2800" b="1" i="1"/>
              <a:t>Nonverbal Communication </a:t>
            </a:r>
            <a:r>
              <a:rPr lang="en-US" sz="2800" b="1"/>
              <a:t>Varies greatly among people, often leading to cross-cultural</a:t>
            </a:r>
            <a:r>
              <a:rPr lang="en-US" sz="2800"/>
              <a:t> misunderstanding.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Facial Expressions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Head Movements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Hand and Arm Gestures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Personal Space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Touching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Eye Contact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i="1"/>
              <a:t>Physical Postures</a:t>
            </a:r>
          </a:p>
        </p:txBody>
      </p:sp>
      <p:pic>
        <p:nvPicPr>
          <p:cNvPr id="246788" name="Picture 4" descr="thumbs up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24200"/>
            <a:ext cx="2474912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Cultural Factors Influencing Patient-Provider Communication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686800" cy="5486400"/>
          </a:xfrm>
        </p:spPr>
        <p:txBody>
          <a:bodyPr>
            <a:normAutofit/>
          </a:bodyPr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Culture impacts interpretations and expectations regarding an illness or </a:t>
            </a:r>
            <a:r>
              <a:rPr lang="en-US" sz="2800" dirty="0" smtClean="0"/>
              <a:t>disability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800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 smtClean="0"/>
              <a:t>Many </a:t>
            </a:r>
            <a:r>
              <a:rPr lang="en-US" sz="2800" dirty="0"/>
              <a:t>cultures feel providers have a higher status and will therefore expect the provider to take charge. </a:t>
            </a:r>
            <a:r>
              <a:rPr lang="en-US" sz="2800" dirty="0"/>
              <a:t>The patient may not wish to participate in making decisions about his/her treatment, and may appear passive in the process </a:t>
            </a:r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en-US" sz="2800" dirty="0"/>
              <a:t>Beliefs in supernatural spirits might result in a reliance on religion or spiritual healing rituals in addition to Western medicine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81000" y="0"/>
            <a:ext cx="10134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Developing Cultural Competency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idx="1"/>
          </p:nvPr>
        </p:nvSpPr>
        <p:spPr>
          <a:xfrm>
            <a:off x="153988" y="1371600"/>
            <a:ext cx="5447912" cy="5867400"/>
          </a:xfrm>
        </p:spPr>
        <p:txBody>
          <a:bodyPr>
            <a:normAutofit/>
          </a:bodyPr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b="1" i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i="1" dirty="0"/>
              <a:t>Fact-Centered Approach</a:t>
            </a: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/>
              <a:t>What to do:</a:t>
            </a:r>
            <a:r>
              <a:rPr lang="en-US" sz="2400" dirty="0"/>
              <a:t> Gain cultural information about specific ethnic groups</a:t>
            </a: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/>
              <a:t>How to do it:</a:t>
            </a:r>
            <a:r>
              <a:rPr lang="en-US" sz="2400" dirty="0"/>
              <a:t> Learn culture-specific information, such as an ethnic group’s historical context, cultural concepts of illness and disease, health-seeking behaviors, health-oriented data and disease patterns, and so on.</a:t>
            </a:r>
          </a:p>
        </p:txBody>
      </p:sp>
      <p:pic>
        <p:nvPicPr>
          <p:cNvPr id="68612" name="Picture 4" descr="fact cente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900" y="2133600"/>
            <a:ext cx="3408749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-457200" y="0"/>
            <a:ext cx="98298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Developing Cultural Competency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idx="1"/>
          </p:nvPr>
        </p:nvSpPr>
        <p:spPr>
          <a:xfrm>
            <a:off x="0" y="2057400"/>
            <a:ext cx="5943600" cy="48006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i="1" dirty="0"/>
              <a:t>Attitude/Skill-Centered Approach</a:t>
            </a: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/>
              <a:t>What to do:</a:t>
            </a:r>
            <a:r>
              <a:rPr lang="en-US" sz="2400" dirty="0"/>
              <a:t> Enhance communication skills and focus on the cultural values and beliefs of individuals (including yourself)</a:t>
            </a: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400" b="1" dirty="0"/>
          </a:p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b="1" dirty="0"/>
              <a:t>How to do it:</a:t>
            </a:r>
            <a:r>
              <a:rPr lang="en-US" sz="2400" dirty="0"/>
              <a:t> Recognize and acknowledge your own biases; understand yourself and others in terms of culture; understand how race, ethnicity, gender, spirituality, and other issues play a role in delivery and in perceptions of health care; and acquire and apply culturally competent communication skills</a:t>
            </a:r>
          </a:p>
        </p:txBody>
      </p:sp>
      <p:pic>
        <p:nvPicPr>
          <p:cNvPr id="69636" name="Picture 4" descr="skills cente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057400"/>
            <a:ext cx="3476625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sz="44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An effective communication strategy should be based on:</a:t>
            </a:r>
            <a: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4"/>
            <a:ext cx="8458200" cy="4899025"/>
          </a:xfrm>
        </p:spPr>
        <p:txBody>
          <a:bodyPr>
            <a:normAutofit lnSpcReduction="10000"/>
          </a:bodyPr>
          <a:lstStyle/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3200" dirty="0" smtClean="0"/>
              <a:t>Interpersonal </a:t>
            </a:r>
            <a:r>
              <a:rPr lang="en-GB" sz="3200" dirty="0"/>
              <a:t>skills: interpersonal skills are those skills that enable us to interact with another person, allowing us to communicate successfully with </a:t>
            </a:r>
            <a:r>
              <a:rPr lang="en-GB" sz="3200" dirty="0" smtClean="0"/>
              <a:t>them,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3200" dirty="0" smtClean="0"/>
              <a:t>Positive </a:t>
            </a:r>
            <a:r>
              <a:rPr lang="en-GB" sz="3200" dirty="0"/>
              <a:t>relationships with work colleagues and other </a:t>
            </a:r>
            <a:r>
              <a:rPr lang="en-GB" sz="3200" dirty="0" smtClean="0"/>
              <a:t>professionals</a:t>
            </a:r>
          </a:p>
          <a:p>
            <a:pPr marL="578358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sz="3200" dirty="0" smtClean="0"/>
              <a:t>You should be assertive and calm not aggressive during communication with patients and his family members. </a:t>
            </a:r>
          </a:p>
        </p:txBody>
      </p:sp>
    </p:spTree>
    <p:extLst>
      <p:ext uri="{BB962C8B-B14F-4D97-AF65-F5344CB8AC3E}">
        <p14:creationId xmlns:p14="http://schemas.microsoft.com/office/powerpoint/2010/main" val="14379538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GB" sz="44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An effective communication strategy should based on:</a:t>
            </a:r>
            <a: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763000" cy="4572000"/>
          </a:xfrm>
        </p:spPr>
        <p:txBody>
          <a:bodyPr>
            <a:noAutofit/>
          </a:bodyPr>
          <a:lstStyle/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en-GB" sz="2700" dirty="0" smtClean="0">
                <a:solidFill>
                  <a:schemeClr val="accent1">
                    <a:lumMod val="75000"/>
                  </a:schemeClr>
                </a:solidFill>
              </a:rPr>
              <a:t>5.</a:t>
            </a:r>
            <a:r>
              <a:rPr lang="en-GB" sz="2700" dirty="0" smtClean="0"/>
              <a:t>Language </a:t>
            </a:r>
            <a:r>
              <a:rPr lang="en-GB" sz="2700" dirty="0"/>
              <a:t>barriers are a common challenge. </a:t>
            </a:r>
            <a:r>
              <a:rPr lang="en-GB" sz="2700" dirty="0"/>
              <a:t>Overcome this dilemma with best possible way. </a:t>
            </a:r>
            <a:r>
              <a:rPr lang="en-GB" sz="2700" dirty="0"/>
              <a:t>Speak clearly and slowly during your communication with patients and his family members</a:t>
            </a:r>
            <a:r>
              <a:rPr lang="en-GB" sz="2700" dirty="0" smtClean="0"/>
              <a:t>.</a:t>
            </a:r>
          </a:p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7. </a:t>
            </a:r>
            <a:r>
              <a:rPr lang="en-GB" sz="2800" dirty="0"/>
              <a:t>Define the basics </a:t>
            </a:r>
            <a:r>
              <a:rPr lang="en-GB" sz="2800" dirty="0" smtClean="0"/>
              <a:t>purpose </a:t>
            </a:r>
            <a:r>
              <a:rPr lang="en-GB" sz="2800" dirty="0"/>
              <a:t>of your meeting with the patients. Be specific. NO long stories required. Give example if required.</a:t>
            </a:r>
            <a:br>
              <a:rPr lang="en-GB" sz="2800" dirty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8. </a:t>
            </a:r>
            <a:r>
              <a:rPr lang="en-GB" sz="2800" dirty="0"/>
              <a:t>Be careful of jargon. (Technical language with interacting with </a:t>
            </a:r>
            <a:r>
              <a:rPr lang="en-GB" sz="2800" dirty="0" smtClean="0"/>
              <a:t>patients)</a:t>
            </a:r>
            <a:endParaRPr lang="en-US" sz="2800" dirty="0"/>
          </a:p>
          <a:p>
            <a:pPr marL="64008" indent="0" fontAlgn="auto">
              <a:spcAft>
                <a:spcPts val="0"/>
              </a:spcAft>
              <a:buNone/>
              <a:defRPr/>
            </a:pPr>
            <a:r>
              <a:rPr lang="en-GB" sz="2700" dirty="0"/>
              <a:t/>
            </a:r>
            <a:br>
              <a:rPr lang="en-GB" sz="2700" dirty="0"/>
            </a:br>
            <a:r>
              <a:rPr lang="en-GB" sz="2700" dirty="0"/>
              <a:t/>
            </a:r>
            <a:br>
              <a:rPr lang="en-GB" sz="2700" dirty="0"/>
            </a:b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401622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66700" y="-228600"/>
            <a:ext cx="113538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Importance </a:t>
            </a:r>
            <a:r>
              <a:rPr lang="en-US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of </a:t>
            </a:r>
            <a:r>
              <a:rPr lang="en-US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Communication</a:t>
            </a:r>
            <a:endParaRPr lang="en-US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5105400" cy="502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Effective health communication can lead to positive health outcomes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better use of the health care system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better medical outcomes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improved patient-provider relationships.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 smtClean="0"/>
              <a:t>Poor health communication can lead to negative outcomes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patient difficulty in following instructions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malpractice suits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low patient </a:t>
            </a:r>
            <a:r>
              <a:rPr lang="en-US" sz="2400" dirty="0" smtClean="0"/>
              <a:t>participation</a:t>
            </a:r>
            <a:endParaRPr lang="en-US" sz="2400" dirty="0" smtClean="0"/>
          </a:p>
        </p:txBody>
      </p:sp>
      <p:pic>
        <p:nvPicPr>
          <p:cNvPr id="39940" name="Picture 4" descr="health commun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28800"/>
            <a:ext cx="34290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58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31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FACT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229600" cy="4572000"/>
          </a:xfrm>
        </p:spPr>
        <p:txBody>
          <a:bodyPr/>
          <a:lstStyle/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Up to 80% of patients forget what their doctor said as soon as they leave the doctor’s office </a:t>
            </a:r>
          </a:p>
          <a:p>
            <a:endParaRPr lang="en-US" smtClean="0"/>
          </a:p>
          <a:p>
            <a:r>
              <a:rPr lang="en-US" smtClean="0"/>
              <a:t>Nearly 50% of what patients remember is recalled incorrectly</a:t>
            </a:r>
          </a:p>
        </p:txBody>
      </p:sp>
    </p:spTree>
    <p:extLst>
      <p:ext uri="{BB962C8B-B14F-4D97-AF65-F5344CB8AC3E}">
        <p14:creationId xmlns:p14="http://schemas.microsoft.com/office/powerpoint/2010/main" val="1637585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Think…….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48006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dirty="0" smtClean="0"/>
              <a:t>How many of the individuals you serve do you think remember what you say? </a:t>
            </a:r>
          </a:p>
          <a:p>
            <a:r>
              <a:rPr lang="en-US" sz="3600" dirty="0" smtClean="0"/>
              <a:t>Are you sure? </a:t>
            </a:r>
          </a:p>
          <a:p>
            <a:r>
              <a:rPr lang="en-US" sz="3600" dirty="0" smtClean="0"/>
              <a:t>How do you know?</a:t>
            </a:r>
          </a:p>
        </p:txBody>
      </p:sp>
      <p:pic>
        <p:nvPicPr>
          <p:cNvPr id="122886" name="Picture 6" descr="Communication by Christiano Mere.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990600"/>
            <a:ext cx="33718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291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448800" cy="1399032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Health communication overview</a:t>
            </a:r>
            <a: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0" y="1194216"/>
            <a:ext cx="8991600" cy="5638800"/>
          </a:xfrm>
        </p:spPr>
        <p:txBody>
          <a:bodyPr/>
          <a:lstStyle/>
          <a:p>
            <a:pPr algn="just"/>
            <a:r>
              <a:rPr lang="en-US" sz="3200" dirty="0" smtClean="0"/>
              <a:t>Health communication is a critical public </a:t>
            </a:r>
            <a:r>
              <a:rPr lang="en-US" sz="3200" dirty="0" smtClean="0"/>
              <a:t>health competency </a:t>
            </a:r>
            <a:r>
              <a:rPr lang="en-US" sz="3200" dirty="0" smtClean="0"/>
              <a:t>for all diseases </a:t>
            </a:r>
            <a:r>
              <a:rPr lang="en-US" sz="3200" dirty="0" smtClean="0"/>
              <a:t>and has become especially important in communicable </a:t>
            </a:r>
            <a:r>
              <a:rPr lang="en-US" sz="3200" dirty="0" smtClean="0"/>
              <a:t>diseases. </a:t>
            </a:r>
            <a:r>
              <a:rPr lang="en-US" sz="3200" dirty="0" smtClean="0"/>
              <a:t>The </a:t>
            </a:r>
            <a:r>
              <a:rPr lang="en-US" sz="3200" dirty="0" smtClean="0"/>
              <a:t>surfacing of new infectious organisms, microbial resistance to therapeutic drugs, new environmental related phenomena and the new emerging diseases represent public health threats that can spread quickly and unexpectedly. 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304800"/>
            <a:ext cx="10668000" cy="1399032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Function of health communication</a:t>
            </a:r>
            <a: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sz="4400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z="3200" dirty="0" smtClean="0"/>
              <a:t>Health communication </a:t>
            </a:r>
            <a:r>
              <a:rPr lang="en-US" sz="3200" dirty="0" smtClean="0"/>
              <a:t>includes </a:t>
            </a:r>
            <a:r>
              <a:rPr lang="en-US" sz="3200" dirty="0" smtClean="0"/>
              <a:t>the study and use of communication strategies to inform and influence individual and  community knowledge, attitudes and practices (KAP) with regard to health and healthcare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52400"/>
            <a:ext cx="9601200" cy="1399032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Purpose of Health </a:t>
            </a:r>
            <a:r>
              <a:rPr lang="en-US" sz="44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Communication</a:t>
            </a:r>
            <a: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GB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5334000"/>
          </a:xfrm>
        </p:spPr>
        <p:txBody>
          <a:bodyPr>
            <a:normAutofit fontScale="77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3200" b="1" dirty="0">
                <a:solidFill>
                  <a:srgbClr val="FFFF00"/>
                </a:solidFill>
              </a:rPr>
              <a:t>Health Communication serves the following purposes :</a:t>
            </a:r>
            <a:br>
              <a:rPr lang="en-US" sz="3200" b="1" dirty="0">
                <a:solidFill>
                  <a:srgbClr val="FFFF00"/>
                </a:solidFill>
              </a:rPr>
            </a:br>
            <a:endParaRPr lang="en-US" sz="3200" dirty="0" smtClean="0"/>
          </a:p>
          <a:p>
            <a:pPr marL="578358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400" dirty="0" smtClean="0"/>
              <a:t>initiating </a:t>
            </a:r>
            <a:r>
              <a:rPr lang="en-US" sz="3400" dirty="0"/>
              <a:t>actions</a:t>
            </a:r>
            <a:r>
              <a:rPr lang="en-US" sz="3400" dirty="0" smtClean="0"/>
              <a:t>.</a:t>
            </a:r>
          </a:p>
          <a:p>
            <a:pPr marL="578358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400" dirty="0" smtClean="0"/>
              <a:t>making </a:t>
            </a:r>
            <a:r>
              <a:rPr lang="en-US" sz="3400" dirty="0"/>
              <a:t>known needs and requirements. </a:t>
            </a:r>
            <a:endParaRPr lang="en-US" sz="3400" dirty="0" smtClean="0"/>
          </a:p>
          <a:p>
            <a:pPr marL="578358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400" dirty="0" smtClean="0"/>
              <a:t>exchanging </a:t>
            </a:r>
            <a:r>
              <a:rPr lang="en-US" sz="3400" dirty="0"/>
              <a:t>information, ideas, and </a:t>
            </a:r>
            <a:r>
              <a:rPr lang="en-US" sz="3400" dirty="0" smtClean="0"/>
              <a:t>beliefs.</a:t>
            </a:r>
          </a:p>
          <a:p>
            <a:pPr marL="578358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400" dirty="0" smtClean="0"/>
              <a:t>creating </a:t>
            </a:r>
            <a:r>
              <a:rPr lang="en-US" sz="3400" dirty="0"/>
              <a:t>understanding.  </a:t>
            </a:r>
            <a:endParaRPr lang="en-US" sz="3400" dirty="0" smtClean="0"/>
          </a:p>
          <a:p>
            <a:pPr marL="578358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400" dirty="0" smtClean="0"/>
              <a:t>establishing relations.</a:t>
            </a:r>
          </a:p>
          <a:p>
            <a:pPr marL="578358" indent="-514350" fontAlgn="auto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400" dirty="0" smtClean="0"/>
              <a:t>train </a:t>
            </a:r>
            <a:r>
              <a:rPr lang="en-US" sz="3400" dirty="0"/>
              <a:t>and  assist to adopt desired change and maintain it.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>
                <a:solidFill>
                  <a:srgbClr val="FFFF00"/>
                </a:solidFill>
              </a:rPr>
              <a:t>The ultimate goal is pro-Health behavior change and maintain it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1740</TotalTime>
  <Words>1921</Words>
  <Application>Microsoft Office PowerPoint</Application>
  <PresentationFormat>On-screen Show (4:3)</PresentationFormat>
  <Paragraphs>200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Century Gothic</vt:lpstr>
      <vt:lpstr>Wingdings 2</vt:lpstr>
      <vt:lpstr>Verdana</vt:lpstr>
      <vt:lpstr>Verve</vt:lpstr>
      <vt:lpstr>Health Communication </vt:lpstr>
      <vt:lpstr>Defining Health Communication</vt:lpstr>
      <vt:lpstr>Effective Health Communication—Not Just for Physicians</vt:lpstr>
      <vt:lpstr>Importance of Health Communication</vt:lpstr>
      <vt:lpstr>FACT</vt:lpstr>
      <vt:lpstr>Think…….</vt:lpstr>
      <vt:lpstr>Health communication overview </vt:lpstr>
      <vt:lpstr>Function of health communication </vt:lpstr>
      <vt:lpstr>Purpose of Health Communication </vt:lpstr>
      <vt:lpstr>Elements of Successful health communication </vt:lpstr>
      <vt:lpstr>Health Literacy</vt:lpstr>
      <vt:lpstr>Why Learn About Health Literacy?</vt:lpstr>
      <vt:lpstr>Think….</vt:lpstr>
      <vt:lpstr>Think…</vt:lpstr>
      <vt:lpstr>Identifying Limited Health Literacy</vt:lpstr>
      <vt:lpstr>Tools and Techniques for Identifying  Limited Literacy</vt:lpstr>
      <vt:lpstr>Tools and Techniques for Improving Communication</vt:lpstr>
      <vt:lpstr>Tools and Techniques for Improving Communication</vt:lpstr>
      <vt:lpstr>Tools and Techniques for Improving Communication</vt:lpstr>
      <vt:lpstr>PLAIN LANGUAGE EXAMPLES</vt:lpstr>
      <vt:lpstr>PLAIN LANGUAGE EXAMPLES</vt:lpstr>
      <vt:lpstr>PLAIN LANGUAGE EXAMPLES</vt:lpstr>
      <vt:lpstr>PLAIN LANGUAGE EXAMPLES</vt:lpstr>
      <vt:lpstr>Education and Training</vt:lpstr>
      <vt:lpstr>Elements of Successful health communication</vt:lpstr>
      <vt:lpstr>Communication in health and social care </vt:lpstr>
      <vt:lpstr>Health communication principles </vt:lpstr>
      <vt:lpstr>Health communication principles </vt:lpstr>
      <vt:lpstr>Health communication principles</vt:lpstr>
      <vt:lpstr>Cultural Competency in Health communication </vt:lpstr>
      <vt:lpstr>Culture and Health</vt:lpstr>
      <vt:lpstr>Cultural Factors Influencing Patient-Provider Communication</vt:lpstr>
      <vt:lpstr>Cultural Factors Influencing Patient-Provider Communication</vt:lpstr>
      <vt:lpstr>Developing Cultural Competency</vt:lpstr>
      <vt:lpstr>Developing Cultural Competency</vt:lpstr>
      <vt:lpstr>An effective communication strategy should be based on: </vt:lpstr>
      <vt:lpstr>An effective communication strategy should based on: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Health Communication—Not Just for Physicians Understanding and delivering effective health communication is the charge of all health care professionals—from management to administrative staff in health organizations; from physicians, dentists, and nurses to community health care workers, front-office staff, physician assistants, pharmacists, and health educators—all need to use effective health communication techniques. Each individual involved in a health care encounter is a key player in ensuring that information is not only delivered to the patient, but is understood by the patient.  It does not matter whether you work in a large hospital or small community clinic, using the practices of effective health communication is vital to everyone</dc:title>
  <dc:creator>Basmah Kattan</dc:creator>
  <cp:lastModifiedBy>basma</cp:lastModifiedBy>
  <cp:revision>222</cp:revision>
  <dcterms:created xsi:type="dcterms:W3CDTF">2010-04-07T12:52:04Z</dcterms:created>
  <dcterms:modified xsi:type="dcterms:W3CDTF">2012-11-02T22:38:54Z</dcterms:modified>
</cp:coreProperties>
</file>