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257" r:id="rId3"/>
    <p:sldId id="265" r:id="rId4"/>
    <p:sldId id="273" r:id="rId5"/>
    <p:sldId id="267" r:id="rId6"/>
    <p:sldId id="271" r:id="rId7"/>
    <p:sldId id="315" r:id="rId8"/>
    <p:sldId id="347" r:id="rId9"/>
    <p:sldId id="316" r:id="rId10"/>
    <p:sldId id="320" r:id="rId11"/>
    <p:sldId id="321" r:id="rId12"/>
    <p:sldId id="322" r:id="rId13"/>
    <p:sldId id="327" r:id="rId14"/>
    <p:sldId id="323" r:id="rId15"/>
    <p:sldId id="324" r:id="rId16"/>
    <p:sldId id="325" r:id="rId17"/>
    <p:sldId id="318" r:id="rId18"/>
    <p:sldId id="330" r:id="rId19"/>
    <p:sldId id="331" r:id="rId20"/>
    <p:sldId id="332" r:id="rId21"/>
    <p:sldId id="333" r:id="rId22"/>
    <p:sldId id="334" r:id="rId23"/>
    <p:sldId id="335" r:id="rId24"/>
    <p:sldId id="336" r:id="rId25"/>
    <p:sldId id="348" r:id="rId26"/>
    <p:sldId id="338" r:id="rId27"/>
    <p:sldId id="339" r:id="rId28"/>
    <p:sldId id="344" r:id="rId29"/>
    <p:sldId id="345" r:id="rId30"/>
    <p:sldId id="289" r:id="rId31"/>
    <p:sldId id="290" r:id="rId32"/>
    <p:sldId id="291" r:id="rId33"/>
    <p:sldId id="292" r:id="rId34"/>
    <p:sldId id="296" r:id="rId35"/>
    <p:sldId id="299" r:id="rId36"/>
    <p:sldId id="340" r:id="rId37"/>
    <p:sldId id="300" r:id="rId38"/>
    <p:sldId id="341" r:id="rId39"/>
    <p:sldId id="301" r:id="rId40"/>
    <p:sldId id="342" r:id="rId41"/>
    <p:sldId id="303"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93606" autoAdjust="0"/>
  </p:normalViewPr>
  <p:slideViewPr>
    <p:cSldViewPr>
      <p:cViewPr>
        <p:scale>
          <a:sx n="76" d="100"/>
          <a:sy n="76" d="100"/>
        </p:scale>
        <p:origin x="-1140" y="1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260"/>
      <c:rAngAx val="0"/>
      <c:perspective val="0"/>
    </c:view3D>
    <c:floor>
      <c:thickness val="0"/>
    </c:floor>
    <c:sideWall>
      <c:thickness val="0"/>
    </c:sideWall>
    <c:backWall>
      <c:thickness val="0"/>
    </c:backWall>
    <c:plotArea>
      <c:layout>
        <c:manualLayout>
          <c:layoutTarget val="inner"/>
          <c:xMode val="edge"/>
          <c:yMode val="edge"/>
          <c:x val="0.31455399061032868"/>
          <c:y val="0.24796084828711279"/>
          <c:w val="0.49882629107981313"/>
          <c:h val="0.59543230016313209"/>
        </c:manualLayout>
      </c:layout>
      <c:pie3DChart>
        <c:varyColors val="1"/>
        <c:ser>
          <c:idx val="0"/>
          <c:order val="0"/>
          <c:tx>
            <c:strRef>
              <c:f>Sheet1!$A$2</c:f>
              <c:strCache>
                <c:ptCount val="1"/>
              </c:strCache>
            </c:strRef>
          </c:tx>
          <c:spPr>
            <a:solidFill>
              <a:schemeClr val="accent1"/>
            </a:solidFill>
            <a:ln w="10136">
              <a:solidFill>
                <a:schemeClr val="tx1"/>
              </a:solidFill>
              <a:prstDash val="solid"/>
            </a:ln>
          </c:spPr>
          <c:explosion val="7"/>
          <c:dPt>
            <c:idx val="1"/>
            <c:bubble3D val="0"/>
            <c:spPr>
              <a:solidFill>
                <a:schemeClr val="accent2"/>
              </a:solidFill>
              <a:ln w="10136">
                <a:solidFill>
                  <a:schemeClr val="tx1"/>
                </a:solidFill>
                <a:prstDash val="solid"/>
              </a:ln>
            </c:spPr>
          </c:dPt>
          <c:dPt>
            <c:idx val="2"/>
            <c:bubble3D val="0"/>
            <c:spPr>
              <a:solidFill>
                <a:schemeClr val="hlink"/>
              </a:solidFill>
              <a:ln w="10136">
                <a:solidFill>
                  <a:schemeClr val="tx1"/>
                </a:solidFill>
                <a:prstDash val="solid"/>
              </a:ln>
            </c:spPr>
          </c:dPt>
          <c:dPt>
            <c:idx val="3"/>
            <c:bubble3D val="0"/>
            <c:spPr>
              <a:solidFill>
                <a:schemeClr val="folHlink"/>
              </a:solidFill>
              <a:ln w="10136">
                <a:solidFill>
                  <a:schemeClr val="tx1"/>
                </a:solidFill>
                <a:prstDash val="solid"/>
              </a:ln>
            </c:spPr>
          </c:dPt>
          <c:dLbls>
            <c:numFmt formatCode="0%" sourceLinked="0"/>
            <c:spPr>
              <a:noFill/>
              <a:ln w="20273">
                <a:noFill/>
              </a:ln>
            </c:spPr>
            <c:txPr>
              <a:bodyPr/>
              <a:lstStyle/>
              <a:p>
                <a:pPr>
                  <a:defRPr sz="2235" b="0" i="0" u="none" strike="noStrike" baseline="0">
                    <a:solidFill>
                      <a:schemeClr val="tx1"/>
                    </a:solidFill>
                    <a:latin typeface="Tahoma"/>
                    <a:ea typeface="Tahoma"/>
                    <a:cs typeface="Tahoma"/>
                  </a:defRPr>
                </a:pPr>
                <a:endParaRPr lang="en-US"/>
              </a:p>
            </c:txPr>
            <c:showLegendKey val="0"/>
            <c:showVal val="0"/>
            <c:showCatName val="1"/>
            <c:showSerName val="0"/>
            <c:showPercent val="1"/>
            <c:showBubbleSize val="0"/>
            <c:showLeaderLines val="1"/>
          </c:dLbls>
          <c:cat>
            <c:strRef>
              <c:f>Sheet1!$B$1:$E$1</c:f>
              <c:strCache>
                <c:ptCount val="4"/>
                <c:pt idx="0">
                  <c:v>Reading</c:v>
                </c:pt>
                <c:pt idx="1">
                  <c:v>Writing</c:v>
                </c:pt>
                <c:pt idx="2">
                  <c:v>Speaking</c:v>
                </c:pt>
                <c:pt idx="3">
                  <c:v>Listening</c:v>
                </c:pt>
              </c:strCache>
            </c:strRef>
          </c:cat>
          <c:val>
            <c:numRef>
              <c:f>Sheet1!$B$2:$E$2</c:f>
              <c:numCache>
                <c:formatCode>General</c:formatCode>
                <c:ptCount val="4"/>
                <c:pt idx="0">
                  <c:v>16</c:v>
                </c:pt>
                <c:pt idx="1">
                  <c:v>9</c:v>
                </c:pt>
                <c:pt idx="2">
                  <c:v>30</c:v>
                </c:pt>
                <c:pt idx="3">
                  <c:v>45</c:v>
                </c:pt>
              </c:numCache>
            </c:numRef>
          </c:val>
        </c:ser>
        <c:ser>
          <c:idx val="1"/>
          <c:order val="1"/>
          <c:tx>
            <c:strRef>
              <c:f>Sheet1!$A$3</c:f>
              <c:strCache>
                <c:ptCount val="1"/>
              </c:strCache>
            </c:strRef>
          </c:tx>
          <c:spPr>
            <a:solidFill>
              <a:schemeClr val="accent2"/>
            </a:solidFill>
            <a:ln w="10136">
              <a:solidFill>
                <a:schemeClr val="tx1"/>
              </a:solidFill>
              <a:prstDash val="solid"/>
            </a:ln>
          </c:spPr>
          <c:explosion val="7"/>
          <c:dPt>
            <c:idx val="0"/>
            <c:bubble3D val="0"/>
            <c:spPr>
              <a:solidFill>
                <a:schemeClr val="accent1"/>
              </a:solidFill>
              <a:ln w="10136">
                <a:solidFill>
                  <a:schemeClr val="tx1"/>
                </a:solidFill>
                <a:prstDash val="solid"/>
              </a:ln>
            </c:spPr>
          </c:dPt>
          <c:dPt>
            <c:idx val="2"/>
            <c:bubble3D val="0"/>
            <c:spPr>
              <a:solidFill>
                <a:schemeClr val="hlink"/>
              </a:solidFill>
              <a:ln w="10136">
                <a:solidFill>
                  <a:schemeClr val="tx1"/>
                </a:solidFill>
                <a:prstDash val="solid"/>
              </a:ln>
            </c:spPr>
          </c:dPt>
          <c:dPt>
            <c:idx val="3"/>
            <c:bubble3D val="0"/>
            <c:spPr>
              <a:solidFill>
                <a:schemeClr val="folHlink"/>
              </a:solidFill>
              <a:ln w="10136">
                <a:solidFill>
                  <a:schemeClr val="tx1"/>
                </a:solidFill>
                <a:prstDash val="solid"/>
              </a:ln>
            </c:spPr>
          </c:dPt>
          <c:cat>
            <c:strRef>
              <c:f>Sheet1!$B$1:$E$1</c:f>
              <c:strCache>
                <c:ptCount val="4"/>
                <c:pt idx="0">
                  <c:v>Reading</c:v>
                </c:pt>
                <c:pt idx="1">
                  <c:v>Writing</c:v>
                </c:pt>
                <c:pt idx="2">
                  <c:v>Speaking</c:v>
                </c:pt>
                <c:pt idx="3">
                  <c:v>Listening</c:v>
                </c:pt>
              </c:strCache>
            </c:strRef>
          </c:cat>
          <c:val>
            <c:numRef>
              <c:f>Sheet1!$B$3:$E$3</c:f>
              <c:numCache>
                <c:formatCode>General</c:formatCode>
                <c:ptCount val="4"/>
              </c:numCache>
            </c:numRef>
          </c:val>
        </c:ser>
        <c:ser>
          <c:idx val="2"/>
          <c:order val="2"/>
          <c:tx>
            <c:strRef>
              <c:f>Sheet1!$A$4</c:f>
              <c:strCache>
                <c:ptCount val="1"/>
              </c:strCache>
            </c:strRef>
          </c:tx>
          <c:spPr>
            <a:solidFill>
              <a:schemeClr val="hlink"/>
            </a:solidFill>
            <a:ln w="10136">
              <a:solidFill>
                <a:schemeClr val="tx1"/>
              </a:solidFill>
              <a:prstDash val="solid"/>
            </a:ln>
          </c:spPr>
          <c:explosion val="7"/>
          <c:dPt>
            <c:idx val="0"/>
            <c:bubble3D val="0"/>
            <c:spPr>
              <a:solidFill>
                <a:schemeClr val="accent1"/>
              </a:solidFill>
              <a:ln w="10136">
                <a:solidFill>
                  <a:schemeClr val="tx1"/>
                </a:solidFill>
                <a:prstDash val="solid"/>
              </a:ln>
            </c:spPr>
          </c:dPt>
          <c:dPt>
            <c:idx val="1"/>
            <c:bubble3D val="0"/>
            <c:spPr>
              <a:solidFill>
                <a:schemeClr val="accent2"/>
              </a:solidFill>
              <a:ln w="10136">
                <a:solidFill>
                  <a:schemeClr val="tx1"/>
                </a:solidFill>
                <a:prstDash val="solid"/>
              </a:ln>
            </c:spPr>
          </c:dPt>
          <c:dPt>
            <c:idx val="3"/>
            <c:bubble3D val="0"/>
            <c:spPr>
              <a:solidFill>
                <a:schemeClr val="folHlink"/>
              </a:solidFill>
              <a:ln w="10136">
                <a:solidFill>
                  <a:schemeClr val="tx1"/>
                </a:solidFill>
                <a:prstDash val="solid"/>
              </a:ln>
            </c:spPr>
          </c:dPt>
          <c:cat>
            <c:strRef>
              <c:f>Sheet1!$B$1:$E$1</c:f>
              <c:strCache>
                <c:ptCount val="4"/>
                <c:pt idx="0">
                  <c:v>Reading</c:v>
                </c:pt>
                <c:pt idx="1">
                  <c:v>Writing</c:v>
                </c:pt>
                <c:pt idx="2">
                  <c:v>Speaking</c:v>
                </c:pt>
                <c:pt idx="3">
                  <c:v>Listening</c:v>
                </c:pt>
              </c:strCache>
            </c:strRef>
          </c:cat>
          <c:val>
            <c:numRef>
              <c:f>Sheet1!$B$4:$E$4</c:f>
              <c:numCache>
                <c:formatCode>General</c:formatCode>
                <c:ptCount val="4"/>
              </c:numCache>
            </c:numRef>
          </c:val>
        </c:ser>
        <c:dLbls>
          <c:showLegendKey val="0"/>
          <c:showVal val="0"/>
          <c:showCatName val="0"/>
          <c:showSerName val="0"/>
          <c:showPercent val="0"/>
          <c:showBubbleSize val="0"/>
          <c:showLeaderLines val="1"/>
        </c:dLbls>
      </c:pie3DChart>
      <c:spPr>
        <a:noFill/>
        <a:ln w="20273">
          <a:noFill/>
        </a:ln>
      </c:spPr>
    </c:plotArea>
    <c:plotVisOnly val="1"/>
    <c:dispBlanksAs val="zero"/>
    <c:showDLblsOverMax val="0"/>
  </c:chart>
  <c:spPr>
    <a:noFill/>
    <a:ln>
      <a:noFill/>
    </a:ln>
  </c:spPr>
  <c:txPr>
    <a:bodyPr/>
    <a:lstStyle/>
    <a:p>
      <a:pPr>
        <a:defRPr sz="1935" b="1" i="0" u="none" strike="noStrike" baseline="0">
          <a:solidFill>
            <a:schemeClr val="tx1"/>
          </a:solidFill>
          <a:latin typeface="Times New Roman"/>
          <a:ea typeface="Times New Roman"/>
          <a:cs typeface="Times New Roman"/>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B9884-B604-4EA1-8D0A-2F7E67354E63}" type="datetimeFigureOut">
              <a:rPr lang="en-US" smtClean="0"/>
              <a:t>10/21/2013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85E89E-14D9-4A6D-93A3-6A4B163F6AA1}" type="slidenum">
              <a:rPr lang="en-US" smtClean="0"/>
              <a:t>‹#›</a:t>
            </a:fld>
            <a:endParaRPr lang="en-US"/>
          </a:p>
        </p:txBody>
      </p:sp>
    </p:spTree>
    <p:extLst>
      <p:ext uri="{BB962C8B-B14F-4D97-AF65-F5344CB8AC3E}">
        <p14:creationId xmlns:p14="http://schemas.microsoft.com/office/powerpoint/2010/main" val="1631045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4. </a:t>
            </a:r>
            <a:r>
              <a:rPr lang="en-US" sz="1200" b="0" i="1" kern="1200" dirty="0" smtClean="0">
                <a:solidFill>
                  <a:schemeClr val="tx1"/>
                </a:solidFill>
                <a:effectLst/>
                <a:latin typeface="+mn-lt"/>
                <a:ea typeface="+mn-ea"/>
                <a:cs typeface="+mn-cs"/>
              </a:rPr>
              <a:t>Don’t tune out “dry” subjects.</a:t>
            </a:r>
            <a:r>
              <a:rPr lang="en-US" sz="1200" b="0" i="0" kern="1200" dirty="0" smtClean="0">
                <a:solidFill>
                  <a:schemeClr val="tx1"/>
                </a:solidFill>
                <a:effectLst/>
                <a:latin typeface="+mn-lt"/>
                <a:ea typeface="+mn-ea"/>
                <a:cs typeface="+mn-cs"/>
              </a:rPr>
              <a:t> Whenever you are tempted to “tune out” something because you think it will be boring or useless, remember that you cannot evaluate the importance of the message until you have heard it. By then, it is probably too late to ask the speaker to repeat everything that was said; the opportunity to listen effectively will have passed. As was stated earlier, you must </a:t>
            </a:r>
            <a:r>
              <a:rPr lang="en-US" sz="1200" b="0" i="1" kern="1200" dirty="0" smtClean="0">
                <a:solidFill>
                  <a:schemeClr val="tx1"/>
                </a:solidFill>
                <a:effectLst/>
                <a:latin typeface="+mn-lt"/>
                <a:ea typeface="+mn-ea"/>
                <a:cs typeface="+mn-cs"/>
              </a:rPr>
              <a:t>intend</a:t>
            </a:r>
            <a:r>
              <a:rPr lang="en-US" sz="1200" b="0" i="0" kern="1200" dirty="0" smtClean="0">
                <a:solidFill>
                  <a:schemeClr val="tx1"/>
                </a:solidFill>
                <a:effectLst/>
                <a:latin typeface="+mn-lt"/>
                <a:ea typeface="+mn-ea"/>
                <a:cs typeface="+mn-cs"/>
              </a:rPr>
              <a:t> to listen</a:t>
            </a:r>
            <a:endParaRPr lang="en-US" dirty="0"/>
          </a:p>
        </p:txBody>
      </p:sp>
      <p:sp>
        <p:nvSpPr>
          <p:cNvPr id="4" name="Slide Number Placeholder 3"/>
          <p:cNvSpPr>
            <a:spLocks noGrp="1"/>
          </p:cNvSpPr>
          <p:nvPr>
            <p:ph type="sldNum" sz="quarter" idx="10"/>
          </p:nvPr>
        </p:nvSpPr>
        <p:spPr/>
        <p:txBody>
          <a:bodyPr/>
          <a:lstStyle/>
          <a:p>
            <a:fld id="{6285E89E-14D9-4A6D-93A3-6A4B163F6AA1}" type="slidenum">
              <a:rPr lang="en-US" smtClean="0"/>
              <a:t>15</a:t>
            </a:fld>
            <a:endParaRPr lang="en-US"/>
          </a:p>
        </p:txBody>
      </p:sp>
    </p:spTree>
    <p:extLst>
      <p:ext uri="{BB962C8B-B14F-4D97-AF65-F5344CB8AC3E}">
        <p14:creationId xmlns:p14="http://schemas.microsoft.com/office/powerpoint/2010/main" val="1603352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cs typeface="Times New Roman" pitchFamily="18" charset="0"/>
              </a:defRPr>
            </a:lvl1pPr>
            <a:lvl2pPr marL="742950" indent="-285750" eaLnBrk="0" hangingPunct="0">
              <a:defRPr sz="4000">
                <a:solidFill>
                  <a:schemeClr val="tx1"/>
                </a:solidFill>
                <a:latin typeface="Times New Roman" pitchFamily="18" charset="0"/>
                <a:cs typeface="Times New Roman" pitchFamily="18" charset="0"/>
              </a:defRPr>
            </a:lvl2pPr>
            <a:lvl3pPr marL="1143000" indent="-228600" eaLnBrk="0" hangingPunct="0">
              <a:defRPr sz="4000">
                <a:solidFill>
                  <a:schemeClr val="tx1"/>
                </a:solidFill>
                <a:latin typeface="Times New Roman" pitchFamily="18" charset="0"/>
                <a:cs typeface="Times New Roman" pitchFamily="18" charset="0"/>
              </a:defRPr>
            </a:lvl3pPr>
            <a:lvl4pPr marL="1600200" indent="-228600" eaLnBrk="0" hangingPunct="0">
              <a:defRPr sz="4000">
                <a:solidFill>
                  <a:schemeClr val="tx1"/>
                </a:solidFill>
                <a:latin typeface="Times New Roman" pitchFamily="18" charset="0"/>
                <a:cs typeface="Times New Roman" pitchFamily="18" charset="0"/>
              </a:defRPr>
            </a:lvl4pPr>
            <a:lvl5pPr marL="2057400" indent="-228600" eaLnBrk="0" hangingPunct="0">
              <a:defRPr sz="40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cs typeface="Times New Roman" pitchFamily="18" charset="0"/>
              </a:defRPr>
            </a:lvl9pPr>
          </a:lstStyle>
          <a:p>
            <a:fld id="{F3FAE1A1-DDA1-4777-A281-D65BDA51E8EA}" type="slidenum">
              <a:rPr lang="ar-SA" sz="1200">
                <a:latin typeface="Times" pitchFamily="18" charset="0"/>
                <a:cs typeface="Arial" pitchFamily="34" charset="0"/>
              </a:rPr>
              <a:pPr/>
              <a:t>26</a:t>
            </a:fld>
            <a:endParaRPr lang="en-US" sz="1200">
              <a:latin typeface="Times" pitchFamily="18" charset="0"/>
              <a:cs typeface="Arial" pitchFamily="34"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cs typeface="Times New Roman" pitchFamily="18" charset="0"/>
              </a:defRPr>
            </a:lvl1pPr>
            <a:lvl2pPr marL="742950" indent="-285750" eaLnBrk="0" hangingPunct="0">
              <a:defRPr sz="4000">
                <a:solidFill>
                  <a:schemeClr val="tx1"/>
                </a:solidFill>
                <a:latin typeface="Times New Roman" pitchFamily="18" charset="0"/>
                <a:cs typeface="Times New Roman" pitchFamily="18" charset="0"/>
              </a:defRPr>
            </a:lvl2pPr>
            <a:lvl3pPr marL="1143000" indent="-228600" eaLnBrk="0" hangingPunct="0">
              <a:defRPr sz="4000">
                <a:solidFill>
                  <a:schemeClr val="tx1"/>
                </a:solidFill>
                <a:latin typeface="Times New Roman" pitchFamily="18" charset="0"/>
                <a:cs typeface="Times New Roman" pitchFamily="18" charset="0"/>
              </a:defRPr>
            </a:lvl3pPr>
            <a:lvl4pPr marL="1600200" indent="-228600" eaLnBrk="0" hangingPunct="0">
              <a:defRPr sz="4000">
                <a:solidFill>
                  <a:schemeClr val="tx1"/>
                </a:solidFill>
                <a:latin typeface="Times New Roman" pitchFamily="18" charset="0"/>
                <a:cs typeface="Times New Roman" pitchFamily="18" charset="0"/>
              </a:defRPr>
            </a:lvl4pPr>
            <a:lvl5pPr marL="2057400" indent="-228600" eaLnBrk="0" hangingPunct="0">
              <a:defRPr sz="40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cs typeface="Times New Roman" pitchFamily="18" charset="0"/>
              </a:defRPr>
            </a:lvl9pPr>
          </a:lstStyle>
          <a:p>
            <a:fld id="{290329EF-DB0E-40AB-85D8-A72C0F9EFE5F}" type="slidenum">
              <a:rPr lang="ar-SA" sz="1200">
                <a:latin typeface="Times" pitchFamily="18" charset="0"/>
                <a:cs typeface="Arial" pitchFamily="34" charset="0"/>
              </a:rPr>
              <a:pPr/>
              <a:t>27</a:t>
            </a:fld>
            <a:endParaRPr lang="en-US" sz="1200">
              <a:latin typeface="Times" pitchFamily="18" charset="0"/>
              <a:cs typeface="Arial" pitchFamily="34"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AF81FB61-B506-42C3-A89E-9E90B5954E5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1FB61-B506-42C3-A89E-9E90B5954E5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1FB61-B506-42C3-A89E-9E90B5954E5B}"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71538" y="192088"/>
            <a:ext cx="8162925" cy="1431925"/>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912813" y="1905000"/>
            <a:ext cx="8110537" cy="4191000"/>
          </a:xfrm>
        </p:spPr>
        <p:txBody>
          <a:bodyPr/>
          <a:lstStyle/>
          <a:p>
            <a:endParaRPr lang="en-US"/>
          </a:p>
        </p:txBody>
      </p:sp>
      <p:sp>
        <p:nvSpPr>
          <p:cNvPr id="4" name="Date Placeholder 3"/>
          <p:cNvSpPr>
            <a:spLocks noGrp="1"/>
          </p:cNvSpPr>
          <p:nvPr>
            <p:ph type="dt" sz="half" idx="10"/>
          </p:nvPr>
        </p:nvSpPr>
        <p:spPr>
          <a:xfrm>
            <a:off x="1152525" y="62865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590925" y="62865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7019925" y="6286500"/>
            <a:ext cx="1905000" cy="457200"/>
          </a:xfrm>
        </p:spPr>
        <p:txBody>
          <a:bodyPr/>
          <a:lstStyle>
            <a:lvl1pPr>
              <a:defRPr/>
            </a:lvl1pPr>
          </a:lstStyle>
          <a:p>
            <a:fld id="{2C65EDDC-16DD-4FB9-B383-C65E7A9A6672}" type="slidenum">
              <a:rPr lang="en-US"/>
              <a:pPr/>
              <a:t>‹#›</a:t>
            </a:fld>
            <a:endParaRPr lang="en-US"/>
          </a:p>
        </p:txBody>
      </p:sp>
    </p:spTree>
    <p:extLst>
      <p:ext uri="{BB962C8B-B14F-4D97-AF65-F5344CB8AC3E}">
        <p14:creationId xmlns:p14="http://schemas.microsoft.com/office/powerpoint/2010/main" val="1010120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1FB61-B506-42C3-A89E-9E90B5954E5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AF81FB61-B506-42C3-A89E-9E90B5954E5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81FB61-B506-42C3-A89E-9E90B5954E5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81FB61-B506-42C3-A89E-9E90B5954E5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81FB61-B506-42C3-A89E-9E90B5954E5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81FB61-B506-42C3-A89E-9E90B5954E5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81FB61-B506-42C3-A89E-9E90B5954E5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677976C-B148-4445-A732-C3B3FE1AE842}" type="datetimeFigureOut">
              <a:rPr lang="en-US" smtClean="0"/>
              <a:t>10/21/2013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81FB61-B506-42C3-A89E-9E90B5954E5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677976C-B148-4445-A732-C3B3FE1AE842}" type="datetimeFigureOut">
              <a:rPr lang="en-US" smtClean="0"/>
              <a:t>10/21/2013</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F81FB61-B506-42C3-A89E-9E90B5954E5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w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w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hyperlink" Target="http://images.google.com/imgres?imgurl=http://www.aperfectworld.org/clipart/communications/transmitter.gif&amp;imgrefurl=http://www.aperfectworld.org/communications.htm&amp;h=184&amp;w=158&amp;sz=10&amp;tbnid=0fM59eH1DFUJ:&amp;tbnh=96&amp;tbnw=82&amp;hl=en&amp;start=8&amp;prev=/images?q=transmitter&amp;hl=en&amp;lr=&amp;sa=N" TargetMode="External"/><Relationship Id="rId4" Type="http://schemas.openxmlformats.org/officeDocument/2006/relationships/image" Target="../media/image15.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 Id="rId9" Type="http://schemas.openxmlformats.org/officeDocument/2006/relationships/image" Target="../media/image5.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Basic skills of human communication</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47975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67544" y="116632"/>
            <a:ext cx="8229600" cy="1143000"/>
          </a:xfrm>
        </p:spPr>
        <p:txBody>
          <a:bodyPr>
            <a:normAutofit/>
          </a:bodyPr>
          <a:lstStyle/>
          <a:p>
            <a:r>
              <a:rPr lang="en-US" sz="4400" b="1" dirty="0" smtClean="0"/>
              <a:t>Myths </a:t>
            </a:r>
            <a:r>
              <a:rPr lang="en-US" sz="4400" b="1" dirty="0"/>
              <a:t>about Listening</a:t>
            </a:r>
          </a:p>
        </p:txBody>
      </p:sp>
      <p:sp>
        <p:nvSpPr>
          <p:cNvPr id="59395" name="Rectangle 3"/>
          <p:cNvSpPr>
            <a:spLocks noGrp="1" noChangeArrowheads="1"/>
          </p:cNvSpPr>
          <p:nvPr>
            <p:ph type="body" idx="1"/>
          </p:nvPr>
        </p:nvSpPr>
        <p:spPr>
          <a:xfrm>
            <a:off x="323528" y="1484784"/>
            <a:ext cx="8964488" cy="5472608"/>
          </a:xfrm>
        </p:spPr>
        <p:txBody>
          <a:bodyPr>
            <a:normAutofit/>
          </a:bodyPr>
          <a:lstStyle/>
          <a:p>
            <a:pPr marL="0" indent="0">
              <a:buSzPct val="120000"/>
              <a:buNone/>
            </a:pPr>
            <a:endParaRPr lang="en-US" sz="3200" b="1" dirty="0"/>
          </a:p>
          <a:p>
            <a:pPr marL="609600" indent="-609600">
              <a:buSzPct val="120000"/>
              <a:buFont typeface="Wingdings" pitchFamily="2" charset="2"/>
              <a:buChar char="§"/>
            </a:pPr>
            <a:r>
              <a:rPr lang="en-US" sz="3200" b="1" dirty="0"/>
              <a:t>Listening and hearing are the same</a:t>
            </a:r>
          </a:p>
          <a:p>
            <a:pPr marL="609600" indent="-609600">
              <a:buSzPct val="120000"/>
              <a:buFont typeface="Wingdings" pitchFamily="2" charset="2"/>
              <a:buChar char="§"/>
            </a:pPr>
            <a:r>
              <a:rPr lang="en-US" sz="3200" b="1" dirty="0"/>
              <a:t>Good readers are good listeners</a:t>
            </a:r>
          </a:p>
          <a:p>
            <a:pPr marL="609600" indent="-609600">
              <a:buSzPct val="120000"/>
              <a:buFont typeface="Wingdings" pitchFamily="2" charset="2"/>
              <a:buChar char="§"/>
            </a:pPr>
            <a:r>
              <a:rPr lang="en-US" sz="3200" b="1" dirty="0"/>
              <a:t>Smarter people are better listeners</a:t>
            </a:r>
          </a:p>
          <a:p>
            <a:pPr marL="609600" indent="-609600">
              <a:buSzPct val="120000"/>
              <a:buFont typeface="Wingdings" pitchFamily="2" charset="2"/>
              <a:buChar char="§"/>
            </a:pPr>
            <a:r>
              <a:rPr lang="en-US" sz="3200" b="1" dirty="0"/>
              <a:t>Listening improves with age</a:t>
            </a:r>
          </a:p>
          <a:p>
            <a:pPr marL="609600" indent="-609600">
              <a:buSzPct val="120000"/>
              <a:buFont typeface="Wingdings" pitchFamily="2" charset="2"/>
              <a:buChar char="§"/>
            </a:pPr>
            <a:r>
              <a:rPr lang="en-US" sz="3200" b="1" dirty="0" smtClean="0"/>
              <a:t>Listening </a:t>
            </a:r>
            <a:r>
              <a:rPr lang="en-US" sz="3200" b="1" dirty="0"/>
              <a:t>skills are difficult to learn</a:t>
            </a:r>
            <a:r>
              <a:rPr lang="en-US" sz="3200" dirty="0"/>
              <a:t> </a:t>
            </a:r>
            <a:endParaRPr lang="en-US" sz="3200" b="1" dirty="0"/>
          </a:p>
          <a:p>
            <a:pPr marL="609600" indent="-609600">
              <a:buSzPct val="120000"/>
              <a:buFont typeface="Wingdings" pitchFamily="2" charset="2"/>
              <a:buNone/>
            </a:pPr>
            <a:endParaRPr lang="en-US" sz="1800" b="1" dirty="0">
              <a:solidFill>
                <a:srgbClr val="003300"/>
              </a:solidFill>
              <a:latin typeface="Georgia" pitchFamily="18" charset="0"/>
            </a:endParaRPr>
          </a:p>
        </p:txBody>
      </p:sp>
    </p:spTree>
    <p:extLst>
      <p:ext uri="{BB962C8B-B14F-4D97-AF65-F5344CB8AC3E}">
        <p14:creationId xmlns:p14="http://schemas.microsoft.com/office/powerpoint/2010/main" val="23361322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67544" y="332656"/>
            <a:ext cx="8229600" cy="1255712"/>
          </a:xfrm>
        </p:spPr>
        <p:txBody>
          <a:bodyPr>
            <a:noAutofit/>
          </a:bodyPr>
          <a:lstStyle/>
          <a:p>
            <a:r>
              <a:rPr lang="en-US" sz="4000" b="1" dirty="0">
                <a:latin typeface="Georgia" pitchFamily="18" charset="0"/>
              </a:rPr>
              <a:t>Stages of the Listening Process</a:t>
            </a:r>
          </a:p>
        </p:txBody>
      </p:sp>
      <p:sp>
        <p:nvSpPr>
          <p:cNvPr id="60419" name="Rectangle 3"/>
          <p:cNvSpPr>
            <a:spLocks noGrp="1" noChangeArrowheads="1"/>
          </p:cNvSpPr>
          <p:nvPr>
            <p:ph type="body" idx="1"/>
          </p:nvPr>
        </p:nvSpPr>
        <p:spPr>
          <a:xfrm>
            <a:off x="467544" y="1772816"/>
            <a:ext cx="8229600" cy="4709160"/>
          </a:xfrm>
        </p:spPr>
        <p:txBody>
          <a:bodyPr>
            <a:normAutofit/>
          </a:bodyPr>
          <a:lstStyle/>
          <a:p>
            <a:r>
              <a:rPr lang="en-US" sz="3200" dirty="0" smtClean="0"/>
              <a:t>Hearing</a:t>
            </a:r>
            <a:endParaRPr lang="en-US" sz="3200" dirty="0"/>
          </a:p>
          <a:p>
            <a:r>
              <a:rPr lang="en-US" sz="3200" dirty="0"/>
              <a:t>Focusing on the message</a:t>
            </a:r>
          </a:p>
          <a:p>
            <a:r>
              <a:rPr lang="en-US" sz="3200" dirty="0"/>
              <a:t>Comprehending and interpreting</a:t>
            </a:r>
          </a:p>
          <a:p>
            <a:r>
              <a:rPr lang="en-US" sz="3200" dirty="0"/>
              <a:t>Analyzing and Evaluating</a:t>
            </a:r>
          </a:p>
          <a:p>
            <a:r>
              <a:rPr lang="en-US" sz="3200" dirty="0"/>
              <a:t>Responding </a:t>
            </a:r>
          </a:p>
          <a:p>
            <a:r>
              <a:rPr lang="en-US" sz="3200" dirty="0"/>
              <a:t>Remembering</a:t>
            </a:r>
          </a:p>
        </p:txBody>
      </p:sp>
    </p:spTree>
    <p:extLst>
      <p:ext uri="{BB962C8B-B14F-4D97-AF65-F5344CB8AC3E}">
        <p14:creationId xmlns:p14="http://schemas.microsoft.com/office/powerpoint/2010/main" val="36314200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a:bodyPr>
          <a:lstStyle/>
          <a:p>
            <a:r>
              <a:rPr lang="en-US" sz="4400" b="1" dirty="0"/>
              <a:t>Barriers to Active Listening</a:t>
            </a:r>
          </a:p>
        </p:txBody>
      </p:sp>
      <p:sp>
        <p:nvSpPr>
          <p:cNvPr id="61443" name="Rectangle 3"/>
          <p:cNvSpPr>
            <a:spLocks noGrp="1" noChangeArrowheads="1"/>
          </p:cNvSpPr>
          <p:nvPr>
            <p:ph type="body" idx="1"/>
          </p:nvPr>
        </p:nvSpPr>
        <p:spPr/>
        <p:txBody>
          <a:bodyPr/>
          <a:lstStyle/>
          <a:p>
            <a:endParaRPr lang="en-US" dirty="0"/>
          </a:p>
          <a:p>
            <a:r>
              <a:rPr lang="en-US" sz="3200" dirty="0"/>
              <a:t>Environmental barriers</a:t>
            </a:r>
          </a:p>
          <a:p>
            <a:r>
              <a:rPr lang="en-US" sz="3200" dirty="0"/>
              <a:t> Physiological barriers</a:t>
            </a:r>
          </a:p>
          <a:p>
            <a:r>
              <a:rPr lang="en-US" sz="3200" dirty="0"/>
              <a:t> Psychological barriers</a:t>
            </a:r>
          </a:p>
          <a:p>
            <a:pPr>
              <a:buFont typeface="Wingdings" pitchFamily="2" charset="2"/>
              <a:buChar char="v"/>
            </a:pPr>
            <a:r>
              <a:rPr lang="en-US" sz="3200" dirty="0"/>
              <a:t> Selective Listening</a:t>
            </a:r>
          </a:p>
          <a:p>
            <a:pPr>
              <a:buFont typeface="Wingdings" pitchFamily="2" charset="2"/>
              <a:buChar char="v"/>
            </a:pPr>
            <a:r>
              <a:rPr lang="en-US" sz="3200" dirty="0"/>
              <a:t> Negative Listening Attitudes</a:t>
            </a:r>
          </a:p>
          <a:p>
            <a:pPr>
              <a:buFont typeface="Wingdings" pitchFamily="2" charset="2"/>
              <a:buChar char="v"/>
            </a:pPr>
            <a:r>
              <a:rPr lang="en-US" sz="3200" dirty="0"/>
              <a:t> Personal Reactions</a:t>
            </a:r>
          </a:p>
          <a:p>
            <a:pPr>
              <a:buFont typeface="Wingdings" pitchFamily="2" charset="2"/>
              <a:buChar char="v"/>
            </a:pPr>
            <a:r>
              <a:rPr lang="en-US" sz="3200" dirty="0"/>
              <a:t> Poor Motivation </a:t>
            </a:r>
          </a:p>
        </p:txBody>
      </p:sp>
    </p:spTree>
    <p:extLst>
      <p:ext uri="{BB962C8B-B14F-4D97-AF65-F5344CB8AC3E}">
        <p14:creationId xmlns:p14="http://schemas.microsoft.com/office/powerpoint/2010/main" val="98151551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12576" y="260648"/>
            <a:ext cx="10476656" cy="641350"/>
          </a:xfrm>
        </p:spPr>
        <p:txBody>
          <a:bodyPr>
            <a:normAutofit fontScale="90000"/>
          </a:bodyPr>
          <a:lstStyle/>
          <a:p>
            <a:r>
              <a:rPr lang="en-US" sz="4900" dirty="0" smtClean="0"/>
              <a:t>Basic </a:t>
            </a:r>
            <a:r>
              <a:rPr lang="en-US" sz="4900" dirty="0"/>
              <a:t>reasons we Do Not Listen</a:t>
            </a:r>
          </a:p>
        </p:txBody>
      </p:sp>
      <p:sp>
        <p:nvSpPr>
          <p:cNvPr id="17411" name="Rectangle 3"/>
          <p:cNvSpPr>
            <a:spLocks noGrp="1" noChangeArrowheads="1"/>
          </p:cNvSpPr>
          <p:nvPr>
            <p:ph idx="1"/>
          </p:nvPr>
        </p:nvSpPr>
        <p:spPr>
          <a:xfrm>
            <a:off x="467544" y="1097360"/>
            <a:ext cx="8939336" cy="5760640"/>
          </a:xfrm>
        </p:spPr>
        <p:txBody>
          <a:bodyPr>
            <a:normAutofit fontScale="55000" lnSpcReduction="20000"/>
          </a:bodyPr>
          <a:lstStyle/>
          <a:p>
            <a:r>
              <a:rPr lang="en-US" sz="5100" dirty="0"/>
              <a:t>Listening is Hard </a:t>
            </a:r>
            <a:r>
              <a:rPr lang="en-US" sz="5100" dirty="0" smtClean="0"/>
              <a:t>Work</a:t>
            </a:r>
          </a:p>
          <a:p>
            <a:r>
              <a:rPr lang="en-US" sz="5100" dirty="0" smtClean="0"/>
              <a:t>Superiority Complex</a:t>
            </a:r>
          </a:p>
          <a:p>
            <a:r>
              <a:rPr lang="en-US" sz="5100" dirty="0" smtClean="0"/>
              <a:t>Overconfidence</a:t>
            </a:r>
          </a:p>
          <a:p>
            <a:r>
              <a:rPr lang="en-US" sz="5100" dirty="0" smtClean="0"/>
              <a:t>Disinterested  </a:t>
            </a:r>
            <a:endParaRPr lang="en-US" sz="5100" dirty="0"/>
          </a:p>
          <a:p>
            <a:r>
              <a:rPr lang="en-US" sz="5100" dirty="0" smtClean="0"/>
              <a:t>Competition</a:t>
            </a:r>
            <a:endParaRPr lang="en-US" sz="5100" dirty="0"/>
          </a:p>
          <a:p>
            <a:r>
              <a:rPr lang="en-US" sz="5100" dirty="0"/>
              <a:t>The Rush for Action</a:t>
            </a:r>
          </a:p>
          <a:p>
            <a:r>
              <a:rPr lang="en-US" sz="5100" dirty="0" smtClean="0"/>
              <a:t>Thinking </a:t>
            </a:r>
            <a:r>
              <a:rPr lang="en-US" sz="5100" dirty="0"/>
              <a:t>about what we are going to say rather than listening to a </a:t>
            </a:r>
            <a:r>
              <a:rPr lang="en-US" sz="5100" dirty="0" smtClean="0"/>
              <a:t>speaker</a:t>
            </a:r>
          </a:p>
          <a:p>
            <a:r>
              <a:rPr lang="en-US" sz="5100" dirty="0" smtClean="0"/>
              <a:t>Talking </a:t>
            </a:r>
            <a:r>
              <a:rPr lang="en-US" sz="5100" dirty="0"/>
              <a:t>when we should be listening </a:t>
            </a:r>
            <a:endParaRPr lang="en-US" sz="5100" dirty="0" smtClean="0"/>
          </a:p>
          <a:p>
            <a:r>
              <a:rPr lang="en-US" sz="5100" dirty="0" smtClean="0"/>
              <a:t>Hearing </a:t>
            </a:r>
            <a:r>
              <a:rPr lang="en-US" sz="5100" dirty="0"/>
              <a:t>what we expect to hear rather than what is actually </a:t>
            </a:r>
            <a:r>
              <a:rPr lang="en-US" sz="5100" dirty="0" smtClean="0"/>
              <a:t>said</a:t>
            </a:r>
          </a:p>
          <a:p>
            <a:r>
              <a:rPr lang="en-US" sz="5100" dirty="0" smtClean="0"/>
              <a:t>Not </a:t>
            </a:r>
            <a:r>
              <a:rPr lang="en-US" sz="5100" dirty="0"/>
              <a:t>paying </a:t>
            </a:r>
            <a:r>
              <a:rPr lang="en-US" sz="5100" dirty="0" smtClean="0"/>
              <a:t>attention</a:t>
            </a:r>
          </a:p>
          <a:p>
            <a:r>
              <a:rPr lang="en-US" sz="5100" dirty="0" smtClean="0"/>
              <a:t>preoccupation</a:t>
            </a:r>
            <a:r>
              <a:rPr lang="en-US" sz="5100" dirty="0"/>
              <a:t>, prejudice, </a:t>
            </a:r>
            <a:r>
              <a:rPr lang="en-US" sz="5100" dirty="0" smtClean="0"/>
              <a:t>self-centeredness</a:t>
            </a:r>
            <a:endParaRPr lang="en-US" dirty="0"/>
          </a:p>
          <a:p>
            <a:endParaRPr lang="en-US" sz="3200" dirty="0"/>
          </a:p>
          <a:p>
            <a:endParaRPr lang="en-US" dirty="0"/>
          </a:p>
        </p:txBody>
      </p:sp>
    </p:spTree>
    <p:extLst>
      <p:ext uri="{BB962C8B-B14F-4D97-AF65-F5344CB8AC3E}">
        <p14:creationId xmlns:p14="http://schemas.microsoft.com/office/powerpoint/2010/main" val="2858518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74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74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74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74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741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1741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17411">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17411">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1741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08520" y="332656"/>
            <a:ext cx="9468544" cy="730250"/>
          </a:xfrm>
        </p:spPr>
        <p:txBody>
          <a:bodyPr>
            <a:normAutofit fontScale="90000"/>
          </a:bodyPr>
          <a:lstStyle/>
          <a:p>
            <a:r>
              <a:rPr lang="en-US" sz="3200" dirty="0">
                <a:latin typeface="Georgia" pitchFamily="18" charset="0"/>
              </a:rPr>
              <a:t/>
            </a:r>
            <a:br>
              <a:rPr lang="en-US" sz="3200" dirty="0">
                <a:latin typeface="Georgia" pitchFamily="18" charset="0"/>
              </a:rPr>
            </a:br>
            <a:r>
              <a:rPr lang="en-US" sz="3200" dirty="0">
                <a:latin typeface="Georgia" pitchFamily="18" charset="0"/>
              </a:rPr>
              <a:t> </a:t>
            </a:r>
            <a:r>
              <a:rPr lang="en-US" sz="4900" b="1" dirty="0"/>
              <a:t>How to Be an Effective Listener</a:t>
            </a:r>
            <a:endParaRPr lang="en-US" sz="3200" b="1" dirty="0"/>
          </a:p>
        </p:txBody>
      </p:sp>
      <p:sp>
        <p:nvSpPr>
          <p:cNvPr id="62467" name="Rectangle 3"/>
          <p:cNvSpPr>
            <a:spLocks noGrp="1" noChangeArrowheads="1"/>
          </p:cNvSpPr>
          <p:nvPr>
            <p:ph type="body" idx="1"/>
          </p:nvPr>
        </p:nvSpPr>
        <p:spPr/>
        <p:txBody>
          <a:bodyPr>
            <a:normAutofit/>
          </a:bodyPr>
          <a:lstStyle/>
          <a:p>
            <a:pPr>
              <a:buFont typeface="Wingdings" pitchFamily="2" charset="2"/>
              <a:buChar char="Ø"/>
            </a:pPr>
            <a:endParaRPr lang="en-US" sz="1600" b="1" dirty="0">
              <a:latin typeface="Georgia" pitchFamily="18" charset="0"/>
            </a:endParaRPr>
          </a:p>
          <a:p>
            <a:pPr marL="137160" indent="0">
              <a:buSzPct val="120000"/>
              <a:buNone/>
            </a:pPr>
            <a:r>
              <a:rPr lang="en-US" sz="3600" b="1" dirty="0">
                <a:solidFill>
                  <a:schemeClr val="accent6">
                    <a:lumMod val="60000"/>
                    <a:lumOff val="40000"/>
                  </a:schemeClr>
                </a:solidFill>
              </a:rPr>
              <a:t>What You Think about Listening ?</a:t>
            </a:r>
            <a:endParaRPr lang="en-US" sz="3600" dirty="0">
              <a:solidFill>
                <a:schemeClr val="accent6">
                  <a:lumMod val="60000"/>
                  <a:lumOff val="40000"/>
                </a:schemeClr>
              </a:solidFill>
            </a:endParaRPr>
          </a:p>
          <a:p>
            <a:pPr>
              <a:buSzTx/>
              <a:buFont typeface="Wingdings" pitchFamily="2" charset="2"/>
              <a:buChar char="v"/>
            </a:pPr>
            <a:endParaRPr lang="en-US" b="1" i="1" dirty="0"/>
          </a:p>
          <a:p>
            <a:pPr>
              <a:buSzTx/>
              <a:buFont typeface="Wingdings" pitchFamily="2" charset="2"/>
              <a:buChar char="v"/>
            </a:pPr>
            <a:r>
              <a:rPr lang="en-US" b="1" i="1" dirty="0"/>
              <a:t>Understand the complexities of listening</a:t>
            </a:r>
            <a:endParaRPr lang="en-US" i="1" dirty="0"/>
          </a:p>
          <a:p>
            <a:pPr>
              <a:buSzTx/>
              <a:buFont typeface="Wingdings" pitchFamily="2" charset="2"/>
              <a:buChar char="v"/>
            </a:pPr>
            <a:r>
              <a:rPr lang="en-US" b="1" i="1" dirty="0"/>
              <a:t>Prepare to listen</a:t>
            </a:r>
            <a:endParaRPr lang="en-US" i="1" dirty="0"/>
          </a:p>
          <a:p>
            <a:pPr>
              <a:buSzTx/>
              <a:buFont typeface="Wingdings" pitchFamily="2" charset="2"/>
              <a:buChar char="v"/>
            </a:pPr>
            <a:r>
              <a:rPr lang="en-US" b="1" i="1" dirty="0"/>
              <a:t>Adjust to the situation</a:t>
            </a:r>
            <a:endParaRPr lang="en-US" i="1" dirty="0"/>
          </a:p>
          <a:p>
            <a:pPr>
              <a:buSzTx/>
              <a:buFont typeface="Wingdings" pitchFamily="2" charset="2"/>
              <a:buChar char="v"/>
            </a:pPr>
            <a:r>
              <a:rPr lang="en-US" b="1" i="1" dirty="0"/>
              <a:t>Focus on ideas or key points</a:t>
            </a:r>
            <a:endParaRPr lang="en-US" i="1" dirty="0"/>
          </a:p>
          <a:p>
            <a:pPr>
              <a:buSzTx/>
              <a:buFont typeface="Wingdings" pitchFamily="2" charset="2"/>
              <a:buChar char="v"/>
            </a:pPr>
            <a:r>
              <a:rPr lang="en-US" b="1" i="1" dirty="0" smtClean="0"/>
              <a:t>Organize </a:t>
            </a:r>
            <a:r>
              <a:rPr lang="en-US" b="1" i="1" dirty="0"/>
              <a:t>material for learning</a:t>
            </a:r>
            <a:r>
              <a:rPr lang="en-US" sz="3600" dirty="0"/>
              <a:t> </a:t>
            </a:r>
          </a:p>
          <a:p>
            <a:pPr>
              <a:buSzTx/>
              <a:buFont typeface="Wingdings" pitchFamily="2" charset="2"/>
              <a:buNone/>
            </a:pPr>
            <a:endParaRPr lang="en-US" sz="2400" dirty="0">
              <a:solidFill>
                <a:srgbClr val="993366"/>
              </a:solidFill>
              <a:latin typeface="Georgia" pitchFamily="18" charset="0"/>
            </a:endParaRPr>
          </a:p>
        </p:txBody>
      </p:sp>
    </p:spTree>
    <p:extLst>
      <p:ext uri="{BB962C8B-B14F-4D97-AF65-F5344CB8AC3E}">
        <p14:creationId xmlns:p14="http://schemas.microsoft.com/office/powerpoint/2010/main" val="165782585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Autofit/>
          </a:bodyPr>
          <a:lstStyle/>
          <a:p>
            <a:r>
              <a:rPr lang="en-US" sz="4400" b="1" dirty="0"/>
              <a:t>How to Be an Effective Listener (cont.)</a:t>
            </a:r>
          </a:p>
        </p:txBody>
      </p:sp>
      <p:sp>
        <p:nvSpPr>
          <p:cNvPr id="63491" name="Rectangle 3"/>
          <p:cNvSpPr>
            <a:spLocks noGrp="1" noChangeArrowheads="1"/>
          </p:cNvSpPr>
          <p:nvPr>
            <p:ph type="body" idx="1"/>
          </p:nvPr>
        </p:nvSpPr>
        <p:spPr/>
        <p:txBody>
          <a:bodyPr>
            <a:noAutofit/>
          </a:bodyPr>
          <a:lstStyle/>
          <a:p>
            <a:pPr marL="137160" indent="0">
              <a:buSzPct val="120000"/>
              <a:buNone/>
            </a:pPr>
            <a:r>
              <a:rPr lang="en-US" sz="3600" b="1" dirty="0" smtClean="0">
                <a:solidFill>
                  <a:schemeClr val="accent6">
                    <a:lumMod val="60000"/>
                    <a:lumOff val="40000"/>
                  </a:schemeClr>
                </a:solidFill>
              </a:rPr>
              <a:t>What </a:t>
            </a:r>
            <a:r>
              <a:rPr lang="en-US" sz="3600" b="1" dirty="0">
                <a:solidFill>
                  <a:schemeClr val="accent6">
                    <a:lumMod val="60000"/>
                    <a:lumOff val="40000"/>
                  </a:schemeClr>
                </a:solidFill>
              </a:rPr>
              <a:t>You Feel about Listening ?</a:t>
            </a:r>
            <a:endParaRPr lang="en-US" sz="3600" dirty="0">
              <a:solidFill>
                <a:schemeClr val="accent6">
                  <a:lumMod val="60000"/>
                  <a:lumOff val="40000"/>
                </a:schemeClr>
              </a:solidFill>
            </a:endParaRPr>
          </a:p>
          <a:p>
            <a:pPr>
              <a:buSzTx/>
              <a:buFont typeface="Wingdings" pitchFamily="2" charset="2"/>
              <a:buChar char="v"/>
            </a:pPr>
            <a:endParaRPr lang="en-US" b="1" i="1" dirty="0"/>
          </a:p>
          <a:p>
            <a:pPr>
              <a:buSzTx/>
              <a:buFont typeface="Wingdings" pitchFamily="2" charset="2"/>
              <a:buChar char="v"/>
            </a:pPr>
            <a:r>
              <a:rPr lang="en-US" b="1" i="1" dirty="0"/>
              <a:t>Want to listen</a:t>
            </a:r>
            <a:endParaRPr lang="en-US" i="1" dirty="0"/>
          </a:p>
          <a:p>
            <a:pPr>
              <a:buSzTx/>
              <a:buFont typeface="Wingdings" pitchFamily="2" charset="2"/>
              <a:buChar char="v"/>
            </a:pPr>
            <a:r>
              <a:rPr lang="en-US" b="1" i="1" dirty="0"/>
              <a:t>Delay judgment</a:t>
            </a:r>
            <a:endParaRPr lang="en-US" i="1" dirty="0"/>
          </a:p>
          <a:p>
            <a:pPr>
              <a:buSzTx/>
              <a:buFont typeface="Wingdings" pitchFamily="2" charset="2"/>
              <a:buChar char="v"/>
            </a:pPr>
            <a:r>
              <a:rPr lang="en-US" b="1" i="1" dirty="0"/>
              <a:t>Admit your biases</a:t>
            </a:r>
            <a:endParaRPr lang="en-US" i="1" dirty="0"/>
          </a:p>
          <a:p>
            <a:pPr>
              <a:buSzTx/>
              <a:buFont typeface="Wingdings" pitchFamily="2" charset="2"/>
              <a:buChar char="v"/>
            </a:pPr>
            <a:r>
              <a:rPr lang="en-US" b="1" i="1" dirty="0"/>
              <a:t>Don’t tune out “dry” subjects</a:t>
            </a:r>
            <a:endParaRPr lang="en-US" i="1" dirty="0"/>
          </a:p>
          <a:p>
            <a:pPr>
              <a:buSzTx/>
              <a:buFont typeface="Wingdings" pitchFamily="2" charset="2"/>
              <a:buChar char="v"/>
            </a:pPr>
            <a:r>
              <a:rPr lang="en-US" b="1" i="1" dirty="0"/>
              <a:t>Accept responsibility for understanding</a:t>
            </a:r>
            <a:endParaRPr lang="en-US" i="1" dirty="0"/>
          </a:p>
          <a:p>
            <a:pPr>
              <a:buSzTx/>
              <a:buFont typeface="Wingdings" pitchFamily="2" charset="2"/>
              <a:buChar char="v"/>
            </a:pPr>
            <a:r>
              <a:rPr lang="en-US" b="1" i="1" dirty="0"/>
              <a:t>Encourage others to </a:t>
            </a:r>
            <a:r>
              <a:rPr lang="en-US" b="1" i="1" dirty="0" smtClean="0"/>
              <a:t>talk</a:t>
            </a:r>
            <a:endParaRPr lang="en-US" i="1" dirty="0"/>
          </a:p>
        </p:txBody>
      </p:sp>
    </p:spTree>
    <p:extLst>
      <p:ext uri="{BB962C8B-B14F-4D97-AF65-F5344CB8AC3E}">
        <p14:creationId xmlns:p14="http://schemas.microsoft.com/office/powerpoint/2010/main" val="20634181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Autofit/>
          </a:bodyPr>
          <a:lstStyle/>
          <a:p>
            <a:r>
              <a:rPr lang="en-US" sz="4400" b="1" dirty="0"/>
              <a:t>How to Be an Effective Listener (cont.)</a:t>
            </a:r>
          </a:p>
        </p:txBody>
      </p:sp>
      <p:sp>
        <p:nvSpPr>
          <p:cNvPr id="64515" name="Rectangle 3"/>
          <p:cNvSpPr>
            <a:spLocks noGrp="1" noChangeArrowheads="1"/>
          </p:cNvSpPr>
          <p:nvPr>
            <p:ph type="body" idx="1"/>
          </p:nvPr>
        </p:nvSpPr>
        <p:spPr/>
        <p:txBody>
          <a:bodyPr>
            <a:noAutofit/>
          </a:bodyPr>
          <a:lstStyle/>
          <a:p>
            <a:pPr marL="137160" indent="0">
              <a:buSzPct val="120000"/>
              <a:buNone/>
            </a:pPr>
            <a:r>
              <a:rPr lang="en-US" sz="3600" b="1" dirty="0" smtClean="0">
                <a:solidFill>
                  <a:schemeClr val="accent6">
                    <a:lumMod val="60000"/>
                    <a:lumOff val="40000"/>
                  </a:schemeClr>
                </a:solidFill>
              </a:rPr>
              <a:t>What </a:t>
            </a:r>
            <a:r>
              <a:rPr lang="en-US" sz="3600" b="1" dirty="0">
                <a:solidFill>
                  <a:schemeClr val="accent6">
                    <a:lumMod val="60000"/>
                    <a:lumOff val="40000"/>
                  </a:schemeClr>
                </a:solidFill>
              </a:rPr>
              <a:t>You Do about Listening ?</a:t>
            </a:r>
            <a:endParaRPr lang="en-US" sz="3600" dirty="0">
              <a:solidFill>
                <a:schemeClr val="accent6">
                  <a:lumMod val="60000"/>
                  <a:lumOff val="40000"/>
                </a:schemeClr>
              </a:solidFill>
            </a:endParaRPr>
          </a:p>
          <a:p>
            <a:pPr>
              <a:buSzTx/>
              <a:buFont typeface="Wingdings" pitchFamily="2" charset="2"/>
              <a:buChar char="v"/>
            </a:pPr>
            <a:endParaRPr lang="en-US" b="1" i="1" dirty="0"/>
          </a:p>
          <a:p>
            <a:pPr>
              <a:buSzTx/>
              <a:buFont typeface="Wingdings" pitchFamily="2" charset="2"/>
              <a:buChar char="v"/>
            </a:pPr>
            <a:r>
              <a:rPr lang="en-US" b="1" i="1" dirty="0"/>
              <a:t>Establish eye contact with the speaker</a:t>
            </a:r>
            <a:endParaRPr lang="en-US" i="1" dirty="0"/>
          </a:p>
          <a:p>
            <a:pPr>
              <a:buSzTx/>
              <a:buFont typeface="Wingdings" pitchFamily="2" charset="2"/>
              <a:buChar char="v"/>
            </a:pPr>
            <a:r>
              <a:rPr lang="en-US" b="1" i="1" dirty="0"/>
              <a:t>Take notes effectively</a:t>
            </a:r>
            <a:endParaRPr lang="en-US" i="1" dirty="0"/>
          </a:p>
          <a:p>
            <a:pPr>
              <a:buSzTx/>
              <a:buFont typeface="Wingdings" pitchFamily="2" charset="2"/>
              <a:buChar char="v"/>
            </a:pPr>
            <a:r>
              <a:rPr lang="en-US" b="1" i="1" dirty="0"/>
              <a:t>Be a physically involved listener</a:t>
            </a:r>
            <a:endParaRPr lang="en-US" i="1" dirty="0"/>
          </a:p>
          <a:p>
            <a:pPr>
              <a:buSzTx/>
              <a:buFont typeface="Wingdings" pitchFamily="2" charset="2"/>
              <a:buChar char="v"/>
            </a:pPr>
            <a:r>
              <a:rPr lang="en-US" b="1" i="1" dirty="0"/>
              <a:t>Avoid negative mannerisms</a:t>
            </a:r>
            <a:endParaRPr lang="en-US" i="1" dirty="0"/>
          </a:p>
          <a:p>
            <a:pPr>
              <a:buSzTx/>
              <a:buFont typeface="Wingdings" pitchFamily="2" charset="2"/>
              <a:buChar char="v"/>
            </a:pPr>
            <a:r>
              <a:rPr lang="en-US" b="1" i="1" dirty="0"/>
              <a:t>Exercise your listening muscles</a:t>
            </a:r>
            <a:endParaRPr lang="en-US" i="1" dirty="0"/>
          </a:p>
          <a:p>
            <a:pPr>
              <a:buSzTx/>
              <a:buFont typeface="Wingdings" pitchFamily="2" charset="2"/>
              <a:buChar char="v"/>
            </a:pPr>
            <a:r>
              <a:rPr lang="en-US" b="1" i="1" dirty="0"/>
              <a:t>Follow the Golden Rule</a:t>
            </a:r>
            <a:r>
              <a:rPr lang="en-US" i="1" dirty="0"/>
              <a:t> </a:t>
            </a:r>
          </a:p>
        </p:txBody>
      </p:sp>
    </p:spTree>
    <p:extLst>
      <p:ext uri="{BB962C8B-B14F-4D97-AF65-F5344CB8AC3E}">
        <p14:creationId xmlns:p14="http://schemas.microsoft.com/office/powerpoint/2010/main" val="36031021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7544" y="260648"/>
            <a:ext cx="8162925" cy="762000"/>
          </a:xfrm>
        </p:spPr>
        <p:txBody>
          <a:bodyPr>
            <a:normAutofit/>
          </a:bodyPr>
          <a:lstStyle/>
          <a:p>
            <a:r>
              <a:rPr lang="en-US" sz="4400" dirty="0"/>
              <a:t>Improving Listening Skills</a:t>
            </a:r>
          </a:p>
        </p:txBody>
      </p:sp>
      <p:sp>
        <p:nvSpPr>
          <p:cNvPr id="19459" name="Rectangle 3"/>
          <p:cNvSpPr>
            <a:spLocks noGrp="1" noChangeArrowheads="1"/>
          </p:cNvSpPr>
          <p:nvPr>
            <p:ph idx="1"/>
          </p:nvPr>
        </p:nvSpPr>
        <p:spPr/>
        <p:txBody>
          <a:bodyPr/>
          <a:lstStyle/>
          <a:p>
            <a:pPr>
              <a:lnSpc>
                <a:spcPct val="90000"/>
              </a:lnSpc>
            </a:pPr>
            <a:r>
              <a:rPr lang="en-US" sz="3200" dirty="0"/>
              <a:t>By not being Preoccupied</a:t>
            </a:r>
          </a:p>
          <a:p>
            <a:pPr>
              <a:lnSpc>
                <a:spcPct val="90000"/>
              </a:lnSpc>
            </a:pPr>
            <a:r>
              <a:rPr lang="en-US" sz="3200" dirty="0"/>
              <a:t>Being Open Minded &amp; Non Defensive</a:t>
            </a:r>
          </a:p>
          <a:p>
            <a:pPr>
              <a:lnSpc>
                <a:spcPct val="90000"/>
              </a:lnSpc>
            </a:pPr>
            <a:r>
              <a:rPr lang="en-US" sz="3200" dirty="0"/>
              <a:t>Minimizing Interruptions</a:t>
            </a:r>
          </a:p>
          <a:p>
            <a:pPr>
              <a:lnSpc>
                <a:spcPct val="90000"/>
              </a:lnSpc>
            </a:pPr>
            <a:r>
              <a:rPr lang="en-US" sz="3200" dirty="0"/>
              <a:t>Effective Listening is: Hearing, interpreting when necessary, understanding the message and relating to it.</a:t>
            </a:r>
          </a:p>
          <a:p>
            <a:pPr>
              <a:lnSpc>
                <a:spcPct val="90000"/>
              </a:lnSpc>
            </a:pPr>
            <a:r>
              <a:rPr lang="en-US" sz="3200" dirty="0"/>
              <a:t>By Asking Questions</a:t>
            </a:r>
          </a:p>
          <a:p>
            <a:pPr>
              <a:lnSpc>
                <a:spcPct val="90000"/>
              </a:lnSpc>
            </a:pPr>
            <a:endParaRPr lang="en-US" dirty="0"/>
          </a:p>
        </p:txBody>
      </p:sp>
    </p:spTree>
    <p:extLst>
      <p:ext uri="{BB962C8B-B14F-4D97-AF65-F5344CB8AC3E}">
        <p14:creationId xmlns:p14="http://schemas.microsoft.com/office/powerpoint/2010/main" val="3236464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4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94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94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37" name="Text Box 13"/>
          <p:cNvSpPr txBox="1">
            <a:spLocks noChangeArrowheads="1"/>
          </p:cNvSpPr>
          <p:nvPr/>
        </p:nvSpPr>
        <p:spPr bwMode="auto">
          <a:xfrm>
            <a:off x="1066800" y="2995563"/>
            <a:ext cx="1981200" cy="2308324"/>
          </a:xfrm>
          <a:prstGeom prst="rect">
            <a:avLst/>
          </a:prstGeom>
          <a:solidFill>
            <a:srgbClr val="FFE6C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SENDER</a:t>
            </a:r>
            <a:r>
              <a:rPr lang="en-US" dirty="0">
                <a:latin typeface="Arial" pitchFamily="34" charset="0"/>
              </a:rPr>
              <a:t/>
            </a:r>
            <a:br>
              <a:rPr lang="en-US" dirty="0">
                <a:latin typeface="Arial" pitchFamily="34" charset="0"/>
              </a:rPr>
            </a:br>
            <a:endParaRPr lang="en-US" dirty="0">
              <a:latin typeface="Arial" pitchFamily="34" charset="0"/>
            </a:endParaRPr>
          </a:p>
          <a:p>
            <a:pPr eaLnBrk="0" hangingPunct="0">
              <a:spcBef>
                <a:spcPct val="50000"/>
              </a:spcBef>
            </a:pPr>
            <a:endParaRPr lang="en-US" dirty="0">
              <a:latin typeface="Arial" pitchFamily="34" charset="0"/>
            </a:endParaRPr>
          </a:p>
          <a:p>
            <a:pPr eaLnBrk="0" hangingPunct="0">
              <a:spcBef>
                <a:spcPct val="50000"/>
              </a:spcBef>
            </a:pPr>
            <a:endParaRPr lang="en-US" dirty="0">
              <a:latin typeface="Arial" pitchFamily="34" charset="0"/>
            </a:endParaRPr>
          </a:p>
          <a:p>
            <a:pPr eaLnBrk="0" hangingPunct="0">
              <a:spcBef>
                <a:spcPct val="50000"/>
              </a:spcBef>
            </a:pPr>
            <a:endParaRPr lang="en-US" dirty="0">
              <a:latin typeface="Arial" pitchFamily="34" charset="0"/>
            </a:endParaRPr>
          </a:p>
          <a:p>
            <a:pPr eaLnBrk="0" hangingPunct="0">
              <a:spcBef>
                <a:spcPct val="50000"/>
              </a:spcBef>
            </a:pPr>
            <a:endParaRPr lang="en-US" dirty="0">
              <a:latin typeface="Arial" pitchFamily="34" charset="0"/>
            </a:endParaRPr>
          </a:p>
        </p:txBody>
      </p:sp>
      <p:sp>
        <p:nvSpPr>
          <p:cNvPr id="180226" name="Rectangle 2"/>
          <p:cNvSpPr>
            <a:spLocks noGrp="1" noChangeArrowheads="1"/>
          </p:cNvSpPr>
          <p:nvPr>
            <p:ph type="title"/>
          </p:nvPr>
        </p:nvSpPr>
        <p:spPr>
          <a:xfrm>
            <a:off x="406089" y="1340768"/>
            <a:ext cx="8318973" cy="1066800"/>
          </a:xfrm>
        </p:spPr>
        <p:txBody>
          <a:bodyPr>
            <a:noAutofit/>
          </a:bodyPr>
          <a:lstStyle/>
          <a:p>
            <a:pPr algn="l"/>
            <a:r>
              <a:rPr lang="en-US" sz="3600" b="0" dirty="0">
                <a:solidFill>
                  <a:schemeClr val="tx2">
                    <a:lumMod val="60000"/>
                    <a:lumOff val="40000"/>
                  </a:schemeClr>
                </a:solidFill>
                <a:effectLst/>
                <a:latin typeface="+mn-lt"/>
              </a:rPr>
              <a:t/>
            </a:r>
            <a:br>
              <a:rPr lang="en-US" sz="3600" b="0" dirty="0">
                <a:solidFill>
                  <a:schemeClr val="tx2">
                    <a:lumMod val="60000"/>
                    <a:lumOff val="40000"/>
                  </a:schemeClr>
                </a:solidFill>
                <a:effectLst/>
                <a:latin typeface="+mn-lt"/>
              </a:rPr>
            </a:br>
            <a:r>
              <a:rPr lang="en-US" sz="3200" dirty="0">
                <a:solidFill>
                  <a:schemeClr val="tx2">
                    <a:lumMod val="60000"/>
                    <a:lumOff val="40000"/>
                  </a:schemeClr>
                </a:solidFill>
                <a:effectLst/>
                <a:latin typeface="+mn-lt"/>
              </a:rPr>
              <a:t>An individual has an idea to communicate</a:t>
            </a:r>
          </a:p>
        </p:txBody>
      </p:sp>
      <p:sp>
        <p:nvSpPr>
          <p:cNvPr id="180230" name="AutoShape 6"/>
          <p:cNvSpPr>
            <a:spLocks noChangeArrowheads="1"/>
          </p:cNvSpPr>
          <p:nvPr/>
        </p:nvSpPr>
        <p:spPr bwMode="auto">
          <a:xfrm>
            <a:off x="2745437" y="3249612"/>
            <a:ext cx="2808287" cy="1800225"/>
          </a:xfrm>
          <a:prstGeom prst="cloudCallout">
            <a:avLst>
              <a:gd name="adj1" fmla="val -63000"/>
              <a:gd name="adj2" fmla="val -34921"/>
            </a:avLst>
          </a:prstGeom>
          <a:solidFill>
            <a:schemeClr val="folHlink">
              <a:alpha val="48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AU" dirty="0">
              <a:latin typeface="Times" pitchFamily="18" charset="0"/>
            </a:endParaRPr>
          </a:p>
        </p:txBody>
      </p:sp>
      <p:pic>
        <p:nvPicPr>
          <p:cNvPr id="180236" name="Picture 12" descr="MCj02950710000[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3682061" y="3501008"/>
            <a:ext cx="935038" cy="842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Rectangle 2"/>
          <p:cNvSpPr txBox="1">
            <a:spLocks noChangeArrowheads="1"/>
          </p:cNvSpPr>
          <p:nvPr/>
        </p:nvSpPr>
        <p:spPr>
          <a:xfrm>
            <a:off x="755576" y="116632"/>
            <a:ext cx="7620000" cy="1066800"/>
          </a:xfrm>
          <a:prstGeom prst="rect">
            <a:avLst/>
          </a:prstGeom>
        </p:spPr>
        <p:txBody>
          <a:bodyPr vert="horz" anchor="ctr">
            <a:normAutofit fontScale="90000" lnSpcReduction="2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dirty="0" smtClean="0">
                <a:solidFill>
                  <a:srgbClr val="83201F"/>
                </a:solidFill>
              </a:rPr>
              <a:t/>
            </a:r>
            <a:br>
              <a:rPr lang="en-US" dirty="0" smtClean="0">
                <a:solidFill>
                  <a:srgbClr val="83201F"/>
                </a:solidFill>
              </a:rPr>
            </a:br>
            <a:r>
              <a:rPr lang="en-US" sz="4400" dirty="0" smtClean="0">
                <a:solidFill>
                  <a:schemeClr val="accent1">
                    <a:lumMod val="60000"/>
                    <a:lumOff val="40000"/>
                  </a:schemeClr>
                </a:solidFill>
              </a:rPr>
              <a:t>Aspects of communication</a:t>
            </a:r>
            <a:endParaRPr lang="en-US" sz="4400" dirty="0">
              <a:solidFill>
                <a:schemeClr val="accent1">
                  <a:lumMod val="60000"/>
                  <a:lumOff val="40000"/>
                </a:schemeClr>
              </a:solidFill>
            </a:endParaRPr>
          </a:p>
        </p:txBody>
      </p:sp>
    </p:spTree>
    <p:extLst>
      <p:ext uri="{BB962C8B-B14F-4D97-AF65-F5344CB8AC3E}">
        <p14:creationId xmlns:p14="http://schemas.microsoft.com/office/powerpoint/2010/main" val="12103010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22" name="Text Box 14"/>
          <p:cNvSpPr txBox="1">
            <a:spLocks noChangeArrowheads="1"/>
          </p:cNvSpPr>
          <p:nvPr/>
        </p:nvSpPr>
        <p:spPr bwMode="auto">
          <a:xfrm>
            <a:off x="1066800" y="1981200"/>
            <a:ext cx="1981200" cy="2308324"/>
          </a:xfrm>
          <a:prstGeom prst="rect">
            <a:avLst/>
          </a:prstGeom>
          <a:solidFill>
            <a:srgbClr val="FFE6C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SENDER</a:t>
            </a:r>
            <a:br>
              <a:rPr lang="en-US" dirty="0">
                <a:solidFill>
                  <a:schemeClr val="tx2">
                    <a:lumMod val="50000"/>
                  </a:schemeClr>
                </a:solidFill>
                <a:latin typeface="Arial" pitchFamily="34" charset="0"/>
              </a:rPr>
            </a:br>
            <a:endParaRPr lang="en-US" dirty="0">
              <a:solidFill>
                <a:schemeClr val="tx2">
                  <a:lumMod val="50000"/>
                </a:schemeClr>
              </a:solidFill>
              <a:latin typeface="Arial" pitchFamily="34" charset="0"/>
            </a:endParaRPr>
          </a:p>
          <a:p>
            <a:pPr eaLnBrk="0" hangingPunct="0">
              <a:spcBef>
                <a:spcPct val="50000"/>
              </a:spcBef>
            </a:pPr>
            <a:endParaRPr lang="en-US" dirty="0">
              <a:solidFill>
                <a:schemeClr val="tx2">
                  <a:lumMod val="50000"/>
                </a:schemeClr>
              </a:solidFill>
              <a:latin typeface="Arial" pitchFamily="34" charset="0"/>
            </a:endParaRPr>
          </a:p>
          <a:p>
            <a:pPr eaLnBrk="0" hangingPunct="0">
              <a:spcBef>
                <a:spcPct val="50000"/>
              </a:spcBef>
            </a:pPr>
            <a:endParaRPr lang="en-US" dirty="0">
              <a:solidFill>
                <a:schemeClr val="tx2">
                  <a:lumMod val="50000"/>
                </a:schemeClr>
              </a:solidFill>
              <a:latin typeface="Arial" pitchFamily="34" charset="0"/>
            </a:endParaRPr>
          </a:p>
          <a:p>
            <a:pPr eaLnBrk="0" hangingPunct="0">
              <a:spcBef>
                <a:spcPct val="50000"/>
              </a:spcBef>
            </a:pPr>
            <a:endParaRPr lang="en-US" dirty="0">
              <a:solidFill>
                <a:schemeClr val="tx2">
                  <a:lumMod val="50000"/>
                </a:schemeClr>
              </a:solidFill>
              <a:latin typeface="Arial" pitchFamily="34" charset="0"/>
            </a:endParaRPr>
          </a:p>
          <a:p>
            <a:pPr eaLnBrk="0" hangingPunct="0">
              <a:spcBef>
                <a:spcPct val="50000"/>
              </a:spcBef>
            </a:pPr>
            <a:endParaRPr lang="en-US" dirty="0">
              <a:solidFill>
                <a:schemeClr val="tx2">
                  <a:lumMod val="50000"/>
                </a:schemeClr>
              </a:solidFill>
              <a:latin typeface="Arial" pitchFamily="34" charset="0"/>
            </a:endParaRPr>
          </a:p>
        </p:txBody>
      </p:sp>
      <p:sp>
        <p:nvSpPr>
          <p:cNvPr id="196610" name="Rectangle 2"/>
          <p:cNvSpPr>
            <a:spLocks noGrp="1" noChangeArrowheads="1"/>
          </p:cNvSpPr>
          <p:nvPr>
            <p:ph type="title"/>
          </p:nvPr>
        </p:nvSpPr>
        <p:spPr>
          <a:xfrm>
            <a:off x="1116013" y="333375"/>
            <a:ext cx="7620000" cy="1066800"/>
          </a:xfrm>
        </p:spPr>
        <p:txBody>
          <a:bodyPr>
            <a:normAutofit fontScale="90000"/>
          </a:bodyPr>
          <a:lstStyle/>
          <a:p>
            <a:r>
              <a:rPr lang="en-US" dirty="0">
                <a:solidFill>
                  <a:srgbClr val="83201F"/>
                </a:solidFill>
              </a:rPr>
              <a:t/>
            </a:r>
            <a:br>
              <a:rPr lang="en-US" dirty="0">
                <a:solidFill>
                  <a:srgbClr val="83201F"/>
                </a:solidFill>
              </a:rPr>
            </a:br>
            <a:r>
              <a:rPr lang="en-US" dirty="0">
                <a:solidFill>
                  <a:schemeClr val="tx2">
                    <a:lumMod val="60000"/>
                    <a:lumOff val="40000"/>
                  </a:schemeClr>
                </a:solidFill>
              </a:rPr>
              <a:t>The idea is encoded</a:t>
            </a:r>
          </a:p>
        </p:txBody>
      </p:sp>
      <p:sp>
        <p:nvSpPr>
          <p:cNvPr id="196616" name="Text Box 8"/>
          <p:cNvSpPr txBox="1">
            <a:spLocks noChangeArrowheads="1"/>
          </p:cNvSpPr>
          <p:nvPr/>
        </p:nvSpPr>
        <p:spPr bwMode="auto">
          <a:xfrm>
            <a:off x="251520" y="5589240"/>
            <a:ext cx="8604448" cy="954107"/>
          </a:xfrm>
          <a:prstGeom prst="rect">
            <a:avLst/>
          </a:prstGeom>
          <a:noFill/>
          <a:ln>
            <a:noFill/>
          </a:ln>
          <a:effectLst/>
          <a:extLst>
            <a:ext uri="{909E8E84-426E-40DD-AFC4-6F175D3DCCD1}">
              <a14:hiddenFill xmlns:a14="http://schemas.microsoft.com/office/drawing/2010/main">
                <a:solidFill>
                  <a:srgbClr val="FFE67D"/>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800" dirty="0">
                <a:solidFill>
                  <a:schemeClr val="tx2">
                    <a:lumMod val="60000"/>
                    <a:lumOff val="40000"/>
                  </a:schemeClr>
                </a:solidFill>
                <a:latin typeface="Arial Black" pitchFamily="34" charset="0"/>
              </a:rPr>
              <a:t>Individuals encode ideas according to their own unique perceptions</a:t>
            </a:r>
          </a:p>
        </p:txBody>
      </p:sp>
      <p:sp>
        <p:nvSpPr>
          <p:cNvPr id="196619" name="AutoShape 11"/>
          <p:cNvSpPr>
            <a:spLocks noChangeArrowheads="1"/>
          </p:cNvSpPr>
          <p:nvPr/>
        </p:nvSpPr>
        <p:spPr bwMode="auto">
          <a:xfrm>
            <a:off x="2700338" y="2349500"/>
            <a:ext cx="2808287" cy="1800225"/>
          </a:xfrm>
          <a:prstGeom prst="cloudCallout">
            <a:avLst>
              <a:gd name="adj1" fmla="val -63000"/>
              <a:gd name="adj2" fmla="val -34921"/>
            </a:avLst>
          </a:prstGeom>
          <a:solidFill>
            <a:schemeClr val="folHlink">
              <a:alpha val="48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AU" dirty="0">
              <a:latin typeface="Times" pitchFamily="18" charset="0"/>
            </a:endParaRPr>
          </a:p>
        </p:txBody>
      </p:sp>
      <p:sp>
        <p:nvSpPr>
          <p:cNvPr id="196615" name="Rectangle 7"/>
          <p:cNvSpPr>
            <a:spLocks noChangeArrowheads="1"/>
          </p:cNvSpPr>
          <p:nvPr/>
        </p:nvSpPr>
        <p:spPr bwMode="auto">
          <a:xfrm>
            <a:off x="2916238" y="1773238"/>
            <a:ext cx="3622675" cy="3600450"/>
          </a:xfrm>
          <a:prstGeom prst="rect">
            <a:avLst/>
          </a:prstGeom>
          <a:solidFill>
            <a:schemeClr val="bg1">
              <a:alpha val="57001"/>
            </a:schemeClr>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42900" indent="-342900" eaLnBrk="0" hangingPunct="0">
              <a:lnSpc>
                <a:spcPct val="90000"/>
              </a:lnSpc>
              <a:spcBef>
                <a:spcPct val="50000"/>
              </a:spcBef>
              <a:buClr>
                <a:schemeClr val="accent2"/>
              </a:buClr>
              <a:buSzPct val="90000"/>
              <a:buFont typeface="Monotype Sorts" pitchFamily="2" charset="2"/>
              <a:buNone/>
            </a:pPr>
            <a:r>
              <a:rPr lang="en-US" sz="2800" b="1" dirty="0">
                <a:solidFill>
                  <a:srgbClr val="000000"/>
                </a:solidFill>
                <a:latin typeface="Arial" pitchFamily="34" charset="0"/>
              </a:rPr>
              <a:t>Perception</a:t>
            </a:r>
            <a:endParaRPr lang="en-US" b="1" dirty="0">
              <a:solidFill>
                <a:srgbClr val="000000"/>
              </a:solidFill>
              <a:latin typeface="Arial" pitchFamily="34" charset="0"/>
            </a:endParaRPr>
          </a:p>
          <a:p>
            <a:pPr marL="742950" lvl="1" indent="-285750" eaLnBrk="0" hangingPunct="0">
              <a:lnSpc>
                <a:spcPct val="90000"/>
              </a:lnSpc>
              <a:spcBef>
                <a:spcPct val="50000"/>
              </a:spcBef>
              <a:buClr>
                <a:schemeClr val="accent1"/>
              </a:buClr>
              <a:buSzPct val="90000"/>
              <a:buFont typeface="Monotype Sorts" pitchFamily="2" charset="2"/>
              <a:buChar char="l"/>
            </a:pPr>
            <a:r>
              <a:rPr lang="en-US" sz="2000" b="1" dirty="0">
                <a:solidFill>
                  <a:schemeClr val="tx2">
                    <a:lumMod val="60000"/>
                    <a:lumOff val="40000"/>
                  </a:schemeClr>
                </a:solidFill>
                <a:latin typeface="Arial" pitchFamily="34" charset="0"/>
              </a:rPr>
              <a:t>Self-concept</a:t>
            </a:r>
          </a:p>
          <a:p>
            <a:pPr marL="742950" lvl="1" indent="-285750" eaLnBrk="0" hangingPunct="0">
              <a:lnSpc>
                <a:spcPct val="90000"/>
              </a:lnSpc>
              <a:spcBef>
                <a:spcPct val="50000"/>
              </a:spcBef>
              <a:buClr>
                <a:schemeClr val="accent1"/>
              </a:buClr>
              <a:buSzPct val="90000"/>
              <a:buFont typeface="Monotype Sorts" pitchFamily="2" charset="2"/>
              <a:buChar char="l"/>
            </a:pPr>
            <a:r>
              <a:rPr lang="en-US" sz="2000" b="1" dirty="0">
                <a:solidFill>
                  <a:schemeClr val="tx2">
                    <a:lumMod val="60000"/>
                    <a:lumOff val="40000"/>
                  </a:schemeClr>
                </a:solidFill>
                <a:latin typeface="Arial" pitchFamily="34" charset="0"/>
              </a:rPr>
              <a:t>Family</a:t>
            </a:r>
          </a:p>
          <a:p>
            <a:pPr marL="742950" lvl="1" indent="-285750" eaLnBrk="0" hangingPunct="0">
              <a:lnSpc>
                <a:spcPct val="90000"/>
              </a:lnSpc>
              <a:spcBef>
                <a:spcPct val="50000"/>
              </a:spcBef>
              <a:buClr>
                <a:schemeClr val="accent1"/>
              </a:buClr>
              <a:buSzPct val="90000"/>
              <a:buFont typeface="Monotype Sorts" pitchFamily="2" charset="2"/>
              <a:buChar char="l"/>
            </a:pPr>
            <a:r>
              <a:rPr lang="en-US" sz="2000" b="1" dirty="0">
                <a:solidFill>
                  <a:schemeClr val="tx2">
                    <a:lumMod val="60000"/>
                    <a:lumOff val="40000"/>
                  </a:schemeClr>
                </a:solidFill>
                <a:latin typeface="Arial" pitchFamily="34" charset="0"/>
              </a:rPr>
              <a:t>Culture</a:t>
            </a:r>
          </a:p>
          <a:p>
            <a:pPr marL="742950" lvl="1" indent="-285750" eaLnBrk="0" hangingPunct="0">
              <a:lnSpc>
                <a:spcPct val="90000"/>
              </a:lnSpc>
              <a:spcBef>
                <a:spcPct val="50000"/>
              </a:spcBef>
              <a:buClr>
                <a:schemeClr val="accent1"/>
              </a:buClr>
              <a:buSzPct val="90000"/>
              <a:buFont typeface="Monotype Sorts" pitchFamily="2" charset="2"/>
              <a:buChar char="l"/>
            </a:pPr>
            <a:r>
              <a:rPr lang="en-US" sz="2000" b="1" dirty="0">
                <a:solidFill>
                  <a:schemeClr val="tx2">
                    <a:lumMod val="60000"/>
                    <a:lumOff val="40000"/>
                  </a:schemeClr>
                </a:solidFill>
                <a:latin typeface="Arial" pitchFamily="34" charset="0"/>
              </a:rPr>
              <a:t>Skills</a:t>
            </a:r>
          </a:p>
          <a:p>
            <a:pPr marL="742950" lvl="1" indent="-285750" eaLnBrk="0" hangingPunct="0">
              <a:lnSpc>
                <a:spcPct val="90000"/>
              </a:lnSpc>
              <a:spcBef>
                <a:spcPct val="50000"/>
              </a:spcBef>
              <a:buClr>
                <a:schemeClr val="accent1"/>
              </a:buClr>
              <a:buSzPct val="90000"/>
              <a:buFont typeface="Monotype Sorts" pitchFamily="2" charset="2"/>
              <a:buChar char="l"/>
            </a:pPr>
            <a:r>
              <a:rPr lang="en-US" sz="2000" b="1" dirty="0">
                <a:solidFill>
                  <a:schemeClr val="tx2">
                    <a:lumMod val="60000"/>
                    <a:lumOff val="40000"/>
                  </a:schemeClr>
                </a:solidFill>
                <a:latin typeface="Arial" pitchFamily="34" charset="0"/>
              </a:rPr>
              <a:t>Feelings</a:t>
            </a:r>
          </a:p>
          <a:p>
            <a:pPr marL="742950" lvl="1" indent="-285750" eaLnBrk="0" hangingPunct="0">
              <a:lnSpc>
                <a:spcPct val="90000"/>
              </a:lnSpc>
              <a:spcBef>
                <a:spcPct val="50000"/>
              </a:spcBef>
              <a:buClr>
                <a:schemeClr val="accent1"/>
              </a:buClr>
              <a:buSzPct val="90000"/>
              <a:buFont typeface="Monotype Sorts" pitchFamily="2" charset="2"/>
              <a:buChar char="l"/>
            </a:pPr>
            <a:r>
              <a:rPr lang="en-US" sz="2000" b="1" dirty="0">
                <a:solidFill>
                  <a:schemeClr val="tx2">
                    <a:lumMod val="60000"/>
                    <a:lumOff val="40000"/>
                  </a:schemeClr>
                </a:solidFill>
                <a:latin typeface="Arial" pitchFamily="34" charset="0"/>
              </a:rPr>
              <a:t>Attitudes</a:t>
            </a:r>
          </a:p>
          <a:p>
            <a:pPr marL="742950" lvl="1" indent="-285750" eaLnBrk="0" hangingPunct="0">
              <a:lnSpc>
                <a:spcPct val="90000"/>
              </a:lnSpc>
              <a:spcBef>
                <a:spcPct val="50000"/>
              </a:spcBef>
              <a:buClr>
                <a:schemeClr val="accent1"/>
              </a:buClr>
              <a:buSzPct val="90000"/>
              <a:buFont typeface="Monotype Sorts" pitchFamily="2" charset="2"/>
              <a:buChar char="l"/>
            </a:pPr>
            <a:r>
              <a:rPr lang="en-US" sz="2000" b="1" dirty="0">
                <a:solidFill>
                  <a:schemeClr val="tx2">
                    <a:lumMod val="60000"/>
                    <a:lumOff val="40000"/>
                  </a:schemeClr>
                </a:solidFill>
                <a:latin typeface="Arial" pitchFamily="34" charset="0"/>
              </a:rPr>
              <a:t>Values</a:t>
            </a:r>
          </a:p>
        </p:txBody>
      </p:sp>
      <p:pic>
        <p:nvPicPr>
          <p:cNvPr id="196620" name="Picture 12" descr="MCj02950710000[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4675981" y="2636912"/>
            <a:ext cx="935038" cy="8429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214355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6615"/>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96620"/>
                                        </p:tgtEl>
                                        <p:attrNameLst>
                                          <p:attrName>style.visibility</p:attrName>
                                        </p:attrNameLst>
                                      </p:cBhvr>
                                      <p:to>
                                        <p:strVal val="hidden"/>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66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6" grpId="0"/>
      <p:bldP spid="1966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Communication</a:t>
            </a:r>
            <a:endParaRPr lang="en-US" sz="4400" dirty="0"/>
          </a:p>
        </p:txBody>
      </p:sp>
      <p:sp>
        <p:nvSpPr>
          <p:cNvPr id="3" name="Content Placeholder 2"/>
          <p:cNvSpPr>
            <a:spLocks noGrp="1"/>
          </p:cNvSpPr>
          <p:nvPr>
            <p:ph idx="1"/>
          </p:nvPr>
        </p:nvSpPr>
        <p:spPr>
          <a:xfrm>
            <a:off x="457200" y="1600200"/>
            <a:ext cx="8686800" cy="4781128"/>
          </a:xfrm>
        </p:spPr>
        <p:txBody>
          <a:bodyPr>
            <a:normAutofit/>
          </a:bodyPr>
          <a:lstStyle/>
          <a:p>
            <a:r>
              <a:rPr lang="en-US" sz="3200" dirty="0" smtClean="0"/>
              <a:t>Communication is the art of transmitting information, ideas and attitudes from one person to another.</a:t>
            </a:r>
          </a:p>
          <a:p>
            <a:r>
              <a:rPr lang="en-US" sz="3200" dirty="0" smtClean="0"/>
              <a:t>Communication is the process of meaningful interaction among human beings</a:t>
            </a:r>
            <a:endParaRPr lang="en-US" sz="3200" dirty="0"/>
          </a:p>
        </p:txBody>
      </p:sp>
    </p:spTree>
    <p:extLst>
      <p:ext uri="{BB962C8B-B14F-4D97-AF65-F5344CB8AC3E}">
        <p14:creationId xmlns:p14="http://schemas.microsoft.com/office/powerpoint/2010/main" val="1016531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p:cNvSpPr txBox="1">
            <a:spLocks noChangeArrowheads="1"/>
          </p:cNvSpPr>
          <p:nvPr/>
        </p:nvSpPr>
        <p:spPr bwMode="auto">
          <a:xfrm>
            <a:off x="1066800" y="1981200"/>
            <a:ext cx="1981200" cy="2308324"/>
          </a:xfrm>
          <a:prstGeom prst="rect">
            <a:avLst/>
          </a:prstGeom>
          <a:solidFill>
            <a:srgbClr val="FFE6C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SENDER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p>
        </p:txBody>
      </p:sp>
      <p:sp>
        <p:nvSpPr>
          <p:cNvPr id="182275" name="Text Box 3"/>
          <p:cNvSpPr txBox="1">
            <a:spLocks noChangeArrowheads="1"/>
          </p:cNvSpPr>
          <p:nvPr/>
        </p:nvSpPr>
        <p:spPr bwMode="auto">
          <a:xfrm>
            <a:off x="6227763" y="2060575"/>
            <a:ext cx="1981200" cy="2308324"/>
          </a:xfrm>
          <a:prstGeom prst="rect">
            <a:avLst/>
          </a:prstGeom>
          <a:solidFill>
            <a:srgbClr val="FFFF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RECEIVER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endParaRPr lang="en-US" dirty="0">
              <a:solidFill>
                <a:schemeClr val="tx2">
                  <a:lumMod val="50000"/>
                </a:schemeClr>
              </a:solidFill>
              <a:latin typeface="Times" pitchFamily="18" charset="0"/>
            </a:endParaRPr>
          </a:p>
        </p:txBody>
      </p:sp>
      <p:sp>
        <p:nvSpPr>
          <p:cNvPr id="182276" name="Rectangle 4"/>
          <p:cNvSpPr>
            <a:spLocks noGrp="1" noChangeArrowheads="1"/>
          </p:cNvSpPr>
          <p:nvPr>
            <p:ph type="title"/>
          </p:nvPr>
        </p:nvSpPr>
        <p:spPr>
          <a:xfrm>
            <a:off x="971550" y="260350"/>
            <a:ext cx="7772400" cy="1143000"/>
          </a:xfrm>
          <a:noFill/>
          <a:ln/>
        </p:spPr>
        <p:txBody>
          <a:bodyPr lIns="91440" tIns="45720" rIns="91440" bIns="45720" anchor="ctr">
            <a:normAutofit fontScale="90000"/>
          </a:bodyPr>
          <a:lstStyle/>
          <a:p>
            <a:r>
              <a:rPr lang="en-US" dirty="0">
                <a:solidFill>
                  <a:schemeClr val="tx2">
                    <a:lumMod val="60000"/>
                    <a:lumOff val="40000"/>
                  </a:schemeClr>
                </a:solidFill>
              </a:rPr>
              <a:t>The encoded idea is sent in a message</a:t>
            </a:r>
          </a:p>
        </p:txBody>
      </p:sp>
      <p:sp>
        <p:nvSpPr>
          <p:cNvPr id="182277" name="Rectangle 5"/>
          <p:cNvSpPr>
            <a:spLocks noChangeArrowheads="1"/>
          </p:cNvSpPr>
          <p:nvPr/>
        </p:nvSpPr>
        <p:spPr bwMode="auto">
          <a:xfrm>
            <a:off x="107504" y="5257800"/>
            <a:ext cx="8426896"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nSpc>
                <a:spcPct val="90000"/>
              </a:lnSpc>
            </a:pPr>
            <a:r>
              <a:rPr lang="en-US" sz="2800" dirty="0">
                <a:solidFill>
                  <a:schemeClr val="tx2">
                    <a:lumMod val="60000"/>
                    <a:lumOff val="40000"/>
                  </a:schemeClr>
                </a:solidFill>
                <a:latin typeface="Arial Black" pitchFamily="34" charset="0"/>
              </a:rPr>
              <a:t>To a receiver who decodes it according to different individual </a:t>
            </a:r>
            <a:r>
              <a:rPr lang="en-US" sz="2800" dirty="0" smtClean="0">
                <a:solidFill>
                  <a:schemeClr val="tx2">
                    <a:lumMod val="60000"/>
                    <a:lumOff val="40000"/>
                  </a:schemeClr>
                </a:solidFill>
                <a:latin typeface="Arial Black" pitchFamily="34" charset="0"/>
              </a:rPr>
              <a:t>perceptions</a:t>
            </a:r>
            <a:endParaRPr lang="en-US" sz="2800" dirty="0">
              <a:solidFill>
                <a:schemeClr val="tx2">
                  <a:lumMod val="60000"/>
                  <a:lumOff val="40000"/>
                </a:schemeClr>
              </a:solidFill>
              <a:latin typeface="Arial Black" pitchFamily="34" charset="0"/>
            </a:endParaRPr>
          </a:p>
        </p:txBody>
      </p:sp>
      <p:sp>
        <p:nvSpPr>
          <p:cNvPr id="182279" name="AutoShape 7"/>
          <p:cNvSpPr>
            <a:spLocks noChangeArrowheads="1"/>
          </p:cNvSpPr>
          <p:nvPr/>
        </p:nvSpPr>
        <p:spPr bwMode="auto">
          <a:xfrm>
            <a:off x="2971800" y="2209800"/>
            <a:ext cx="3352800" cy="990600"/>
          </a:xfrm>
          <a:prstGeom prst="rightArrow">
            <a:avLst>
              <a:gd name="adj1" fmla="val 60259"/>
              <a:gd name="adj2" fmla="val 72095"/>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solidFill>
                  <a:schemeClr val="accent6">
                    <a:lumMod val="75000"/>
                  </a:schemeClr>
                </a:solidFill>
                <a:latin typeface="Arial" pitchFamily="34" charset="0"/>
              </a:rPr>
              <a:t>MESSAGE</a:t>
            </a:r>
          </a:p>
        </p:txBody>
      </p:sp>
      <p:sp>
        <p:nvSpPr>
          <p:cNvPr id="182280" name="AutoShape 8"/>
          <p:cNvSpPr>
            <a:spLocks noChangeArrowheads="1"/>
          </p:cNvSpPr>
          <p:nvPr/>
        </p:nvSpPr>
        <p:spPr bwMode="auto">
          <a:xfrm>
            <a:off x="2590800" y="2349549"/>
            <a:ext cx="3200400" cy="1571625"/>
          </a:xfrm>
          <a:prstGeom prst="cloudCallout">
            <a:avLst>
              <a:gd name="adj1" fmla="val -37352"/>
              <a:gd name="adj2" fmla="val -55454"/>
            </a:avLst>
          </a:prstGeom>
          <a:solidFill>
            <a:schemeClr val="folHlink">
              <a:alpha val="22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AU" sz="2800" dirty="0">
              <a:solidFill>
                <a:schemeClr val="bg1"/>
              </a:solidFill>
              <a:latin typeface="Arial" pitchFamily="34" charset="0"/>
            </a:endParaRPr>
          </a:p>
          <a:p>
            <a:pPr algn="ctr" eaLnBrk="0" hangingPunct="0"/>
            <a:endParaRPr lang="en-AU" sz="2800" dirty="0">
              <a:solidFill>
                <a:srgbClr val="DDDDDD"/>
              </a:solidFill>
              <a:latin typeface="Arial" pitchFamily="34" charset="0"/>
            </a:endParaRPr>
          </a:p>
        </p:txBody>
      </p:sp>
      <p:sp>
        <p:nvSpPr>
          <p:cNvPr id="182281" name="AutoShape 9"/>
          <p:cNvSpPr>
            <a:spLocks noChangeArrowheads="1"/>
          </p:cNvSpPr>
          <p:nvPr/>
        </p:nvSpPr>
        <p:spPr bwMode="auto">
          <a:xfrm>
            <a:off x="3132138" y="4149725"/>
            <a:ext cx="3200400" cy="1143000"/>
          </a:xfrm>
          <a:prstGeom prst="cloudCallout">
            <a:avLst>
              <a:gd name="adj1" fmla="val 45583"/>
              <a:gd name="adj2" fmla="val -76528"/>
            </a:avLst>
          </a:prstGeom>
          <a:solidFill>
            <a:schemeClr val="folHlink">
              <a:alpha val="22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AU" sz="2800" dirty="0">
              <a:solidFill>
                <a:schemeClr val="bg1"/>
              </a:solidFill>
              <a:latin typeface="Arial" pitchFamily="34" charset="0"/>
            </a:endParaRPr>
          </a:p>
        </p:txBody>
      </p:sp>
    </p:spTree>
    <p:extLst>
      <p:ext uri="{BB962C8B-B14F-4D97-AF65-F5344CB8AC3E}">
        <p14:creationId xmlns:p14="http://schemas.microsoft.com/office/powerpoint/2010/main" val="32130601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2279"/>
                                        </p:tgtEl>
                                        <p:attrNameLst>
                                          <p:attrName>style.visibility</p:attrName>
                                        </p:attrNameLst>
                                      </p:cBhvr>
                                      <p:to>
                                        <p:strVal val="visible"/>
                                      </p:to>
                                    </p:set>
                                    <p:animEffect transition="in" filter="wipe(left)">
                                      <p:cBhvr>
                                        <p:cTn id="7" dur="500"/>
                                        <p:tgtEl>
                                          <p:spTgt spid="18227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182275"/>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82277"/>
                                        </p:tgtEl>
                                        <p:attrNameLst>
                                          <p:attrName>style.visibility</p:attrName>
                                        </p:attrNameLst>
                                      </p:cBhvr>
                                      <p:to>
                                        <p:strVal val="visible"/>
                                      </p:to>
                                    </p:set>
                                  </p:childTnLst>
                                </p:cTn>
                              </p:par>
                            </p:childTnLst>
                          </p:cTn>
                        </p:par>
                        <p:par>
                          <p:cTn id="16" fill="hold" nodeType="afterGroup">
                            <p:stCondLst>
                              <p:cond delay="500"/>
                            </p:stCondLst>
                            <p:childTnLst>
                              <p:par>
                                <p:cTn id="17" presetID="9" presetClass="entr" presetSubtype="0" fill="hold" grpId="0" nodeType="afterEffect">
                                  <p:stCondLst>
                                    <p:cond delay="500"/>
                                  </p:stCondLst>
                                  <p:childTnLst>
                                    <p:set>
                                      <p:cBhvr>
                                        <p:cTn id="18" dur="1" fill="hold">
                                          <p:stCondLst>
                                            <p:cond delay="0"/>
                                          </p:stCondLst>
                                        </p:cTn>
                                        <p:tgtEl>
                                          <p:spTgt spid="182281"/>
                                        </p:tgtEl>
                                        <p:attrNameLst>
                                          <p:attrName>style.visibility</p:attrName>
                                        </p:attrNameLst>
                                      </p:cBhvr>
                                      <p:to>
                                        <p:strVal val="visible"/>
                                      </p:to>
                                    </p:set>
                                    <p:animEffect transition="in" filter="dissolve">
                                      <p:cBhvr>
                                        <p:cTn id="19" dur="500"/>
                                        <p:tgtEl>
                                          <p:spTgt spid="182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animBg="1" autoUpdateAnimBg="0"/>
      <p:bldP spid="182277" grpId="0" autoUpdateAnimBg="0"/>
      <p:bldP spid="182279" grpId="0" animBg="1" autoUpdateAnimBg="0"/>
      <p:bldP spid="18228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Text Box 2"/>
          <p:cNvSpPr txBox="1">
            <a:spLocks noChangeArrowheads="1"/>
          </p:cNvSpPr>
          <p:nvPr/>
        </p:nvSpPr>
        <p:spPr bwMode="auto">
          <a:xfrm>
            <a:off x="1066800" y="1981200"/>
            <a:ext cx="1981200" cy="2308324"/>
          </a:xfrm>
          <a:prstGeom prst="rect">
            <a:avLst/>
          </a:prstGeom>
          <a:solidFill>
            <a:srgbClr val="FFE6C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SENDER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p>
        </p:txBody>
      </p:sp>
      <p:sp>
        <p:nvSpPr>
          <p:cNvPr id="199683" name="Text Box 3"/>
          <p:cNvSpPr txBox="1">
            <a:spLocks noChangeArrowheads="1"/>
          </p:cNvSpPr>
          <p:nvPr/>
        </p:nvSpPr>
        <p:spPr bwMode="auto">
          <a:xfrm>
            <a:off x="6227763" y="2060575"/>
            <a:ext cx="1981200" cy="2308324"/>
          </a:xfrm>
          <a:prstGeom prst="rect">
            <a:avLst/>
          </a:prstGeom>
          <a:solidFill>
            <a:srgbClr val="FFFF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RECEIVER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endParaRPr lang="en-US" dirty="0">
              <a:solidFill>
                <a:schemeClr val="tx2">
                  <a:lumMod val="50000"/>
                </a:schemeClr>
              </a:solidFill>
              <a:latin typeface="Times" pitchFamily="18" charset="0"/>
            </a:endParaRPr>
          </a:p>
        </p:txBody>
      </p:sp>
      <p:sp>
        <p:nvSpPr>
          <p:cNvPr id="199684" name="Rectangle 4"/>
          <p:cNvSpPr>
            <a:spLocks noGrp="1" noChangeArrowheads="1"/>
          </p:cNvSpPr>
          <p:nvPr>
            <p:ph type="title"/>
          </p:nvPr>
        </p:nvSpPr>
        <p:spPr>
          <a:xfrm>
            <a:off x="1042988" y="188913"/>
            <a:ext cx="7494587" cy="1143000"/>
          </a:xfrm>
          <a:noFill/>
          <a:ln/>
        </p:spPr>
        <p:txBody>
          <a:bodyPr lIns="91440" tIns="45720" rIns="91440" bIns="45720" anchor="ctr">
            <a:normAutofit fontScale="90000"/>
          </a:bodyPr>
          <a:lstStyle/>
          <a:p>
            <a:r>
              <a:rPr lang="en-US" dirty="0">
                <a:solidFill>
                  <a:schemeClr val="tx2">
                    <a:lumMod val="60000"/>
                    <a:lumOff val="40000"/>
                  </a:schemeClr>
                </a:solidFill>
              </a:rPr>
              <a:t>The receiver responds with feedback</a:t>
            </a:r>
          </a:p>
        </p:txBody>
      </p:sp>
      <p:sp>
        <p:nvSpPr>
          <p:cNvPr id="199686" name="AutoShape 6"/>
          <p:cNvSpPr>
            <a:spLocks noChangeArrowheads="1"/>
          </p:cNvSpPr>
          <p:nvPr/>
        </p:nvSpPr>
        <p:spPr bwMode="auto">
          <a:xfrm>
            <a:off x="2971800" y="2209800"/>
            <a:ext cx="3352800" cy="990600"/>
          </a:xfrm>
          <a:prstGeom prst="rightArrow">
            <a:avLst>
              <a:gd name="adj1" fmla="val 60259"/>
              <a:gd name="adj2" fmla="val 72095"/>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solidFill>
                  <a:schemeClr val="accent6">
                    <a:lumMod val="75000"/>
                  </a:schemeClr>
                </a:solidFill>
                <a:latin typeface="Arial" pitchFamily="34" charset="0"/>
              </a:rPr>
              <a:t>MESSAGE</a:t>
            </a:r>
          </a:p>
        </p:txBody>
      </p:sp>
      <p:sp>
        <p:nvSpPr>
          <p:cNvPr id="199687" name="AutoShape 7"/>
          <p:cNvSpPr>
            <a:spLocks noChangeArrowheads="1"/>
          </p:cNvSpPr>
          <p:nvPr/>
        </p:nvSpPr>
        <p:spPr bwMode="auto">
          <a:xfrm>
            <a:off x="2960503" y="2349549"/>
            <a:ext cx="3200400" cy="1571625"/>
          </a:xfrm>
          <a:prstGeom prst="cloudCallout">
            <a:avLst>
              <a:gd name="adj1" fmla="val -37352"/>
              <a:gd name="adj2" fmla="val -55454"/>
            </a:avLst>
          </a:prstGeom>
          <a:solidFill>
            <a:schemeClr val="folHlink">
              <a:alpha val="22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AU" sz="2800" dirty="0">
              <a:solidFill>
                <a:schemeClr val="bg1"/>
              </a:solidFill>
              <a:latin typeface="Arial" pitchFamily="34" charset="0"/>
            </a:endParaRPr>
          </a:p>
        </p:txBody>
      </p:sp>
      <p:sp>
        <p:nvSpPr>
          <p:cNvPr id="199688" name="AutoShape 8"/>
          <p:cNvSpPr>
            <a:spLocks noChangeArrowheads="1"/>
          </p:cNvSpPr>
          <p:nvPr/>
        </p:nvSpPr>
        <p:spPr bwMode="auto">
          <a:xfrm>
            <a:off x="3105150" y="4149725"/>
            <a:ext cx="3200400" cy="1143000"/>
          </a:xfrm>
          <a:prstGeom prst="cloudCallout">
            <a:avLst>
              <a:gd name="adj1" fmla="val 45583"/>
              <a:gd name="adj2" fmla="val -76528"/>
            </a:avLst>
          </a:prstGeom>
          <a:solidFill>
            <a:schemeClr val="folHlink">
              <a:alpha val="22000"/>
            </a:scheme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AU" sz="2800" dirty="0">
              <a:solidFill>
                <a:schemeClr val="bg1"/>
              </a:solidFill>
              <a:latin typeface="Arial" pitchFamily="34" charset="0"/>
            </a:endParaRPr>
          </a:p>
        </p:txBody>
      </p:sp>
      <p:sp>
        <p:nvSpPr>
          <p:cNvPr id="199689" name="AutoShape 9"/>
          <p:cNvSpPr>
            <a:spLocks noChangeArrowheads="1"/>
          </p:cNvSpPr>
          <p:nvPr/>
        </p:nvSpPr>
        <p:spPr bwMode="auto">
          <a:xfrm flipH="1">
            <a:off x="2268538" y="4221163"/>
            <a:ext cx="3962400" cy="990600"/>
          </a:xfrm>
          <a:prstGeom prst="rightArrow">
            <a:avLst>
              <a:gd name="adj1" fmla="val 60259"/>
              <a:gd name="adj2" fmla="val 85204"/>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solidFill>
                  <a:schemeClr val="accent6">
                    <a:lumMod val="75000"/>
                  </a:schemeClr>
                </a:solidFill>
                <a:latin typeface="Arial" pitchFamily="34" charset="0"/>
              </a:rPr>
              <a:t>FEEDBACK</a:t>
            </a:r>
          </a:p>
        </p:txBody>
      </p:sp>
      <p:sp>
        <p:nvSpPr>
          <p:cNvPr id="199690" name="Text Box 10"/>
          <p:cNvSpPr txBox="1">
            <a:spLocks noChangeArrowheads="1"/>
          </p:cNvSpPr>
          <p:nvPr/>
        </p:nvSpPr>
        <p:spPr bwMode="auto">
          <a:xfrm>
            <a:off x="539552" y="5575765"/>
            <a:ext cx="8114496" cy="830997"/>
          </a:xfrm>
          <a:prstGeom prst="rect">
            <a:avLst/>
          </a:prstGeom>
          <a:noFill/>
          <a:ln>
            <a:noFill/>
          </a:ln>
          <a:effectLst/>
          <a:extLst>
            <a:ext uri="{909E8E84-426E-40DD-AFC4-6F175D3DCCD1}">
              <a14:hiddenFill xmlns:a14="http://schemas.microsoft.com/office/drawing/2010/main">
                <a:solidFill>
                  <a:srgbClr val="FFE67D"/>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dirty="0">
                <a:solidFill>
                  <a:schemeClr val="tx2">
                    <a:lumMod val="60000"/>
                    <a:lumOff val="40000"/>
                  </a:schemeClr>
                </a:solidFill>
                <a:latin typeface="Arial Black" pitchFamily="34" charset="0"/>
              </a:rPr>
              <a:t>Feedback helps to ensure that the message</a:t>
            </a:r>
            <a:br>
              <a:rPr lang="en-US" sz="2400" dirty="0">
                <a:solidFill>
                  <a:schemeClr val="tx2">
                    <a:lumMod val="60000"/>
                    <a:lumOff val="40000"/>
                  </a:schemeClr>
                </a:solidFill>
                <a:latin typeface="Arial Black" pitchFamily="34" charset="0"/>
              </a:rPr>
            </a:br>
            <a:r>
              <a:rPr lang="en-US" sz="2400" dirty="0">
                <a:solidFill>
                  <a:schemeClr val="tx2">
                    <a:lumMod val="60000"/>
                    <a:lumOff val="40000"/>
                  </a:schemeClr>
                </a:solidFill>
                <a:latin typeface="Arial Black" pitchFamily="34" charset="0"/>
              </a:rPr>
              <a:t>received has been decoded correctly</a:t>
            </a:r>
          </a:p>
        </p:txBody>
      </p:sp>
    </p:spTree>
    <p:extLst>
      <p:ext uri="{BB962C8B-B14F-4D97-AF65-F5344CB8AC3E}">
        <p14:creationId xmlns:p14="http://schemas.microsoft.com/office/powerpoint/2010/main" val="37497579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99689"/>
                                        </p:tgtEl>
                                        <p:attrNameLst>
                                          <p:attrName>style.visibility</p:attrName>
                                        </p:attrNameLst>
                                      </p:cBhvr>
                                      <p:to>
                                        <p:strVal val="visible"/>
                                      </p:to>
                                    </p:set>
                                    <p:animEffect transition="in" filter="wipe(right)">
                                      <p:cBhvr>
                                        <p:cTn id="7" dur="500"/>
                                        <p:tgtEl>
                                          <p:spTgt spid="1996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99690"/>
                                        </p:tgtEl>
                                        <p:attrNameLst>
                                          <p:attrName>style.visibility</p:attrName>
                                        </p:attrNameLst>
                                      </p:cBhvr>
                                      <p:to>
                                        <p:strVal val="visible"/>
                                      </p:to>
                                    </p:set>
                                  </p:childTnLst>
                                </p:cTn>
                              </p:par>
                              <p:par>
                                <p:cTn id="12" presetID="9" presetClass="exit" presetSubtype="0" fill="hold" grpId="0" nodeType="withEffect">
                                  <p:stCondLst>
                                    <p:cond delay="0"/>
                                  </p:stCondLst>
                                  <p:childTnLst>
                                    <p:animEffect transition="out" filter="dissolve">
                                      <p:cBhvr>
                                        <p:cTn id="13" dur="500"/>
                                        <p:tgtEl>
                                          <p:spTgt spid="199687"/>
                                        </p:tgtEl>
                                      </p:cBhvr>
                                    </p:animEffect>
                                    <p:set>
                                      <p:cBhvr>
                                        <p:cTn id="14" dur="1" fill="hold">
                                          <p:stCondLst>
                                            <p:cond delay="499"/>
                                          </p:stCondLst>
                                        </p:cTn>
                                        <p:tgtEl>
                                          <p:spTgt spid="199687"/>
                                        </p:tgtEl>
                                        <p:attrNameLst>
                                          <p:attrName>style.visibility</p:attrName>
                                        </p:attrNameLst>
                                      </p:cBhvr>
                                      <p:to>
                                        <p:strVal val="hidden"/>
                                      </p:to>
                                    </p:set>
                                  </p:childTnLst>
                                </p:cTn>
                              </p:par>
                              <p:par>
                                <p:cTn id="15" presetID="9" presetClass="exit" presetSubtype="0" fill="hold" grpId="0" nodeType="withEffect">
                                  <p:stCondLst>
                                    <p:cond delay="500"/>
                                  </p:stCondLst>
                                  <p:childTnLst>
                                    <p:animEffect transition="out" filter="dissolve">
                                      <p:cBhvr>
                                        <p:cTn id="16" dur="500"/>
                                        <p:tgtEl>
                                          <p:spTgt spid="199688"/>
                                        </p:tgtEl>
                                      </p:cBhvr>
                                    </p:animEffect>
                                    <p:set>
                                      <p:cBhvr>
                                        <p:cTn id="17" dur="1" fill="hold">
                                          <p:stCondLst>
                                            <p:cond delay="499"/>
                                          </p:stCondLst>
                                        </p:cTn>
                                        <p:tgtEl>
                                          <p:spTgt spid="19968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7" grpId="0" animBg="1"/>
      <p:bldP spid="199688" grpId="0" animBg="1"/>
      <p:bldP spid="199689" grpId="0" animBg="1" autoUpdateAnimBg="0"/>
      <p:bldP spid="19969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6" name="Text Box 16"/>
          <p:cNvSpPr txBox="1">
            <a:spLocks noChangeArrowheads="1"/>
          </p:cNvSpPr>
          <p:nvPr/>
        </p:nvSpPr>
        <p:spPr bwMode="auto">
          <a:xfrm>
            <a:off x="1066800" y="1981200"/>
            <a:ext cx="1981200" cy="2308324"/>
          </a:xfrm>
          <a:prstGeom prst="rect">
            <a:avLst/>
          </a:prstGeom>
          <a:solidFill>
            <a:srgbClr val="FFE6C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SENDER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p>
        </p:txBody>
      </p:sp>
      <p:sp>
        <p:nvSpPr>
          <p:cNvPr id="184322" name="Rectangle 2"/>
          <p:cNvSpPr>
            <a:spLocks noGrp="1" noChangeArrowheads="1"/>
          </p:cNvSpPr>
          <p:nvPr>
            <p:ph type="title"/>
          </p:nvPr>
        </p:nvSpPr>
        <p:spPr>
          <a:xfrm>
            <a:off x="0" y="260350"/>
            <a:ext cx="9144000" cy="1143000"/>
          </a:xfrm>
        </p:spPr>
        <p:txBody>
          <a:bodyPr>
            <a:normAutofit fontScale="90000"/>
          </a:bodyPr>
          <a:lstStyle/>
          <a:p>
            <a:r>
              <a:rPr lang="en-US" dirty="0">
                <a:solidFill>
                  <a:schemeClr val="tx2">
                    <a:lumMod val="60000"/>
                    <a:lumOff val="40000"/>
                  </a:schemeClr>
                </a:solidFill>
              </a:rPr>
              <a:t>Channel - the means of conveying the message</a:t>
            </a:r>
          </a:p>
        </p:txBody>
      </p:sp>
      <p:sp>
        <p:nvSpPr>
          <p:cNvPr id="184324" name="AutoShape 4"/>
          <p:cNvSpPr>
            <a:spLocks noChangeArrowheads="1"/>
          </p:cNvSpPr>
          <p:nvPr/>
        </p:nvSpPr>
        <p:spPr bwMode="auto">
          <a:xfrm flipH="1">
            <a:off x="2514600" y="3581400"/>
            <a:ext cx="3581400" cy="990600"/>
          </a:xfrm>
          <a:prstGeom prst="rightArrow">
            <a:avLst>
              <a:gd name="adj1" fmla="val 60259"/>
              <a:gd name="adj2" fmla="val 77011"/>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solidFill>
                  <a:schemeClr val="accent6">
                    <a:lumMod val="75000"/>
                  </a:schemeClr>
                </a:solidFill>
                <a:latin typeface="Arial" pitchFamily="34" charset="0"/>
              </a:rPr>
              <a:t>FEEDBACK</a:t>
            </a:r>
          </a:p>
        </p:txBody>
      </p:sp>
      <p:sp>
        <p:nvSpPr>
          <p:cNvPr id="184326" name="AutoShape 6"/>
          <p:cNvSpPr>
            <a:spLocks noChangeArrowheads="1"/>
          </p:cNvSpPr>
          <p:nvPr/>
        </p:nvSpPr>
        <p:spPr bwMode="auto">
          <a:xfrm>
            <a:off x="3048000" y="2209800"/>
            <a:ext cx="3124200" cy="990600"/>
          </a:xfrm>
          <a:prstGeom prst="rightArrow">
            <a:avLst>
              <a:gd name="adj1" fmla="val 60259"/>
              <a:gd name="adj2" fmla="val 6718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solidFill>
                  <a:schemeClr val="accent6">
                    <a:lumMod val="75000"/>
                  </a:schemeClr>
                </a:solidFill>
                <a:latin typeface="Arial" pitchFamily="34" charset="0"/>
              </a:rPr>
              <a:t>MESSAGE</a:t>
            </a:r>
          </a:p>
        </p:txBody>
      </p:sp>
      <p:grpSp>
        <p:nvGrpSpPr>
          <p:cNvPr id="184327" name="Group 7"/>
          <p:cNvGrpSpPr>
            <a:grpSpLocks/>
          </p:cNvGrpSpPr>
          <p:nvPr/>
        </p:nvGrpSpPr>
        <p:grpSpPr bwMode="auto">
          <a:xfrm>
            <a:off x="3132138" y="4365625"/>
            <a:ext cx="3124200" cy="1066800"/>
            <a:chOff x="2256" y="3360"/>
            <a:chExt cx="1536" cy="672"/>
          </a:xfrm>
        </p:grpSpPr>
        <p:pic>
          <p:nvPicPr>
            <p:cNvPr id="184328"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6" y="3360"/>
              <a:ext cx="1536" cy="672"/>
            </a:xfrm>
            <a:prstGeom prst="rect">
              <a:avLst/>
            </a:prstGeom>
            <a:noFill/>
            <a:extLst>
              <a:ext uri="{909E8E84-426E-40DD-AFC4-6F175D3DCCD1}">
                <a14:hiddenFill xmlns:a14="http://schemas.microsoft.com/office/drawing/2010/main">
                  <a:solidFill>
                    <a:srgbClr val="FFFFFF">
                      <a:alpha val="39000"/>
                    </a:srgbClr>
                  </a:solidFill>
                </a14:hiddenFill>
              </a:ext>
            </a:extLst>
          </p:spPr>
        </p:pic>
        <p:sp>
          <p:nvSpPr>
            <p:cNvPr id="184329" name="Text Box 9"/>
            <p:cNvSpPr txBox="1">
              <a:spLocks noChangeArrowheads="1"/>
            </p:cNvSpPr>
            <p:nvPr/>
          </p:nvSpPr>
          <p:spPr bwMode="auto">
            <a:xfrm>
              <a:off x="2496" y="3456"/>
              <a:ext cx="1104" cy="288"/>
            </a:xfrm>
            <a:prstGeom prst="rect">
              <a:avLst/>
            </a:prstGeom>
            <a:solidFill>
              <a:schemeClr val="folHlink">
                <a:alpha val="66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latin typeface="Arial" pitchFamily="34" charset="0"/>
                </a:rPr>
                <a:t>CONTEXT</a:t>
              </a:r>
            </a:p>
          </p:txBody>
        </p:sp>
      </p:grpSp>
      <p:grpSp>
        <p:nvGrpSpPr>
          <p:cNvPr id="184330" name="Group 10"/>
          <p:cNvGrpSpPr>
            <a:grpSpLocks/>
          </p:cNvGrpSpPr>
          <p:nvPr/>
        </p:nvGrpSpPr>
        <p:grpSpPr bwMode="auto">
          <a:xfrm>
            <a:off x="3124200" y="1676400"/>
            <a:ext cx="3032125" cy="722313"/>
            <a:chOff x="2112" y="816"/>
            <a:chExt cx="1536" cy="455"/>
          </a:xfrm>
        </p:grpSpPr>
        <p:pic>
          <p:nvPicPr>
            <p:cNvPr id="184331"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2" y="816"/>
              <a:ext cx="1536" cy="455"/>
            </a:xfrm>
            <a:prstGeom prst="rect">
              <a:avLst/>
            </a:prstGeom>
            <a:noFill/>
            <a:extLst>
              <a:ext uri="{909E8E84-426E-40DD-AFC4-6F175D3DCCD1}">
                <a14:hiddenFill xmlns:a14="http://schemas.microsoft.com/office/drawing/2010/main">
                  <a:solidFill>
                    <a:srgbClr val="FFFFFF">
                      <a:alpha val="49001"/>
                    </a:srgbClr>
                  </a:solidFill>
                </a14:hiddenFill>
              </a:ext>
            </a:extLst>
          </p:spPr>
        </p:pic>
        <p:sp>
          <p:nvSpPr>
            <p:cNvPr id="184332" name="Text Box 12"/>
            <p:cNvSpPr txBox="1">
              <a:spLocks noChangeArrowheads="1"/>
            </p:cNvSpPr>
            <p:nvPr/>
          </p:nvSpPr>
          <p:spPr bwMode="auto">
            <a:xfrm>
              <a:off x="2400" y="864"/>
              <a:ext cx="1056" cy="288"/>
            </a:xfrm>
            <a:prstGeom prst="rect">
              <a:avLst/>
            </a:prstGeom>
            <a:solidFill>
              <a:schemeClr val="folHlink">
                <a:alpha val="48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latin typeface="Arial" pitchFamily="34" charset="0"/>
                </a:rPr>
                <a:t>CHANNEL</a:t>
              </a:r>
            </a:p>
          </p:txBody>
        </p:sp>
      </p:grpSp>
      <p:sp>
        <p:nvSpPr>
          <p:cNvPr id="184333" name="Text Box 13"/>
          <p:cNvSpPr txBox="1">
            <a:spLocks noChangeArrowheads="1"/>
          </p:cNvSpPr>
          <p:nvPr/>
        </p:nvSpPr>
        <p:spPr bwMode="auto">
          <a:xfrm>
            <a:off x="229208" y="5486400"/>
            <a:ext cx="8761784"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lang="en-US" sz="3200" dirty="0">
                <a:solidFill>
                  <a:schemeClr val="tx2">
                    <a:lumMod val="60000"/>
                    <a:lumOff val="40000"/>
                  </a:schemeClr>
                </a:solidFill>
                <a:latin typeface="Arial Black" pitchFamily="34" charset="0"/>
              </a:rPr>
              <a:t>Context</a:t>
            </a:r>
            <a:r>
              <a:rPr lang="en-US" sz="1600" dirty="0">
                <a:solidFill>
                  <a:schemeClr val="tx2">
                    <a:lumMod val="60000"/>
                    <a:lumOff val="40000"/>
                  </a:schemeClr>
                </a:solidFill>
                <a:latin typeface="Arial Black" pitchFamily="34" charset="0"/>
              </a:rPr>
              <a:t> - </a:t>
            </a:r>
            <a:r>
              <a:rPr lang="en-US" sz="2800" dirty="0">
                <a:solidFill>
                  <a:schemeClr val="tx2">
                    <a:lumMod val="60000"/>
                    <a:lumOff val="40000"/>
                  </a:schemeClr>
                </a:solidFill>
                <a:latin typeface="Arial Black" pitchFamily="34" charset="0"/>
              </a:rPr>
              <a:t>the situation, environment or circumstances of the communication</a:t>
            </a:r>
            <a:endParaRPr lang="en-US" sz="4400" dirty="0">
              <a:solidFill>
                <a:schemeClr val="tx2">
                  <a:lumMod val="60000"/>
                  <a:lumOff val="40000"/>
                </a:schemeClr>
              </a:solidFill>
              <a:latin typeface="Times" pitchFamily="18" charset="0"/>
            </a:endParaRPr>
          </a:p>
        </p:txBody>
      </p:sp>
      <p:sp>
        <p:nvSpPr>
          <p:cNvPr id="184335" name="Text Box 15"/>
          <p:cNvSpPr txBox="1">
            <a:spLocks noChangeArrowheads="1"/>
          </p:cNvSpPr>
          <p:nvPr/>
        </p:nvSpPr>
        <p:spPr bwMode="auto">
          <a:xfrm>
            <a:off x="6227763" y="2060575"/>
            <a:ext cx="1981200" cy="2308324"/>
          </a:xfrm>
          <a:prstGeom prst="rect">
            <a:avLst/>
          </a:prstGeom>
          <a:solidFill>
            <a:srgbClr val="FFFF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RECEIVER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endParaRPr lang="en-US" dirty="0">
              <a:solidFill>
                <a:schemeClr val="tx2">
                  <a:lumMod val="50000"/>
                </a:schemeClr>
              </a:solidFill>
              <a:latin typeface="Times" pitchFamily="18" charset="0"/>
            </a:endParaRPr>
          </a:p>
        </p:txBody>
      </p:sp>
    </p:spTree>
    <p:extLst>
      <p:ext uri="{BB962C8B-B14F-4D97-AF65-F5344CB8AC3E}">
        <p14:creationId xmlns:p14="http://schemas.microsoft.com/office/powerpoint/2010/main" val="33498500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8" fill="hold" nodeType="clickEffect">
                                  <p:stCondLst>
                                    <p:cond delay="0"/>
                                  </p:stCondLst>
                                  <p:childTnLst>
                                    <p:set>
                                      <p:cBhvr>
                                        <p:cTn id="6" dur="1" fill="hold">
                                          <p:stCondLst>
                                            <p:cond delay="0"/>
                                          </p:stCondLst>
                                        </p:cTn>
                                        <p:tgtEl>
                                          <p:spTgt spid="184330"/>
                                        </p:tgtEl>
                                        <p:attrNameLst>
                                          <p:attrName>style.visibility</p:attrName>
                                        </p:attrNameLst>
                                      </p:cBhvr>
                                      <p:to>
                                        <p:strVal val="visible"/>
                                      </p:to>
                                    </p:set>
                                    <p:anim calcmode="lin" valueType="num">
                                      <p:cBhvr>
                                        <p:cTn id="7" dur="500" fill="hold"/>
                                        <p:tgtEl>
                                          <p:spTgt spid="184330"/>
                                        </p:tgtEl>
                                        <p:attrNameLst>
                                          <p:attrName>ppt_x</p:attrName>
                                        </p:attrNameLst>
                                      </p:cBhvr>
                                      <p:tavLst>
                                        <p:tav tm="0">
                                          <p:val>
                                            <p:strVal val="#ppt_x-#ppt_w/2"/>
                                          </p:val>
                                        </p:tav>
                                        <p:tav tm="100000">
                                          <p:val>
                                            <p:strVal val="#ppt_x"/>
                                          </p:val>
                                        </p:tav>
                                      </p:tavLst>
                                    </p:anim>
                                    <p:anim calcmode="lin" valueType="num">
                                      <p:cBhvr>
                                        <p:cTn id="8" dur="500" fill="hold"/>
                                        <p:tgtEl>
                                          <p:spTgt spid="184330"/>
                                        </p:tgtEl>
                                        <p:attrNameLst>
                                          <p:attrName>ppt_y</p:attrName>
                                        </p:attrNameLst>
                                      </p:cBhvr>
                                      <p:tavLst>
                                        <p:tav tm="0">
                                          <p:val>
                                            <p:strVal val="#ppt_y"/>
                                          </p:val>
                                        </p:tav>
                                        <p:tav tm="100000">
                                          <p:val>
                                            <p:strVal val="#ppt_y"/>
                                          </p:val>
                                        </p:tav>
                                      </p:tavLst>
                                    </p:anim>
                                    <p:anim calcmode="lin" valueType="num">
                                      <p:cBhvr>
                                        <p:cTn id="9" dur="500" fill="hold"/>
                                        <p:tgtEl>
                                          <p:spTgt spid="184330"/>
                                        </p:tgtEl>
                                        <p:attrNameLst>
                                          <p:attrName>ppt_w</p:attrName>
                                        </p:attrNameLst>
                                      </p:cBhvr>
                                      <p:tavLst>
                                        <p:tav tm="0">
                                          <p:val>
                                            <p:fltVal val="0"/>
                                          </p:val>
                                        </p:tav>
                                        <p:tav tm="100000">
                                          <p:val>
                                            <p:strVal val="#ppt_w"/>
                                          </p:val>
                                        </p:tav>
                                      </p:tavLst>
                                    </p:anim>
                                    <p:anim calcmode="lin" valueType="num">
                                      <p:cBhvr>
                                        <p:cTn id="10" dur="500" fill="hold"/>
                                        <p:tgtEl>
                                          <p:spTgt spid="184330"/>
                                        </p:tgtEl>
                                        <p:attrNameLst>
                                          <p:attrName>ppt_h</p:attrName>
                                        </p:attrNameLst>
                                      </p:cBhvr>
                                      <p:tavLst>
                                        <p:tav tm="0">
                                          <p:val>
                                            <p:strVal val="#ppt_h"/>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84333"/>
                                        </p:tgtEl>
                                        <p:attrNameLst>
                                          <p:attrName>style.visibility</p:attrName>
                                        </p:attrNameLst>
                                      </p:cBhvr>
                                      <p:to>
                                        <p:strVal val="visible"/>
                                      </p:to>
                                    </p:set>
                                  </p:childTnLst>
                                </p:cTn>
                              </p:par>
                            </p:childTnLst>
                          </p:cTn>
                        </p:par>
                        <p:par>
                          <p:cTn id="15" fill="hold" nodeType="afterGroup">
                            <p:stCondLst>
                              <p:cond delay="500"/>
                            </p:stCondLst>
                            <p:childTnLst>
                              <p:par>
                                <p:cTn id="16" presetID="17" presetClass="entr" presetSubtype="4" fill="hold" nodeType="afterEffect">
                                  <p:stCondLst>
                                    <p:cond delay="0"/>
                                  </p:stCondLst>
                                  <p:childTnLst>
                                    <p:set>
                                      <p:cBhvr>
                                        <p:cTn id="17" dur="1" fill="hold">
                                          <p:stCondLst>
                                            <p:cond delay="0"/>
                                          </p:stCondLst>
                                        </p:cTn>
                                        <p:tgtEl>
                                          <p:spTgt spid="184327"/>
                                        </p:tgtEl>
                                        <p:attrNameLst>
                                          <p:attrName>style.visibility</p:attrName>
                                        </p:attrNameLst>
                                      </p:cBhvr>
                                      <p:to>
                                        <p:strVal val="visible"/>
                                      </p:to>
                                    </p:set>
                                    <p:anim calcmode="lin" valueType="num">
                                      <p:cBhvr>
                                        <p:cTn id="18" dur="500" fill="hold"/>
                                        <p:tgtEl>
                                          <p:spTgt spid="184327"/>
                                        </p:tgtEl>
                                        <p:attrNameLst>
                                          <p:attrName>ppt_x</p:attrName>
                                        </p:attrNameLst>
                                      </p:cBhvr>
                                      <p:tavLst>
                                        <p:tav tm="0">
                                          <p:val>
                                            <p:strVal val="#ppt_x"/>
                                          </p:val>
                                        </p:tav>
                                        <p:tav tm="100000">
                                          <p:val>
                                            <p:strVal val="#ppt_x"/>
                                          </p:val>
                                        </p:tav>
                                      </p:tavLst>
                                    </p:anim>
                                    <p:anim calcmode="lin" valueType="num">
                                      <p:cBhvr>
                                        <p:cTn id="19" dur="500" fill="hold"/>
                                        <p:tgtEl>
                                          <p:spTgt spid="184327"/>
                                        </p:tgtEl>
                                        <p:attrNameLst>
                                          <p:attrName>ppt_y</p:attrName>
                                        </p:attrNameLst>
                                      </p:cBhvr>
                                      <p:tavLst>
                                        <p:tav tm="0">
                                          <p:val>
                                            <p:strVal val="#ppt_y+#ppt_h/2"/>
                                          </p:val>
                                        </p:tav>
                                        <p:tav tm="100000">
                                          <p:val>
                                            <p:strVal val="#ppt_y"/>
                                          </p:val>
                                        </p:tav>
                                      </p:tavLst>
                                    </p:anim>
                                    <p:anim calcmode="lin" valueType="num">
                                      <p:cBhvr>
                                        <p:cTn id="20" dur="500" fill="hold"/>
                                        <p:tgtEl>
                                          <p:spTgt spid="184327"/>
                                        </p:tgtEl>
                                        <p:attrNameLst>
                                          <p:attrName>ppt_w</p:attrName>
                                        </p:attrNameLst>
                                      </p:cBhvr>
                                      <p:tavLst>
                                        <p:tav tm="0">
                                          <p:val>
                                            <p:strVal val="#ppt_w"/>
                                          </p:val>
                                        </p:tav>
                                        <p:tav tm="100000">
                                          <p:val>
                                            <p:strVal val="#ppt_w"/>
                                          </p:val>
                                        </p:tav>
                                      </p:tavLst>
                                    </p:anim>
                                    <p:anim calcmode="lin" valueType="num">
                                      <p:cBhvr>
                                        <p:cTn id="21" dur="500" fill="hold"/>
                                        <p:tgtEl>
                                          <p:spTgt spid="1843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3"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25" name="Text Box 21"/>
          <p:cNvSpPr txBox="1">
            <a:spLocks noChangeArrowheads="1"/>
          </p:cNvSpPr>
          <p:nvPr/>
        </p:nvSpPr>
        <p:spPr bwMode="auto">
          <a:xfrm>
            <a:off x="1066800" y="1981200"/>
            <a:ext cx="1981200" cy="2308324"/>
          </a:xfrm>
          <a:prstGeom prst="rect">
            <a:avLst/>
          </a:prstGeom>
          <a:solidFill>
            <a:srgbClr val="FFE6C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SENDER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p>
        </p:txBody>
      </p:sp>
      <p:sp>
        <p:nvSpPr>
          <p:cNvPr id="200706" name="Rectangle 2"/>
          <p:cNvSpPr>
            <a:spLocks noGrp="1" noChangeArrowheads="1"/>
          </p:cNvSpPr>
          <p:nvPr>
            <p:ph type="title"/>
          </p:nvPr>
        </p:nvSpPr>
        <p:spPr>
          <a:xfrm>
            <a:off x="843359" y="76692"/>
            <a:ext cx="7799387" cy="1143000"/>
          </a:xfrm>
        </p:spPr>
        <p:txBody>
          <a:bodyPr>
            <a:noAutofit/>
          </a:bodyPr>
          <a:lstStyle/>
          <a:p>
            <a:r>
              <a:rPr lang="en-US" sz="4400" dirty="0">
                <a:solidFill>
                  <a:srgbClr val="83201F"/>
                </a:solidFill>
              </a:rPr>
              <a:t/>
            </a:r>
            <a:br>
              <a:rPr lang="en-US" sz="4400" dirty="0">
                <a:solidFill>
                  <a:srgbClr val="83201F"/>
                </a:solidFill>
              </a:rPr>
            </a:br>
            <a:r>
              <a:rPr lang="en-US" sz="4400" dirty="0">
                <a:solidFill>
                  <a:schemeClr val="tx2">
                    <a:lumMod val="60000"/>
                    <a:lumOff val="40000"/>
                  </a:schemeClr>
                </a:solidFill>
              </a:rPr>
              <a:t>Interference</a:t>
            </a:r>
          </a:p>
        </p:txBody>
      </p:sp>
      <p:sp>
        <p:nvSpPr>
          <p:cNvPr id="200708" name="AutoShape 4"/>
          <p:cNvSpPr>
            <a:spLocks noChangeArrowheads="1"/>
          </p:cNvSpPr>
          <p:nvPr/>
        </p:nvSpPr>
        <p:spPr bwMode="auto">
          <a:xfrm flipH="1">
            <a:off x="2514600" y="3581400"/>
            <a:ext cx="3581400" cy="990600"/>
          </a:xfrm>
          <a:prstGeom prst="rightArrow">
            <a:avLst>
              <a:gd name="adj1" fmla="val 60259"/>
              <a:gd name="adj2" fmla="val 77011"/>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solidFill>
                  <a:schemeClr val="accent6">
                    <a:lumMod val="75000"/>
                  </a:schemeClr>
                </a:solidFill>
                <a:latin typeface="Arial" pitchFamily="34" charset="0"/>
              </a:rPr>
              <a:t>FEEDBACK</a:t>
            </a:r>
          </a:p>
        </p:txBody>
      </p:sp>
      <p:sp>
        <p:nvSpPr>
          <p:cNvPr id="200710" name="AutoShape 6"/>
          <p:cNvSpPr>
            <a:spLocks noChangeArrowheads="1"/>
          </p:cNvSpPr>
          <p:nvPr/>
        </p:nvSpPr>
        <p:spPr bwMode="auto">
          <a:xfrm>
            <a:off x="3048000" y="2209800"/>
            <a:ext cx="3124200" cy="990600"/>
          </a:xfrm>
          <a:prstGeom prst="rightArrow">
            <a:avLst>
              <a:gd name="adj1" fmla="val 60259"/>
              <a:gd name="adj2" fmla="val 6718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solidFill>
                  <a:schemeClr val="accent6">
                    <a:lumMod val="75000"/>
                  </a:schemeClr>
                </a:solidFill>
                <a:latin typeface="Arial" pitchFamily="34" charset="0"/>
              </a:rPr>
              <a:t>MESSAGE</a:t>
            </a:r>
          </a:p>
        </p:txBody>
      </p:sp>
      <p:grpSp>
        <p:nvGrpSpPr>
          <p:cNvPr id="200711" name="Group 7"/>
          <p:cNvGrpSpPr>
            <a:grpSpLocks/>
          </p:cNvGrpSpPr>
          <p:nvPr/>
        </p:nvGrpSpPr>
        <p:grpSpPr bwMode="auto">
          <a:xfrm>
            <a:off x="3132138" y="4365625"/>
            <a:ext cx="3124200" cy="1066800"/>
            <a:chOff x="2256" y="3360"/>
            <a:chExt cx="1536" cy="672"/>
          </a:xfrm>
        </p:grpSpPr>
        <p:pic>
          <p:nvPicPr>
            <p:cNvPr id="200712"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6" y="3360"/>
              <a:ext cx="1536" cy="672"/>
            </a:xfrm>
            <a:prstGeom prst="rect">
              <a:avLst/>
            </a:prstGeom>
            <a:noFill/>
            <a:extLst>
              <a:ext uri="{909E8E84-426E-40DD-AFC4-6F175D3DCCD1}">
                <a14:hiddenFill xmlns:a14="http://schemas.microsoft.com/office/drawing/2010/main">
                  <a:solidFill>
                    <a:srgbClr val="FFFFFF">
                      <a:alpha val="39000"/>
                    </a:srgbClr>
                  </a:solidFill>
                </a14:hiddenFill>
              </a:ext>
            </a:extLst>
          </p:spPr>
        </p:pic>
        <p:sp>
          <p:nvSpPr>
            <p:cNvPr id="200713" name="Text Box 9"/>
            <p:cNvSpPr txBox="1">
              <a:spLocks noChangeArrowheads="1"/>
            </p:cNvSpPr>
            <p:nvPr/>
          </p:nvSpPr>
          <p:spPr bwMode="auto">
            <a:xfrm>
              <a:off x="2496" y="3456"/>
              <a:ext cx="1104" cy="288"/>
            </a:xfrm>
            <a:prstGeom prst="rect">
              <a:avLst/>
            </a:prstGeom>
            <a:solidFill>
              <a:schemeClr val="folHlink">
                <a:alpha val="66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latin typeface="Arial" pitchFamily="34" charset="0"/>
                </a:rPr>
                <a:t>CONTEXT</a:t>
              </a:r>
            </a:p>
          </p:txBody>
        </p:sp>
      </p:grpSp>
      <p:grpSp>
        <p:nvGrpSpPr>
          <p:cNvPr id="200714" name="Group 10"/>
          <p:cNvGrpSpPr>
            <a:grpSpLocks/>
          </p:cNvGrpSpPr>
          <p:nvPr/>
        </p:nvGrpSpPr>
        <p:grpSpPr bwMode="auto">
          <a:xfrm>
            <a:off x="3124200" y="1676400"/>
            <a:ext cx="3032125" cy="722313"/>
            <a:chOff x="2112" y="816"/>
            <a:chExt cx="1536" cy="455"/>
          </a:xfrm>
        </p:grpSpPr>
        <p:pic>
          <p:nvPicPr>
            <p:cNvPr id="20071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2" y="816"/>
              <a:ext cx="1536" cy="455"/>
            </a:xfrm>
            <a:prstGeom prst="rect">
              <a:avLst/>
            </a:prstGeom>
            <a:noFill/>
            <a:extLst>
              <a:ext uri="{909E8E84-426E-40DD-AFC4-6F175D3DCCD1}">
                <a14:hiddenFill xmlns:a14="http://schemas.microsoft.com/office/drawing/2010/main">
                  <a:solidFill>
                    <a:srgbClr val="FFFFFF">
                      <a:alpha val="49001"/>
                    </a:srgbClr>
                  </a:solidFill>
                </a14:hiddenFill>
              </a:ext>
            </a:extLst>
          </p:spPr>
        </p:pic>
        <p:sp>
          <p:nvSpPr>
            <p:cNvPr id="200716" name="Text Box 12"/>
            <p:cNvSpPr txBox="1">
              <a:spLocks noChangeArrowheads="1"/>
            </p:cNvSpPr>
            <p:nvPr/>
          </p:nvSpPr>
          <p:spPr bwMode="auto">
            <a:xfrm>
              <a:off x="2400" y="864"/>
              <a:ext cx="1056" cy="288"/>
            </a:xfrm>
            <a:prstGeom prst="rect">
              <a:avLst/>
            </a:prstGeom>
            <a:solidFill>
              <a:schemeClr val="folHlink">
                <a:alpha val="48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latin typeface="Arial" pitchFamily="34" charset="0"/>
                </a:rPr>
                <a:t>CHANNEL</a:t>
              </a:r>
            </a:p>
          </p:txBody>
        </p:sp>
      </p:grpSp>
      <p:sp>
        <p:nvSpPr>
          <p:cNvPr id="200717" name="Text Box 13"/>
          <p:cNvSpPr txBox="1">
            <a:spLocks noChangeArrowheads="1"/>
          </p:cNvSpPr>
          <p:nvPr/>
        </p:nvSpPr>
        <p:spPr bwMode="auto">
          <a:xfrm>
            <a:off x="0" y="6043882"/>
            <a:ext cx="905019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lang="en-US" sz="2800" dirty="0">
                <a:solidFill>
                  <a:schemeClr val="tx2">
                    <a:lumMod val="60000"/>
                    <a:lumOff val="40000"/>
                  </a:schemeClr>
                </a:solidFill>
                <a:latin typeface="Arial Black" pitchFamily="34" charset="0"/>
              </a:rPr>
              <a:t>Interference</a:t>
            </a:r>
            <a:r>
              <a:rPr lang="en-US" sz="2800" dirty="0">
                <a:solidFill>
                  <a:schemeClr val="tx2">
                    <a:lumMod val="60000"/>
                    <a:lumOff val="40000"/>
                  </a:schemeClr>
                </a:solidFill>
              </a:rPr>
              <a:t> </a:t>
            </a:r>
            <a:r>
              <a:rPr lang="en-US" sz="2800" dirty="0">
                <a:solidFill>
                  <a:schemeClr val="tx2">
                    <a:lumMod val="60000"/>
                    <a:lumOff val="40000"/>
                  </a:schemeClr>
                </a:solidFill>
                <a:latin typeface="Arial Black" pitchFamily="34" charset="0"/>
              </a:rPr>
              <a:t>changes</a:t>
            </a:r>
            <a:r>
              <a:rPr lang="en-US" sz="2800" dirty="0">
                <a:solidFill>
                  <a:schemeClr val="tx2">
                    <a:lumMod val="60000"/>
                    <a:lumOff val="40000"/>
                  </a:schemeClr>
                </a:solidFill>
              </a:rPr>
              <a:t> </a:t>
            </a:r>
            <a:r>
              <a:rPr lang="en-US" sz="2800" dirty="0">
                <a:solidFill>
                  <a:schemeClr val="tx2">
                    <a:lumMod val="60000"/>
                    <a:lumOff val="40000"/>
                  </a:schemeClr>
                </a:solidFill>
                <a:latin typeface="Arial Black" pitchFamily="34" charset="0"/>
              </a:rPr>
              <a:t>or</a:t>
            </a:r>
            <a:r>
              <a:rPr lang="en-US" sz="2800" dirty="0">
                <a:solidFill>
                  <a:schemeClr val="tx2">
                    <a:lumMod val="60000"/>
                    <a:lumOff val="40000"/>
                  </a:schemeClr>
                </a:solidFill>
              </a:rPr>
              <a:t> </a:t>
            </a:r>
            <a:r>
              <a:rPr lang="en-US" sz="2800" dirty="0">
                <a:solidFill>
                  <a:schemeClr val="tx2">
                    <a:lumMod val="60000"/>
                    <a:lumOff val="40000"/>
                  </a:schemeClr>
                </a:solidFill>
                <a:latin typeface="Arial Black" pitchFamily="34" charset="0"/>
              </a:rPr>
              <a:t>distorts</a:t>
            </a:r>
            <a:r>
              <a:rPr lang="en-US" sz="2800" dirty="0">
                <a:solidFill>
                  <a:schemeClr val="tx2">
                    <a:lumMod val="60000"/>
                    <a:lumOff val="40000"/>
                  </a:schemeClr>
                </a:solidFill>
              </a:rPr>
              <a:t> </a:t>
            </a:r>
            <a:r>
              <a:rPr lang="en-US" sz="2800" dirty="0">
                <a:solidFill>
                  <a:schemeClr val="tx2">
                    <a:lumMod val="60000"/>
                    <a:lumOff val="40000"/>
                  </a:schemeClr>
                </a:solidFill>
                <a:latin typeface="Arial Black" pitchFamily="34" charset="0"/>
              </a:rPr>
              <a:t>the</a:t>
            </a:r>
            <a:r>
              <a:rPr lang="en-US" sz="2800" dirty="0">
                <a:solidFill>
                  <a:schemeClr val="tx2">
                    <a:lumMod val="60000"/>
                    <a:lumOff val="40000"/>
                  </a:schemeClr>
                </a:solidFill>
              </a:rPr>
              <a:t> </a:t>
            </a:r>
            <a:r>
              <a:rPr lang="en-US" sz="2800" dirty="0">
                <a:solidFill>
                  <a:schemeClr val="tx2">
                    <a:lumMod val="60000"/>
                    <a:lumOff val="40000"/>
                  </a:schemeClr>
                </a:solidFill>
                <a:latin typeface="Arial Black" pitchFamily="34" charset="0"/>
              </a:rPr>
              <a:t>message</a:t>
            </a:r>
          </a:p>
        </p:txBody>
      </p:sp>
      <p:grpSp>
        <p:nvGrpSpPr>
          <p:cNvPr id="200721" name="Group 17"/>
          <p:cNvGrpSpPr>
            <a:grpSpLocks/>
          </p:cNvGrpSpPr>
          <p:nvPr/>
        </p:nvGrpSpPr>
        <p:grpSpPr bwMode="auto">
          <a:xfrm>
            <a:off x="3203575" y="1268413"/>
            <a:ext cx="2590800" cy="4724400"/>
            <a:chOff x="1968" y="1104"/>
            <a:chExt cx="1632" cy="2976"/>
          </a:xfrm>
        </p:grpSpPr>
        <p:sp>
          <p:nvSpPr>
            <p:cNvPr id="200722" name="AutoShape 18"/>
            <p:cNvSpPr>
              <a:spLocks noChangeArrowheads="1"/>
            </p:cNvSpPr>
            <p:nvPr/>
          </p:nvSpPr>
          <p:spPr bwMode="auto">
            <a:xfrm rot="1373672">
              <a:off x="2448" y="1104"/>
              <a:ext cx="768" cy="2976"/>
            </a:xfrm>
            <a:prstGeom prst="lightningBolt">
              <a:avLst/>
            </a:prstGeom>
            <a:gradFill rotWithShape="0">
              <a:gsLst>
                <a:gs pos="0">
                  <a:schemeClr val="bg2"/>
                </a:gs>
                <a:gs pos="38000">
                  <a:srgbClr val="FFFFFF">
                    <a:alpha val="40000"/>
                  </a:srgbClr>
                </a:gs>
                <a:gs pos="100000">
                  <a:schemeClr val="bg2"/>
                </a:gs>
              </a:gsLst>
              <a:lin ang="5400000" scaled="1"/>
            </a:gradFill>
            <a:ln w="9525" cap="rnd">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00723" name="Text Box 19"/>
            <p:cNvSpPr txBox="1">
              <a:spLocks noChangeArrowheads="1"/>
            </p:cNvSpPr>
            <p:nvPr/>
          </p:nvSpPr>
          <p:spPr bwMode="auto">
            <a:xfrm>
              <a:off x="1968" y="2256"/>
              <a:ext cx="1632"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b="1" dirty="0">
                  <a:solidFill>
                    <a:schemeClr val="tx2">
                      <a:lumMod val="60000"/>
                      <a:lumOff val="40000"/>
                    </a:schemeClr>
                  </a:solidFill>
                  <a:latin typeface="Arial" pitchFamily="34" charset="0"/>
                </a:rPr>
                <a:t>INTERFERENCE</a:t>
              </a:r>
              <a:endParaRPr lang="en-US" dirty="0">
                <a:solidFill>
                  <a:schemeClr val="tx2">
                    <a:lumMod val="60000"/>
                    <a:lumOff val="40000"/>
                  </a:schemeClr>
                </a:solidFill>
                <a:latin typeface="Arial" pitchFamily="34" charset="0"/>
              </a:endParaRPr>
            </a:p>
          </p:txBody>
        </p:sp>
      </p:grpSp>
      <p:sp>
        <p:nvSpPr>
          <p:cNvPr id="200724" name="Text Box 20"/>
          <p:cNvSpPr txBox="1">
            <a:spLocks noChangeArrowheads="1"/>
          </p:cNvSpPr>
          <p:nvPr/>
        </p:nvSpPr>
        <p:spPr bwMode="auto">
          <a:xfrm>
            <a:off x="6227763" y="2060575"/>
            <a:ext cx="1981200" cy="2308324"/>
          </a:xfrm>
          <a:prstGeom prst="rect">
            <a:avLst/>
          </a:prstGeom>
          <a:solidFill>
            <a:srgbClr val="FFFF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RECEIVER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endParaRPr lang="en-US" dirty="0">
              <a:solidFill>
                <a:schemeClr val="tx2">
                  <a:lumMod val="50000"/>
                </a:schemeClr>
              </a:solidFill>
              <a:latin typeface="Times" pitchFamily="18" charset="0"/>
            </a:endParaRPr>
          </a:p>
        </p:txBody>
      </p:sp>
    </p:spTree>
    <p:extLst>
      <p:ext uri="{BB962C8B-B14F-4D97-AF65-F5344CB8AC3E}">
        <p14:creationId xmlns:p14="http://schemas.microsoft.com/office/powerpoint/2010/main" val="29098799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200721"/>
                                        </p:tgtEl>
                                        <p:attrNameLst>
                                          <p:attrName>style.visibility</p:attrName>
                                        </p:attrNameLst>
                                      </p:cBhvr>
                                      <p:to>
                                        <p:strVal val="visible"/>
                                      </p:to>
                                    </p:set>
                                    <p:anim calcmode="lin" valueType="num">
                                      <p:cBhvr>
                                        <p:cTn id="7" dur="5000" fill="hold"/>
                                        <p:tgtEl>
                                          <p:spTgt spid="200721"/>
                                        </p:tgtEl>
                                        <p:attrNameLst>
                                          <p:attrName>ppt_w</p:attrName>
                                        </p:attrNameLst>
                                      </p:cBhvr>
                                      <p:tavLst>
                                        <p:tav tm="0" fmla="#ppt_w*sin(2.5*pi*$)">
                                          <p:val>
                                            <p:fltVal val="0"/>
                                          </p:val>
                                        </p:tav>
                                        <p:tav tm="100000">
                                          <p:val>
                                            <p:fltVal val="1"/>
                                          </p:val>
                                        </p:tav>
                                      </p:tavLst>
                                    </p:anim>
                                    <p:anim calcmode="lin" valueType="num">
                                      <p:cBhvr>
                                        <p:cTn id="8" dur="5000" fill="hold"/>
                                        <p:tgtEl>
                                          <p:spTgt spid="200721"/>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07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9470" name="Group 30"/>
          <p:cNvGrpSpPr>
            <a:grpSpLocks/>
          </p:cNvGrpSpPr>
          <p:nvPr/>
        </p:nvGrpSpPr>
        <p:grpSpPr bwMode="auto">
          <a:xfrm>
            <a:off x="3124200" y="1606550"/>
            <a:ext cx="3032125" cy="722313"/>
            <a:chOff x="2112" y="816"/>
            <a:chExt cx="1536" cy="455"/>
          </a:xfrm>
        </p:grpSpPr>
        <p:pic>
          <p:nvPicPr>
            <p:cNvPr id="189471" name="Picture 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2" y="816"/>
              <a:ext cx="1536" cy="455"/>
            </a:xfrm>
            <a:prstGeom prst="rect">
              <a:avLst/>
            </a:prstGeom>
            <a:noFill/>
            <a:extLst>
              <a:ext uri="{909E8E84-426E-40DD-AFC4-6F175D3DCCD1}">
                <a14:hiddenFill xmlns:a14="http://schemas.microsoft.com/office/drawing/2010/main">
                  <a:solidFill>
                    <a:srgbClr val="FFFFFF">
                      <a:alpha val="49001"/>
                    </a:srgbClr>
                  </a:solidFill>
                </a14:hiddenFill>
              </a:ext>
            </a:extLst>
          </p:spPr>
        </p:pic>
        <p:sp>
          <p:nvSpPr>
            <p:cNvPr id="189472" name="Text Box 32"/>
            <p:cNvSpPr txBox="1">
              <a:spLocks noChangeArrowheads="1"/>
            </p:cNvSpPr>
            <p:nvPr/>
          </p:nvSpPr>
          <p:spPr bwMode="auto">
            <a:xfrm>
              <a:off x="2400" y="864"/>
              <a:ext cx="1056" cy="288"/>
            </a:xfrm>
            <a:prstGeom prst="rect">
              <a:avLst/>
            </a:prstGeom>
            <a:solidFill>
              <a:schemeClr val="folHlink">
                <a:alpha val="48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latin typeface="Arial" pitchFamily="34" charset="0"/>
                </a:rPr>
                <a:t>CHANNEL</a:t>
              </a:r>
            </a:p>
          </p:txBody>
        </p:sp>
      </p:grpSp>
      <p:sp>
        <p:nvSpPr>
          <p:cNvPr id="189469" name="Text Box 29"/>
          <p:cNvSpPr txBox="1">
            <a:spLocks noChangeArrowheads="1"/>
          </p:cNvSpPr>
          <p:nvPr/>
        </p:nvSpPr>
        <p:spPr bwMode="auto">
          <a:xfrm>
            <a:off x="1066800" y="1981200"/>
            <a:ext cx="1981200" cy="2308324"/>
          </a:xfrm>
          <a:prstGeom prst="rect">
            <a:avLst/>
          </a:prstGeom>
          <a:solidFill>
            <a:srgbClr val="FFE6C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SENDER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p>
        </p:txBody>
      </p:sp>
      <p:sp>
        <p:nvSpPr>
          <p:cNvPr id="189468" name="Text Box 28"/>
          <p:cNvSpPr txBox="1">
            <a:spLocks noChangeArrowheads="1"/>
          </p:cNvSpPr>
          <p:nvPr/>
        </p:nvSpPr>
        <p:spPr bwMode="auto">
          <a:xfrm>
            <a:off x="6227763" y="2060575"/>
            <a:ext cx="1981200" cy="2308324"/>
          </a:xfrm>
          <a:prstGeom prst="rect">
            <a:avLst/>
          </a:prstGeom>
          <a:solidFill>
            <a:srgbClr val="FFFF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solidFill>
                  <a:schemeClr val="tx2">
                    <a:lumMod val="50000"/>
                  </a:schemeClr>
                </a:solidFill>
                <a:latin typeface="Arial" pitchFamily="34" charset="0"/>
              </a:rPr>
              <a:t>RECEIVER</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Self-concept</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Family</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Culture</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Skills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Feelings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Attitudes</a:t>
            </a:r>
            <a:br>
              <a:rPr lang="en-US" dirty="0">
                <a:solidFill>
                  <a:schemeClr val="tx2">
                    <a:lumMod val="50000"/>
                  </a:schemeClr>
                </a:solidFill>
                <a:latin typeface="Arial" pitchFamily="34" charset="0"/>
              </a:rPr>
            </a:br>
            <a:r>
              <a:rPr lang="en-US" dirty="0">
                <a:solidFill>
                  <a:schemeClr val="tx2">
                    <a:lumMod val="50000"/>
                  </a:schemeClr>
                </a:solidFill>
                <a:latin typeface="Arial" pitchFamily="34" charset="0"/>
              </a:rPr>
              <a:t>Values</a:t>
            </a:r>
            <a:endParaRPr lang="en-US" dirty="0">
              <a:solidFill>
                <a:schemeClr val="tx2">
                  <a:lumMod val="50000"/>
                </a:schemeClr>
              </a:solidFill>
              <a:latin typeface="Times" pitchFamily="18" charset="0"/>
            </a:endParaRPr>
          </a:p>
        </p:txBody>
      </p:sp>
      <p:sp>
        <p:nvSpPr>
          <p:cNvPr id="189442" name="Rectangle 2"/>
          <p:cNvSpPr>
            <a:spLocks noGrp="1" noChangeArrowheads="1"/>
          </p:cNvSpPr>
          <p:nvPr>
            <p:ph type="title"/>
          </p:nvPr>
        </p:nvSpPr>
        <p:spPr>
          <a:xfrm>
            <a:off x="0" y="0"/>
            <a:ext cx="9144000" cy="1143000"/>
          </a:xfrm>
        </p:spPr>
        <p:txBody>
          <a:bodyPr>
            <a:noAutofit/>
          </a:bodyPr>
          <a:lstStyle/>
          <a:p>
            <a:r>
              <a:rPr lang="en-US" sz="4000" dirty="0">
                <a:solidFill>
                  <a:schemeClr val="tx2">
                    <a:lumMod val="60000"/>
                    <a:lumOff val="40000"/>
                  </a:schemeClr>
                </a:solidFill>
              </a:rPr>
              <a:t>The communication process</a:t>
            </a:r>
            <a:br>
              <a:rPr lang="en-US" sz="4000" dirty="0">
                <a:solidFill>
                  <a:schemeClr val="tx2">
                    <a:lumMod val="60000"/>
                    <a:lumOff val="40000"/>
                  </a:schemeClr>
                </a:solidFill>
              </a:rPr>
            </a:br>
            <a:r>
              <a:rPr lang="en-US" sz="3200" dirty="0">
                <a:solidFill>
                  <a:schemeClr val="tx2">
                    <a:lumMod val="60000"/>
                    <a:lumOff val="40000"/>
                  </a:schemeClr>
                </a:solidFill>
              </a:rPr>
              <a:t>is continuous…</a:t>
            </a:r>
          </a:p>
        </p:txBody>
      </p:sp>
      <p:sp>
        <p:nvSpPr>
          <p:cNvPr id="189444" name="AutoShape 4"/>
          <p:cNvSpPr>
            <a:spLocks noChangeArrowheads="1"/>
          </p:cNvSpPr>
          <p:nvPr/>
        </p:nvSpPr>
        <p:spPr bwMode="auto">
          <a:xfrm flipH="1">
            <a:off x="2971800" y="4495800"/>
            <a:ext cx="3048000" cy="990600"/>
          </a:xfrm>
          <a:prstGeom prst="rightArrow">
            <a:avLst>
              <a:gd name="adj1" fmla="val 60259"/>
              <a:gd name="adj2" fmla="val 65541"/>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latin typeface="Arial" pitchFamily="34" charset="0"/>
              </a:rPr>
              <a:t>FEEDBACK</a:t>
            </a:r>
          </a:p>
        </p:txBody>
      </p:sp>
      <p:sp>
        <p:nvSpPr>
          <p:cNvPr id="189446" name="AutoShape 6"/>
          <p:cNvSpPr>
            <a:spLocks noChangeArrowheads="1"/>
          </p:cNvSpPr>
          <p:nvPr/>
        </p:nvSpPr>
        <p:spPr bwMode="auto">
          <a:xfrm>
            <a:off x="3048000" y="2209800"/>
            <a:ext cx="3048000" cy="990600"/>
          </a:xfrm>
          <a:prstGeom prst="rightArrow">
            <a:avLst>
              <a:gd name="adj1" fmla="val 60259"/>
              <a:gd name="adj2" fmla="val 65541"/>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latin typeface="Arial" pitchFamily="34" charset="0"/>
              </a:rPr>
              <a:t>MESSAGE</a:t>
            </a:r>
          </a:p>
        </p:txBody>
      </p:sp>
      <p:sp>
        <p:nvSpPr>
          <p:cNvPr id="189447" name="Text Box 7"/>
          <p:cNvSpPr txBox="1">
            <a:spLocks noChangeArrowheads="1"/>
          </p:cNvSpPr>
          <p:nvPr/>
        </p:nvSpPr>
        <p:spPr bwMode="auto">
          <a:xfrm>
            <a:off x="3348038" y="3573463"/>
            <a:ext cx="259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b="1" dirty="0">
                <a:solidFill>
                  <a:srgbClr val="83201F"/>
                </a:solidFill>
                <a:latin typeface="Arial" pitchFamily="34" charset="0"/>
              </a:rPr>
              <a:t>INTERFERENCE</a:t>
            </a:r>
          </a:p>
        </p:txBody>
      </p:sp>
      <p:sp>
        <p:nvSpPr>
          <p:cNvPr id="189454" name="AutoShape 14"/>
          <p:cNvSpPr>
            <a:spLocks noChangeArrowheads="1"/>
          </p:cNvSpPr>
          <p:nvPr/>
        </p:nvSpPr>
        <p:spPr bwMode="auto">
          <a:xfrm>
            <a:off x="3200400" y="2362200"/>
            <a:ext cx="3048000" cy="990600"/>
          </a:xfrm>
          <a:prstGeom prst="rightArrow">
            <a:avLst>
              <a:gd name="adj1" fmla="val 60259"/>
              <a:gd name="adj2" fmla="val 65541"/>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latin typeface="Arial" pitchFamily="34" charset="0"/>
              </a:rPr>
              <a:t>MESSAGE</a:t>
            </a:r>
          </a:p>
        </p:txBody>
      </p:sp>
      <p:sp>
        <p:nvSpPr>
          <p:cNvPr id="189455" name="AutoShape 15"/>
          <p:cNvSpPr>
            <a:spLocks noChangeArrowheads="1"/>
          </p:cNvSpPr>
          <p:nvPr/>
        </p:nvSpPr>
        <p:spPr bwMode="auto">
          <a:xfrm>
            <a:off x="3352800" y="2514600"/>
            <a:ext cx="3048000" cy="990600"/>
          </a:xfrm>
          <a:prstGeom prst="rightArrow">
            <a:avLst>
              <a:gd name="adj1" fmla="val 60259"/>
              <a:gd name="adj2" fmla="val 65541"/>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solidFill>
                  <a:schemeClr val="accent6">
                    <a:lumMod val="75000"/>
                  </a:schemeClr>
                </a:solidFill>
                <a:latin typeface="Arial" pitchFamily="34" charset="0"/>
              </a:rPr>
              <a:t>MESSAG</a:t>
            </a:r>
            <a:r>
              <a:rPr lang="en-US" dirty="0">
                <a:latin typeface="Arial" pitchFamily="34" charset="0"/>
              </a:rPr>
              <a:t>E</a:t>
            </a:r>
          </a:p>
        </p:txBody>
      </p:sp>
      <p:sp>
        <p:nvSpPr>
          <p:cNvPr id="189456" name="AutoShape 16"/>
          <p:cNvSpPr>
            <a:spLocks noChangeArrowheads="1"/>
          </p:cNvSpPr>
          <p:nvPr/>
        </p:nvSpPr>
        <p:spPr bwMode="auto">
          <a:xfrm flipH="1">
            <a:off x="3048000" y="4343400"/>
            <a:ext cx="3048000" cy="990600"/>
          </a:xfrm>
          <a:prstGeom prst="rightArrow">
            <a:avLst>
              <a:gd name="adj1" fmla="val 60259"/>
              <a:gd name="adj2" fmla="val 65541"/>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latin typeface="Arial" pitchFamily="34" charset="0"/>
              </a:rPr>
              <a:t>FEEDBACK</a:t>
            </a:r>
          </a:p>
        </p:txBody>
      </p:sp>
      <p:sp>
        <p:nvSpPr>
          <p:cNvPr id="189457" name="AutoShape 17"/>
          <p:cNvSpPr>
            <a:spLocks noChangeArrowheads="1"/>
          </p:cNvSpPr>
          <p:nvPr/>
        </p:nvSpPr>
        <p:spPr bwMode="auto">
          <a:xfrm flipH="1">
            <a:off x="3200400" y="4114800"/>
            <a:ext cx="3048000" cy="990600"/>
          </a:xfrm>
          <a:prstGeom prst="rightArrow">
            <a:avLst>
              <a:gd name="adj1" fmla="val 60259"/>
              <a:gd name="adj2" fmla="val 65541"/>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dirty="0">
                <a:solidFill>
                  <a:schemeClr val="accent6">
                    <a:lumMod val="75000"/>
                  </a:schemeClr>
                </a:solidFill>
                <a:latin typeface="Arial" pitchFamily="34" charset="0"/>
              </a:rPr>
              <a:t>FEEDBACK</a:t>
            </a:r>
          </a:p>
        </p:txBody>
      </p:sp>
      <p:sp>
        <p:nvSpPr>
          <p:cNvPr id="189458" name="AutoShape 18"/>
          <p:cNvSpPr>
            <a:spLocks noChangeArrowheads="1"/>
          </p:cNvSpPr>
          <p:nvPr/>
        </p:nvSpPr>
        <p:spPr bwMode="auto">
          <a:xfrm flipV="1">
            <a:off x="2438400" y="2971800"/>
            <a:ext cx="381000" cy="1752600"/>
          </a:xfrm>
          <a:prstGeom prst="curvedRightArrow">
            <a:avLst>
              <a:gd name="adj1" fmla="val 92000"/>
              <a:gd name="adj2" fmla="val 184000"/>
              <a:gd name="adj3" fmla="val 3333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9459" name="AutoShape 19"/>
          <p:cNvSpPr>
            <a:spLocks noChangeArrowheads="1"/>
          </p:cNvSpPr>
          <p:nvPr/>
        </p:nvSpPr>
        <p:spPr bwMode="auto">
          <a:xfrm flipV="1">
            <a:off x="2819400" y="2895600"/>
            <a:ext cx="381000" cy="1676400"/>
          </a:xfrm>
          <a:prstGeom prst="curvedRightArrow">
            <a:avLst>
              <a:gd name="adj1" fmla="val 88000"/>
              <a:gd name="adj2" fmla="val 176000"/>
              <a:gd name="adj3" fmla="val 3333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9460" name="AutoShape 20"/>
          <p:cNvSpPr>
            <a:spLocks noChangeArrowheads="1"/>
          </p:cNvSpPr>
          <p:nvPr/>
        </p:nvSpPr>
        <p:spPr bwMode="auto">
          <a:xfrm flipV="1">
            <a:off x="2895600" y="3124200"/>
            <a:ext cx="457200" cy="1219200"/>
          </a:xfrm>
          <a:prstGeom prst="curvedRightArrow">
            <a:avLst>
              <a:gd name="adj1" fmla="val 53333"/>
              <a:gd name="adj2" fmla="val 106667"/>
              <a:gd name="adj3" fmla="val 3333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9461" name="AutoShape 21"/>
          <p:cNvSpPr>
            <a:spLocks noChangeArrowheads="1"/>
          </p:cNvSpPr>
          <p:nvPr/>
        </p:nvSpPr>
        <p:spPr bwMode="auto">
          <a:xfrm>
            <a:off x="6248400" y="3124200"/>
            <a:ext cx="381000" cy="1219200"/>
          </a:xfrm>
          <a:prstGeom prst="curvedLeftArrow">
            <a:avLst>
              <a:gd name="adj1" fmla="val 64000"/>
              <a:gd name="adj2" fmla="val 128000"/>
              <a:gd name="adj3" fmla="val 3333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9462" name="AutoShape 22"/>
          <p:cNvSpPr>
            <a:spLocks noChangeArrowheads="1"/>
          </p:cNvSpPr>
          <p:nvPr/>
        </p:nvSpPr>
        <p:spPr bwMode="auto">
          <a:xfrm>
            <a:off x="5867400" y="3352800"/>
            <a:ext cx="304800" cy="990600"/>
          </a:xfrm>
          <a:prstGeom prst="curvedLeftArrow">
            <a:avLst>
              <a:gd name="adj1" fmla="val 65000"/>
              <a:gd name="adj2" fmla="val 130000"/>
              <a:gd name="adj3" fmla="val 3333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9463" name="AutoShape 23"/>
          <p:cNvSpPr>
            <a:spLocks noChangeArrowheads="1"/>
          </p:cNvSpPr>
          <p:nvPr/>
        </p:nvSpPr>
        <p:spPr bwMode="auto">
          <a:xfrm>
            <a:off x="6172200" y="3276600"/>
            <a:ext cx="152400" cy="1066800"/>
          </a:xfrm>
          <a:prstGeom prst="curvedLeftArrow">
            <a:avLst>
              <a:gd name="adj1" fmla="val 140000"/>
              <a:gd name="adj2" fmla="val 280000"/>
              <a:gd name="adj3" fmla="val 33333"/>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89467" name="AutoShape 27"/>
          <p:cNvSpPr>
            <a:spLocks noChangeArrowheads="1"/>
          </p:cNvSpPr>
          <p:nvPr/>
        </p:nvSpPr>
        <p:spPr bwMode="auto">
          <a:xfrm flipH="1">
            <a:off x="3851275" y="1628775"/>
            <a:ext cx="1295400" cy="4752975"/>
          </a:xfrm>
          <a:prstGeom prst="lightningBolt">
            <a:avLst/>
          </a:prstGeom>
          <a:noFill/>
          <a:ln w="9525">
            <a:solidFill>
              <a:schemeClr val="tx1"/>
            </a:solidFill>
            <a:prstDash val="dashDot"/>
            <a:miter lim="800000"/>
            <a:headEnd/>
            <a:tailEnd/>
          </a:ln>
          <a:effectLst/>
          <a:extLst>
            <a:ext uri="{909E8E84-426E-40DD-AFC4-6F175D3DCCD1}">
              <a14:hiddenFill xmlns:a14="http://schemas.microsoft.com/office/drawing/2010/main">
                <a:solidFill>
                  <a:srgbClr val="FFE67D"/>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nvGrpSpPr>
          <p:cNvPr id="189464" name="Group 24"/>
          <p:cNvGrpSpPr>
            <a:grpSpLocks/>
          </p:cNvGrpSpPr>
          <p:nvPr/>
        </p:nvGrpSpPr>
        <p:grpSpPr bwMode="auto">
          <a:xfrm>
            <a:off x="3203575" y="5373688"/>
            <a:ext cx="3124200" cy="1066800"/>
            <a:chOff x="2256" y="3360"/>
            <a:chExt cx="1536" cy="672"/>
          </a:xfrm>
        </p:grpSpPr>
        <p:pic>
          <p:nvPicPr>
            <p:cNvPr id="189465"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6" y="3360"/>
              <a:ext cx="1536" cy="672"/>
            </a:xfrm>
            <a:prstGeom prst="rect">
              <a:avLst/>
            </a:prstGeom>
            <a:noFill/>
            <a:extLst>
              <a:ext uri="{909E8E84-426E-40DD-AFC4-6F175D3DCCD1}">
                <a14:hiddenFill xmlns:a14="http://schemas.microsoft.com/office/drawing/2010/main">
                  <a:solidFill>
                    <a:srgbClr val="FFFFFF">
                      <a:alpha val="39000"/>
                    </a:srgbClr>
                  </a:solidFill>
                </a14:hiddenFill>
              </a:ext>
            </a:extLst>
          </p:spPr>
        </p:pic>
        <p:sp>
          <p:nvSpPr>
            <p:cNvPr id="189466" name="Text Box 26"/>
            <p:cNvSpPr txBox="1">
              <a:spLocks noChangeArrowheads="1"/>
            </p:cNvSpPr>
            <p:nvPr/>
          </p:nvSpPr>
          <p:spPr bwMode="auto">
            <a:xfrm>
              <a:off x="2496" y="3456"/>
              <a:ext cx="1104" cy="288"/>
            </a:xfrm>
            <a:prstGeom prst="rect">
              <a:avLst/>
            </a:prstGeom>
            <a:solidFill>
              <a:schemeClr val="folHlink">
                <a:alpha val="66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dirty="0">
                  <a:latin typeface="Arial" pitchFamily="34" charset="0"/>
                </a:rPr>
                <a:t>CONTEXT</a:t>
              </a:r>
            </a:p>
          </p:txBody>
        </p:sp>
      </p:grpSp>
    </p:spTree>
    <p:extLst>
      <p:ext uri="{BB962C8B-B14F-4D97-AF65-F5344CB8AC3E}">
        <p14:creationId xmlns:p14="http://schemas.microsoft.com/office/powerpoint/2010/main" val="9504178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9446"/>
                                        </p:tgtEl>
                                        <p:attrNameLst>
                                          <p:attrName>style.visibility</p:attrName>
                                        </p:attrNameLst>
                                      </p:cBhvr>
                                      <p:to>
                                        <p:strVal val="visible"/>
                                      </p:to>
                                    </p:set>
                                    <p:animEffect transition="in" filter="wipe(left)">
                                      <p:cBhvr>
                                        <p:cTn id="7" dur="500"/>
                                        <p:tgtEl>
                                          <p:spTgt spid="189446"/>
                                        </p:tgtEl>
                                      </p:cBhvr>
                                    </p:animEffect>
                                  </p:childTnLst>
                                </p:cTn>
                              </p:par>
                            </p:childTnLst>
                          </p:cTn>
                        </p:par>
                        <p:par>
                          <p:cTn id="8" fill="hold" nodeType="afterGroup">
                            <p:stCondLst>
                              <p:cond delay="500"/>
                            </p:stCondLst>
                            <p:childTnLst>
                              <p:par>
                                <p:cTn id="9" presetID="17" presetClass="entr" presetSubtype="1" fill="hold" grpId="0" nodeType="afterEffect">
                                  <p:stCondLst>
                                    <p:cond delay="0"/>
                                  </p:stCondLst>
                                  <p:childTnLst>
                                    <p:set>
                                      <p:cBhvr>
                                        <p:cTn id="10" dur="1" fill="hold">
                                          <p:stCondLst>
                                            <p:cond delay="0"/>
                                          </p:stCondLst>
                                        </p:cTn>
                                        <p:tgtEl>
                                          <p:spTgt spid="189463"/>
                                        </p:tgtEl>
                                        <p:attrNameLst>
                                          <p:attrName>style.visibility</p:attrName>
                                        </p:attrNameLst>
                                      </p:cBhvr>
                                      <p:to>
                                        <p:strVal val="visible"/>
                                      </p:to>
                                    </p:set>
                                    <p:anim calcmode="lin" valueType="num">
                                      <p:cBhvr>
                                        <p:cTn id="11" dur="500" fill="hold"/>
                                        <p:tgtEl>
                                          <p:spTgt spid="189463"/>
                                        </p:tgtEl>
                                        <p:attrNameLst>
                                          <p:attrName>ppt_x</p:attrName>
                                        </p:attrNameLst>
                                      </p:cBhvr>
                                      <p:tavLst>
                                        <p:tav tm="0">
                                          <p:val>
                                            <p:strVal val="#ppt_x"/>
                                          </p:val>
                                        </p:tav>
                                        <p:tav tm="100000">
                                          <p:val>
                                            <p:strVal val="#ppt_x"/>
                                          </p:val>
                                        </p:tav>
                                      </p:tavLst>
                                    </p:anim>
                                    <p:anim calcmode="lin" valueType="num">
                                      <p:cBhvr>
                                        <p:cTn id="12" dur="500" fill="hold"/>
                                        <p:tgtEl>
                                          <p:spTgt spid="189463"/>
                                        </p:tgtEl>
                                        <p:attrNameLst>
                                          <p:attrName>ppt_y</p:attrName>
                                        </p:attrNameLst>
                                      </p:cBhvr>
                                      <p:tavLst>
                                        <p:tav tm="0">
                                          <p:val>
                                            <p:strVal val="#ppt_y-#ppt_h/2"/>
                                          </p:val>
                                        </p:tav>
                                        <p:tav tm="100000">
                                          <p:val>
                                            <p:strVal val="#ppt_y"/>
                                          </p:val>
                                        </p:tav>
                                      </p:tavLst>
                                    </p:anim>
                                    <p:anim calcmode="lin" valueType="num">
                                      <p:cBhvr>
                                        <p:cTn id="13" dur="500" fill="hold"/>
                                        <p:tgtEl>
                                          <p:spTgt spid="189463"/>
                                        </p:tgtEl>
                                        <p:attrNameLst>
                                          <p:attrName>ppt_w</p:attrName>
                                        </p:attrNameLst>
                                      </p:cBhvr>
                                      <p:tavLst>
                                        <p:tav tm="0">
                                          <p:val>
                                            <p:strVal val="#ppt_w"/>
                                          </p:val>
                                        </p:tav>
                                        <p:tav tm="100000">
                                          <p:val>
                                            <p:strVal val="#ppt_w"/>
                                          </p:val>
                                        </p:tav>
                                      </p:tavLst>
                                    </p:anim>
                                    <p:anim calcmode="lin" valueType="num">
                                      <p:cBhvr>
                                        <p:cTn id="14" dur="500" fill="hold"/>
                                        <p:tgtEl>
                                          <p:spTgt spid="189463"/>
                                        </p:tgtEl>
                                        <p:attrNameLst>
                                          <p:attrName>ppt_h</p:attrName>
                                        </p:attrNameLst>
                                      </p:cBhvr>
                                      <p:tavLst>
                                        <p:tav tm="0">
                                          <p:val>
                                            <p:fltVal val="0"/>
                                          </p:val>
                                        </p:tav>
                                        <p:tav tm="100000">
                                          <p:val>
                                            <p:strVal val="#ppt_h"/>
                                          </p:val>
                                        </p:tav>
                                      </p:tavLst>
                                    </p:anim>
                                  </p:childTnLst>
                                </p:cTn>
                              </p:par>
                            </p:childTnLst>
                          </p:cTn>
                        </p:par>
                        <p:par>
                          <p:cTn id="15" fill="hold" nodeType="afterGroup">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189444"/>
                                        </p:tgtEl>
                                        <p:attrNameLst>
                                          <p:attrName>style.visibility</p:attrName>
                                        </p:attrNameLst>
                                      </p:cBhvr>
                                      <p:to>
                                        <p:strVal val="visible"/>
                                      </p:to>
                                    </p:set>
                                    <p:animEffect transition="in" filter="wipe(right)">
                                      <p:cBhvr>
                                        <p:cTn id="18" dur="500"/>
                                        <p:tgtEl>
                                          <p:spTgt spid="189444"/>
                                        </p:tgtEl>
                                      </p:cBhvr>
                                    </p:animEffect>
                                  </p:childTnLst>
                                </p:cTn>
                              </p:par>
                            </p:childTnLst>
                          </p:cTn>
                        </p:par>
                        <p:par>
                          <p:cTn id="19" fill="hold" nodeType="afterGroup">
                            <p:stCondLst>
                              <p:cond delay="1500"/>
                            </p:stCondLst>
                            <p:childTnLst>
                              <p:par>
                                <p:cTn id="20" presetID="17" presetClass="entr" presetSubtype="4" fill="hold" grpId="0" nodeType="afterEffect">
                                  <p:stCondLst>
                                    <p:cond delay="0"/>
                                  </p:stCondLst>
                                  <p:childTnLst>
                                    <p:set>
                                      <p:cBhvr>
                                        <p:cTn id="21" dur="1" fill="hold">
                                          <p:stCondLst>
                                            <p:cond delay="0"/>
                                          </p:stCondLst>
                                        </p:cTn>
                                        <p:tgtEl>
                                          <p:spTgt spid="189458"/>
                                        </p:tgtEl>
                                        <p:attrNameLst>
                                          <p:attrName>style.visibility</p:attrName>
                                        </p:attrNameLst>
                                      </p:cBhvr>
                                      <p:to>
                                        <p:strVal val="visible"/>
                                      </p:to>
                                    </p:set>
                                    <p:anim calcmode="lin" valueType="num">
                                      <p:cBhvr>
                                        <p:cTn id="22" dur="500" fill="hold"/>
                                        <p:tgtEl>
                                          <p:spTgt spid="189458"/>
                                        </p:tgtEl>
                                        <p:attrNameLst>
                                          <p:attrName>ppt_x</p:attrName>
                                        </p:attrNameLst>
                                      </p:cBhvr>
                                      <p:tavLst>
                                        <p:tav tm="0">
                                          <p:val>
                                            <p:strVal val="#ppt_x"/>
                                          </p:val>
                                        </p:tav>
                                        <p:tav tm="100000">
                                          <p:val>
                                            <p:strVal val="#ppt_x"/>
                                          </p:val>
                                        </p:tav>
                                      </p:tavLst>
                                    </p:anim>
                                    <p:anim calcmode="lin" valueType="num">
                                      <p:cBhvr>
                                        <p:cTn id="23" dur="500" fill="hold"/>
                                        <p:tgtEl>
                                          <p:spTgt spid="189458"/>
                                        </p:tgtEl>
                                        <p:attrNameLst>
                                          <p:attrName>ppt_y</p:attrName>
                                        </p:attrNameLst>
                                      </p:cBhvr>
                                      <p:tavLst>
                                        <p:tav tm="0">
                                          <p:val>
                                            <p:strVal val="#ppt_y+#ppt_h/2"/>
                                          </p:val>
                                        </p:tav>
                                        <p:tav tm="100000">
                                          <p:val>
                                            <p:strVal val="#ppt_y"/>
                                          </p:val>
                                        </p:tav>
                                      </p:tavLst>
                                    </p:anim>
                                    <p:anim calcmode="lin" valueType="num">
                                      <p:cBhvr>
                                        <p:cTn id="24" dur="500" fill="hold"/>
                                        <p:tgtEl>
                                          <p:spTgt spid="189458"/>
                                        </p:tgtEl>
                                        <p:attrNameLst>
                                          <p:attrName>ppt_w</p:attrName>
                                        </p:attrNameLst>
                                      </p:cBhvr>
                                      <p:tavLst>
                                        <p:tav tm="0">
                                          <p:val>
                                            <p:strVal val="#ppt_w"/>
                                          </p:val>
                                        </p:tav>
                                        <p:tav tm="100000">
                                          <p:val>
                                            <p:strVal val="#ppt_w"/>
                                          </p:val>
                                        </p:tav>
                                      </p:tavLst>
                                    </p:anim>
                                    <p:anim calcmode="lin" valueType="num">
                                      <p:cBhvr>
                                        <p:cTn id="25" dur="500" fill="hold"/>
                                        <p:tgtEl>
                                          <p:spTgt spid="189458"/>
                                        </p:tgtEl>
                                        <p:attrNameLst>
                                          <p:attrName>ppt_h</p:attrName>
                                        </p:attrNameLst>
                                      </p:cBhvr>
                                      <p:tavLst>
                                        <p:tav tm="0">
                                          <p:val>
                                            <p:fltVal val="0"/>
                                          </p:val>
                                        </p:tav>
                                        <p:tav tm="100000">
                                          <p:val>
                                            <p:strVal val="#ppt_h"/>
                                          </p:val>
                                        </p:tav>
                                      </p:tavLst>
                                    </p:anim>
                                  </p:childTnLst>
                                </p:cTn>
                              </p:par>
                            </p:childTnLst>
                          </p:cTn>
                        </p:par>
                        <p:par>
                          <p:cTn id="26" fill="hold" nodeType="afterGroup">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89454"/>
                                        </p:tgtEl>
                                        <p:attrNameLst>
                                          <p:attrName>style.visibility</p:attrName>
                                        </p:attrNameLst>
                                      </p:cBhvr>
                                      <p:to>
                                        <p:strVal val="visible"/>
                                      </p:to>
                                    </p:set>
                                    <p:animEffect transition="in" filter="wipe(left)">
                                      <p:cBhvr>
                                        <p:cTn id="29" dur="500"/>
                                        <p:tgtEl>
                                          <p:spTgt spid="189454"/>
                                        </p:tgtEl>
                                      </p:cBhvr>
                                    </p:animEffect>
                                  </p:childTnLst>
                                </p:cTn>
                              </p:par>
                            </p:childTnLst>
                          </p:cTn>
                        </p:par>
                        <p:par>
                          <p:cTn id="30" fill="hold" nodeType="afterGroup">
                            <p:stCondLst>
                              <p:cond delay="2500"/>
                            </p:stCondLst>
                            <p:childTnLst>
                              <p:par>
                                <p:cTn id="31" presetID="17" presetClass="entr" presetSubtype="1" fill="hold" grpId="0" nodeType="afterEffect">
                                  <p:stCondLst>
                                    <p:cond delay="0"/>
                                  </p:stCondLst>
                                  <p:childTnLst>
                                    <p:set>
                                      <p:cBhvr>
                                        <p:cTn id="32" dur="1" fill="hold">
                                          <p:stCondLst>
                                            <p:cond delay="0"/>
                                          </p:stCondLst>
                                        </p:cTn>
                                        <p:tgtEl>
                                          <p:spTgt spid="189461"/>
                                        </p:tgtEl>
                                        <p:attrNameLst>
                                          <p:attrName>style.visibility</p:attrName>
                                        </p:attrNameLst>
                                      </p:cBhvr>
                                      <p:to>
                                        <p:strVal val="visible"/>
                                      </p:to>
                                    </p:set>
                                    <p:anim calcmode="lin" valueType="num">
                                      <p:cBhvr>
                                        <p:cTn id="33" dur="500" fill="hold"/>
                                        <p:tgtEl>
                                          <p:spTgt spid="189461"/>
                                        </p:tgtEl>
                                        <p:attrNameLst>
                                          <p:attrName>ppt_x</p:attrName>
                                        </p:attrNameLst>
                                      </p:cBhvr>
                                      <p:tavLst>
                                        <p:tav tm="0">
                                          <p:val>
                                            <p:strVal val="#ppt_x"/>
                                          </p:val>
                                        </p:tav>
                                        <p:tav tm="100000">
                                          <p:val>
                                            <p:strVal val="#ppt_x"/>
                                          </p:val>
                                        </p:tav>
                                      </p:tavLst>
                                    </p:anim>
                                    <p:anim calcmode="lin" valueType="num">
                                      <p:cBhvr>
                                        <p:cTn id="34" dur="500" fill="hold"/>
                                        <p:tgtEl>
                                          <p:spTgt spid="189461"/>
                                        </p:tgtEl>
                                        <p:attrNameLst>
                                          <p:attrName>ppt_y</p:attrName>
                                        </p:attrNameLst>
                                      </p:cBhvr>
                                      <p:tavLst>
                                        <p:tav tm="0">
                                          <p:val>
                                            <p:strVal val="#ppt_y-#ppt_h/2"/>
                                          </p:val>
                                        </p:tav>
                                        <p:tav tm="100000">
                                          <p:val>
                                            <p:strVal val="#ppt_y"/>
                                          </p:val>
                                        </p:tav>
                                      </p:tavLst>
                                    </p:anim>
                                    <p:anim calcmode="lin" valueType="num">
                                      <p:cBhvr>
                                        <p:cTn id="35" dur="500" fill="hold"/>
                                        <p:tgtEl>
                                          <p:spTgt spid="189461"/>
                                        </p:tgtEl>
                                        <p:attrNameLst>
                                          <p:attrName>ppt_w</p:attrName>
                                        </p:attrNameLst>
                                      </p:cBhvr>
                                      <p:tavLst>
                                        <p:tav tm="0">
                                          <p:val>
                                            <p:strVal val="#ppt_w"/>
                                          </p:val>
                                        </p:tav>
                                        <p:tav tm="100000">
                                          <p:val>
                                            <p:strVal val="#ppt_w"/>
                                          </p:val>
                                        </p:tav>
                                      </p:tavLst>
                                    </p:anim>
                                    <p:anim calcmode="lin" valueType="num">
                                      <p:cBhvr>
                                        <p:cTn id="36" dur="500" fill="hold"/>
                                        <p:tgtEl>
                                          <p:spTgt spid="189461"/>
                                        </p:tgtEl>
                                        <p:attrNameLst>
                                          <p:attrName>ppt_h</p:attrName>
                                        </p:attrNameLst>
                                      </p:cBhvr>
                                      <p:tavLst>
                                        <p:tav tm="0">
                                          <p:val>
                                            <p:fltVal val="0"/>
                                          </p:val>
                                        </p:tav>
                                        <p:tav tm="100000">
                                          <p:val>
                                            <p:strVal val="#ppt_h"/>
                                          </p:val>
                                        </p:tav>
                                      </p:tavLst>
                                    </p:anim>
                                  </p:childTnLst>
                                </p:cTn>
                              </p:par>
                            </p:childTnLst>
                          </p:cTn>
                        </p:par>
                        <p:par>
                          <p:cTn id="37" fill="hold" nodeType="afterGroup">
                            <p:stCondLst>
                              <p:cond delay="3000"/>
                            </p:stCondLst>
                            <p:childTnLst>
                              <p:par>
                                <p:cTn id="38" presetID="22" presetClass="entr" presetSubtype="2" fill="hold" grpId="0" nodeType="afterEffect">
                                  <p:stCondLst>
                                    <p:cond delay="0"/>
                                  </p:stCondLst>
                                  <p:childTnLst>
                                    <p:set>
                                      <p:cBhvr>
                                        <p:cTn id="39" dur="1" fill="hold">
                                          <p:stCondLst>
                                            <p:cond delay="0"/>
                                          </p:stCondLst>
                                        </p:cTn>
                                        <p:tgtEl>
                                          <p:spTgt spid="189456"/>
                                        </p:tgtEl>
                                        <p:attrNameLst>
                                          <p:attrName>style.visibility</p:attrName>
                                        </p:attrNameLst>
                                      </p:cBhvr>
                                      <p:to>
                                        <p:strVal val="visible"/>
                                      </p:to>
                                    </p:set>
                                    <p:animEffect transition="in" filter="wipe(right)">
                                      <p:cBhvr>
                                        <p:cTn id="40" dur="500"/>
                                        <p:tgtEl>
                                          <p:spTgt spid="189456"/>
                                        </p:tgtEl>
                                      </p:cBhvr>
                                    </p:animEffect>
                                  </p:childTnLst>
                                </p:cTn>
                              </p:par>
                            </p:childTnLst>
                          </p:cTn>
                        </p:par>
                        <p:par>
                          <p:cTn id="41" fill="hold" nodeType="afterGroup">
                            <p:stCondLst>
                              <p:cond delay="3500"/>
                            </p:stCondLst>
                            <p:childTnLst>
                              <p:par>
                                <p:cTn id="42" presetID="17" presetClass="entr" presetSubtype="4" fill="hold" grpId="0" nodeType="afterEffect">
                                  <p:stCondLst>
                                    <p:cond delay="0"/>
                                  </p:stCondLst>
                                  <p:childTnLst>
                                    <p:set>
                                      <p:cBhvr>
                                        <p:cTn id="43" dur="1" fill="hold">
                                          <p:stCondLst>
                                            <p:cond delay="0"/>
                                          </p:stCondLst>
                                        </p:cTn>
                                        <p:tgtEl>
                                          <p:spTgt spid="189459"/>
                                        </p:tgtEl>
                                        <p:attrNameLst>
                                          <p:attrName>style.visibility</p:attrName>
                                        </p:attrNameLst>
                                      </p:cBhvr>
                                      <p:to>
                                        <p:strVal val="visible"/>
                                      </p:to>
                                    </p:set>
                                    <p:anim calcmode="lin" valueType="num">
                                      <p:cBhvr>
                                        <p:cTn id="44" dur="500" fill="hold"/>
                                        <p:tgtEl>
                                          <p:spTgt spid="189459"/>
                                        </p:tgtEl>
                                        <p:attrNameLst>
                                          <p:attrName>ppt_x</p:attrName>
                                        </p:attrNameLst>
                                      </p:cBhvr>
                                      <p:tavLst>
                                        <p:tav tm="0">
                                          <p:val>
                                            <p:strVal val="#ppt_x"/>
                                          </p:val>
                                        </p:tav>
                                        <p:tav tm="100000">
                                          <p:val>
                                            <p:strVal val="#ppt_x"/>
                                          </p:val>
                                        </p:tav>
                                      </p:tavLst>
                                    </p:anim>
                                    <p:anim calcmode="lin" valueType="num">
                                      <p:cBhvr>
                                        <p:cTn id="45" dur="500" fill="hold"/>
                                        <p:tgtEl>
                                          <p:spTgt spid="189459"/>
                                        </p:tgtEl>
                                        <p:attrNameLst>
                                          <p:attrName>ppt_y</p:attrName>
                                        </p:attrNameLst>
                                      </p:cBhvr>
                                      <p:tavLst>
                                        <p:tav tm="0">
                                          <p:val>
                                            <p:strVal val="#ppt_y+#ppt_h/2"/>
                                          </p:val>
                                        </p:tav>
                                        <p:tav tm="100000">
                                          <p:val>
                                            <p:strVal val="#ppt_y"/>
                                          </p:val>
                                        </p:tav>
                                      </p:tavLst>
                                    </p:anim>
                                    <p:anim calcmode="lin" valueType="num">
                                      <p:cBhvr>
                                        <p:cTn id="46" dur="500" fill="hold"/>
                                        <p:tgtEl>
                                          <p:spTgt spid="189459"/>
                                        </p:tgtEl>
                                        <p:attrNameLst>
                                          <p:attrName>ppt_w</p:attrName>
                                        </p:attrNameLst>
                                      </p:cBhvr>
                                      <p:tavLst>
                                        <p:tav tm="0">
                                          <p:val>
                                            <p:strVal val="#ppt_w"/>
                                          </p:val>
                                        </p:tav>
                                        <p:tav tm="100000">
                                          <p:val>
                                            <p:strVal val="#ppt_w"/>
                                          </p:val>
                                        </p:tav>
                                      </p:tavLst>
                                    </p:anim>
                                    <p:anim calcmode="lin" valueType="num">
                                      <p:cBhvr>
                                        <p:cTn id="47" dur="500" fill="hold"/>
                                        <p:tgtEl>
                                          <p:spTgt spid="189459"/>
                                        </p:tgtEl>
                                        <p:attrNameLst>
                                          <p:attrName>ppt_h</p:attrName>
                                        </p:attrNameLst>
                                      </p:cBhvr>
                                      <p:tavLst>
                                        <p:tav tm="0">
                                          <p:val>
                                            <p:fltVal val="0"/>
                                          </p:val>
                                        </p:tav>
                                        <p:tav tm="100000">
                                          <p:val>
                                            <p:strVal val="#ppt_h"/>
                                          </p:val>
                                        </p:tav>
                                      </p:tavLst>
                                    </p:anim>
                                  </p:childTnLst>
                                </p:cTn>
                              </p:par>
                            </p:childTnLst>
                          </p:cTn>
                        </p:par>
                        <p:par>
                          <p:cTn id="48" fill="hold" nodeType="afterGroup">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189455"/>
                                        </p:tgtEl>
                                        <p:attrNameLst>
                                          <p:attrName>style.visibility</p:attrName>
                                        </p:attrNameLst>
                                      </p:cBhvr>
                                      <p:to>
                                        <p:strVal val="visible"/>
                                      </p:to>
                                    </p:set>
                                    <p:animEffect transition="in" filter="wipe(left)">
                                      <p:cBhvr>
                                        <p:cTn id="51" dur="500"/>
                                        <p:tgtEl>
                                          <p:spTgt spid="189455"/>
                                        </p:tgtEl>
                                      </p:cBhvr>
                                    </p:animEffect>
                                  </p:childTnLst>
                                </p:cTn>
                              </p:par>
                            </p:childTnLst>
                          </p:cTn>
                        </p:par>
                        <p:par>
                          <p:cTn id="52" fill="hold" nodeType="afterGroup">
                            <p:stCondLst>
                              <p:cond delay="4500"/>
                            </p:stCondLst>
                            <p:childTnLst>
                              <p:par>
                                <p:cTn id="53" presetID="17" presetClass="entr" presetSubtype="1" fill="hold" grpId="0" nodeType="afterEffect">
                                  <p:stCondLst>
                                    <p:cond delay="0"/>
                                  </p:stCondLst>
                                  <p:childTnLst>
                                    <p:set>
                                      <p:cBhvr>
                                        <p:cTn id="54" dur="1" fill="hold">
                                          <p:stCondLst>
                                            <p:cond delay="0"/>
                                          </p:stCondLst>
                                        </p:cTn>
                                        <p:tgtEl>
                                          <p:spTgt spid="189462"/>
                                        </p:tgtEl>
                                        <p:attrNameLst>
                                          <p:attrName>style.visibility</p:attrName>
                                        </p:attrNameLst>
                                      </p:cBhvr>
                                      <p:to>
                                        <p:strVal val="visible"/>
                                      </p:to>
                                    </p:set>
                                    <p:anim calcmode="lin" valueType="num">
                                      <p:cBhvr>
                                        <p:cTn id="55" dur="500" fill="hold"/>
                                        <p:tgtEl>
                                          <p:spTgt spid="189462"/>
                                        </p:tgtEl>
                                        <p:attrNameLst>
                                          <p:attrName>ppt_x</p:attrName>
                                        </p:attrNameLst>
                                      </p:cBhvr>
                                      <p:tavLst>
                                        <p:tav tm="0">
                                          <p:val>
                                            <p:strVal val="#ppt_x"/>
                                          </p:val>
                                        </p:tav>
                                        <p:tav tm="100000">
                                          <p:val>
                                            <p:strVal val="#ppt_x"/>
                                          </p:val>
                                        </p:tav>
                                      </p:tavLst>
                                    </p:anim>
                                    <p:anim calcmode="lin" valueType="num">
                                      <p:cBhvr>
                                        <p:cTn id="56" dur="500" fill="hold"/>
                                        <p:tgtEl>
                                          <p:spTgt spid="189462"/>
                                        </p:tgtEl>
                                        <p:attrNameLst>
                                          <p:attrName>ppt_y</p:attrName>
                                        </p:attrNameLst>
                                      </p:cBhvr>
                                      <p:tavLst>
                                        <p:tav tm="0">
                                          <p:val>
                                            <p:strVal val="#ppt_y-#ppt_h/2"/>
                                          </p:val>
                                        </p:tav>
                                        <p:tav tm="100000">
                                          <p:val>
                                            <p:strVal val="#ppt_y"/>
                                          </p:val>
                                        </p:tav>
                                      </p:tavLst>
                                    </p:anim>
                                    <p:anim calcmode="lin" valueType="num">
                                      <p:cBhvr>
                                        <p:cTn id="57" dur="500" fill="hold"/>
                                        <p:tgtEl>
                                          <p:spTgt spid="189462"/>
                                        </p:tgtEl>
                                        <p:attrNameLst>
                                          <p:attrName>ppt_w</p:attrName>
                                        </p:attrNameLst>
                                      </p:cBhvr>
                                      <p:tavLst>
                                        <p:tav tm="0">
                                          <p:val>
                                            <p:strVal val="#ppt_w"/>
                                          </p:val>
                                        </p:tav>
                                        <p:tav tm="100000">
                                          <p:val>
                                            <p:strVal val="#ppt_w"/>
                                          </p:val>
                                        </p:tav>
                                      </p:tavLst>
                                    </p:anim>
                                    <p:anim calcmode="lin" valueType="num">
                                      <p:cBhvr>
                                        <p:cTn id="58" dur="500" fill="hold"/>
                                        <p:tgtEl>
                                          <p:spTgt spid="189462"/>
                                        </p:tgtEl>
                                        <p:attrNameLst>
                                          <p:attrName>ppt_h</p:attrName>
                                        </p:attrNameLst>
                                      </p:cBhvr>
                                      <p:tavLst>
                                        <p:tav tm="0">
                                          <p:val>
                                            <p:fltVal val="0"/>
                                          </p:val>
                                        </p:tav>
                                        <p:tav tm="100000">
                                          <p:val>
                                            <p:strVal val="#ppt_h"/>
                                          </p:val>
                                        </p:tav>
                                      </p:tavLst>
                                    </p:anim>
                                  </p:childTnLst>
                                </p:cTn>
                              </p:par>
                            </p:childTnLst>
                          </p:cTn>
                        </p:par>
                        <p:par>
                          <p:cTn id="59" fill="hold" nodeType="afterGroup">
                            <p:stCondLst>
                              <p:cond delay="5000"/>
                            </p:stCondLst>
                            <p:childTnLst>
                              <p:par>
                                <p:cTn id="60" presetID="22" presetClass="entr" presetSubtype="2" fill="hold" grpId="0" nodeType="afterEffect">
                                  <p:stCondLst>
                                    <p:cond delay="0"/>
                                  </p:stCondLst>
                                  <p:childTnLst>
                                    <p:set>
                                      <p:cBhvr>
                                        <p:cTn id="61" dur="1" fill="hold">
                                          <p:stCondLst>
                                            <p:cond delay="0"/>
                                          </p:stCondLst>
                                        </p:cTn>
                                        <p:tgtEl>
                                          <p:spTgt spid="189457"/>
                                        </p:tgtEl>
                                        <p:attrNameLst>
                                          <p:attrName>style.visibility</p:attrName>
                                        </p:attrNameLst>
                                      </p:cBhvr>
                                      <p:to>
                                        <p:strVal val="visible"/>
                                      </p:to>
                                    </p:set>
                                    <p:animEffect transition="in" filter="wipe(right)">
                                      <p:cBhvr>
                                        <p:cTn id="62" dur="500"/>
                                        <p:tgtEl>
                                          <p:spTgt spid="189457"/>
                                        </p:tgtEl>
                                      </p:cBhvr>
                                    </p:animEffect>
                                  </p:childTnLst>
                                </p:cTn>
                              </p:par>
                            </p:childTnLst>
                          </p:cTn>
                        </p:par>
                        <p:par>
                          <p:cTn id="63" fill="hold" nodeType="afterGroup">
                            <p:stCondLst>
                              <p:cond delay="5500"/>
                            </p:stCondLst>
                            <p:childTnLst>
                              <p:par>
                                <p:cTn id="64" presetID="17" presetClass="entr" presetSubtype="4" fill="hold" grpId="0" nodeType="afterEffect">
                                  <p:stCondLst>
                                    <p:cond delay="0"/>
                                  </p:stCondLst>
                                  <p:childTnLst>
                                    <p:set>
                                      <p:cBhvr>
                                        <p:cTn id="65" dur="1" fill="hold">
                                          <p:stCondLst>
                                            <p:cond delay="0"/>
                                          </p:stCondLst>
                                        </p:cTn>
                                        <p:tgtEl>
                                          <p:spTgt spid="189460"/>
                                        </p:tgtEl>
                                        <p:attrNameLst>
                                          <p:attrName>style.visibility</p:attrName>
                                        </p:attrNameLst>
                                      </p:cBhvr>
                                      <p:to>
                                        <p:strVal val="visible"/>
                                      </p:to>
                                    </p:set>
                                    <p:anim calcmode="lin" valueType="num">
                                      <p:cBhvr>
                                        <p:cTn id="66" dur="500" fill="hold"/>
                                        <p:tgtEl>
                                          <p:spTgt spid="189460"/>
                                        </p:tgtEl>
                                        <p:attrNameLst>
                                          <p:attrName>ppt_x</p:attrName>
                                        </p:attrNameLst>
                                      </p:cBhvr>
                                      <p:tavLst>
                                        <p:tav tm="0">
                                          <p:val>
                                            <p:strVal val="#ppt_x"/>
                                          </p:val>
                                        </p:tav>
                                        <p:tav tm="100000">
                                          <p:val>
                                            <p:strVal val="#ppt_x"/>
                                          </p:val>
                                        </p:tav>
                                      </p:tavLst>
                                    </p:anim>
                                    <p:anim calcmode="lin" valueType="num">
                                      <p:cBhvr>
                                        <p:cTn id="67" dur="500" fill="hold"/>
                                        <p:tgtEl>
                                          <p:spTgt spid="189460"/>
                                        </p:tgtEl>
                                        <p:attrNameLst>
                                          <p:attrName>ppt_y</p:attrName>
                                        </p:attrNameLst>
                                      </p:cBhvr>
                                      <p:tavLst>
                                        <p:tav tm="0">
                                          <p:val>
                                            <p:strVal val="#ppt_y+#ppt_h/2"/>
                                          </p:val>
                                        </p:tav>
                                        <p:tav tm="100000">
                                          <p:val>
                                            <p:strVal val="#ppt_y"/>
                                          </p:val>
                                        </p:tav>
                                      </p:tavLst>
                                    </p:anim>
                                    <p:anim calcmode="lin" valueType="num">
                                      <p:cBhvr>
                                        <p:cTn id="68" dur="500" fill="hold"/>
                                        <p:tgtEl>
                                          <p:spTgt spid="189460"/>
                                        </p:tgtEl>
                                        <p:attrNameLst>
                                          <p:attrName>ppt_w</p:attrName>
                                        </p:attrNameLst>
                                      </p:cBhvr>
                                      <p:tavLst>
                                        <p:tav tm="0">
                                          <p:val>
                                            <p:strVal val="#ppt_w"/>
                                          </p:val>
                                        </p:tav>
                                        <p:tav tm="100000">
                                          <p:val>
                                            <p:strVal val="#ppt_w"/>
                                          </p:val>
                                        </p:tav>
                                      </p:tavLst>
                                    </p:anim>
                                    <p:anim calcmode="lin" valueType="num">
                                      <p:cBhvr>
                                        <p:cTn id="69" dur="500" fill="hold"/>
                                        <p:tgtEl>
                                          <p:spTgt spid="18946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4" grpId="0" animBg="1" autoUpdateAnimBg="0"/>
      <p:bldP spid="189446" grpId="0" animBg="1" autoUpdateAnimBg="0"/>
      <p:bldP spid="189454" grpId="0" animBg="1" autoUpdateAnimBg="0"/>
      <p:bldP spid="189455" grpId="0" animBg="1" autoUpdateAnimBg="0"/>
      <p:bldP spid="189456" grpId="0" animBg="1" autoUpdateAnimBg="0"/>
      <p:bldP spid="189457" grpId="0" animBg="1" autoUpdateAnimBg="0"/>
      <p:bldP spid="189458" grpId="0" animBg="1"/>
      <p:bldP spid="189459" grpId="0" animBg="1"/>
      <p:bldP spid="189460" grpId="0" animBg="1"/>
      <p:bldP spid="189461" grpId="0" animBg="1"/>
      <p:bldP spid="189462" grpId="0" animBg="1"/>
      <p:bldP spid="18946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communication process </a:t>
            </a:r>
            <a:endParaRPr lang="en-US" dirty="0"/>
          </a:p>
        </p:txBody>
      </p:sp>
      <p:pic>
        <p:nvPicPr>
          <p:cNvPr id="3" name="Content Placeholder 3" descr="CommunicationsProcess.gif"/>
          <p:cNvPicPr>
            <a:picLocks noChangeAspect="1"/>
          </p:cNvPicPr>
          <p:nvPr/>
        </p:nvPicPr>
        <p:blipFill rotWithShape="1">
          <a:blip r:embed="rId2">
            <a:duotone>
              <a:prstClr val="black"/>
              <a:schemeClr val="accent6">
                <a:tint val="45000"/>
                <a:satMod val="400000"/>
              </a:schemeClr>
            </a:duotone>
          </a:blip>
          <a:srcRect t="8894"/>
          <a:stretch/>
        </p:blipFill>
        <p:spPr>
          <a:xfrm>
            <a:off x="323528" y="1898073"/>
            <a:ext cx="8640960" cy="423326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914244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Aspects of Communication</a:t>
            </a:r>
          </a:p>
        </p:txBody>
      </p:sp>
      <p:sp>
        <p:nvSpPr>
          <p:cNvPr id="5123" name="Rectangle 3"/>
          <p:cNvSpPr>
            <a:spLocks noGrp="1" noChangeArrowheads="1"/>
          </p:cNvSpPr>
          <p:nvPr>
            <p:ph type="body" idx="1"/>
          </p:nvPr>
        </p:nvSpPr>
        <p:spPr>
          <a:xfrm>
            <a:off x="683568" y="1988840"/>
            <a:ext cx="7729538" cy="4191000"/>
          </a:xfrm>
        </p:spPr>
        <p:txBody>
          <a:bodyPr>
            <a:noAutofit/>
          </a:bodyPr>
          <a:lstStyle/>
          <a:p>
            <a:pPr eaLnBrk="1" hangingPunct="1">
              <a:lnSpc>
                <a:spcPct val="90000"/>
              </a:lnSpc>
            </a:pPr>
            <a:r>
              <a:rPr lang="en-US" sz="3200" dirty="0" smtClean="0"/>
              <a:t>Sender - the one who conveys the message to another person.</a:t>
            </a:r>
          </a:p>
          <a:p>
            <a:pPr eaLnBrk="1" hangingPunct="1">
              <a:lnSpc>
                <a:spcPct val="90000"/>
              </a:lnSpc>
            </a:pPr>
            <a:endParaRPr lang="en-US" sz="3200" dirty="0" smtClean="0"/>
          </a:p>
          <a:p>
            <a:pPr eaLnBrk="1" hangingPunct="1">
              <a:lnSpc>
                <a:spcPct val="90000"/>
              </a:lnSpc>
            </a:pPr>
            <a:r>
              <a:rPr lang="en-US" sz="3200" dirty="0" smtClean="0"/>
              <a:t>Message - the thought, idea, or emotion conveyed.</a:t>
            </a:r>
          </a:p>
          <a:p>
            <a:pPr eaLnBrk="1" hangingPunct="1">
              <a:lnSpc>
                <a:spcPct val="90000"/>
              </a:lnSpc>
            </a:pPr>
            <a:endParaRPr lang="en-US" sz="3200" dirty="0" smtClean="0"/>
          </a:p>
          <a:p>
            <a:pPr eaLnBrk="1" hangingPunct="1">
              <a:lnSpc>
                <a:spcPct val="90000"/>
              </a:lnSpc>
            </a:pPr>
            <a:r>
              <a:rPr lang="en-US" sz="3200" dirty="0" smtClean="0"/>
              <a:t>Channel - how the message is sent.</a:t>
            </a:r>
          </a:p>
        </p:txBody>
      </p:sp>
    </p:spTree>
    <p:extLst>
      <p:ext uri="{BB962C8B-B14F-4D97-AF65-F5344CB8AC3E}">
        <p14:creationId xmlns:p14="http://schemas.microsoft.com/office/powerpoint/2010/main" val="24025193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pPr eaLnBrk="1" hangingPunct="1"/>
            <a:r>
              <a:rPr lang="en-US" dirty="0" smtClean="0"/>
              <a:t>Aspects of Communication </a:t>
            </a:r>
            <a:r>
              <a:rPr lang="en-US" sz="3100" dirty="0" smtClean="0"/>
              <a:t>(Cont.)</a:t>
            </a:r>
          </a:p>
        </p:txBody>
      </p:sp>
      <p:sp>
        <p:nvSpPr>
          <p:cNvPr id="6147" name="Rectangle 3"/>
          <p:cNvSpPr>
            <a:spLocks noGrp="1" noChangeArrowheads="1"/>
          </p:cNvSpPr>
          <p:nvPr>
            <p:ph type="body" idx="1"/>
          </p:nvPr>
        </p:nvSpPr>
        <p:spPr>
          <a:xfrm>
            <a:off x="323528" y="2133600"/>
            <a:ext cx="8306123" cy="4191000"/>
          </a:xfrm>
        </p:spPr>
        <p:txBody>
          <a:bodyPr>
            <a:normAutofit/>
          </a:bodyPr>
          <a:lstStyle/>
          <a:p>
            <a:pPr eaLnBrk="1" hangingPunct="1">
              <a:lnSpc>
                <a:spcPct val="90000"/>
              </a:lnSpc>
            </a:pPr>
            <a:r>
              <a:rPr lang="en-US" sz="3200" dirty="0" smtClean="0"/>
              <a:t>Receiver - physiological/ psychological components.</a:t>
            </a:r>
          </a:p>
          <a:p>
            <a:pPr eaLnBrk="1" hangingPunct="1">
              <a:lnSpc>
                <a:spcPct val="90000"/>
              </a:lnSpc>
            </a:pPr>
            <a:endParaRPr lang="en-US" sz="3200" dirty="0" smtClean="0"/>
          </a:p>
          <a:p>
            <a:pPr eaLnBrk="1" hangingPunct="1">
              <a:lnSpc>
                <a:spcPct val="90000"/>
              </a:lnSpc>
            </a:pPr>
            <a:r>
              <a:rPr lang="en-US" sz="3200" dirty="0" smtClean="0"/>
              <a:t>Feedback - the receiver’s response to the sender.</a:t>
            </a:r>
          </a:p>
          <a:p>
            <a:pPr eaLnBrk="1" hangingPunct="1">
              <a:lnSpc>
                <a:spcPct val="90000"/>
              </a:lnSpc>
            </a:pPr>
            <a:endParaRPr lang="en-US" sz="3200" dirty="0" smtClean="0"/>
          </a:p>
          <a:p>
            <a:pPr eaLnBrk="1" hangingPunct="1">
              <a:lnSpc>
                <a:spcPct val="90000"/>
              </a:lnSpc>
            </a:pPr>
            <a:r>
              <a:rPr lang="en-US" sz="3200" dirty="0" smtClean="0"/>
              <a:t>Influences - Culture, education, emotions and other factors involved.</a:t>
            </a:r>
          </a:p>
        </p:txBody>
      </p:sp>
    </p:spTree>
    <p:extLst>
      <p:ext uri="{BB962C8B-B14F-4D97-AF65-F5344CB8AC3E}">
        <p14:creationId xmlns:p14="http://schemas.microsoft.com/office/powerpoint/2010/main" val="33367713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n-US" sz="4400" dirty="0"/>
              <a:t>Feedback Skills</a:t>
            </a:r>
          </a:p>
        </p:txBody>
      </p:sp>
      <p:sp>
        <p:nvSpPr>
          <p:cNvPr id="15363" name="Rectangle 3"/>
          <p:cNvSpPr>
            <a:spLocks noGrp="1" noChangeArrowheads="1"/>
          </p:cNvSpPr>
          <p:nvPr>
            <p:ph type="body" idx="1"/>
          </p:nvPr>
        </p:nvSpPr>
        <p:spPr>
          <a:xfrm>
            <a:off x="457200" y="1600200"/>
            <a:ext cx="9083352" cy="4709160"/>
          </a:xfrm>
        </p:spPr>
        <p:txBody>
          <a:bodyPr>
            <a:noAutofit/>
          </a:bodyPr>
          <a:lstStyle/>
          <a:p>
            <a:pPr>
              <a:lnSpc>
                <a:spcPct val="90000"/>
              </a:lnSpc>
            </a:pPr>
            <a:r>
              <a:rPr lang="en-US" sz="3200" dirty="0"/>
              <a:t>Positive vs. Negative Feedback</a:t>
            </a:r>
          </a:p>
          <a:p>
            <a:pPr>
              <a:lnSpc>
                <a:spcPct val="90000"/>
              </a:lnSpc>
            </a:pPr>
            <a:r>
              <a:rPr lang="en-US" sz="3200" dirty="0"/>
              <a:t>Positive feedback is more readily and accurately perceived than negative feedback</a:t>
            </a:r>
          </a:p>
          <a:p>
            <a:pPr>
              <a:lnSpc>
                <a:spcPct val="90000"/>
              </a:lnSpc>
            </a:pPr>
            <a:r>
              <a:rPr lang="en-US" sz="3200" dirty="0"/>
              <a:t>Positive feedback fits what most people wish to hear and already believe about themselves</a:t>
            </a:r>
          </a:p>
          <a:p>
            <a:pPr>
              <a:lnSpc>
                <a:spcPct val="90000"/>
              </a:lnSpc>
            </a:pPr>
            <a:r>
              <a:rPr lang="en-US" sz="3200" dirty="0"/>
              <a:t>Negative feedback is most likely to be accepted when it comes from a credible source if it is objective in form</a:t>
            </a:r>
          </a:p>
          <a:p>
            <a:pPr>
              <a:lnSpc>
                <a:spcPct val="90000"/>
              </a:lnSpc>
            </a:pPr>
            <a:r>
              <a:rPr lang="en-US" sz="3200" dirty="0"/>
              <a:t>Subjective impressions carry weight only when they come from a person with high status and credibility</a:t>
            </a:r>
          </a:p>
        </p:txBody>
      </p:sp>
    </p:spTree>
    <p:extLst>
      <p:ext uri="{BB962C8B-B14F-4D97-AF65-F5344CB8AC3E}">
        <p14:creationId xmlns:p14="http://schemas.microsoft.com/office/powerpoint/2010/main" val="32203592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Autofit/>
          </a:bodyPr>
          <a:lstStyle/>
          <a:p>
            <a:r>
              <a:rPr lang="en-US" sz="4400" dirty="0"/>
              <a:t>Developing Effective Feedback Skills</a:t>
            </a:r>
          </a:p>
        </p:txBody>
      </p:sp>
      <p:sp>
        <p:nvSpPr>
          <p:cNvPr id="16387" name="Rectangle 3"/>
          <p:cNvSpPr>
            <a:spLocks noGrp="1" noChangeArrowheads="1"/>
          </p:cNvSpPr>
          <p:nvPr>
            <p:ph type="body" idx="1"/>
          </p:nvPr>
        </p:nvSpPr>
        <p:spPr/>
        <p:txBody>
          <a:bodyPr/>
          <a:lstStyle/>
          <a:p>
            <a:endParaRPr lang="en-US" sz="2800" dirty="0"/>
          </a:p>
          <a:p>
            <a:r>
              <a:rPr lang="en-US" sz="3200" dirty="0"/>
              <a:t>Focus on </a:t>
            </a:r>
            <a:r>
              <a:rPr lang="en-US" sz="3200" dirty="0" smtClean="0"/>
              <a:t>the specific topic</a:t>
            </a:r>
          </a:p>
          <a:p>
            <a:r>
              <a:rPr lang="en-US" sz="3200" dirty="0" smtClean="0"/>
              <a:t>Keep </a:t>
            </a:r>
            <a:r>
              <a:rPr lang="en-US" sz="3200" dirty="0"/>
              <a:t>feedback impersonal</a:t>
            </a:r>
          </a:p>
          <a:p>
            <a:r>
              <a:rPr lang="en-US" sz="3200" dirty="0"/>
              <a:t>Keep feedback goal oriented</a:t>
            </a:r>
          </a:p>
          <a:p>
            <a:r>
              <a:rPr lang="en-US" sz="3200" dirty="0"/>
              <a:t>Make feedback well timed</a:t>
            </a:r>
          </a:p>
          <a:p>
            <a:r>
              <a:rPr lang="en-US" sz="3200" dirty="0"/>
              <a:t>Ensure understanding</a:t>
            </a:r>
          </a:p>
          <a:p>
            <a:r>
              <a:rPr lang="en-US" sz="3200" dirty="0"/>
              <a:t>Direct feedback toward </a:t>
            </a:r>
            <a:r>
              <a:rPr lang="en-US" sz="3200" dirty="0" smtClean="0"/>
              <a:t>a subject </a:t>
            </a:r>
            <a:r>
              <a:rPr lang="en-US" sz="3200" dirty="0"/>
              <a:t>that is controllable by the recipient</a:t>
            </a:r>
          </a:p>
        </p:txBody>
      </p:sp>
    </p:spTree>
    <p:extLst>
      <p:ext uri="{BB962C8B-B14F-4D97-AF65-F5344CB8AC3E}">
        <p14:creationId xmlns:p14="http://schemas.microsoft.com/office/powerpoint/2010/main" val="1916205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Communication - Meaning</a:t>
            </a:r>
          </a:p>
        </p:txBody>
      </p:sp>
      <p:sp>
        <p:nvSpPr>
          <p:cNvPr id="3" name="Content Placeholder 2"/>
          <p:cNvSpPr>
            <a:spLocks noGrp="1"/>
          </p:cNvSpPr>
          <p:nvPr>
            <p:ph idx="1"/>
          </p:nvPr>
        </p:nvSpPr>
        <p:spPr/>
        <p:txBody>
          <a:bodyPr/>
          <a:lstStyle/>
          <a:p>
            <a:r>
              <a:rPr lang="en-US" sz="3200" dirty="0"/>
              <a:t>Communication is a dynamic process…</a:t>
            </a:r>
          </a:p>
          <a:p>
            <a:r>
              <a:rPr lang="en-US" sz="3200" dirty="0"/>
              <a:t>through this process we convey a thought or feeling to someone else.</a:t>
            </a:r>
          </a:p>
          <a:p>
            <a:r>
              <a:rPr lang="en-US" sz="3200" dirty="0"/>
              <a:t>how it is received depends on a set of events, stimuli, that person is exposed to.</a:t>
            </a:r>
          </a:p>
          <a:p>
            <a:r>
              <a:rPr lang="en-US" sz="3200" dirty="0"/>
              <a:t>‘how you say’  ‘what you say’ plays an important role in communication.</a:t>
            </a:r>
          </a:p>
          <a:p>
            <a:endParaRPr lang="en-US" dirty="0"/>
          </a:p>
        </p:txBody>
      </p:sp>
    </p:spTree>
    <p:extLst>
      <p:ext uri="{BB962C8B-B14F-4D97-AF65-F5344CB8AC3E}">
        <p14:creationId xmlns:p14="http://schemas.microsoft.com/office/powerpoint/2010/main" val="4171776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116632"/>
            <a:ext cx="8964488" cy="1249362"/>
          </a:xfrm>
        </p:spPr>
        <p:txBody>
          <a:bodyPr>
            <a:normAutofit fontScale="90000"/>
          </a:bodyPr>
          <a:lstStyle/>
          <a:p>
            <a:r>
              <a:rPr lang="en-US" sz="4400" dirty="0"/>
              <a:t>Barriers in Communication</a:t>
            </a:r>
            <a:br>
              <a:rPr lang="en-US" sz="4400" dirty="0"/>
            </a:br>
            <a:r>
              <a:rPr lang="en-US" sz="3200" dirty="0"/>
              <a:t>(</a:t>
            </a:r>
            <a:r>
              <a:rPr lang="en-US" sz="2800" dirty="0"/>
              <a:t>that have to do with the </a:t>
            </a:r>
            <a:r>
              <a:rPr lang="en-US" sz="2400" b="1" u="sng" dirty="0"/>
              <a:t>COMMUNICATOR</a:t>
            </a:r>
            <a:r>
              <a:rPr lang="en-US" sz="3200" dirty="0"/>
              <a:t>)</a:t>
            </a:r>
          </a:p>
        </p:txBody>
      </p:sp>
      <p:sp>
        <p:nvSpPr>
          <p:cNvPr id="13315" name="Rectangle 3"/>
          <p:cNvSpPr>
            <a:spLocks noGrp="1" noChangeArrowheads="1"/>
          </p:cNvSpPr>
          <p:nvPr>
            <p:ph idx="1"/>
          </p:nvPr>
        </p:nvSpPr>
        <p:spPr>
          <a:xfrm>
            <a:off x="539552" y="1700808"/>
            <a:ext cx="8229600" cy="4709160"/>
          </a:xfrm>
        </p:spPr>
        <p:txBody>
          <a:bodyPr>
            <a:normAutofit/>
          </a:bodyPr>
          <a:lstStyle/>
          <a:p>
            <a:r>
              <a:rPr lang="en-US" sz="3200" dirty="0"/>
              <a:t>Unwillingness to say things differently</a:t>
            </a:r>
          </a:p>
          <a:p>
            <a:r>
              <a:rPr lang="en-US" sz="3200" dirty="0"/>
              <a:t>Unwillingness to relate to others differently</a:t>
            </a:r>
          </a:p>
          <a:p>
            <a:r>
              <a:rPr lang="en-US" sz="3200" dirty="0"/>
              <a:t>Unwillingness to learn new approaches</a:t>
            </a:r>
          </a:p>
          <a:p>
            <a:r>
              <a:rPr lang="en-US" sz="3200" dirty="0"/>
              <a:t>Lack of Self-Confidence</a:t>
            </a:r>
          </a:p>
          <a:p>
            <a:r>
              <a:rPr lang="en-US" sz="3200" dirty="0"/>
              <a:t>Lack of Enthusiasm</a:t>
            </a:r>
          </a:p>
          <a:p>
            <a:r>
              <a:rPr lang="en-US" sz="3200" dirty="0"/>
              <a:t>Voice quality</a:t>
            </a:r>
          </a:p>
          <a:p>
            <a:r>
              <a:rPr lang="en-US" sz="3200" dirty="0"/>
              <a:t>Prejudice</a:t>
            </a:r>
          </a:p>
        </p:txBody>
      </p:sp>
    </p:spTree>
    <p:extLst>
      <p:ext uri="{BB962C8B-B14F-4D97-AF65-F5344CB8AC3E}">
        <p14:creationId xmlns:p14="http://schemas.microsoft.com/office/powerpoint/2010/main" val="3478383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31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331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33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536" y="116632"/>
            <a:ext cx="8153400" cy="1128712"/>
          </a:xfrm>
        </p:spPr>
        <p:txBody>
          <a:bodyPr>
            <a:normAutofit/>
          </a:bodyPr>
          <a:lstStyle/>
          <a:p>
            <a:r>
              <a:rPr lang="en-US" sz="4000" dirty="0"/>
              <a:t>Barriers in Communication</a:t>
            </a:r>
            <a:br>
              <a:rPr lang="en-US" sz="4000" dirty="0"/>
            </a:br>
            <a:r>
              <a:rPr lang="en-US" sz="2800" dirty="0"/>
              <a:t>(that have to do with the </a:t>
            </a:r>
            <a:r>
              <a:rPr lang="en-US" sz="2400" b="1" u="sng" dirty="0"/>
              <a:t>COMMUNICATOR</a:t>
            </a:r>
            <a:r>
              <a:rPr lang="en-US" sz="2400" dirty="0"/>
              <a:t>)</a:t>
            </a:r>
          </a:p>
        </p:txBody>
      </p:sp>
      <p:sp>
        <p:nvSpPr>
          <p:cNvPr id="14339" name="Rectangle 3"/>
          <p:cNvSpPr>
            <a:spLocks noGrp="1" noChangeArrowheads="1"/>
          </p:cNvSpPr>
          <p:nvPr>
            <p:ph idx="1"/>
          </p:nvPr>
        </p:nvSpPr>
        <p:spPr/>
        <p:txBody>
          <a:bodyPr>
            <a:normAutofit/>
          </a:bodyPr>
          <a:lstStyle/>
          <a:p>
            <a:r>
              <a:rPr lang="en-US" sz="3200" dirty="0"/>
              <a:t>Disagreement between verbal and non-verbal </a:t>
            </a:r>
            <a:r>
              <a:rPr lang="en-US" sz="3200" dirty="0" smtClean="0"/>
              <a:t>messages </a:t>
            </a:r>
            <a:endParaRPr lang="en-US" sz="3200" dirty="0"/>
          </a:p>
          <a:p>
            <a:r>
              <a:rPr lang="en-US" sz="3200" dirty="0"/>
              <a:t>Negative Self Image</a:t>
            </a:r>
          </a:p>
          <a:p>
            <a:r>
              <a:rPr lang="en-US" sz="3200" dirty="0"/>
              <a:t>Lack of Feedback</a:t>
            </a:r>
          </a:p>
          <a:p>
            <a:r>
              <a:rPr lang="en-US" sz="3200" dirty="0"/>
              <a:t>Lack of Motivation and Training</a:t>
            </a:r>
          </a:p>
          <a:p>
            <a:r>
              <a:rPr lang="en-US" sz="3200" dirty="0"/>
              <a:t>Language and Vocabulary Level</a:t>
            </a:r>
          </a:p>
          <a:p>
            <a:r>
              <a:rPr lang="en-US" sz="3200" dirty="0"/>
              <a:t>Lack of Self Awareness</a:t>
            </a:r>
          </a:p>
        </p:txBody>
      </p:sp>
    </p:spTree>
    <p:extLst>
      <p:ext uri="{BB962C8B-B14F-4D97-AF65-F5344CB8AC3E}">
        <p14:creationId xmlns:p14="http://schemas.microsoft.com/office/powerpoint/2010/main" val="2904270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3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3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433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7504" y="116632"/>
            <a:ext cx="8568952" cy="1249363"/>
          </a:xfrm>
        </p:spPr>
        <p:txBody>
          <a:bodyPr/>
          <a:lstStyle/>
          <a:p>
            <a:r>
              <a:rPr lang="en-US" dirty="0"/>
              <a:t>Barriers </a:t>
            </a:r>
            <a:r>
              <a:rPr lang="en-US" dirty="0" smtClean="0"/>
              <a:t>in Communication</a:t>
            </a:r>
            <a:br>
              <a:rPr lang="en-US" dirty="0" smtClean="0"/>
            </a:br>
            <a:r>
              <a:rPr lang="en-US" sz="2800" dirty="0" smtClean="0"/>
              <a:t>(that have to do with the </a:t>
            </a:r>
            <a:r>
              <a:rPr lang="en-US" sz="2800" b="1" u="sng" dirty="0" smtClean="0"/>
              <a:t>RECEIVER</a:t>
            </a:r>
            <a:r>
              <a:rPr lang="en-US" sz="2800" dirty="0"/>
              <a:t>)</a:t>
            </a:r>
          </a:p>
        </p:txBody>
      </p:sp>
      <p:sp>
        <p:nvSpPr>
          <p:cNvPr id="15363" name="Rectangle 3"/>
          <p:cNvSpPr>
            <a:spLocks noGrp="1" noChangeArrowheads="1"/>
          </p:cNvSpPr>
          <p:nvPr>
            <p:ph idx="1"/>
          </p:nvPr>
        </p:nvSpPr>
        <p:spPr/>
        <p:txBody>
          <a:bodyPr>
            <a:normAutofit/>
          </a:bodyPr>
          <a:lstStyle/>
          <a:p>
            <a:pPr>
              <a:lnSpc>
                <a:spcPct val="90000"/>
              </a:lnSpc>
            </a:pPr>
            <a:r>
              <a:rPr lang="en-US" sz="3200" dirty="0"/>
              <a:t>Selective </a:t>
            </a:r>
            <a:r>
              <a:rPr lang="en-US" sz="3200" dirty="0" smtClean="0"/>
              <a:t>Perception</a:t>
            </a:r>
            <a:endParaRPr lang="en-US" sz="3200" dirty="0"/>
          </a:p>
          <a:p>
            <a:pPr>
              <a:lnSpc>
                <a:spcPct val="90000"/>
              </a:lnSpc>
            </a:pPr>
            <a:r>
              <a:rPr lang="en-US" sz="3200" dirty="0"/>
              <a:t>Unwillingness to Change</a:t>
            </a:r>
          </a:p>
          <a:p>
            <a:pPr>
              <a:lnSpc>
                <a:spcPct val="90000"/>
              </a:lnSpc>
            </a:pPr>
            <a:r>
              <a:rPr lang="en-US" sz="3200" dirty="0"/>
              <a:t>Lack of Interest in the Topic/Subject</a:t>
            </a:r>
          </a:p>
          <a:p>
            <a:pPr>
              <a:lnSpc>
                <a:spcPct val="90000"/>
              </a:lnSpc>
            </a:pPr>
            <a:r>
              <a:rPr lang="en-US" sz="3200" dirty="0"/>
              <a:t>Prejudice &amp; Belief </a:t>
            </a:r>
            <a:r>
              <a:rPr lang="en-US" sz="3200" dirty="0" smtClean="0"/>
              <a:t>System</a:t>
            </a:r>
            <a:endParaRPr lang="en-US" sz="3200" dirty="0"/>
          </a:p>
          <a:p>
            <a:pPr>
              <a:lnSpc>
                <a:spcPct val="90000"/>
              </a:lnSpc>
            </a:pPr>
            <a:r>
              <a:rPr lang="en-US" sz="3200" dirty="0"/>
              <a:t>Personal Value System</a:t>
            </a:r>
          </a:p>
          <a:p>
            <a:pPr>
              <a:lnSpc>
                <a:spcPct val="90000"/>
              </a:lnSpc>
            </a:pPr>
            <a:r>
              <a:rPr lang="en-US" sz="3200" dirty="0"/>
              <a:t>Here-and-Now internal &amp; external factors</a:t>
            </a:r>
          </a:p>
        </p:txBody>
      </p:sp>
    </p:spTree>
    <p:extLst>
      <p:ext uri="{BB962C8B-B14F-4D97-AF65-F5344CB8AC3E}">
        <p14:creationId xmlns:p14="http://schemas.microsoft.com/office/powerpoint/2010/main" val="1557023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3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3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53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53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53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0"/>
            <a:ext cx="9396536" cy="1311275"/>
          </a:xfrm>
        </p:spPr>
        <p:txBody>
          <a:bodyPr>
            <a:noAutofit/>
          </a:bodyPr>
          <a:lstStyle/>
          <a:p>
            <a:r>
              <a:rPr lang="en-US" sz="4400" dirty="0"/>
              <a:t>External Barriers in Communication</a:t>
            </a:r>
            <a:endParaRPr lang="en-US" sz="3600" dirty="0"/>
          </a:p>
        </p:txBody>
      </p:sp>
      <p:sp>
        <p:nvSpPr>
          <p:cNvPr id="16387" name="Rectangle 3"/>
          <p:cNvSpPr>
            <a:spLocks noGrp="1" noChangeArrowheads="1"/>
          </p:cNvSpPr>
          <p:nvPr>
            <p:ph idx="1"/>
          </p:nvPr>
        </p:nvSpPr>
        <p:spPr/>
        <p:txBody>
          <a:bodyPr>
            <a:noAutofit/>
          </a:bodyPr>
          <a:lstStyle/>
          <a:p>
            <a:pPr>
              <a:buFont typeface="Wingdings" pitchFamily="2" charset="2"/>
              <a:buChar char="q"/>
            </a:pPr>
            <a:r>
              <a:rPr lang="en-US" sz="3200" dirty="0"/>
              <a:t>Environment </a:t>
            </a:r>
          </a:p>
          <a:p>
            <a:pPr lvl="1">
              <a:buFont typeface="Wingdings" pitchFamily="2" charset="2"/>
              <a:buChar char="v"/>
            </a:pPr>
            <a:r>
              <a:rPr lang="en-US" sz="3200" dirty="0"/>
              <a:t>The venue</a:t>
            </a:r>
          </a:p>
          <a:p>
            <a:pPr lvl="1">
              <a:buFont typeface="Wingdings" pitchFamily="2" charset="2"/>
              <a:buChar char="v"/>
            </a:pPr>
            <a:r>
              <a:rPr lang="en-US" sz="3200" dirty="0"/>
              <a:t>The effect of noise</a:t>
            </a:r>
          </a:p>
          <a:p>
            <a:pPr lvl="1">
              <a:buFont typeface="Wingdings" pitchFamily="2" charset="2"/>
              <a:buChar char="v"/>
            </a:pPr>
            <a:r>
              <a:rPr lang="en-US" sz="3200" dirty="0"/>
              <a:t>Temperature in the </a:t>
            </a:r>
            <a:r>
              <a:rPr lang="en-US" sz="3200" dirty="0" smtClean="0"/>
              <a:t>room</a:t>
            </a:r>
          </a:p>
          <a:p>
            <a:pPr lvl="1">
              <a:buFont typeface="Wingdings" pitchFamily="2" charset="2"/>
              <a:buChar char="v"/>
            </a:pPr>
            <a:r>
              <a:rPr lang="en-US" sz="3200" dirty="0" smtClean="0"/>
              <a:t>Mood</a:t>
            </a:r>
            <a:endParaRPr lang="en-US" sz="3200" dirty="0"/>
          </a:p>
          <a:p>
            <a:pPr>
              <a:buFont typeface="Wingdings" pitchFamily="2" charset="2"/>
              <a:buChar char="q"/>
            </a:pPr>
            <a:r>
              <a:rPr lang="en-US" sz="3200" dirty="0"/>
              <a:t>Other</a:t>
            </a:r>
            <a:r>
              <a:rPr lang="en-US" sz="3600" dirty="0"/>
              <a:t> </a:t>
            </a:r>
            <a:r>
              <a:rPr lang="en-US" sz="3200" dirty="0"/>
              <a:t>People</a:t>
            </a:r>
            <a:r>
              <a:rPr lang="en-US" sz="3600" dirty="0"/>
              <a:t> – </a:t>
            </a:r>
            <a:r>
              <a:rPr lang="en-US" sz="3200" dirty="0"/>
              <a:t>Status, </a:t>
            </a:r>
            <a:r>
              <a:rPr lang="en-US" sz="3200" dirty="0" smtClean="0"/>
              <a:t>Education</a:t>
            </a:r>
            <a:r>
              <a:rPr lang="en-US" sz="3600" dirty="0" smtClean="0"/>
              <a:t>, </a:t>
            </a:r>
            <a:r>
              <a:rPr lang="en-US" sz="3200" dirty="0" smtClean="0"/>
              <a:t>competition</a:t>
            </a:r>
            <a:endParaRPr lang="en-US" sz="3200" dirty="0"/>
          </a:p>
          <a:p>
            <a:pPr>
              <a:buFont typeface="Wingdings" pitchFamily="2" charset="2"/>
              <a:buChar char="q"/>
            </a:pPr>
            <a:r>
              <a:rPr lang="en-US" sz="3200" dirty="0"/>
              <a:t>Time</a:t>
            </a:r>
          </a:p>
        </p:txBody>
      </p:sp>
    </p:spTree>
    <p:extLst>
      <p:ext uri="{BB962C8B-B14F-4D97-AF65-F5344CB8AC3E}">
        <p14:creationId xmlns:p14="http://schemas.microsoft.com/office/powerpoint/2010/main" val="2012907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638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638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638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638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638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63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5"/>
          <p:cNvSpPr>
            <a:spLocks noChangeArrowheads="1"/>
          </p:cNvSpPr>
          <p:nvPr/>
        </p:nvSpPr>
        <p:spPr bwMode="auto">
          <a:xfrm>
            <a:off x="140137" y="2060848"/>
            <a:ext cx="6028267"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7200" indent="-457200">
              <a:spcBef>
                <a:spcPct val="20000"/>
              </a:spcBef>
              <a:buSzPct val="100000"/>
              <a:buFont typeface="Wingdings" pitchFamily="2" charset="2"/>
              <a:buChar char="q"/>
            </a:pPr>
            <a:r>
              <a:rPr lang="en-US" sz="3200" dirty="0" smtClean="0"/>
              <a:t>Inappropriate </a:t>
            </a:r>
            <a:r>
              <a:rPr lang="en-US" sz="3200" dirty="0"/>
              <a:t>medium</a:t>
            </a:r>
          </a:p>
          <a:p>
            <a:pPr marL="457200" indent="-457200">
              <a:spcBef>
                <a:spcPct val="20000"/>
              </a:spcBef>
              <a:buSzPct val="100000"/>
              <a:buFont typeface="Wingdings" pitchFamily="2" charset="2"/>
              <a:buChar char="q"/>
            </a:pPr>
            <a:r>
              <a:rPr lang="en-US" sz="3200" dirty="0" smtClean="0"/>
              <a:t>Assumptions/Misconception</a:t>
            </a:r>
            <a:endParaRPr lang="en-US" sz="3200" dirty="0"/>
          </a:p>
          <a:p>
            <a:pPr marL="457200" indent="-457200">
              <a:spcBef>
                <a:spcPct val="20000"/>
              </a:spcBef>
              <a:buSzPct val="100000"/>
              <a:buFont typeface="Wingdings" pitchFamily="2" charset="2"/>
              <a:buChar char="q"/>
            </a:pPr>
            <a:r>
              <a:rPr lang="en-US" sz="3200" dirty="0"/>
              <a:t>Emotions</a:t>
            </a:r>
          </a:p>
          <a:p>
            <a:pPr marL="457200" indent="-457200">
              <a:spcBef>
                <a:spcPct val="20000"/>
              </a:spcBef>
              <a:buSzPct val="100000"/>
              <a:buFont typeface="Wingdings" pitchFamily="2" charset="2"/>
              <a:buChar char="q"/>
            </a:pPr>
            <a:r>
              <a:rPr lang="en-US" sz="3200" dirty="0"/>
              <a:t>Language differences</a:t>
            </a:r>
          </a:p>
          <a:p>
            <a:pPr marL="457200" indent="-457200">
              <a:spcBef>
                <a:spcPct val="20000"/>
              </a:spcBef>
              <a:buSzPct val="100000"/>
              <a:buFont typeface="Wingdings" pitchFamily="2" charset="2"/>
              <a:buChar char="q"/>
            </a:pPr>
            <a:r>
              <a:rPr lang="en-US" sz="3200" dirty="0"/>
              <a:t>Poor listening skills</a:t>
            </a:r>
          </a:p>
          <a:p>
            <a:pPr marL="457200" indent="-457200">
              <a:spcBef>
                <a:spcPct val="20000"/>
              </a:spcBef>
              <a:buSzPct val="100000"/>
              <a:buFont typeface="Wingdings" pitchFamily="2" charset="2"/>
              <a:buChar char="q"/>
            </a:pPr>
            <a:r>
              <a:rPr lang="en-US" sz="3200" dirty="0" smtClean="0"/>
              <a:t>Distractions</a:t>
            </a:r>
          </a:p>
          <a:p>
            <a:pPr marL="457200" indent="-457200">
              <a:spcBef>
                <a:spcPct val="20000"/>
              </a:spcBef>
              <a:buSzPct val="100000"/>
              <a:buFont typeface="Wingdings" pitchFamily="2" charset="2"/>
              <a:buChar char="q"/>
            </a:pPr>
            <a:endParaRPr lang="en-US" sz="3200" dirty="0"/>
          </a:p>
        </p:txBody>
      </p:sp>
      <p:pic>
        <p:nvPicPr>
          <p:cNvPr id="23556" name="Picture 6" descr="image,7451,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1" y="1676401"/>
            <a:ext cx="1656644"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7" descr="PE07006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65334" y="3124200"/>
            <a:ext cx="139700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8" descr="index04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7601" y="4876800"/>
            <a:ext cx="210396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9" descr="transmitter">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58667" y="2362200"/>
            <a:ext cx="922867"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a:spLocks noGrp="1" noChangeArrowheads="1"/>
          </p:cNvSpPr>
          <p:nvPr>
            <p:ph type="title"/>
          </p:nvPr>
        </p:nvSpPr>
        <p:spPr>
          <a:xfrm>
            <a:off x="0" y="0"/>
            <a:ext cx="9396536" cy="1311275"/>
          </a:xfrm>
        </p:spPr>
        <p:txBody>
          <a:bodyPr>
            <a:noAutofit/>
          </a:bodyPr>
          <a:lstStyle/>
          <a:p>
            <a:r>
              <a:rPr lang="en-US" sz="4400" dirty="0"/>
              <a:t>External Barriers in Communication</a:t>
            </a:r>
            <a:endParaRPr lang="en-US" sz="3600" dirty="0"/>
          </a:p>
        </p:txBody>
      </p:sp>
    </p:spTree>
    <p:extLst>
      <p:ext uri="{BB962C8B-B14F-4D97-AF65-F5344CB8AC3E}">
        <p14:creationId xmlns:p14="http://schemas.microsoft.com/office/powerpoint/2010/main" val="5650031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5365">
                                            <p:txEl>
                                              <p:pRg st="0" end="0"/>
                                            </p:txEl>
                                          </p:spTgt>
                                        </p:tgtEl>
                                        <p:attrNameLst>
                                          <p:attrName>style.visibility</p:attrName>
                                        </p:attrNameLst>
                                      </p:cBhvr>
                                      <p:to>
                                        <p:strVal val="visible"/>
                                      </p:to>
                                    </p:set>
                                    <p:animEffect transition="in" filter="slide(fromBottom)">
                                      <p:cBhvr>
                                        <p:cTn id="7" dur="500"/>
                                        <p:tgtEl>
                                          <p:spTgt spid="1536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365">
                                            <p:txEl>
                                              <p:pRg st="1" end="1"/>
                                            </p:txEl>
                                          </p:spTgt>
                                        </p:tgtEl>
                                        <p:attrNameLst>
                                          <p:attrName>style.visibility</p:attrName>
                                        </p:attrNameLst>
                                      </p:cBhvr>
                                      <p:to>
                                        <p:strVal val="visible"/>
                                      </p:to>
                                    </p:set>
                                    <p:animEffect transition="in" filter="slide(fromBottom)">
                                      <p:cBhvr>
                                        <p:cTn id="12" dur="500"/>
                                        <p:tgtEl>
                                          <p:spTgt spid="1536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5365">
                                            <p:txEl>
                                              <p:pRg st="2" end="2"/>
                                            </p:txEl>
                                          </p:spTgt>
                                        </p:tgtEl>
                                        <p:attrNameLst>
                                          <p:attrName>style.visibility</p:attrName>
                                        </p:attrNameLst>
                                      </p:cBhvr>
                                      <p:to>
                                        <p:strVal val="visible"/>
                                      </p:to>
                                    </p:set>
                                    <p:animEffect transition="in" filter="slide(fromBottom)">
                                      <p:cBhvr>
                                        <p:cTn id="17" dur="500"/>
                                        <p:tgtEl>
                                          <p:spTgt spid="1536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5365">
                                            <p:txEl>
                                              <p:pRg st="3" end="3"/>
                                            </p:txEl>
                                          </p:spTgt>
                                        </p:tgtEl>
                                        <p:attrNameLst>
                                          <p:attrName>style.visibility</p:attrName>
                                        </p:attrNameLst>
                                      </p:cBhvr>
                                      <p:to>
                                        <p:strVal val="visible"/>
                                      </p:to>
                                    </p:set>
                                    <p:animEffect transition="in" filter="slide(fromBottom)">
                                      <p:cBhvr>
                                        <p:cTn id="22" dur="500"/>
                                        <p:tgtEl>
                                          <p:spTgt spid="1536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5365">
                                            <p:txEl>
                                              <p:pRg st="4" end="4"/>
                                            </p:txEl>
                                          </p:spTgt>
                                        </p:tgtEl>
                                        <p:attrNameLst>
                                          <p:attrName>style.visibility</p:attrName>
                                        </p:attrNameLst>
                                      </p:cBhvr>
                                      <p:to>
                                        <p:strVal val="visible"/>
                                      </p:to>
                                    </p:set>
                                    <p:animEffect transition="in" filter="slide(fromBottom)">
                                      <p:cBhvr>
                                        <p:cTn id="27" dur="500"/>
                                        <p:tgtEl>
                                          <p:spTgt spid="15365">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5365">
                                            <p:txEl>
                                              <p:pRg st="5" end="5"/>
                                            </p:txEl>
                                          </p:spTgt>
                                        </p:tgtEl>
                                        <p:attrNameLst>
                                          <p:attrName>style.visibility</p:attrName>
                                        </p:attrNameLst>
                                      </p:cBhvr>
                                      <p:to>
                                        <p:strVal val="visible"/>
                                      </p:to>
                                    </p:set>
                                    <p:animEffect transition="in" filter="slide(fromBottom)">
                                      <p:cBhvr>
                                        <p:cTn id="32" dur="500"/>
                                        <p:tgtEl>
                                          <p:spTgt spid="1536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5"/>
          <p:cNvSpPr>
            <a:spLocks noChangeArrowheads="1"/>
          </p:cNvSpPr>
          <p:nvPr/>
        </p:nvSpPr>
        <p:spPr bwMode="auto">
          <a:xfrm>
            <a:off x="0" y="1676400"/>
            <a:ext cx="9144000" cy="5540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eaLnBrk="1" hangingPunct="1">
              <a:lnSpc>
                <a:spcPct val="90000"/>
              </a:lnSpc>
              <a:spcBef>
                <a:spcPct val="50000"/>
              </a:spcBef>
              <a:buClr>
                <a:schemeClr val="tx2"/>
              </a:buClr>
              <a:buSzPct val="95000"/>
              <a:buFont typeface="Wingdings" pitchFamily="2" charset="2"/>
              <a:buChar char="¬"/>
            </a:pPr>
            <a:r>
              <a:rPr lang="en-US" sz="3200" dirty="0"/>
              <a:t>Always think ahead about what you are going to say.</a:t>
            </a:r>
          </a:p>
          <a:p>
            <a:pPr eaLnBrk="1" hangingPunct="1">
              <a:lnSpc>
                <a:spcPct val="90000"/>
              </a:lnSpc>
              <a:spcBef>
                <a:spcPct val="50000"/>
              </a:spcBef>
              <a:buClr>
                <a:schemeClr val="tx2"/>
              </a:buClr>
              <a:buSzPct val="95000"/>
              <a:buFont typeface="Wingdings" pitchFamily="2" charset="2"/>
              <a:buChar char="¬"/>
            </a:pPr>
            <a:r>
              <a:rPr lang="en-US" sz="3200" dirty="0"/>
              <a:t>Use simple words and phrases that are understood by every body.</a:t>
            </a:r>
          </a:p>
          <a:p>
            <a:pPr eaLnBrk="1" hangingPunct="1">
              <a:lnSpc>
                <a:spcPct val="90000"/>
              </a:lnSpc>
              <a:spcBef>
                <a:spcPct val="50000"/>
              </a:spcBef>
              <a:buClr>
                <a:schemeClr val="tx2"/>
              </a:buClr>
              <a:buSzPct val="95000"/>
              <a:buFont typeface="Wingdings" pitchFamily="2" charset="2"/>
              <a:buChar char="¬"/>
            </a:pPr>
            <a:r>
              <a:rPr lang="en-US" sz="3200" dirty="0"/>
              <a:t>Increase your knowledge on all subjects you are required to speak.</a:t>
            </a:r>
          </a:p>
          <a:p>
            <a:pPr eaLnBrk="1" hangingPunct="1">
              <a:lnSpc>
                <a:spcPct val="90000"/>
              </a:lnSpc>
              <a:spcBef>
                <a:spcPct val="50000"/>
              </a:spcBef>
              <a:buClr>
                <a:schemeClr val="tx2"/>
              </a:buClr>
              <a:buSzPct val="95000"/>
              <a:buFont typeface="Wingdings" pitchFamily="2" charset="2"/>
              <a:buChar char="¬"/>
            </a:pPr>
            <a:r>
              <a:rPr lang="en-US" sz="3200" dirty="0"/>
              <a:t>Speak clearly and audibly.</a:t>
            </a:r>
          </a:p>
          <a:p>
            <a:pPr eaLnBrk="1" hangingPunct="1">
              <a:lnSpc>
                <a:spcPct val="90000"/>
              </a:lnSpc>
              <a:spcBef>
                <a:spcPct val="50000"/>
              </a:spcBef>
              <a:buClr>
                <a:schemeClr val="tx2"/>
              </a:buClr>
              <a:buSzPct val="95000"/>
              <a:buFont typeface="Wingdings" pitchFamily="2" charset="2"/>
              <a:buChar char="¬"/>
            </a:pPr>
            <a:r>
              <a:rPr lang="en-US" sz="3200" dirty="0"/>
              <a:t>Check twice with the listener whether you have been understood accurately or not</a:t>
            </a:r>
          </a:p>
          <a:p>
            <a:pPr eaLnBrk="1" hangingPunct="1">
              <a:lnSpc>
                <a:spcPct val="90000"/>
              </a:lnSpc>
              <a:spcBef>
                <a:spcPct val="50000"/>
              </a:spcBef>
              <a:buClr>
                <a:schemeClr val="tx2"/>
              </a:buClr>
              <a:buSzPct val="95000"/>
              <a:buFont typeface="Wingdings" pitchFamily="2" charset="2"/>
              <a:buChar char="¬"/>
            </a:pPr>
            <a:endParaRPr lang="en-US" sz="2200" dirty="0"/>
          </a:p>
        </p:txBody>
      </p:sp>
      <p:sp>
        <p:nvSpPr>
          <p:cNvPr id="4" name="Title 1"/>
          <p:cNvSpPr>
            <a:spLocks noGrp="1"/>
          </p:cNvSpPr>
          <p:nvPr>
            <p:ph type="title"/>
          </p:nvPr>
        </p:nvSpPr>
        <p:spPr>
          <a:xfrm>
            <a:off x="-185700" y="620688"/>
            <a:ext cx="9515400" cy="1143000"/>
          </a:xfrm>
        </p:spPr>
        <p:txBody>
          <a:bodyPr>
            <a:normAutofit fontScale="90000"/>
          </a:bodyPr>
          <a:lstStyle/>
          <a:p>
            <a:r>
              <a:rPr lang="en-US" sz="4400" dirty="0">
                <a:solidFill>
                  <a:schemeClr val="accent1">
                    <a:lumMod val="60000"/>
                    <a:lumOff val="40000"/>
                  </a:schemeClr>
                </a:solidFill>
                <a:effectLst>
                  <a:outerShdw blurRad="38100" dist="38100" dir="2700000" algn="tl">
                    <a:srgbClr val="000000">
                      <a:alpha val="43137"/>
                    </a:srgbClr>
                  </a:outerShdw>
                </a:effectLst>
              </a:rPr>
              <a:t>ESSENTIALS OF COMMUNICATION</a:t>
            </a:r>
            <a:br>
              <a:rPr lang="en-US" sz="4400" dirty="0">
                <a:solidFill>
                  <a:schemeClr val="accent1">
                    <a:lumMod val="60000"/>
                    <a:lumOff val="40000"/>
                  </a:schemeClr>
                </a:solidFill>
                <a:effectLst>
                  <a:outerShdw blurRad="38100" dist="38100" dir="2700000" algn="tl">
                    <a:srgbClr val="000000">
                      <a:alpha val="43137"/>
                    </a:srgbClr>
                  </a:outerShdw>
                </a:effectLst>
              </a:rPr>
            </a:br>
            <a:r>
              <a:rPr lang="en-US" sz="4400" dirty="0">
                <a:solidFill>
                  <a:schemeClr val="accent1">
                    <a:lumMod val="60000"/>
                    <a:lumOff val="40000"/>
                  </a:schemeClr>
                </a:solidFill>
                <a:effectLst>
                  <a:outerShdw blurRad="38100" dist="38100" dir="2700000" algn="tl">
                    <a:srgbClr val="000000">
                      <a:alpha val="43137"/>
                    </a:srgbClr>
                  </a:outerShdw>
                </a:effectLst>
              </a:rPr>
              <a:t>Dos</a:t>
            </a:r>
            <a:br>
              <a:rPr lang="en-US" sz="4400" dirty="0">
                <a:solidFill>
                  <a:schemeClr val="accent1">
                    <a:lumMod val="60000"/>
                    <a:lumOff val="40000"/>
                  </a:schemeClr>
                </a:solidFill>
                <a:effectLst>
                  <a:outerShdw blurRad="38100" dist="38100" dir="2700000" algn="tl">
                    <a:srgbClr val="000000">
                      <a:alpha val="43137"/>
                    </a:srgbClr>
                  </a:outerShdw>
                </a:effectLst>
              </a:rPr>
            </a:br>
            <a:endParaRPr lang="en-US" dirty="0"/>
          </a:p>
        </p:txBody>
      </p:sp>
    </p:spTree>
    <p:extLst>
      <p:ext uri="{BB962C8B-B14F-4D97-AF65-F5344CB8AC3E}">
        <p14:creationId xmlns:p14="http://schemas.microsoft.com/office/powerpoint/2010/main" val="971460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20" y="548680"/>
            <a:ext cx="9515400" cy="1143000"/>
          </a:xfrm>
        </p:spPr>
        <p:txBody>
          <a:bodyPr>
            <a:normAutofit fontScale="90000"/>
          </a:bodyPr>
          <a:lstStyle/>
          <a:p>
            <a:r>
              <a:rPr lang="en-US" sz="4400" dirty="0">
                <a:solidFill>
                  <a:schemeClr val="accent1">
                    <a:lumMod val="60000"/>
                    <a:lumOff val="40000"/>
                  </a:schemeClr>
                </a:solidFill>
                <a:effectLst>
                  <a:outerShdw blurRad="38100" dist="38100" dir="2700000" algn="tl">
                    <a:srgbClr val="000000">
                      <a:alpha val="43137"/>
                    </a:srgbClr>
                  </a:outerShdw>
                </a:effectLst>
              </a:rPr>
              <a:t>ESSENTIALS OF COMMUNICATION</a:t>
            </a:r>
            <a:br>
              <a:rPr lang="en-US" sz="4400" dirty="0">
                <a:solidFill>
                  <a:schemeClr val="accent1">
                    <a:lumMod val="60000"/>
                    <a:lumOff val="40000"/>
                  </a:schemeClr>
                </a:solidFill>
                <a:effectLst>
                  <a:outerShdw blurRad="38100" dist="38100" dir="2700000" algn="tl">
                    <a:srgbClr val="000000">
                      <a:alpha val="43137"/>
                    </a:srgbClr>
                  </a:outerShdw>
                </a:effectLst>
              </a:rPr>
            </a:br>
            <a:r>
              <a:rPr lang="en-US" sz="4400" dirty="0">
                <a:solidFill>
                  <a:schemeClr val="accent1">
                    <a:lumMod val="60000"/>
                    <a:lumOff val="40000"/>
                  </a:schemeClr>
                </a:solidFill>
                <a:effectLst>
                  <a:outerShdw blurRad="38100" dist="38100" dir="2700000" algn="tl">
                    <a:srgbClr val="000000">
                      <a:alpha val="43137"/>
                    </a:srgbClr>
                  </a:outerShdw>
                </a:effectLst>
              </a:rPr>
              <a:t>Dos</a:t>
            </a:r>
            <a:br>
              <a:rPr lang="en-US" sz="4400" dirty="0">
                <a:solidFill>
                  <a:schemeClr val="accent1">
                    <a:lumMod val="60000"/>
                    <a:lumOff val="40000"/>
                  </a:schemeClr>
                </a:solidFill>
                <a:effectLst>
                  <a:outerShdw blurRad="38100" dist="38100" dir="2700000" algn="tl">
                    <a:srgbClr val="000000">
                      <a:alpha val="43137"/>
                    </a:srgbClr>
                  </a:outerShdw>
                </a:effectLst>
              </a:rPr>
            </a:br>
            <a:endParaRPr lang="en-US" dirty="0"/>
          </a:p>
        </p:txBody>
      </p:sp>
      <p:sp>
        <p:nvSpPr>
          <p:cNvPr id="3" name="Content Placeholder 2"/>
          <p:cNvSpPr>
            <a:spLocks noGrp="1"/>
          </p:cNvSpPr>
          <p:nvPr>
            <p:ph idx="1"/>
          </p:nvPr>
        </p:nvSpPr>
        <p:spPr>
          <a:xfrm>
            <a:off x="-252536" y="1484784"/>
            <a:ext cx="9396536" cy="4709160"/>
          </a:xfrm>
        </p:spPr>
        <p:txBody>
          <a:bodyPr>
            <a:noAutofit/>
          </a:bodyPr>
          <a:lstStyle/>
          <a:p>
            <a:pPr>
              <a:lnSpc>
                <a:spcPct val="90000"/>
              </a:lnSpc>
              <a:spcBef>
                <a:spcPct val="50000"/>
              </a:spcBef>
              <a:buClr>
                <a:schemeClr val="tx2"/>
              </a:buClr>
              <a:buSzPct val="95000"/>
              <a:buFont typeface="Wingdings" pitchFamily="2" charset="2"/>
              <a:buChar char="¬"/>
            </a:pPr>
            <a:r>
              <a:rPr lang="en-US" sz="3200" dirty="0"/>
              <a:t>In case of an interruption, always do a little recap of what has been already said.</a:t>
            </a:r>
          </a:p>
          <a:p>
            <a:pPr>
              <a:lnSpc>
                <a:spcPct val="90000"/>
              </a:lnSpc>
              <a:spcBef>
                <a:spcPct val="50000"/>
              </a:spcBef>
              <a:buClr>
                <a:schemeClr val="tx2"/>
              </a:buClr>
              <a:buSzPct val="95000"/>
              <a:buFont typeface="Wingdings" pitchFamily="2" charset="2"/>
              <a:buChar char="¬"/>
            </a:pPr>
            <a:r>
              <a:rPr lang="en-US" sz="3200" dirty="0"/>
              <a:t>Always pay undivided attention to the speaker while listening.</a:t>
            </a:r>
          </a:p>
          <a:p>
            <a:pPr>
              <a:lnSpc>
                <a:spcPct val="90000"/>
              </a:lnSpc>
              <a:spcBef>
                <a:spcPct val="50000"/>
              </a:spcBef>
              <a:buClr>
                <a:schemeClr val="tx2"/>
              </a:buClr>
              <a:buSzPct val="95000"/>
              <a:buFont typeface="Wingdings" pitchFamily="2" charset="2"/>
              <a:buChar char="¬"/>
            </a:pPr>
            <a:r>
              <a:rPr lang="en-US" sz="3200" dirty="0"/>
              <a:t>While listening, always make notes of important points.</a:t>
            </a:r>
          </a:p>
          <a:p>
            <a:pPr>
              <a:lnSpc>
                <a:spcPct val="90000"/>
              </a:lnSpc>
              <a:spcBef>
                <a:spcPct val="50000"/>
              </a:spcBef>
              <a:buClr>
                <a:schemeClr val="tx2"/>
              </a:buClr>
              <a:buSzPct val="95000"/>
              <a:buFont typeface="Wingdings" pitchFamily="2" charset="2"/>
              <a:buChar char="¬"/>
            </a:pPr>
            <a:r>
              <a:rPr lang="en-US" sz="3200" dirty="0"/>
              <a:t>Always ask for clarification if you have failed to grasp other’s point of view.</a:t>
            </a:r>
          </a:p>
          <a:p>
            <a:pPr>
              <a:lnSpc>
                <a:spcPct val="90000"/>
              </a:lnSpc>
              <a:spcBef>
                <a:spcPct val="50000"/>
              </a:spcBef>
              <a:buClr>
                <a:schemeClr val="tx2"/>
              </a:buClr>
              <a:buSzPct val="95000"/>
              <a:buFont typeface="Wingdings" pitchFamily="2" charset="2"/>
              <a:buChar char="¬"/>
            </a:pPr>
            <a:r>
              <a:rPr lang="en-US" sz="3200" dirty="0"/>
              <a:t>Repeat what the speaker has said to check whether you have understood accurately.</a:t>
            </a:r>
          </a:p>
        </p:txBody>
      </p:sp>
    </p:spTree>
    <p:extLst>
      <p:ext uri="{BB962C8B-B14F-4D97-AF65-F5344CB8AC3E}">
        <p14:creationId xmlns:p14="http://schemas.microsoft.com/office/powerpoint/2010/main" val="1038265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5"/>
          <p:cNvSpPr>
            <a:spLocks noChangeArrowheads="1"/>
          </p:cNvSpPr>
          <p:nvPr/>
        </p:nvSpPr>
        <p:spPr bwMode="auto">
          <a:xfrm>
            <a:off x="189343" y="1772816"/>
            <a:ext cx="8604448"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p>
            <a:pPr eaLnBrk="1" hangingPunct="1">
              <a:spcBef>
                <a:spcPct val="50000"/>
              </a:spcBef>
              <a:buClr>
                <a:schemeClr val="tx2"/>
              </a:buClr>
              <a:buSzPct val="95000"/>
              <a:buFont typeface="Wingdings" pitchFamily="2" charset="2"/>
              <a:buChar char="¬"/>
            </a:pPr>
            <a:r>
              <a:rPr lang="en-US" sz="3200" dirty="0"/>
              <a:t>Do not instantly react and mutter something in anger.</a:t>
            </a:r>
          </a:p>
          <a:p>
            <a:pPr eaLnBrk="1" hangingPunct="1">
              <a:spcBef>
                <a:spcPct val="50000"/>
              </a:spcBef>
              <a:buClr>
                <a:schemeClr val="tx2"/>
              </a:buClr>
              <a:buSzPct val="95000"/>
              <a:buFont typeface="Wingdings" pitchFamily="2" charset="2"/>
              <a:buChar char="¬"/>
            </a:pPr>
            <a:r>
              <a:rPr lang="en-US" sz="3200" dirty="0"/>
              <a:t>Do not use technical terms &amp; terminologies not understood by majority of people.</a:t>
            </a:r>
          </a:p>
          <a:p>
            <a:pPr eaLnBrk="1" hangingPunct="1">
              <a:spcBef>
                <a:spcPct val="50000"/>
              </a:spcBef>
              <a:buClr>
                <a:schemeClr val="tx2"/>
              </a:buClr>
              <a:buSzPct val="95000"/>
              <a:buFont typeface="Wingdings" pitchFamily="2" charset="2"/>
              <a:buChar char="¬"/>
            </a:pPr>
            <a:r>
              <a:rPr lang="en-US" sz="3200" dirty="0"/>
              <a:t>Do not speak too fast or too slow.</a:t>
            </a:r>
          </a:p>
          <a:p>
            <a:pPr eaLnBrk="1" hangingPunct="1">
              <a:spcBef>
                <a:spcPct val="50000"/>
              </a:spcBef>
              <a:buClr>
                <a:schemeClr val="tx2"/>
              </a:buClr>
              <a:buSzPct val="95000"/>
              <a:buFont typeface="Wingdings" pitchFamily="2" charset="2"/>
              <a:buChar char="¬"/>
            </a:pPr>
            <a:r>
              <a:rPr lang="en-US" sz="3200" dirty="0"/>
              <a:t>Do not speak in inaudible surroundings, as you won’t be heard</a:t>
            </a:r>
            <a:r>
              <a:rPr lang="en-US" sz="3200" dirty="0" smtClean="0"/>
              <a:t>.</a:t>
            </a:r>
            <a:endParaRPr lang="en-US" sz="3200" dirty="0"/>
          </a:p>
        </p:txBody>
      </p:sp>
      <p:sp>
        <p:nvSpPr>
          <p:cNvPr id="4" name="Rectangle 4"/>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ctr"/>
            <a:r>
              <a:rPr lang="en-US" sz="4000" b="1" dirty="0">
                <a:solidFill>
                  <a:schemeClr val="accent1">
                    <a:lumMod val="60000"/>
                    <a:lumOff val="40000"/>
                  </a:schemeClr>
                </a:solidFill>
                <a:effectLst>
                  <a:outerShdw blurRad="38100" dist="38100" dir="2700000" algn="tl">
                    <a:srgbClr val="000000">
                      <a:alpha val="43137"/>
                    </a:srgbClr>
                  </a:outerShdw>
                </a:effectLst>
                <a:latin typeface="+mj-lt"/>
              </a:rPr>
              <a:t>ESSENTIALS OF COMMUNICATION</a:t>
            </a:r>
            <a:br>
              <a:rPr lang="en-US" sz="4000" b="1" dirty="0">
                <a:solidFill>
                  <a:schemeClr val="accent1">
                    <a:lumMod val="60000"/>
                    <a:lumOff val="40000"/>
                  </a:schemeClr>
                </a:solidFill>
                <a:effectLst>
                  <a:outerShdw blurRad="38100" dist="38100" dir="2700000" algn="tl">
                    <a:srgbClr val="000000">
                      <a:alpha val="43137"/>
                    </a:srgbClr>
                  </a:outerShdw>
                </a:effectLst>
                <a:latin typeface="+mj-lt"/>
              </a:rPr>
            </a:br>
            <a:r>
              <a:rPr lang="en-US" sz="4000" b="1" dirty="0">
                <a:solidFill>
                  <a:schemeClr val="accent1">
                    <a:lumMod val="60000"/>
                    <a:lumOff val="40000"/>
                  </a:schemeClr>
                </a:solidFill>
                <a:effectLst>
                  <a:outerShdw blurRad="38100" dist="38100" dir="2700000" algn="tl">
                    <a:srgbClr val="000000">
                      <a:alpha val="43137"/>
                    </a:srgbClr>
                  </a:outerShdw>
                </a:effectLst>
                <a:latin typeface="+mj-lt"/>
              </a:rPr>
              <a:t>DON’Ts</a:t>
            </a:r>
          </a:p>
        </p:txBody>
      </p:sp>
    </p:spTree>
    <p:extLst>
      <p:ext uri="{BB962C8B-B14F-4D97-AF65-F5344CB8AC3E}">
        <p14:creationId xmlns:p14="http://schemas.microsoft.com/office/powerpoint/2010/main" val="25569955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520" y="1700808"/>
            <a:ext cx="9443392" cy="4781128"/>
          </a:xfrm>
        </p:spPr>
        <p:txBody>
          <a:bodyPr/>
          <a:lstStyle/>
          <a:p>
            <a:pPr>
              <a:spcBef>
                <a:spcPct val="50000"/>
              </a:spcBef>
              <a:buClr>
                <a:schemeClr val="tx2"/>
              </a:buClr>
              <a:buSzPct val="95000"/>
              <a:buFont typeface="Wingdings" pitchFamily="2" charset="2"/>
              <a:buChar char="¬"/>
            </a:pPr>
            <a:r>
              <a:rPr lang="en-US" sz="3200" dirty="0"/>
              <a:t>Do not assume that every body understands you.</a:t>
            </a:r>
          </a:p>
          <a:p>
            <a:pPr>
              <a:spcBef>
                <a:spcPct val="50000"/>
              </a:spcBef>
              <a:buClr>
                <a:schemeClr val="tx2"/>
              </a:buClr>
              <a:buSzPct val="95000"/>
              <a:buFont typeface="Wingdings" pitchFamily="2" charset="2"/>
              <a:buChar char="¬"/>
            </a:pPr>
            <a:r>
              <a:rPr lang="en-US" sz="3200" dirty="0"/>
              <a:t>While listening do not glance here and there as it might distract the speaker.</a:t>
            </a:r>
          </a:p>
          <a:p>
            <a:pPr>
              <a:spcBef>
                <a:spcPct val="50000"/>
              </a:spcBef>
              <a:buClr>
                <a:schemeClr val="tx2"/>
              </a:buClr>
              <a:buSzPct val="95000"/>
              <a:buFont typeface="Wingdings" pitchFamily="2" charset="2"/>
              <a:buChar char="¬"/>
            </a:pPr>
            <a:r>
              <a:rPr lang="en-US" sz="3200" dirty="0"/>
              <a:t>Do not interrupt the speaker.</a:t>
            </a:r>
          </a:p>
          <a:p>
            <a:pPr>
              <a:spcBef>
                <a:spcPct val="50000"/>
              </a:spcBef>
              <a:buClr>
                <a:schemeClr val="tx2"/>
              </a:buClr>
              <a:buSzPct val="95000"/>
              <a:buFont typeface="Wingdings" pitchFamily="2" charset="2"/>
              <a:buChar char="¬"/>
            </a:pPr>
            <a:r>
              <a:rPr lang="en-US" sz="3200" dirty="0"/>
              <a:t>Do not jump to the conclusion that you have understood every thing.</a:t>
            </a:r>
          </a:p>
          <a:p>
            <a:endParaRPr lang="en-US" dirty="0"/>
          </a:p>
        </p:txBody>
      </p:sp>
      <p:sp>
        <p:nvSpPr>
          <p:cNvPr id="4" name="Rectangle 4"/>
          <p:cNvSpPr>
            <a:spLocks noGrp="1" noChangeArrowheads="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ctr"/>
            <a:r>
              <a:rPr lang="en-US" sz="4000" b="1" dirty="0">
                <a:solidFill>
                  <a:schemeClr val="accent1">
                    <a:lumMod val="60000"/>
                    <a:lumOff val="40000"/>
                  </a:schemeClr>
                </a:solidFill>
                <a:effectLst>
                  <a:outerShdw blurRad="38100" dist="38100" dir="2700000" algn="tl">
                    <a:srgbClr val="000000">
                      <a:alpha val="43137"/>
                    </a:srgbClr>
                  </a:outerShdw>
                </a:effectLst>
                <a:latin typeface="+mj-lt"/>
              </a:rPr>
              <a:t>ESSENTIALS OF COMMUNICATION</a:t>
            </a:r>
            <a:br>
              <a:rPr lang="en-US" sz="4000" b="1" dirty="0">
                <a:solidFill>
                  <a:schemeClr val="accent1">
                    <a:lumMod val="60000"/>
                    <a:lumOff val="40000"/>
                  </a:schemeClr>
                </a:solidFill>
                <a:effectLst>
                  <a:outerShdw blurRad="38100" dist="38100" dir="2700000" algn="tl">
                    <a:srgbClr val="000000">
                      <a:alpha val="43137"/>
                    </a:srgbClr>
                  </a:outerShdw>
                </a:effectLst>
                <a:latin typeface="+mj-lt"/>
              </a:rPr>
            </a:br>
            <a:r>
              <a:rPr lang="en-US" sz="4000" b="1" dirty="0">
                <a:solidFill>
                  <a:schemeClr val="accent1">
                    <a:lumMod val="60000"/>
                    <a:lumOff val="40000"/>
                  </a:schemeClr>
                </a:solidFill>
                <a:effectLst>
                  <a:outerShdw blurRad="38100" dist="38100" dir="2700000" algn="tl">
                    <a:srgbClr val="000000">
                      <a:alpha val="43137"/>
                    </a:srgbClr>
                  </a:outerShdw>
                </a:effectLst>
                <a:latin typeface="+mj-lt"/>
              </a:rPr>
              <a:t>DON’Ts</a:t>
            </a:r>
          </a:p>
        </p:txBody>
      </p:sp>
    </p:spTree>
    <p:extLst>
      <p:ext uri="{BB962C8B-B14F-4D97-AF65-F5344CB8AC3E}">
        <p14:creationId xmlns:p14="http://schemas.microsoft.com/office/powerpoint/2010/main" val="11924647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5"/>
          <p:cNvSpPr>
            <a:spLocks noChangeArrowheads="1"/>
          </p:cNvSpPr>
          <p:nvPr/>
        </p:nvSpPr>
        <p:spPr bwMode="auto">
          <a:xfrm>
            <a:off x="0" y="1219200"/>
            <a:ext cx="9144000" cy="5559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eaLnBrk="1" hangingPunct="1">
              <a:lnSpc>
                <a:spcPct val="90000"/>
              </a:lnSpc>
              <a:spcBef>
                <a:spcPct val="50000"/>
              </a:spcBef>
              <a:buClr>
                <a:schemeClr val="tx2"/>
              </a:buClr>
              <a:buSzPct val="95000"/>
              <a:buFont typeface="Wingdings" pitchFamily="2" charset="2"/>
              <a:buChar char="¬"/>
            </a:pPr>
            <a:r>
              <a:rPr lang="en-US" sz="3200" dirty="0" smtClean="0"/>
              <a:t>Improve language.</a:t>
            </a:r>
          </a:p>
          <a:p>
            <a:pPr eaLnBrk="1" hangingPunct="1">
              <a:lnSpc>
                <a:spcPct val="90000"/>
              </a:lnSpc>
              <a:spcBef>
                <a:spcPct val="50000"/>
              </a:spcBef>
              <a:buClr>
                <a:schemeClr val="tx2"/>
              </a:buClr>
              <a:buSzPct val="95000"/>
              <a:buFont typeface="Wingdings" pitchFamily="2" charset="2"/>
              <a:buChar char="¬"/>
            </a:pPr>
            <a:r>
              <a:rPr lang="en-US" sz="3200" dirty="0" smtClean="0"/>
              <a:t>Improve pronunciation.</a:t>
            </a:r>
          </a:p>
          <a:p>
            <a:pPr eaLnBrk="1" hangingPunct="1">
              <a:lnSpc>
                <a:spcPct val="90000"/>
              </a:lnSpc>
              <a:spcBef>
                <a:spcPct val="50000"/>
              </a:spcBef>
              <a:buClr>
                <a:schemeClr val="tx2"/>
              </a:buClr>
              <a:buSzPct val="95000"/>
              <a:buFont typeface="Wingdings" pitchFamily="2" charset="2"/>
              <a:buChar char="¬"/>
            </a:pPr>
            <a:r>
              <a:rPr lang="en-US" sz="3200" dirty="0" smtClean="0"/>
              <a:t>Work on voice modulation.</a:t>
            </a:r>
          </a:p>
          <a:p>
            <a:pPr eaLnBrk="1" hangingPunct="1">
              <a:lnSpc>
                <a:spcPct val="90000"/>
              </a:lnSpc>
              <a:spcBef>
                <a:spcPct val="50000"/>
              </a:spcBef>
              <a:buClr>
                <a:schemeClr val="tx2"/>
              </a:buClr>
              <a:buSzPct val="95000"/>
              <a:buFont typeface="Wingdings" pitchFamily="2" charset="2"/>
              <a:buChar char="¬"/>
            </a:pPr>
            <a:r>
              <a:rPr lang="en-US" sz="3200" dirty="0" smtClean="0"/>
              <a:t>Work on body language.</a:t>
            </a:r>
          </a:p>
          <a:p>
            <a:pPr eaLnBrk="1" hangingPunct="1">
              <a:lnSpc>
                <a:spcPct val="90000"/>
              </a:lnSpc>
              <a:spcBef>
                <a:spcPct val="50000"/>
              </a:spcBef>
              <a:buClr>
                <a:schemeClr val="tx2"/>
              </a:buClr>
              <a:buSzPct val="95000"/>
              <a:buFont typeface="Wingdings" pitchFamily="2" charset="2"/>
              <a:buChar char="¬"/>
            </a:pPr>
            <a:r>
              <a:rPr lang="en-US" sz="3200" dirty="0" smtClean="0"/>
              <a:t>Read more</a:t>
            </a:r>
          </a:p>
          <a:p>
            <a:pPr eaLnBrk="1" hangingPunct="1">
              <a:lnSpc>
                <a:spcPct val="90000"/>
              </a:lnSpc>
              <a:spcBef>
                <a:spcPct val="50000"/>
              </a:spcBef>
              <a:buClr>
                <a:schemeClr val="tx2"/>
              </a:buClr>
              <a:buSzPct val="95000"/>
              <a:buFont typeface="Wingdings" pitchFamily="2" charset="2"/>
              <a:buChar char="¬"/>
            </a:pPr>
            <a:r>
              <a:rPr lang="en-US" sz="3200" dirty="0" smtClean="0"/>
              <a:t>Listen more</a:t>
            </a:r>
          </a:p>
          <a:p>
            <a:pPr eaLnBrk="1" hangingPunct="1">
              <a:lnSpc>
                <a:spcPct val="90000"/>
              </a:lnSpc>
              <a:spcBef>
                <a:spcPct val="50000"/>
              </a:spcBef>
              <a:buClr>
                <a:schemeClr val="tx2"/>
              </a:buClr>
              <a:buSzPct val="95000"/>
              <a:buFont typeface="Wingdings" pitchFamily="2" charset="2"/>
              <a:buChar char="¬"/>
            </a:pPr>
            <a:r>
              <a:rPr lang="en-US" sz="3200" dirty="0" smtClean="0"/>
              <a:t>Avoid reading or watching or listening unwanted literature, gossip, media   presentation etc</a:t>
            </a:r>
            <a:r>
              <a:rPr lang="en-US" sz="1600" dirty="0" smtClean="0"/>
              <a:t>.</a:t>
            </a:r>
            <a:endParaRPr lang="en-US" sz="1600" dirty="0"/>
          </a:p>
        </p:txBody>
      </p:sp>
      <p:sp>
        <p:nvSpPr>
          <p:cNvPr id="5" name="Title 1"/>
          <p:cNvSpPr>
            <a:spLocks noGrp="1"/>
          </p:cNvSpPr>
          <p:nvPr>
            <p:ph type="title"/>
          </p:nvPr>
        </p:nvSpPr>
        <p:spPr>
          <a:xfrm>
            <a:off x="457200" y="404664"/>
            <a:ext cx="8229600" cy="1143000"/>
          </a:xfrm>
        </p:spPr>
        <p:txBody>
          <a:bodyPr>
            <a:noAutofit/>
          </a:bodyPr>
          <a:lstStyle/>
          <a:p>
            <a:r>
              <a:rPr lang="en-US" sz="4400" dirty="0">
                <a:solidFill>
                  <a:schemeClr val="accent1">
                    <a:lumMod val="60000"/>
                    <a:lumOff val="40000"/>
                  </a:schemeClr>
                </a:solidFill>
                <a:effectLst>
                  <a:outerShdw blurRad="38100" dist="38100" dir="2700000" algn="tl">
                    <a:srgbClr val="000000">
                      <a:alpha val="43137"/>
                    </a:srgbClr>
                  </a:outerShdw>
                </a:effectLst>
              </a:rPr>
              <a:t>How to improve existing level </a:t>
            </a:r>
            <a:r>
              <a:rPr lang="en-US" sz="4400" dirty="0" smtClean="0">
                <a:solidFill>
                  <a:schemeClr val="accent1">
                    <a:lumMod val="60000"/>
                    <a:lumOff val="40000"/>
                  </a:schemeClr>
                </a:solidFill>
                <a:effectLst>
                  <a:outerShdw blurRad="38100" dist="38100" dir="2700000" algn="tl">
                    <a:srgbClr val="000000">
                      <a:alpha val="43137"/>
                    </a:srgbClr>
                  </a:outerShdw>
                </a:effectLst>
              </a:rPr>
              <a:t>of communication</a:t>
            </a:r>
            <a:r>
              <a:rPr lang="en-US" sz="4400" dirty="0">
                <a:solidFill>
                  <a:schemeClr val="accent1">
                    <a:lumMod val="60000"/>
                    <a:lumOff val="40000"/>
                  </a:schemeClr>
                </a:solidFill>
                <a:effectLst>
                  <a:outerShdw blurRad="38100" dist="38100" dir="2700000" algn="tl">
                    <a:srgbClr val="000000">
                      <a:alpha val="43137"/>
                    </a:srgbClr>
                  </a:outerShdw>
                </a:effectLst>
              </a:rPr>
              <a:t>?</a:t>
            </a:r>
            <a:br>
              <a:rPr lang="en-US" sz="4400" dirty="0">
                <a:solidFill>
                  <a:schemeClr val="accent1">
                    <a:lumMod val="60000"/>
                    <a:lumOff val="40000"/>
                  </a:schemeClr>
                </a:solidFill>
                <a:effectLst>
                  <a:outerShdw blurRad="38100" dist="38100" dir="2700000" algn="tl">
                    <a:srgbClr val="000000">
                      <a:alpha val="43137"/>
                    </a:srgbClr>
                  </a:outerShdw>
                </a:effectLst>
              </a:rPr>
            </a:br>
            <a:endParaRPr lang="en-US" sz="4000" dirty="0"/>
          </a:p>
        </p:txBody>
      </p:sp>
    </p:spTree>
    <p:extLst>
      <p:ext uri="{BB962C8B-B14F-4D97-AF65-F5344CB8AC3E}">
        <p14:creationId xmlns:p14="http://schemas.microsoft.com/office/powerpoint/2010/main" val="45068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1" name="Group 3"/>
          <p:cNvGrpSpPr>
            <a:grpSpLocks/>
          </p:cNvGrpSpPr>
          <p:nvPr/>
        </p:nvGrpSpPr>
        <p:grpSpPr bwMode="auto">
          <a:xfrm>
            <a:off x="257175" y="1876425"/>
            <a:ext cx="2803525" cy="1447800"/>
            <a:chOff x="240" y="1104"/>
            <a:chExt cx="1766" cy="912"/>
          </a:xfrm>
        </p:grpSpPr>
        <p:grpSp>
          <p:nvGrpSpPr>
            <p:cNvPr id="7172" name="Group 4"/>
            <p:cNvGrpSpPr>
              <a:grpSpLocks/>
            </p:cNvGrpSpPr>
            <p:nvPr/>
          </p:nvGrpSpPr>
          <p:grpSpPr bwMode="auto">
            <a:xfrm>
              <a:off x="806" y="1104"/>
              <a:ext cx="1200" cy="912"/>
              <a:chOff x="3948" y="1395"/>
              <a:chExt cx="1135" cy="1029"/>
            </a:xfrm>
          </p:grpSpPr>
          <p:grpSp>
            <p:nvGrpSpPr>
              <p:cNvPr id="7173" name="Group 5"/>
              <p:cNvGrpSpPr>
                <a:grpSpLocks/>
              </p:cNvGrpSpPr>
              <p:nvPr/>
            </p:nvGrpSpPr>
            <p:grpSpPr bwMode="auto">
              <a:xfrm>
                <a:off x="4497" y="1395"/>
                <a:ext cx="586" cy="658"/>
                <a:chOff x="4497" y="1395"/>
                <a:chExt cx="586" cy="658"/>
              </a:xfrm>
            </p:grpSpPr>
            <p:grpSp>
              <p:nvGrpSpPr>
                <p:cNvPr id="7174" name="Group 6"/>
                <p:cNvGrpSpPr>
                  <a:grpSpLocks/>
                </p:cNvGrpSpPr>
                <p:nvPr/>
              </p:nvGrpSpPr>
              <p:grpSpPr bwMode="auto">
                <a:xfrm>
                  <a:off x="4497" y="1395"/>
                  <a:ext cx="586" cy="658"/>
                  <a:chOff x="4497" y="1395"/>
                  <a:chExt cx="586" cy="658"/>
                </a:xfrm>
              </p:grpSpPr>
              <p:grpSp>
                <p:nvGrpSpPr>
                  <p:cNvPr id="7175" name="Group 7"/>
                  <p:cNvGrpSpPr>
                    <a:grpSpLocks/>
                  </p:cNvGrpSpPr>
                  <p:nvPr/>
                </p:nvGrpSpPr>
                <p:grpSpPr bwMode="auto">
                  <a:xfrm>
                    <a:off x="4497" y="1395"/>
                    <a:ext cx="577" cy="658"/>
                    <a:chOff x="4497" y="1395"/>
                    <a:chExt cx="577" cy="658"/>
                  </a:xfrm>
                </p:grpSpPr>
                <p:grpSp>
                  <p:nvGrpSpPr>
                    <p:cNvPr id="7176" name="Group 8"/>
                    <p:cNvGrpSpPr>
                      <a:grpSpLocks/>
                    </p:cNvGrpSpPr>
                    <p:nvPr/>
                  </p:nvGrpSpPr>
                  <p:grpSpPr bwMode="auto">
                    <a:xfrm>
                      <a:off x="4497" y="1395"/>
                      <a:ext cx="577" cy="658"/>
                      <a:chOff x="4497" y="1395"/>
                      <a:chExt cx="577" cy="658"/>
                    </a:xfrm>
                  </p:grpSpPr>
                  <p:sp>
                    <p:nvSpPr>
                      <p:cNvPr id="7177" name="Freeform 9"/>
                      <p:cNvSpPr>
                        <a:spLocks/>
                      </p:cNvSpPr>
                      <p:nvPr/>
                    </p:nvSpPr>
                    <p:spPr bwMode="auto">
                      <a:xfrm>
                        <a:off x="4497" y="1395"/>
                        <a:ext cx="577" cy="658"/>
                      </a:xfrm>
                      <a:custGeom>
                        <a:avLst/>
                        <a:gdLst/>
                        <a:ahLst/>
                        <a:cxnLst>
                          <a:cxn ang="0">
                            <a:pos x="0" y="1649"/>
                          </a:cxn>
                          <a:cxn ang="0">
                            <a:pos x="168" y="1435"/>
                          </a:cxn>
                          <a:cxn ang="0">
                            <a:pos x="285" y="1306"/>
                          </a:cxn>
                          <a:cxn ang="0">
                            <a:pos x="360" y="1213"/>
                          </a:cxn>
                          <a:cxn ang="0">
                            <a:pos x="366" y="1101"/>
                          </a:cxn>
                          <a:cxn ang="0">
                            <a:pos x="330" y="1008"/>
                          </a:cxn>
                          <a:cxn ang="0">
                            <a:pos x="279" y="927"/>
                          </a:cxn>
                          <a:cxn ang="0">
                            <a:pos x="255" y="852"/>
                          </a:cxn>
                          <a:cxn ang="0">
                            <a:pos x="228" y="796"/>
                          </a:cxn>
                          <a:cxn ang="0">
                            <a:pos x="203" y="664"/>
                          </a:cxn>
                          <a:cxn ang="0">
                            <a:pos x="206" y="582"/>
                          </a:cxn>
                          <a:cxn ang="0">
                            <a:pos x="218" y="465"/>
                          </a:cxn>
                          <a:cxn ang="0">
                            <a:pos x="252" y="365"/>
                          </a:cxn>
                          <a:cxn ang="0">
                            <a:pos x="308" y="260"/>
                          </a:cxn>
                          <a:cxn ang="0">
                            <a:pos x="366" y="198"/>
                          </a:cxn>
                          <a:cxn ang="0">
                            <a:pos x="454" y="117"/>
                          </a:cxn>
                          <a:cxn ang="0">
                            <a:pos x="580" y="58"/>
                          </a:cxn>
                          <a:cxn ang="0">
                            <a:pos x="692" y="27"/>
                          </a:cxn>
                          <a:cxn ang="0">
                            <a:pos x="826" y="2"/>
                          </a:cxn>
                          <a:cxn ang="0">
                            <a:pos x="960" y="0"/>
                          </a:cxn>
                          <a:cxn ang="0">
                            <a:pos x="1068" y="11"/>
                          </a:cxn>
                          <a:cxn ang="0">
                            <a:pos x="1202" y="42"/>
                          </a:cxn>
                          <a:cxn ang="0">
                            <a:pos x="1328" y="86"/>
                          </a:cxn>
                          <a:cxn ang="0">
                            <a:pos x="1418" y="135"/>
                          </a:cxn>
                          <a:cxn ang="0">
                            <a:pos x="1524" y="219"/>
                          </a:cxn>
                          <a:cxn ang="0">
                            <a:pos x="1611" y="328"/>
                          </a:cxn>
                          <a:cxn ang="0">
                            <a:pos x="1670" y="440"/>
                          </a:cxn>
                          <a:cxn ang="0">
                            <a:pos x="1709" y="520"/>
                          </a:cxn>
                          <a:cxn ang="0">
                            <a:pos x="1729" y="661"/>
                          </a:cxn>
                          <a:cxn ang="0">
                            <a:pos x="1723" y="809"/>
                          </a:cxn>
                          <a:cxn ang="0">
                            <a:pos x="1710" y="921"/>
                          </a:cxn>
                          <a:cxn ang="0">
                            <a:pos x="1670" y="1069"/>
                          </a:cxn>
                          <a:cxn ang="0">
                            <a:pos x="1619" y="1218"/>
                          </a:cxn>
                          <a:cxn ang="0">
                            <a:pos x="1555" y="1330"/>
                          </a:cxn>
                          <a:cxn ang="0">
                            <a:pos x="1469" y="1451"/>
                          </a:cxn>
                          <a:cxn ang="0">
                            <a:pos x="1368" y="1526"/>
                          </a:cxn>
                          <a:cxn ang="0">
                            <a:pos x="1266" y="1565"/>
                          </a:cxn>
                          <a:cxn ang="0">
                            <a:pos x="1154" y="1588"/>
                          </a:cxn>
                          <a:cxn ang="0">
                            <a:pos x="1053" y="1587"/>
                          </a:cxn>
                          <a:cxn ang="0">
                            <a:pos x="972" y="1557"/>
                          </a:cxn>
                          <a:cxn ang="0">
                            <a:pos x="901" y="1517"/>
                          </a:cxn>
                          <a:cxn ang="0">
                            <a:pos x="867" y="1504"/>
                          </a:cxn>
                          <a:cxn ang="0">
                            <a:pos x="897" y="1582"/>
                          </a:cxn>
                          <a:cxn ang="0">
                            <a:pos x="949" y="1656"/>
                          </a:cxn>
                          <a:cxn ang="0">
                            <a:pos x="972" y="1762"/>
                          </a:cxn>
                          <a:cxn ang="0">
                            <a:pos x="972" y="1973"/>
                          </a:cxn>
                          <a:cxn ang="0">
                            <a:pos x="749" y="1956"/>
                          </a:cxn>
                          <a:cxn ang="0">
                            <a:pos x="528" y="1867"/>
                          </a:cxn>
                          <a:cxn ang="0">
                            <a:pos x="366" y="1768"/>
                          </a:cxn>
                          <a:cxn ang="0">
                            <a:pos x="0" y="1649"/>
                          </a:cxn>
                        </a:cxnLst>
                        <a:rect l="0" t="0" r="r" b="b"/>
                        <a:pathLst>
                          <a:path w="1729" h="1973">
                            <a:moveTo>
                              <a:pt x="0" y="1649"/>
                            </a:moveTo>
                            <a:lnTo>
                              <a:pt x="168" y="1435"/>
                            </a:lnTo>
                            <a:lnTo>
                              <a:pt x="285" y="1306"/>
                            </a:lnTo>
                            <a:lnTo>
                              <a:pt x="360" y="1213"/>
                            </a:lnTo>
                            <a:lnTo>
                              <a:pt x="366" y="1101"/>
                            </a:lnTo>
                            <a:lnTo>
                              <a:pt x="330" y="1008"/>
                            </a:lnTo>
                            <a:lnTo>
                              <a:pt x="279" y="927"/>
                            </a:lnTo>
                            <a:lnTo>
                              <a:pt x="255" y="852"/>
                            </a:lnTo>
                            <a:lnTo>
                              <a:pt x="228" y="796"/>
                            </a:lnTo>
                            <a:lnTo>
                              <a:pt x="203" y="664"/>
                            </a:lnTo>
                            <a:lnTo>
                              <a:pt x="206" y="582"/>
                            </a:lnTo>
                            <a:lnTo>
                              <a:pt x="218" y="465"/>
                            </a:lnTo>
                            <a:lnTo>
                              <a:pt x="252" y="365"/>
                            </a:lnTo>
                            <a:lnTo>
                              <a:pt x="308" y="260"/>
                            </a:lnTo>
                            <a:lnTo>
                              <a:pt x="366" y="198"/>
                            </a:lnTo>
                            <a:lnTo>
                              <a:pt x="454" y="117"/>
                            </a:lnTo>
                            <a:lnTo>
                              <a:pt x="580" y="58"/>
                            </a:lnTo>
                            <a:lnTo>
                              <a:pt x="692" y="27"/>
                            </a:lnTo>
                            <a:lnTo>
                              <a:pt x="826" y="2"/>
                            </a:lnTo>
                            <a:lnTo>
                              <a:pt x="960" y="0"/>
                            </a:lnTo>
                            <a:lnTo>
                              <a:pt x="1068" y="11"/>
                            </a:lnTo>
                            <a:lnTo>
                              <a:pt x="1202" y="42"/>
                            </a:lnTo>
                            <a:lnTo>
                              <a:pt x="1328" y="86"/>
                            </a:lnTo>
                            <a:lnTo>
                              <a:pt x="1418" y="135"/>
                            </a:lnTo>
                            <a:lnTo>
                              <a:pt x="1524" y="219"/>
                            </a:lnTo>
                            <a:lnTo>
                              <a:pt x="1611" y="328"/>
                            </a:lnTo>
                            <a:lnTo>
                              <a:pt x="1670" y="440"/>
                            </a:lnTo>
                            <a:lnTo>
                              <a:pt x="1709" y="520"/>
                            </a:lnTo>
                            <a:lnTo>
                              <a:pt x="1729" y="661"/>
                            </a:lnTo>
                            <a:lnTo>
                              <a:pt x="1723" y="809"/>
                            </a:lnTo>
                            <a:lnTo>
                              <a:pt x="1710" y="921"/>
                            </a:lnTo>
                            <a:lnTo>
                              <a:pt x="1670" y="1069"/>
                            </a:lnTo>
                            <a:lnTo>
                              <a:pt x="1619" y="1218"/>
                            </a:lnTo>
                            <a:lnTo>
                              <a:pt x="1555" y="1330"/>
                            </a:lnTo>
                            <a:lnTo>
                              <a:pt x="1469" y="1451"/>
                            </a:lnTo>
                            <a:lnTo>
                              <a:pt x="1368" y="1526"/>
                            </a:lnTo>
                            <a:lnTo>
                              <a:pt x="1266" y="1565"/>
                            </a:lnTo>
                            <a:lnTo>
                              <a:pt x="1154" y="1588"/>
                            </a:lnTo>
                            <a:lnTo>
                              <a:pt x="1053" y="1587"/>
                            </a:lnTo>
                            <a:lnTo>
                              <a:pt x="972" y="1557"/>
                            </a:lnTo>
                            <a:lnTo>
                              <a:pt x="901" y="1517"/>
                            </a:lnTo>
                            <a:lnTo>
                              <a:pt x="867" y="1504"/>
                            </a:lnTo>
                            <a:lnTo>
                              <a:pt x="897" y="1582"/>
                            </a:lnTo>
                            <a:lnTo>
                              <a:pt x="949" y="1656"/>
                            </a:lnTo>
                            <a:lnTo>
                              <a:pt x="972" y="1762"/>
                            </a:lnTo>
                            <a:lnTo>
                              <a:pt x="972" y="1973"/>
                            </a:lnTo>
                            <a:lnTo>
                              <a:pt x="749" y="1956"/>
                            </a:lnTo>
                            <a:lnTo>
                              <a:pt x="528" y="1867"/>
                            </a:lnTo>
                            <a:lnTo>
                              <a:pt x="366" y="1768"/>
                            </a:lnTo>
                            <a:lnTo>
                              <a:pt x="0" y="1649"/>
                            </a:lnTo>
                            <a:close/>
                          </a:path>
                        </a:pathLst>
                      </a:custGeom>
                      <a:solidFill>
                        <a:srgbClr val="E0A080"/>
                      </a:solidFill>
                      <a:ln w="4763">
                        <a:solidFill>
                          <a:srgbClr val="000000"/>
                        </a:solidFill>
                        <a:prstDash val="solid"/>
                        <a:round/>
                        <a:headEnd/>
                        <a:tailEnd/>
                      </a:ln>
                    </p:spPr>
                    <p:txBody>
                      <a:bodyPr/>
                      <a:lstStyle/>
                      <a:p>
                        <a:endParaRPr lang="en-US"/>
                      </a:p>
                    </p:txBody>
                  </p:sp>
                  <p:sp>
                    <p:nvSpPr>
                      <p:cNvPr id="7178" name="Freeform 10"/>
                      <p:cNvSpPr>
                        <a:spLocks/>
                      </p:cNvSpPr>
                      <p:nvPr/>
                    </p:nvSpPr>
                    <p:spPr bwMode="auto">
                      <a:xfrm>
                        <a:off x="4816" y="1639"/>
                        <a:ext cx="35" cy="111"/>
                      </a:xfrm>
                      <a:custGeom>
                        <a:avLst/>
                        <a:gdLst/>
                        <a:ahLst/>
                        <a:cxnLst>
                          <a:cxn ang="0">
                            <a:pos x="104" y="332"/>
                          </a:cxn>
                          <a:cxn ang="0">
                            <a:pos x="57" y="318"/>
                          </a:cxn>
                          <a:cxn ang="0">
                            <a:pos x="30" y="290"/>
                          </a:cxn>
                          <a:cxn ang="0">
                            <a:pos x="9" y="242"/>
                          </a:cxn>
                          <a:cxn ang="0">
                            <a:pos x="0" y="183"/>
                          </a:cxn>
                          <a:cxn ang="0">
                            <a:pos x="5" y="115"/>
                          </a:cxn>
                          <a:cxn ang="0">
                            <a:pos x="20" y="73"/>
                          </a:cxn>
                          <a:cxn ang="0">
                            <a:pos x="48" y="28"/>
                          </a:cxn>
                          <a:cxn ang="0">
                            <a:pos x="79" y="0"/>
                          </a:cxn>
                        </a:cxnLst>
                        <a:rect l="0" t="0" r="r" b="b"/>
                        <a:pathLst>
                          <a:path w="104" h="332">
                            <a:moveTo>
                              <a:pt x="104" y="332"/>
                            </a:moveTo>
                            <a:lnTo>
                              <a:pt x="57" y="318"/>
                            </a:lnTo>
                            <a:lnTo>
                              <a:pt x="30" y="290"/>
                            </a:lnTo>
                            <a:lnTo>
                              <a:pt x="9" y="242"/>
                            </a:lnTo>
                            <a:lnTo>
                              <a:pt x="0" y="183"/>
                            </a:lnTo>
                            <a:lnTo>
                              <a:pt x="5" y="115"/>
                            </a:lnTo>
                            <a:lnTo>
                              <a:pt x="20" y="73"/>
                            </a:lnTo>
                            <a:lnTo>
                              <a:pt x="48" y="28"/>
                            </a:lnTo>
                            <a:lnTo>
                              <a:pt x="79" y="0"/>
                            </a:lnTo>
                          </a:path>
                        </a:pathLst>
                      </a:custGeom>
                      <a:noFill/>
                      <a:ln w="4763">
                        <a:solidFill>
                          <a:srgbClr val="000000"/>
                        </a:solidFill>
                        <a:prstDash val="solid"/>
                        <a:round/>
                        <a:headEnd/>
                        <a:tailEnd/>
                      </a:ln>
                    </p:spPr>
                    <p:txBody>
                      <a:bodyPr/>
                      <a:lstStyle/>
                      <a:p>
                        <a:endParaRPr lang="en-US"/>
                      </a:p>
                    </p:txBody>
                  </p:sp>
                </p:grpSp>
                <p:grpSp>
                  <p:nvGrpSpPr>
                    <p:cNvPr id="7179" name="Group 11"/>
                    <p:cNvGrpSpPr>
                      <a:grpSpLocks/>
                    </p:cNvGrpSpPr>
                    <p:nvPr/>
                  </p:nvGrpSpPr>
                  <p:grpSpPr bwMode="auto">
                    <a:xfrm>
                      <a:off x="4517" y="1397"/>
                      <a:ext cx="504" cy="421"/>
                      <a:chOff x="4517" y="1397"/>
                      <a:chExt cx="504" cy="421"/>
                    </a:xfrm>
                  </p:grpSpPr>
                  <p:grpSp>
                    <p:nvGrpSpPr>
                      <p:cNvPr id="7180" name="Group 12"/>
                      <p:cNvGrpSpPr>
                        <a:grpSpLocks/>
                      </p:cNvGrpSpPr>
                      <p:nvPr/>
                    </p:nvGrpSpPr>
                    <p:grpSpPr bwMode="auto">
                      <a:xfrm>
                        <a:off x="4641" y="1397"/>
                        <a:ext cx="331" cy="121"/>
                        <a:chOff x="4641" y="1397"/>
                        <a:chExt cx="331" cy="121"/>
                      </a:xfrm>
                    </p:grpSpPr>
                    <p:sp>
                      <p:nvSpPr>
                        <p:cNvPr id="7181" name="Freeform 13"/>
                        <p:cNvSpPr>
                          <a:spLocks/>
                        </p:cNvSpPr>
                        <p:nvPr/>
                      </p:nvSpPr>
                      <p:spPr bwMode="auto">
                        <a:xfrm>
                          <a:off x="4665" y="1415"/>
                          <a:ext cx="307" cy="103"/>
                        </a:xfrm>
                        <a:custGeom>
                          <a:avLst/>
                          <a:gdLst/>
                          <a:ahLst/>
                          <a:cxnLst>
                            <a:cxn ang="0">
                              <a:pos x="0" y="311"/>
                            </a:cxn>
                            <a:cxn ang="0">
                              <a:pos x="77" y="211"/>
                            </a:cxn>
                            <a:cxn ang="0">
                              <a:pos x="168" y="139"/>
                            </a:cxn>
                            <a:cxn ang="0">
                              <a:pos x="274" y="77"/>
                            </a:cxn>
                            <a:cxn ang="0">
                              <a:pos x="385" y="35"/>
                            </a:cxn>
                            <a:cxn ang="0">
                              <a:pos x="512" y="13"/>
                            </a:cxn>
                            <a:cxn ang="0">
                              <a:pos x="667" y="0"/>
                            </a:cxn>
                            <a:cxn ang="0">
                              <a:pos x="779" y="19"/>
                            </a:cxn>
                            <a:cxn ang="0">
                              <a:pos x="921" y="68"/>
                            </a:cxn>
                          </a:cxnLst>
                          <a:rect l="0" t="0" r="r" b="b"/>
                          <a:pathLst>
                            <a:path w="921" h="311">
                              <a:moveTo>
                                <a:pt x="0" y="311"/>
                              </a:moveTo>
                              <a:lnTo>
                                <a:pt x="77" y="211"/>
                              </a:lnTo>
                              <a:lnTo>
                                <a:pt x="168" y="139"/>
                              </a:lnTo>
                              <a:lnTo>
                                <a:pt x="274" y="77"/>
                              </a:lnTo>
                              <a:lnTo>
                                <a:pt x="385" y="35"/>
                              </a:lnTo>
                              <a:lnTo>
                                <a:pt x="512" y="13"/>
                              </a:lnTo>
                              <a:lnTo>
                                <a:pt x="667" y="0"/>
                              </a:lnTo>
                              <a:lnTo>
                                <a:pt x="779" y="19"/>
                              </a:lnTo>
                              <a:lnTo>
                                <a:pt x="921" y="68"/>
                              </a:lnTo>
                            </a:path>
                          </a:pathLst>
                        </a:custGeom>
                        <a:noFill/>
                        <a:ln w="4763">
                          <a:solidFill>
                            <a:srgbClr val="804000"/>
                          </a:solidFill>
                          <a:prstDash val="solid"/>
                          <a:round/>
                          <a:headEnd/>
                          <a:tailEnd/>
                        </a:ln>
                      </p:spPr>
                      <p:txBody>
                        <a:bodyPr/>
                        <a:lstStyle/>
                        <a:p>
                          <a:endParaRPr lang="en-US"/>
                        </a:p>
                      </p:txBody>
                    </p:sp>
                    <p:sp>
                      <p:nvSpPr>
                        <p:cNvPr id="7182" name="Freeform 14"/>
                        <p:cNvSpPr>
                          <a:spLocks/>
                        </p:cNvSpPr>
                        <p:nvPr/>
                      </p:nvSpPr>
                      <p:spPr bwMode="auto">
                        <a:xfrm>
                          <a:off x="4641" y="1397"/>
                          <a:ext cx="311" cy="114"/>
                        </a:xfrm>
                        <a:custGeom>
                          <a:avLst/>
                          <a:gdLst/>
                          <a:ahLst/>
                          <a:cxnLst>
                            <a:cxn ang="0">
                              <a:pos x="0" y="341"/>
                            </a:cxn>
                            <a:cxn ang="0">
                              <a:pos x="49" y="245"/>
                            </a:cxn>
                            <a:cxn ang="0">
                              <a:pos x="106" y="168"/>
                            </a:cxn>
                            <a:cxn ang="0">
                              <a:pos x="177" y="100"/>
                            </a:cxn>
                            <a:cxn ang="0">
                              <a:pos x="273" y="41"/>
                            </a:cxn>
                            <a:cxn ang="0">
                              <a:pos x="409" y="6"/>
                            </a:cxn>
                            <a:cxn ang="0">
                              <a:pos x="540" y="0"/>
                            </a:cxn>
                            <a:cxn ang="0">
                              <a:pos x="682" y="16"/>
                            </a:cxn>
                            <a:cxn ang="0">
                              <a:pos x="801" y="45"/>
                            </a:cxn>
                            <a:cxn ang="0">
                              <a:pos x="871" y="73"/>
                            </a:cxn>
                            <a:cxn ang="0">
                              <a:pos x="931" y="103"/>
                            </a:cxn>
                          </a:cxnLst>
                          <a:rect l="0" t="0" r="r" b="b"/>
                          <a:pathLst>
                            <a:path w="931" h="341">
                              <a:moveTo>
                                <a:pt x="0" y="341"/>
                              </a:moveTo>
                              <a:lnTo>
                                <a:pt x="49" y="245"/>
                              </a:lnTo>
                              <a:lnTo>
                                <a:pt x="106" y="168"/>
                              </a:lnTo>
                              <a:lnTo>
                                <a:pt x="177" y="100"/>
                              </a:lnTo>
                              <a:lnTo>
                                <a:pt x="273" y="41"/>
                              </a:lnTo>
                              <a:lnTo>
                                <a:pt x="409" y="6"/>
                              </a:lnTo>
                              <a:lnTo>
                                <a:pt x="540" y="0"/>
                              </a:lnTo>
                              <a:lnTo>
                                <a:pt x="682" y="16"/>
                              </a:lnTo>
                              <a:lnTo>
                                <a:pt x="801" y="45"/>
                              </a:lnTo>
                              <a:lnTo>
                                <a:pt x="871" y="73"/>
                              </a:lnTo>
                              <a:lnTo>
                                <a:pt x="931" y="103"/>
                              </a:lnTo>
                            </a:path>
                          </a:pathLst>
                        </a:custGeom>
                        <a:noFill/>
                        <a:ln w="4763">
                          <a:solidFill>
                            <a:srgbClr val="804000"/>
                          </a:solidFill>
                          <a:prstDash val="solid"/>
                          <a:round/>
                          <a:headEnd/>
                          <a:tailEnd/>
                        </a:ln>
                      </p:spPr>
                      <p:txBody>
                        <a:bodyPr/>
                        <a:lstStyle/>
                        <a:p>
                          <a:endParaRPr lang="en-US"/>
                        </a:p>
                      </p:txBody>
                    </p:sp>
                  </p:grpSp>
                  <p:grpSp>
                    <p:nvGrpSpPr>
                      <p:cNvPr id="7183" name="Group 15"/>
                      <p:cNvGrpSpPr>
                        <a:grpSpLocks/>
                      </p:cNvGrpSpPr>
                      <p:nvPr/>
                    </p:nvGrpSpPr>
                    <p:grpSpPr bwMode="auto">
                      <a:xfrm>
                        <a:off x="4517" y="1472"/>
                        <a:ext cx="504" cy="346"/>
                        <a:chOff x="4517" y="1472"/>
                        <a:chExt cx="504" cy="346"/>
                      </a:xfrm>
                    </p:grpSpPr>
                    <p:grpSp>
                      <p:nvGrpSpPr>
                        <p:cNvPr id="7184" name="Group 16"/>
                        <p:cNvGrpSpPr>
                          <a:grpSpLocks/>
                        </p:cNvGrpSpPr>
                        <p:nvPr/>
                      </p:nvGrpSpPr>
                      <p:grpSpPr bwMode="auto">
                        <a:xfrm>
                          <a:off x="4517" y="1472"/>
                          <a:ext cx="180" cy="199"/>
                          <a:chOff x="4517" y="1472"/>
                          <a:chExt cx="180" cy="199"/>
                        </a:xfrm>
                      </p:grpSpPr>
                      <p:sp>
                        <p:nvSpPr>
                          <p:cNvPr id="7185" name="Freeform 17"/>
                          <p:cNvSpPr>
                            <a:spLocks/>
                          </p:cNvSpPr>
                          <p:nvPr/>
                        </p:nvSpPr>
                        <p:spPr bwMode="auto">
                          <a:xfrm>
                            <a:off x="4517" y="1472"/>
                            <a:ext cx="180" cy="199"/>
                          </a:xfrm>
                          <a:custGeom>
                            <a:avLst/>
                            <a:gdLst/>
                            <a:ahLst/>
                            <a:cxnLst>
                              <a:cxn ang="0">
                                <a:pos x="30" y="490"/>
                              </a:cxn>
                              <a:cxn ang="0">
                                <a:pos x="19" y="259"/>
                              </a:cxn>
                              <a:cxn ang="0">
                                <a:pos x="90" y="113"/>
                              </a:cxn>
                              <a:cxn ang="0">
                                <a:pos x="143" y="29"/>
                              </a:cxn>
                              <a:cxn ang="0">
                                <a:pos x="195" y="0"/>
                              </a:cxn>
                              <a:cxn ang="0">
                                <a:pos x="223" y="54"/>
                              </a:cxn>
                              <a:cxn ang="0">
                                <a:pos x="264" y="31"/>
                              </a:cxn>
                              <a:cxn ang="0">
                                <a:pos x="291" y="85"/>
                              </a:cxn>
                              <a:cxn ang="0">
                                <a:pos x="319" y="120"/>
                              </a:cxn>
                              <a:cxn ang="0">
                                <a:pos x="350" y="152"/>
                              </a:cxn>
                              <a:cxn ang="0">
                                <a:pos x="344" y="203"/>
                              </a:cxn>
                              <a:cxn ang="0">
                                <a:pos x="384" y="172"/>
                              </a:cxn>
                              <a:cxn ang="0">
                                <a:pos x="422" y="200"/>
                              </a:cxn>
                              <a:cxn ang="0">
                                <a:pos x="425" y="241"/>
                              </a:cxn>
                              <a:cxn ang="0">
                                <a:pos x="469" y="247"/>
                              </a:cxn>
                              <a:cxn ang="0">
                                <a:pos x="486" y="294"/>
                              </a:cxn>
                              <a:cxn ang="0">
                                <a:pos x="520" y="340"/>
                              </a:cxn>
                              <a:cxn ang="0">
                                <a:pos x="508" y="440"/>
                              </a:cxn>
                              <a:cxn ang="0">
                                <a:pos x="526" y="507"/>
                              </a:cxn>
                              <a:cxn ang="0">
                                <a:pos x="536" y="566"/>
                              </a:cxn>
                              <a:cxn ang="0">
                                <a:pos x="500" y="598"/>
                              </a:cxn>
                              <a:cxn ang="0">
                                <a:pos x="458" y="591"/>
                              </a:cxn>
                              <a:cxn ang="0">
                                <a:pos x="422" y="547"/>
                              </a:cxn>
                              <a:cxn ang="0">
                                <a:pos x="394" y="541"/>
                              </a:cxn>
                              <a:cxn ang="0">
                                <a:pos x="348" y="529"/>
                              </a:cxn>
                              <a:cxn ang="0">
                                <a:pos x="319" y="520"/>
                              </a:cxn>
                              <a:cxn ang="0">
                                <a:pos x="298" y="508"/>
                              </a:cxn>
                              <a:cxn ang="0">
                                <a:pos x="264" y="501"/>
                              </a:cxn>
                              <a:cxn ang="0">
                                <a:pos x="241" y="462"/>
                              </a:cxn>
                              <a:cxn ang="0">
                                <a:pos x="225" y="502"/>
                              </a:cxn>
                              <a:cxn ang="0">
                                <a:pos x="191" y="516"/>
                              </a:cxn>
                              <a:cxn ang="0">
                                <a:pos x="173" y="529"/>
                              </a:cxn>
                              <a:cxn ang="0">
                                <a:pos x="143" y="567"/>
                              </a:cxn>
                            </a:cxnLst>
                            <a:rect l="0" t="0" r="r" b="b"/>
                            <a:pathLst>
                              <a:path w="539" h="598">
                                <a:moveTo>
                                  <a:pt x="101" y="567"/>
                                </a:moveTo>
                                <a:lnTo>
                                  <a:pt x="30" y="490"/>
                                </a:lnTo>
                                <a:lnTo>
                                  <a:pt x="0" y="389"/>
                                </a:lnTo>
                                <a:lnTo>
                                  <a:pt x="19" y="259"/>
                                </a:lnTo>
                                <a:lnTo>
                                  <a:pt x="59" y="161"/>
                                </a:lnTo>
                                <a:lnTo>
                                  <a:pt x="90" y="113"/>
                                </a:lnTo>
                                <a:lnTo>
                                  <a:pt x="126" y="49"/>
                                </a:lnTo>
                                <a:lnTo>
                                  <a:pt x="143" y="29"/>
                                </a:lnTo>
                                <a:lnTo>
                                  <a:pt x="168" y="2"/>
                                </a:lnTo>
                                <a:lnTo>
                                  <a:pt x="195" y="0"/>
                                </a:lnTo>
                                <a:lnTo>
                                  <a:pt x="210" y="24"/>
                                </a:lnTo>
                                <a:lnTo>
                                  <a:pt x="223" y="54"/>
                                </a:lnTo>
                                <a:lnTo>
                                  <a:pt x="235" y="34"/>
                                </a:lnTo>
                                <a:lnTo>
                                  <a:pt x="264" y="31"/>
                                </a:lnTo>
                                <a:lnTo>
                                  <a:pt x="282" y="54"/>
                                </a:lnTo>
                                <a:lnTo>
                                  <a:pt x="291" y="85"/>
                                </a:lnTo>
                                <a:lnTo>
                                  <a:pt x="298" y="133"/>
                                </a:lnTo>
                                <a:lnTo>
                                  <a:pt x="319" y="120"/>
                                </a:lnTo>
                                <a:lnTo>
                                  <a:pt x="344" y="136"/>
                                </a:lnTo>
                                <a:lnTo>
                                  <a:pt x="350" y="152"/>
                                </a:lnTo>
                                <a:lnTo>
                                  <a:pt x="348" y="179"/>
                                </a:lnTo>
                                <a:lnTo>
                                  <a:pt x="344" y="203"/>
                                </a:lnTo>
                                <a:lnTo>
                                  <a:pt x="360" y="183"/>
                                </a:lnTo>
                                <a:lnTo>
                                  <a:pt x="384" y="172"/>
                                </a:lnTo>
                                <a:lnTo>
                                  <a:pt x="418" y="179"/>
                                </a:lnTo>
                                <a:lnTo>
                                  <a:pt x="422" y="200"/>
                                </a:lnTo>
                                <a:lnTo>
                                  <a:pt x="425" y="217"/>
                                </a:lnTo>
                                <a:lnTo>
                                  <a:pt x="425" y="241"/>
                                </a:lnTo>
                                <a:lnTo>
                                  <a:pt x="446" y="234"/>
                                </a:lnTo>
                                <a:lnTo>
                                  <a:pt x="469" y="247"/>
                                </a:lnTo>
                                <a:lnTo>
                                  <a:pt x="480" y="265"/>
                                </a:lnTo>
                                <a:lnTo>
                                  <a:pt x="486" y="294"/>
                                </a:lnTo>
                                <a:lnTo>
                                  <a:pt x="508" y="304"/>
                                </a:lnTo>
                                <a:lnTo>
                                  <a:pt x="520" y="340"/>
                                </a:lnTo>
                                <a:lnTo>
                                  <a:pt x="515" y="375"/>
                                </a:lnTo>
                                <a:lnTo>
                                  <a:pt x="508" y="440"/>
                                </a:lnTo>
                                <a:lnTo>
                                  <a:pt x="512" y="479"/>
                                </a:lnTo>
                                <a:lnTo>
                                  <a:pt x="526" y="507"/>
                                </a:lnTo>
                                <a:lnTo>
                                  <a:pt x="539" y="535"/>
                                </a:lnTo>
                                <a:lnTo>
                                  <a:pt x="536" y="566"/>
                                </a:lnTo>
                                <a:lnTo>
                                  <a:pt x="520" y="589"/>
                                </a:lnTo>
                                <a:lnTo>
                                  <a:pt x="500" y="598"/>
                                </a:lnTo>
                                <a:lnTo>
                                  <a:pt x="478" y="598"/>
                                </a:lnTo>
                                <a:lnTo>
                                  <a:pt x="458" y="591"/>
                                </a:lnTo>
                                <a:lnTo>
                                  <a:pt x="433" y="567"/>
                                </a:lnTo>
                                <a:lnTo>
                                  <a:pt x="422" y="547"/>
                                </a:lnTo>
                                <a:lnTo>
                                  <a:pt x="418" y="535"/>
                                </a:lnTo>
                                <a:lnTo>
                                  <a:pt x="394" y="541"/>
                                </a:lnTo>
                                <a:lnTo>
                                  <a:pt x="368" y="539"/>
                                </a:lnTo>
                                <a:lnTo>
                                  <a:pt x="348" y="529"/>
                                </a:lnTo>
                                <a:lnTo>
                                  <a:pt x="341" y="520"/>
                                </a:lnTo>
                                <a:lnTo>
                                  <a:pt x="319" y="520"/>
                                </a:lnTo>
                                <a:lnTo>
                                  <a:pt x="306" y="514"/>
                                </a:lnTo>
                                <a:lnTo>
                                  <a:pt x="298" y="508"/>
                                </a:lnTo>
                                <a:lnTo>
                                  <a:pt x="281" y="508"/>
                                </a:lnTo>
                                <a:lnTo>
                                  <a:pt x="264" y="501"/>
                                </a:lnTo>
                                <a:lnTo>
                                  <a:pt x="253" y="479"/>
                                </a:lnTo>
                                <a:lnTo>
                                  <a:pt x="241" y="462"/>
                                </a:lnTo>
                                <a:lnTo>
                                  <a:pt x="235" y="479"/>
                                </a:lnTo>
                                <a:lnTo>
                                  <a:pt x="225" y="502"/>
                                </a:lnTo>
                                <a:lnTo>
                                  <a:pt x="207" y="514"/>
                                </a:lnTo>
                                <a:lnTo>
                                  <a:pt x="191" y="516"/>
                                </a:lnTo>
                                <a:lnTo>
                                  <a:pt x="179" y="516"/>
                                </a:lnTo>
                                <a:lnTo>
                                  <a:pt x="173" y="529"/>
                                </a:lnTo>
                                <a:lnTo>
                                  <a:pt x="161" y="547"/>
                                </a:lnTo>
                                <a:lnTo>
                                  <a:pt x="143" y="567"/>
                                </a:lnTo>
                                <a:lnTo>
                                  <a:pt x="101" y="567"/>
                                </a:lnTo>
                                <a:close/>
                              </a:path>
                            </a:pathLst>
                          </a:custGeom>
                          <a:solidFill>
                            <a:srgbClr val="C08040"/>
                          </a:solidFill>
                          <a:ln w="4763">
                            <a:solidFill>
                              <a:srgbClr val="000000"/>
                            </a:solidFill>
                            <a:prstDash val="solid"/>
                            <a:round/>
                            <a:headEnd/>
                            <a:tailEnd/>
                          </a:ln>
                        </p:spPr>
                        <p:txBody>
                          <a:bodyPr/>
                          <a:lstStyle/>
                          <a:p>
                            <a:endParaRPr lang="en-US"/>
                          </a:p>
                        </p:txBody>
                      </p:sp>
                      <p:grpSp>
                        <p:nvGrpSpPr>
                          <p:cNvPr id="7186" name="Group 18"/>
                          <p:cNvGrpSpPr>
                            <a:grpSpLocks/>
                          </p:cNvGrpSpPr>
                          <p:nvPr/>
                        </p:nvGrpSpPr>
                        <p:grpSpPr bwMode="auto">
                          <a:xfrm>
                            <a:off x="4527" y="1483"/>
                            <a:ext cx="135" cy="173"/>
                            <a:chOff x="4527" y="1483"/>
                            <a:chExt cx="135" cy="173"/>
                          </a:xfrm>
                        </p:grpSpPr>
                        <p:sp>
                          <p:nvSpPr>
                            <p:cNvPr id="7187" name="Freeform 19"/>
                            <p:cNvSpPr>
                              <a:spLocks/>
                            </p:cNvSpPr>
                            <p:nvPr/>
                          </p:nvSpPr>
                          <p:spPr bwMode="auto">
                            <a:xfrm>
                              <a:off x="4635" y="1597"/>
                              <a:ext cx="27" cy="37"/>
                            </a:xfrm>
                            <a:custGeom>
                              <a:avLst/>
                              <a:gdLst/>
                              <a:ahLst/>
                              <a:cxnLst>
                                <a:cxn ang="0">
                                  <a:pos x="24" y="111"/>
                                </a:cxn>
                                <a:cxn ang="0">
                                  <a:pos x="18" y="56"/>
                                </a:cxn>
                                <a:cxn ang="0">
                                  <a:pos x="35" y="24"/>
                                </a:cxn>
                                <a:cxn ang="0">
                                  <a:pos x="80" y="0"/>
                                </a:cxn>
                                <a:cxn ang="0">
                                  <a:pos x="52" y="5"/>
                                </a:cxn>
                                <a:cxn ang="0">
                                  <a:pos x="15" y="17"/>
                                </a:cxn>
                                <a:cxn ang="0">
                                  <a:pos x="0" y="46"/>
                                </a:cxn>
                                <a:cxn ang="0">
                                  <a:pos x="24" y="111"/>
                                </a:cxn>
                              </a:cxnLst>
                              <a:rect l="0" t="0" r="r" b="b"/>
                              <a:pathLst>
                                <a:path w="80" h="111">
                                  <a:moveTo>
                                    <a:pt x="24" y="111"/>
                                  </a:moveTo>
                                  <a:lnTo>
                                    <a:pt x="18" y="56"/>
                                  </a:lnTo>
                                  <a:lnTo>
                                    <a:pt x="35" y="24"/>
                                  </a:lnTo>
                                  <a:lnTo>
                                    <a:pt x="80" y="0"/>
                                  </a:lnTo>
                                  <a:lnTo>
                                    <a:pt x="52" y="5"/>
                                  </a:lnTo>
                                  <a:lnTo>
                                    <a:pt x="15" y="17"/>
                                  </a:lnTo>
                                  <a:lnTo>
                                    <a:pt x="0" y="46"/>
                                  </a:lnTo>
                                  <a:lnTo>
                                    <a:pt x="24" y="111"/>
                                  </a:lnTo>
                                  <a:close/>
                                </a:path>
                              </a:pathLst>
                            </a:custGeom>
                            <a:solidFill>
                              <a:srgbClr val="804000"/>
                            </a:solidFill>
                            <a:ln w="4763">
                              <a:solidFill>
                                <a:srgbClr val="000000"/>
                              </a:solidFill>
                              <a:prstDash val="solid"/>
                              <a:round/>
                              <a:headEnd/>
                              <a:tailEnd/>
                            </a:ln>
                          </p:spPr>
                          <p:txBody>
                            <a:bodyPr/>
                            <a:lstStyle/>
                            <a:p>
                              <a:endParaRPr lang="en-US"/>
                            </a:p>
                          </p:txBody>
                        </p:sp>
                        <p:sp>
                          <p:nvSpPr>
                            <p:cNvPr id="7188" name="Freeform 20"/>
                            <p:cNvSpPr>
                              <a:spLocks/>
                            </p:cNvSpPr>
                            <p:nvPr/>
                          </p:nvSpPr>
                          <p:spPr bwMode="auto">
                            <a:xfrm>
                              <a:off x="4584" y="1540"/>
                              <a:ext cx="44" cy="86"/>
                            </a:xfrm>
                            <a:custGeom>
                              <a:avLst/>
                              <a:gdLst/>
                              <a:ahLst/>
                              <a:cxnLst>
                                <a:cxn ang="0">
                                  <a:pos x="52" y="259"/>
                                </a:cxn>
                                <a:cxn ang="0">
                                  <a:pos x="26" y="205"/>
                                </a:cxn>
                                <a:cxn ang="0">
                                  <a:pos x="31" y="124"/>
                                </a:cxn>
                                <a:cxn ang="0">
                                  <a:pos x="72" y="62"/>
                                </a:cxn>
                                <a:cxn ang="0">
                                  <a:pos x="130" y="0"/>
                                </a:cxn>
                                <a:cxn ang="0">
                                  <a:pos x="97" y="35"/>
                                </a:cxn>
                                <a:cxn ang="0">
                                  <a:pos x="38" y="78"/>
                                </a:cxn>
                                <a:cxn ang="0">
                                  <a:pos x="0" y="116"/>
                                </a:cxn>
                                <a:cxn ang="0">
                                  <a:pos x="6" y="144"/>
                                </a:cxn>
                                <a:cxn ang="0">
                                  <a:pos x="4" y="184"/>
                                </a:cxn>
                                <a:cxn ang="0">
                                  <a:pos x="4" y="223"/>
                                </a:cxn>
                                <a:cxn ang="0">
                                  <a:pos x="52" y="259"/>
                                </a:cxn>
                              </a:cxnLst>
                              <a:rect l="0" t="0" r="r" b="b"/>
                              <a:pathLst>
                                <a:path w="130" h="259">
                                  <a:moveTo>
                                    <a:pt x="52" y="259"/>
                                  </a:moveTo>
                                  <a:lnTo>
                                    <a:pt x="26" y="205"/>
                                  </a:lnTo>
                                  <a:lnTo>
                                    <a:pt x="31" y="124"/>
                                  </a:lnTo>
                                  <a:lnTo>
                                    <a:pt x="72" y="62"/>
                                  </a:lnTo>
                                  <a:lnTo>
                                    <a:pt x="130" y="0"/>
                                  </a:lnTo>
                                  <a:lnTo>
                                    <a:pt x="97" y="35"/>
                                  </a:lnTo>
                                  <a:lnTo>
                                    <a:pt x="38" y="78"/>
                                  </a:lnTo>
                                  <a:lnTo>
                                    <a:pt x="0" y="116"/>
                                  </a:lnTo>
                                  <a:lnTo>
                                    <a:pt x="6" y="144"/>
                                  </a:lnTo>
                                  <a:lnTo>
                                    <a:pt x="4" y="184"/>
                                  </a:lnTo>
                                  <a:lnTo>
                                    <a:pt x="4" y="223"/>
                                  </a:lnTo>
                                  <a:lnTo>
                                    <a:pt x="52" y="259"/>
                                  </a:lnTo>
                                  <a:close/>
                                </a:path>
                              </a:pathLst>
                            </a:custGeom>
                            <a:solidFill>
                              <a:srgbClr val="804000"/>
                            </a:solidFill>
                            <a:ln w="4763">
                              <a:solidFill>
                                <a:srgbClr val="000000"/>
                              </a:solidFill>
                              <a:prstDash val="solid"/>
                              <a:round/>
                              <a:headEnd/>
                              <a:tailEnd/>
                            </a:ln>
                          </p:spPr>
                          <p:txBody>
                            <a:bodyPr/>
                            <a:lstStyle/>
                            <a:p>
                              <a:endParaRPr lang="en-US"/>
                            </a:p>
                          </p:txBody>
                        </p:sp>
                        <p:sp>
                          <p:nvSpPr>
                            <p:cNvPr id="7189" name="Freeform 21"/>
                            <p:cNvSpPr>
                              <a:spLocks/>
                            </p:cNvSpPr>
                            <p:nvPr/>
                          </p:nvSpPr>
                          <p:spPr bwMode="auto">
                            <a:xfrm>
                              <a:off x="4527" y="1587"/>
                              <a:ext cx="29" cy="69"/>
                            </a:xfrm>
                            <a:custGeom>
                              <a:avLst/>
                              <a:gdLst/>
                              <a:ahLst/>
                              <a:cxnLst>
                                <a:cxn ang="0">
                                  <a:pos x="40" y="173"/>
                                </a:cxn>
                                <a:cxn ang="0">
                                  <a:pos x="0" y="108"/>
                                </a:cxn>
                                <a:cxn ang="0">
                                  <a:pos x="15" y="64"/>
                                </a:cxn>
                                <a:cxn ang="0">
                                  <a:pos x="50" y="0"/>
                                </a:cxn>
                                <a:cxn ang="0">
                                  <a:pos x="21" y="110"/>
                                </a:cxn>
                                <a:cxn ang="0">
                                  <a:pos x="43" y="158"/>
                                </a:cxn>
                                <a:cxn ang="0">
                                  <a:pos x="89" y="208"/>
                                </a:cxn>
                                <a:cxn ang="0">
                                  <a:pos x="40" y="173"/>
                                </a:cxn>
                              </a:cxnLst>
                              <a:rect l="0" t="0" r="r" b="b"/>
                              <a:pathLst>
                                <a:path w="89" h="208">
                                  <a:moveTo>
                                    <a:pt x="40" y="173"/>
                                  </a:moveTo>
                                  <a:lnTo>
                                    <a:pt x="0" y="108"/>
                                  </a:lnTo>
                                  <a:lnTo>
                                    <a:pt x="15" y="64"/>
                                  </a:lnTo>
                                  <a:lnTo>
                                    <a:pt x="50" y="0"/>
                                  </a:lnTo>
                                  <a:lnTo>
                                    <a:pt x="21" y="110"/>
                                  </a:lnTo>
                                  <a:lnTo>
                                    <a:pt x="43" y="158"/>
                                  </a:lnTo>
                                  <a:lnTo>
                                    <a:pt x="89" y="208"/>
                                  </a:lnTo>
                                  <a:lnTo>
                                    <a:pt x="40" y="173"/>
                                  </a:lnTo>
                                  <a:close/>
                                </a:path>
                              </a:pathLst>
                            </a:custGeom>
                            <a:solidFill>
                              <a:srgbClr val="804000"/>
                            </a:solidFill>
                            <a:ln w="4763">
                              <a:solidFill>
                                <a:srgbClr val="000000"/>
                              </a:solidFill>
                              <a:prstDash val="solid"/>
                              <a:round/>
                              <a:headEnd/>
                              <a:tailEnd/>
                            </a:ln>
                          </p:spPr>
                          <p:txBody>
                            <a:bodyPr/>
                            <a:lstStyle/>
                            <a:p>
                              <a:endParaRPr lang="en-US"/>
                            </a:p>
                          </p:txBody>
                        </p:sp>
                        <p:sp>
                          <p:nvSpPr>
                            <p:cNvPr id="7190" name="Freeform 22"/>
                            <p:cNvSpPr>
                              <a:spLocks/>
                            </p:cNvSpPr>
                            <p:nvPr/>
                          </p:nvSpPr>
                          <p:spPr bwMode="auto">
                            <a:xfrm>
                              <a:off x="4551" y="1483"/>
                              <a:ext cx="39" cy="68"/>
                            </a:xfrm>
                            <a:custGeom>
                              <a:avLst/>
                              <a:gdLst/>
                              <a:ahLst/>
                              <a:cxnLst>
                                <a:cxn ang="0">
                                  <a:pos x="118" y="0"/>
                                </a:cxn>
                                <a:cxn ang="0">
                                  <a:pos x="62" y="50"/>
                                </a:cxn>
                                <a:cxn ang="0">
                                  <a:pos x="16" y="100"/>
                                </a:cxn>
                                <a:cxn ang="0">
                                  <a:pos x="7" y="146"/>
                                </a:cxn>
                                <a:cxn ang="0">
                                  <a:pos x="0" y="205"/>
                                </a:cxn>
                                <a:cxn ang="0">
                                  <a:pos x="19" y="156"/>
                                </a:cxn>
                                <a:cxn ang="0">
                                  <a:pos x="36" y="105"/>
                                </a:cxn>
                                <a:cxn ang="0">
                                  <a:pos x="85" y="44"/>
                                </a:cxn>
                                <a:cxn ang="0">
                                  <a:pos x="118" y="0"/>
                                </a:cxn>
                              </a:cxnLst>
                              <a:rect l="0" t="0" r="r" b="b"/>
                              <a:pathLst>
                                <a:path w="118" h="205">
                                  <a:moveTo>
                                    <a:pt x="118" y="0"/>
                                  </a:moveTo>
                                  <a:lnTo>
                                    <a:pt x="62" y="50"/>
                                  </a:lnTo>
                                  <a:lnTo>
                                    <a:pt x="16" y="100"/>
                                  </a:lnTo>
                                  <a:lnTo>
                                    <a:pt x="7" y="146"/>
                                  </a:lnTo>
                                  <a:lnTo>
                                    <a:pt x="0" y="205"/>
                                  </a:lnTo>
                                  <a:lnTo>
                                    <a:pt x="19" y="156"/>
                                  </a:lnTo>
                                  <a:lnTo>
                                    <a:pt x="36" y="105"/>
                                  </a:lnTo>
                                  <a:lnTo>
                                    <a:pt x="85" y="44"/>
                                  </a:lnTo>
                                  <a:lnTo>
                                    <a:pt x="118" y="0"/>
                                  </a:lnTo>
                                  <a:close/>
                                </a:path>
                              </a:pathLst>
                            </a:custGeom>
                            <a:solidFill>
                              <a:srgbClr val="804000"/>
                            </a:solidFill>
                            <a:ln w="4763">
                              <a:solidFill>
                                <a:srgbClr val="000000"/>
                              </a:solidFill>
                              <a:prstDash val="solid"/>
                              <a:round/>
                              <a:headEnd/>
                              <a:tailEnd/>
                            </a:ln>
                          </p:spPr>
                          <p:txBody>
                            <a:bodyPr/>
                            <a:lstStyle/>
                            <a:p>
                              <a:endParaRPr lang="en-US"/>
                            </a:p>
                          </p:txBody>
                        </p:sp>
                        <p:sp>
                          <p:nvSpPr>
                            <p:cNvPr id="7191" name="Freeform 23"/>
                            <p:cNvSpPr>
                              <a:spLocks/>
                            </p:cNvSpPr>
                            <p:nvPr/>
                          </p:nvSpPr>
                          <p:spPr bwMode="auto">
                            <a:xfrm>
                              <a:off x="4546" y="1611"/>
                              <a:ext cx="23" cy="45"/>
                            </a:xfrm>
                            <a:custGeom>
                              <a:avLst/>
                              <a:gdLst/>
                              <a:ahLst/>
                              <a:cxnLst>
                                <a:cxn ang="0">
                                  <a:pos x="25" y="134"/>
                                </a:cxn>
                                <a:cxn ang="0">
                                  <a:pos x="9" y="93"/>
                                </a:cxn>
                                <a:cxn ang="0">
                                  <a:pos x="0" y="64"/>
                                </a:cxn>
                                <a:cxn ang="0">
                                  <a:pos x="19" y="28"/>
                                </a:cxn>
                                <a:cxn ang="0">
                                  <a:pos x="60" y="0"/>
                                </a:cxn>
                                <a:cxn ang="0">
                                  <a:pos x="37" y="39"/>
                                </a:cxn>
                                <a:cxn ang="0">
                                  <a:pos x="22" y="77"/>
                                </a:cxn>
                                <a:cxn ang="0">
                                  <a:pos x="43" y="93"/>
                                </a:cxn>
                                <a:cxn ang="0">
                                  <a:pos x="68" y="56"/>
                                </a:cxn>
                                <a:cxn ang="0">
                                  <a:pos x="56" y="86"/>
                                </a:cxn>
                                <a:cxn ang="0">
                                  <a:pos x="25" y="134"/>
                                </a:cxn>
                              </a:cxnLst>
                              <a:rect l="0" t="0" r="r" b="b"/>
                              <a:pathLst>
                                <a:path w="68" h="134">
                                  <a:moveTo>
                                    <a:pt x="25" y="134"/>
                                  </a:moveTo>
                                  <a:lnTo>
                                    <a:pt x="9" y="93"/>
                                  </a:lnTo>
                                  <a:lnTo>
                                    <a:pt x="0" y="64"/>
                                  </a:lnTo>
                                  <a:lnTo>
                                    <a:pt x="19" y="28"/>
                                  </a:lnTo>
                                  <a:lnTo>
                                    <a:pt x="60" y="0"/>
                                  </a:lnTo>
                                  <a:lnTo>
                                    <a:pt x="37" y="39"/>
                                  </a:lnTo>
                                  <a:lnTo>
                                    <a:pt x="22" y="77"/>
                                  </a:lnTo>
                                  <a:lnTo>
                                    <a:pt x="43" y="93"/>
                                  </a:lnTo>
                                  <a:lnTo>
                                    <a:pt x="68" y="56"/>
                                  </a:lnTo>
                                  <a:lnTo>
                                    <a:pt x="56" y="86"/>
                                  </a:lnTo>
                                  <a:lnTo>
                                    <a:pt x="25" y="134"/>
                                  </a:lnTo>
                                  <a:close/>
                                </a:path>
                              </a:pathLst>
                            </a:custGeom>
                            <a:solidFill>
                              <a:srgbClr val="804000"/>
                            </a:solidFill>
                            <a:ln w="4763">
                              <a:solidFill>
                                <a:srgbClr val="000000"/>
                              </a:solidFill>
                              <a:prstDash val="solid"/>
                              <a:round/>
                              <a:headEnd/>
                              <a:tailEnd/>
                            </a:ln>
                          </p:spPr>
                          <p:txBody>
                            <a:bodyPr/>
                            <a:lstStyle/>
                            <a:p>
                              <a:endParaRPr lang="en-US"/>
                            </a:p>
                          </p:txBody>
                        </p:sp>
                      </p:grpSp>
                    </p:grpSp>
                    <p:grpSp>
                      <p:nvGrpSpPr>
                        <p:cNvPr id="7192" name="Group 24"/>
                        <p:cNvGrpSpPr>
                          <a:grpSpLocks/>
                        </p:cNvGrpSpPr>
                        <p:nvPr/>
                      </p:nvGrpSpPr>
                      <p:grpSpPr bwMode="auto">
                        <a:xfrm>
                          <a:off x="4829" y="1714"/>
                          <a:ext cx="192" cy="104"/>
                          <a:chOff x="4829" y="1714"/>
                          <a:chExt cx="192" cy="104"/>
                        </a:xfrm>
                      </p:grpSpPr>
                      <p:sp>
                        <p:nvSpPr>
                          <p:cNvPr id="7193" name="Freeform 25"/>
                          <p:cNvSpPr>
                            <a:spLocks/>
                          </p:cNvSpPr>
                          <p:nvPr/>
                        </p:nvSpPr>
                        <p:spPr bwMode="auto">
                          <a:xfrm>
                            <a:off x="4829" y="1714"/>
                            <a:ext cx="192" cy="104"/>
                          </a:xfrm>
                          <a:custGeom>
                            <a:avLst/>
                            <a:gdLst/>
                            <a:ahLst/>
                            <a:cxnLst>
                              <a:cxn ang="0">
                                <a:pos x="37" y="75"/>
                              </a:cxn>
                              <a:cxn ang="0">
                                <a:pos x="140" y="79"/>
                              </a:cxn>
                              <a:cxn ang="0">
                                <a:pos x="211" y="78"/>
                              </a:cxn>
                              <a:cxn ang="0">
                                <a:pos x="299" y="36"/>
                              </a:cxn>
                              <a:cxn ang="0">
                                <a:pos x="370" y="4"/>
                              </a:cxn>
                              <a:cxn ang="0">
                                <a:pos x="435" y="0"/>
                              </a:cxn>
                              <a:cxn ang="0">
                                <a:pos x="465" y="29"/>
                              </a:cxn>
                              <a:cxn ang="0">
                                <a:pos x="510" y="51"/>
                              </a:cxn>
                              <a:cxn ang="0">
                                <a:pos x="562" y="54"/>
                              </a:cxn>
                              <a:cxn ang="0">
                                <a:pos x="575" y="79"/>
                              </a:cxn>
                              <a:cxn ang="0">
                                <a:pos x="568" y="140"/>
                              </a:cxn>
                              <a:cxn ang="0">
                                <a:pos x="558" y="178"/>
                              </a:cxn>
                              <a:cxn ang="0">
                                <a:pos x="533" y="209"/>
                              </a:cxn>
                              <a:cxn ang="0">
                                <a:pos x="496" y="248"/>
                              </a:cxn>
                              <a:cxn ang="0">
                                <a:pos x="476" y="284"/>
                              </a:cxn>
                              <a:cxn ang="0">
                                <a:pos x="450" y="307"/>
                              </a:cxn>
                              <a:cxn ang="0">
                                <a:pos x="428" y="310"/>
                              </a:cxn>
                              <a:cxn ang="0">
                                <a:pos x="395" y="279"/>
                              </a:cxn>
                              <a:cxn ang="0">
                                <a:pos x="373" y="290"/>
                              </a:cxn>
                              <a:cxn ang="0">
                                <a:pos x="341" y="292"/>
                              </a:cxn>
                              <a:cxn ang="0">
                                <a:pos x="317" y="246"/>
                              </a:cxn>
                              <a:cxn ang="0">
                                <a:pos x="302" y="253"/>
                              </a:cxn>
                              <a:cxn ang="0">
                                <a:pos x="279" y="253"/>
                              </a:cxn>
                              <a:cxn ang="0">
                                <a:pos x="268" y="228"/>
                              </a:cxn>
                              <a:cxn ang="0">
                                <a:pos x="242" y="246"/>
                              </a:cxn>
                              <a:cxn ang="0">
                                <a:pos x="217" y="261"/>
                              </a:cxn>
                              <a:cxn ang="0">
                                <a:pos x="190" y="246"/>
                              </a:cxn>
                              <a:cxn ang="0">
                                <a:pos x="181" y="222"/>
                              </a:cxn>
                              <a:cxn ang="0">
                                <a:pos x="178" y="194"/>
                              </a:cxn>
                              <a:cxn ang="0">
                                <a:pos x="133" y="200"/>
                              </a:cxn>
                              <a:cxn ang="0">
                                <a:pos x="97" y="209"/>
                              </a:cxn>
                              <a:cxn ang="0">
                                <a:pos x="88" y="190"/>
                              </a:cxn>
                              <a:cxn ang="0">
                                <a:pos x="60" y="190"/>
                              </a:cxn>
                              <a:cxn ang="0">
                                <a:pos x="18" y="160"/>
                              </a:cxn>
                              <a:cxn ang="0">
                                <a:pos x="0" y="124"/>
                              </a:cxn>
                              <a:cxn ang="0">
                                <a:pos x="9" y="109"/>
                              </a:cxn>
                              <a:cxn ang="0">
                                <a:pos x="3" y="78"/>
                              </a:cxn>
                              <a:cxn ang="0">
                                <a:pos x="37" y="75"/>
                              </a:cxn>
                            </a:cxnLst>
                            <a:rect l="0" t="0" r="r" b="b"/>
                            <a:pathLst>
                              <a:path w="575" h="310">
                                <a:moveTo>
                                  <a:pt x="37" y="75"/>
                                </a:moveTo>
                                <a:lnTo>
                                  <a:pt x="140" y="79"/>
                                </a:lnTo>
                                <a:lnTo>
                                  <a:pt x="211" y="78"/>
                                </a:lnTo>
                                <a:lnTo>
                                  <a:pt x="299" y="36"/>
                                </a:lnTo>
                                <a:lnTo>
                                  <a:pt x="370" y="4"/>
                                </a:lnTo>
                                <a:lnTo>
                                  <a:pt x="435" y="0"/>
                                </a:lnTo>
                                <a:lnTo>
                                  <a:pt x="465" y="29"/>
                                </a:lnTo>
                                <a:lnTo>
                                  <a:pt x="510" y="51"/>
                                </a:lnTo>
                                <a:lnTo>
                                  <a:pt x="562" y="54"/>
                                </a:lnTo>
                                <a:lnTo>
                                  <a:pt x="575" y="79"/>
                                </a:lnTo>
                                <a:lnTo>
                                  <a:pt x="568" y="140"/>
                                </a:lnTo>
                                <a:lnTo>
                                  <a:pt x="558" y="178"/>
                                </a:lnTo>
                                <a:lnTo>
                                  <a:pt x="533" y="209"/>
                                </a:lnTo>
                                <a:lnTo>
                                  <a:pt x="496" y="248"/>
                                </a:lnTo>
                                <a:lnTo>
                                  <a:pt x="476" y="284"/>
                                </a:lnTo>
                                <a:lnTo>
                                  <a:pt x="450" y="307"/>
                                </a:lnTo>
                                <a:lnTo>
                                  <a:pt x="428" y="310"/>
                                </a:lnTo>
                                <a:lnTo>
                                  <a:pt x="395" y="279"/>
                                </a:lnTo>
                                <a:lnTo>
                                  <a:pt x="373" y="290"/>
                                </a:lnTo>
                                <a:lnTo>
                                  <a:pt x="341" y="292"/>
                                </a:lnTo>
                                <a:lnTo>
                                  <a:pt x="317" y="246"/>
                                </a:lnTo>
                                <a:lnTo>
                                  <a:pt x="302" y="253"/>
                                </a:lnTo>
                                <a:lnTo>
                                  <a:pt x="279" y="253"/>
                                </a:lnTo>
                                <a:lnTo>
                                  <a:pt x="268" y="228"/>
                                </a:lnTo>
                                <a:lnTo>
                                  <a:pt x="242" y="246"/>
                                </a:lnTo>
                                <a:lnTo>
                                  <a:pt x="217" y="261"/>
                                </a:lnTo>
                                <a:lnTo>
                                  <a:pt x="190" y="246"/>
                                </a:lnTo>
                                <a:lnTo>
                                  <a:pt x="181" y="222"/>
                                </a:lnTo>
                                <a:lnTo>
                                  <a:pt x="178" y="194"/>
                                </a:lnTo>
                                <a:lnTo>
                                  <a:pt x="133" y="200"/>
                                </a:lnTo>
                                <a:lnTo>
                                  <a:pt x="97" y="209"/>
                                </a:lnTo>
                                <a:lnTo>
                                  <a:pt x="88" y="190"/>
                                </a:lnTo>
                                <a:lnTo>
                                  <a:pt x="60" y="190"/>
                                </a:lnTo>
                                <a:lnTo>
                                  <a:pt x="18" y="160"/>
                                </a:lnTo>
                                <a:lnTo>
                                  <a:pt x="0" y="124"/>
                                </a:lnTo>
                                <a:lnTo>
                                  <a:pt x="9" y="109"/>
                                </a:lnTo>
                                <a:lnTo>
                                  <a:pt x="3" y="78"/>
                                </a:lnTo>
                                <a:lnTo>
                                  <a:pt x="37" y="75"/>
                                </a:lnTo>
                                <a:close/>
                              </a:path>
                            </a:pathLst>
                          </a:custGeom>
                          <a:solidFill>
                            <a:srgbClr val="C08040"/>
                          </a:solidFill>
                          <a:ln w="4763">
                            <a:solidFill>
                              <a:srgbClr val="000000"/>
                            </a:solidFill>
                            <a:prstDash val="solid"/>
                            <a:round/>
                            <a:headEnd/>
                            <a:tailEnd/>
                          </a:ln>
                        </p:spPr>
                        <p:txBody>
                          <a:bodyPr/>
                          <a:lstStyle/>
                          <a:p>
                            <a:endParaRPr lang="en-US"/>
                          </a:p>
                        </p:txBody>
                      </p:sp>
                      <p:grpSp>
                        <p:nvGrpSpPr>
                          <p:cNvPr id="7194" name="Group 26"/>
                          <p:cNvGrpSpPr>
                            <a:grpSpLocks/>
                          </p:cNvGrpSpPr>
                          <p:nvPr/>
                        </p:nvGrpSpPr>
                        <p:grpSpPr bwMode="auto">
                          <a:xfrm>
                            <a:off x="4858" y="1731"/>
                            <a:ext cx="144" cy="79"/>
                            <a:chOff x="4858" y="1731"/>
                            <a:chExt cx="144" cy="79"/>
                          </a:xfrm>
                        </p:grpSpPr>
                        <p:sp>
                          <p:nvSpPr>
                            <p:cNvPr id="7195" name="Freeform 27"/>
                            <p:cNvSpPr>
                              <a:spLocks/>
                            </p:cNvSpPr>
                            <p:nvPr/>
                          </p:nvSpPr>
                          <p:spPr bwMode="auto">
                            <a:xfrm>
                              <a:off x="4858" y="1756"/>
                              <a:ext cx="44" cy="22"/>
                            </a:xfrm>
                            <a:custGeom>
                              <a:avLst/>
                              <a:gdLst/>
                              <a:ahLst/>
                              <a:cxnLst>
                                <a:cxn ang="0">
                                  <a:pos x="0" y="66"/>
                                </a:cxn>
                                <a:cxn ang="0">
                                  <a:pos x="70" y="48"/>
                                </a:cxn>
                                <a:cxn ang="0">
                                  <a:pos x="132" y="0"/>
                                </a:cxn>
                                <a:cxn ang="0">
                                  <a:pos x="108" y="36"/>
                                </a:cxn>
                                <a:cxn ang="0">
                                  <a:pos x="80" y="60"/>
                                </a:cxn>
                                <a:cxn ang="0">
                                  <a:pos x="0" y="66"/>
                                </a:cxn>
                              </a:cxnLst>
                              <a:rect l="0" t="0" r="r" b="b"/>
                              <a:pathLst>
                                <a:path w="132" h="66">
                                  <a:moveTo>
                                    <a:pt x="0" y="66"/>
                                  </a:moveTo>
                                  <a:lnTo>
                                    <a:pt x="70" y="48"/>
                                  </a:lnTo>
                                  <a:lnTo>
                                    <a:pt x="132" y="0"/>
                                  </a:lnTo>
                                  <a:lnTo>
                                    <a:pt x="108" y="36"/>
                                  </a:lnTo>
                                  <a:lnTo>
                                    <a:pt x="80" y="60"/>
                                  </a:lnTo>
                                  <a:lnTo>
                                    <a:pt x="0" y="66"/>
                                  </a:lnTo>
                                  <a:close/>
                                </a:path>
                              </a:pathLst>
                            </a:custGeom>
                            <a:solidFill>
                              <a:srgbClr val="804000"/>
                            </a:solidFill>
                            <a:ln w="4763">
                              <a:solidFill>
                                <a:srgbClr val="000000"/>
                              </a:solidFill>
                              <a:prstDash val="solid"/>
                              <a:round/>
                              <a:headEnd/>
                              <a:tailEnd/>
                            </a:ln>
                          </p:spPr>
                          <p:txBody>
                            <a:bodyPr/>
                            <a:lstStyle/>
                            <a:p>
                              <a:endParaRPr lang="en-US"/>
                            </a:p>
                          </p:txBody>
                        </p:sp>
                        <p:sp>
                          <p:nvSpPr>
                            <p:cNvPr id="7196" name="Freeform 28"/>
                            <p:cNvSpPr>
                              <a:spLocks/>
                            </p:cNvSpPr>
                            <p:nvPr/>
                          </p:nvSpPr>
                          <p:spPr bwMode="auto">
                            <a:xfrm>
                              <a:off x="4917" y="1731"/>
                              <a:ext cx="35" cy="63"/>
                            </a:xfrm>
                            <a:custGeom>
                              <a:avLst/>
                              <a:gdLst/>
                              <a:ahLst/>
                              <a:cxnLst>
                                <a:cxn ang="0">
                                  <a:pos x="0" y="188"/>
                                </a:cxn>
                                <a:cxn ang="0">
                                  <a:pos x="37" y="123"/>
                                </a:cxn>
                                <a:cxn ang="0">
                                  <a:pos x="107" y="0"/>
                                </a:cxn>
                                <a:cxn ang="0">
                                  <a:pos x="86" y="68"/>
                                </a:cxn>
                                <a:cxn ang="0">
                                  <a:pos x="71" y="127"/>
                                </a:cxn>
                                <a:cxn ang="0">
                                  <a:pos x="0" y="188"/>
                                </a:cxn>
                              </a:cxnLst>
                              <a:rect l="0" t="0" r="r" b="b"/>
                              <a:pathLst>
                                <a:path w="107" h="188">
                                  <a:moveTo>
                                    <a:pt x="0" y="188"/>
                                  </a:moveTo>
                                  <a:lnTo>
                                    <a:pt x="37" y="123"/>
                                  </a:lnTo>
                                  <a:lnTo>
                                    <a:pt x="107" y="0"/>
                                  </a:lnTo>
                                  <a:lnTo>
                                    <a:pt x="86" y="68"/>
                                  </a:lnTo>
                                  <a:lnTo>
                                    <a:pt x="71" y="127"/>
                                  </a:lnTo>
                                  <a:lnTo>
                                    <a:pt x="0" y="188"/>
                                  </a:lnTo>
                                  <a:close/>
                                </a:path>
                              </a:pathLst>
                            </a:custGeom>
                            <a:solidFill>
                              <a:srgbClr val="804000"/>
                            </a:solidFill>
                            <a:ln w="4763">
                              <a:solidFill>
                                <a:srgbClr val="000000"/>
                              </a:solidFill>
                              <a:prstDash val="solid"/>
                              <a:round/>
                              <a:headEnd/>
                              <a:tailEnd/>
                            </a:ln>
                          </p:spPr>
                          <p:txBody>
                            <a:bodyPr/>
                            <a:lstStyle/>
                            <a:p>
                              <a:endParaRPr lang="en-US"/>
                            </a:p>
                          </p:txBody>
                        </p:sp>
                        <p:sp>
                          <p:nvSpPr>
                            <p:cNvPr id="7197" name="Freeform 29"/>
                            <p:cNvSpPr>
                              <a:spLocks/>
                            </p:cNvSpPr>
                            <p:nvPr/>
                          </p:nvSpPr>
                          <p:spPr bwMode="auto">
                            <a:xfrm>
                              <a:off x="4958" y="1733"/>
                              <a:ext cx="26" cy="77"/>
                            </a:xfrm>
                            <a:custGeom>
                              <a:avLst/>
                              <a:gdLst/>
                              <a:ahLst/>
                              <a:cxnLst>
                                <a:cxn ang="0">
                                  <a:pos x="0" y="230"/>
                                </a:cxn>
                                <a:cxn ang="0">
                                  <a:pos x="58" y="180"/>
                                </a:cxn>
                                <a:cxn ang="0">
                                  <a:pos x="55" y="71"/>
                                </a:cxn>
                                <a:cxn ang="0">
                                  <a:pos x="18" y="0"/>
                                </a:cxn>
                                <a:cxn ang="0">
                                  <a:pos x="64" y="68"/>
                                </a:cxn>
                                <a:cxn ang="0">
                                  <a:pos x="79" y="138"/>
                                </a:cxn>
                                <a:cxn ang="0">
                                  <a:pos x="76" y="199"/>
                                </a:cxn>
                                <a:cxn ang="0">
                                  <a:pos x="0" y="230"/>
                                </a:cxn>
                              </a:cxnLst>
                              <a:rect l="0" t="0" r="r" b="b"/>
                              <a:pathLst>
                                <a:path w="79" h="230">
                                  <a:moveTo>
                                    <a:pt x="0" y="230"/>
                                  </a:moveTo>
                                  <a:lnTo>
                                    <a:pt x="58" y="180"/>
                                  </a:lnTo>
                                  <a:lnTo>
                                    <a:pt x="55" y="71"/>
                                  </a:lnTo>
                                  <a:lnTo>
                                    <a:pt x="18" y="0"/>
                                  </a:lnTo>
                                  <a:lnTo>
                                    <a:pt x="64" y="68"/>
                                  </a:lnTo>
                                  <a:lnTo>
                                    <a:pt x="79" y="138"/>
                                  </a:lnTo>
                                  <a:lnTo>
                                    <a:pt x="76" y="199"/>
                                  </a:lnTo>
                                  <a:lnTo>
                                    <a:pt x="0" y="230"/>
                                  </a:lnTo>
                                  <a:close/>
                                </a:path>
                              </a:pathLst>
                            </a:custGeom>
                            <a:solidFill>
                              <a:srgbClr val="804000"/>
                            </a:solidFill>
                            <a:ln w="4763">
                              <a:solidFill>
                                <a:srgbClr val="000000"/>
                              </a:solidFill>
                              <a:prstDash val="solid"/>
                              <a:round/>
                              <a:headEnd/>
                              <a:tailEnd/>
                            </a:ln>
                          </p:spPr>
                          <p:txBody>
                            <a:bodyPr/>
                            <a:lstStyle/>
                            <a:p>
                              <a:endParaRPr lang="en-US"/>
                            </a:p>
                          </p:txBody>
                        </p:sp>
                        <p:sp>
                          <p:nvSpPr>
                            <p:cNvPr id="7198" name="Freeform 30"/>
                            <p:cNvSpPr>
                              <a:spLocks/>
                            </p:cNvSpPr>
                            <p:nvPr/>
                          </p:nvSpPr>
                          <p:spPr bwMode="auto">
                            <a:xfrm>
                              <a:off x="4995" y="1757"/>
                              <a:ext cx="7" cy="29"/>
                            </a:xfrm>
                            <a:custGeom>
                              <a:avLst/>
                              <a:gdLst/>
                              <a:ahLst/>
                              <a:cxnLst>
                                <a:cxn ang="0">
                                  <a:pos x="0" y="0"/>
                                </a:cxn>
                                <a:cxn ang="0">
                                  <a:pos x="22" y="60"/>
                                </a:cxn>
                                <a:cxn ang="0">
                                  <a:pos x="14" y="88"/>
                                </a:cxn>
                              </a:cxnLst>
                              <a:rect l="0" t="0" r="r" b="b"/>
                              <a:pathLst>
                                <a:path w="22" h="88">
                                  <a:moveTo>
                                    <a:pt x="0" y="0"/>
                                  </a:moveTo>
                                  <a:lnTo>
                                    <a:pt x="22" y="60"/>
                                  </a:lnTo>
                                  <a:lnTo>
                                    <a:pt x="14" y="88"/>
                                  </a:lnTo>
                                </a:path>
                              </a:pathLst>
                            </a:custGeom>
                            <a:noFill/>
                            <a:ln w="4763">
                              <a:solidFill>
                                <a:srgbClr val="000000"/>
                              </a:solidFill>
                              <a:prstDash val="solid"/>
                              <a:round/>
                              <a:headEnd/>
                              <a:tailEnd/>
                            </a:ln>
                          </p:spPr>
                          <p:txBody>
                            <a:bodyPr/>
                            <a:lstStyle/>
                            <a:p>
                              <a:endParaRPr lang="en-US"/>
                            </a:p>
                          </p:txBody>
                        </p:sp>
                      </p:grpSp>
                    </p:grpSp>
                  </p:grpSp>
                </p:grpSp>
              </p:grpSp>
              <p:grpSp>
                <p:nvGrpSpPr>
                  <p:cNvPr id="7199" name="Group 31"/>
                  <p:cNvGrpSpPr>
                    <a:grpSpLocks/>
                  </p:cNvGrpSpPr>
                  <p:nvPr/>
                </p:nvGrpSpPr>
                <p:grpSpPr bwMode="auto">
                  <a:xfrm>
                    <a:off x="4964" y="1522"/>
                    <a:ext cx="119" cy="172"/>
                    <a:chOff x="4964" y="1522"/>
                    <a:chExt cx="119" cy="172"/>
                  </a:xfrm>
                </p:grpSpPr>
                <p:sp>
                  <p:nvSpPr>
                    <p:cNvPr id="7200" name="Freeform 32"/>
                    <p:cNvSpPr>
                      <a:spLocks/>
                    </p:cNvSpPr>
                    <p:nvPr/>
                  </p:nvSpPr>
                  <p:spPr bwMode="auto">
                    <a:xfrm>
                      <a:off x="4964" y="1561"/>
                      <a:ext cx="105" cy="133"/>
                    </a:xfrm>
                    <a:custGeom>
                      <a:avLst/>
                      <a:gdLst/>
                      <a:ahLst/>
                      <a:cxnLst>
                        <a:cxn ang="0">
                          <a:pos x="18" y="168"/>
                        </a:cxn>
                        <a:cxn ang="0">
                          <a:pos x="52" y="92"/>
                        </a:cxn>
                        <a:cxn ang="0">
                          <a:pos x="77" y="64"/>
                        </a:cxn>
                        <a:cxn ang="0">
                          <a:pos x="111" y="21"/>
                        </a:cxn>
                        <a:cxn ang="0">
                          <a:pos x="167" y="0"/>
                        </a:cxn>
                        <a:cxn ang="0">
                          <a:pos x="216" y="8"/>
                        </a:cxn>
                        <a:cxn ang="0">
                          <a:pos x="254" y="31"/>
                        </a:cxn>
                        <a:cxn ang="0">
                          <a:pos x="289" y="75"/>
                        </a:cxn>
                        <a:cxn ang="0">
                          <a:pos x="314" y="148"/>
                        </a:cxn>
                        <a:cxn ang="0">
                          <a:pos x="316" y="202"/>
                        </a:cxn>
                        <a:cxn ang="0">
                          <a:pos x="298" y="257"/>
                        </a:cxn>
                        <a:cxn ang="0">
                          <a:pos x="266" y="307"/>
                        </a:cxn>
                        <a:cxn ang="0">
                          <a:pos x="235" y="345"/>
                        </a:cxn>
                        <a:cxn ang="0">
                          <a:pos x="179" y="388"/>
                        </a:cxn>
                        <a:cxn ang="0">
                          <a:pos x="115" y="399"/>
                        </a:cxn>
                        <a:cxn ang="0">
                          <a:pos x="56" y="384"/>
                        </a:cxn>
                        <a:cxn ang="0">
                          <a:pos x="9" y="337"/>
                        </a:cxn>
                        <a:cxn ang="0">
                          <a:pos x="0" y="273"/>
                        </a:cxn>
                        <a:cxn ang="0">
                          <a:pos x="18" y="168"/>
                        </a:cxn>
                      </a:cxnLst>
                      <a:rect l="0" t="0" r="r" b="b"/>
                      <a:pathLst>
                        <a:path w="316" h="399">
                          <a:moveTo>
                            <a:pt x="18" y="168"/>
                          </a:moveTo>
                          <a:lnTo>
                            <a:pt x="52" y="92"/>
                          </a:lnTo>
                          <a:lnTo>
                            <a:pt x="77" y="64"/>
                          </a:lnTo>
                          <a:lnTo>
                            <a:pt x="111" y="21"/>
                          </a:lnTo>
                          <a:lnTo>
                            <a:pt x="167" y="0"/>
                          </a:lnTo>
                          <a:lnTo>
                            <a:pt x="216" y="8"/>
                          </a:lnTo>
                          <a:lnTo>
                            <a:pt x="254" y="31"/>
                          </a:lnTo>
                          <a:lnTo>
                            <a:pt x="289" y="75"/>
                          </a:lnTo>
                          <a:lnTo>
                            <a:pt x="314" y="148"/>
                          </a:lnTo>
                          <a:lnTo>
                            <a:pt x="316" y="202"/>
                          </a:lnTo>
                          <a:lnTo>
                            <a:pt x="298" y="257"/>
                          </a:lnTo>
                          <a:lnTo>
                            <a:pt x="266" y="307"/>
                          </a:lnTo>
                          <a:lnTo>
                            <a:pt x="235" y="345"/>
                          </a:lnTo>
                          <a:lnTo>
                            <a:pt x="179" y="388"/>
                          </a:lnTo>
                          <a:lnTo>
                            <a:pt x="115" y="399"/>
                          </a:lnTo>
                          <a:lnTo>
                            <a:pt x="56" y="384"/>
                          </a:lnTo>
                          <a:lnTo>
                            <a:pt x="9" y="337"/>
                          </a:lnTo>
                          <a:lnTo>
                            <a:pt x="0" y="273"/>
                          </a:lnTo>
                          <a:lnTo>
                            <a:pt x="18" y="168"/>
                          </a:lnTo>
                          <a:close/>
                        </a:path>
                      </a:pathLst>
                    </a:custGeom>
                    <a:solidFill>
                      <a:srgbClr val="F0F0F0"/>
                    </a:solidFill>
                    <a:ln w="4763">
                      <a:solidFill>
                        <a:srgbClr val="000000"/>
                      </a:solidFill>
                      <a:prstDash val="solid"/>
                      <a:round/>
                      <a:headEnd/>
                      <a:tailEnd/>
                    </a:ln>
                  </p:spPr>
                  <p:txBody>
                    <a:bodyPr/>
                    <a:lstStyle/>
                    <a:p>
                      <a:endParaRPr lang="en-US"/>
                    </a:p>
                  </p:txBody>
                </p:sp>
                <p:sp>
                  <p:nvSpPr>
                    <p:cNvPr id="7201" name="Oval 33"/>
                    <p:cNvSpPr>
                      <a:spLocks noChangeArrowheads="1"/>
                    </p:cNvSpPr>
                    <p:nvPr/>
                  </p:nvSpPr>
                  <p:spPr bwMode="auto">
                    <a:xfrm>
                      <a:off x="5010" y="1599"/>
                      <a:ext cx="32" cy="34"/>
                    </a:xfrm>
                    <a:prstGeom prst="ellipse">
                      <a:avLst/>
                    </a:prstGeom>
                    <a:solidFill>
                      <a:srgbClr val="000080"/>
                    </a:solidFill>
                    <a:ln w="4763">
                      <a:solidFill>
                        <a:srgbClr val="000000"/>
                      </a:solidFill>
                      <a:round/>
                      <a:headEnd/>
                      <a:tailEnd/>
                    </a:ln>
                  </p:spPr>
                  <p:txBody>
                    <a:bodyPr/>
                    <a:lstStyle/>
                    <a:p>
                      <a:endParaRPr lang="en-US"/>
                    </a:p>
                  </p:txBody>
                </p:sp>
                <p:sp>
                  <p:nvSpPr>
                    <p:cNvPr id="7202" name="Freeform 34"/>
                    <p:cNvSpPr>
                      <a:spLocks/>
                    </p:cNvSpPr>
                    <p:nvPr/>
                  </p:nvSpPr>
                  <p:spPr bwMode="auto">
                    <a:xfrm>
                      <a:off x="4979" y="1522"/>
                      <a:ext cx="104" cy="84"/>
                    </a:xfrm>
                    <a:custGeom>
                      <a:avLst/>
                      <a:gdLst/>
                      <a:ahLst/>
                      <a:cxnLst>
                        <a:cxn ang="0">
                          <a:pos x="307" y="172"/>
                        </a:cxn>
                        <a:cxn ang="0">
                          <a:pos x="299" y="152"/>
                        </a:cxn>
                        <a:cxn ang="0">
                          <a:pos x="78" y="1"/>
                        </a:cxn>
                        <a:cxn ang="0">
                          <a:pos x="57" y="0"/>
                        </a:cxn>
                        <a:cxn ang="0">
                          <a:pos x="35" y="8"/>
                        </a:cxn>
                        <a:cxn ang="0">
                          <a:pos x="15" y="25"/>
                        </a:cxn>
                        <a:cxn ang="0">
                          <a:pos x="0" y="53"/>
                        </a:cxn>
                        <a:cxn ang="0">
                          <a:pos x="3" y="76"/>
                        </a:cxn>
                        <a:cxn ang="0">
                          <a:pos x="10" y="101"/>
                        </a:cxn>
                        <a:cxn ang="0">
                          <a:pos x="23" y="116"/>
                        </a:cxn>
                        <a:cxn ang="0">
                          <a:pos x="44" y="128"/>
                        </a:cxn>
                        <a:cxn ang="0">
                          <a:pos x="209" y="242"/>
                        </a:cxn>
                        <a:cxn ang="0">
                          <a:pos x="224" y="249"/>
                        </a:cxn>
                        <a:cxn ang="0">
                          <a:pos x="243" y="252"/>
                        </a:cxn>
                        <a:cxn ang="0">
                          <a:pos x="267" y="249"/>
                        </a:cxn>
                        <a:cxn ang="0">
                          <a:pos x="288" y="234"/>
                        </a:cxn>
                        <a:cxn ang="0">
                          <a:pos x="304" y="214"/>
                        </a:cxn>
                        <a:cxn ang="0">
                          <a:pos x="310" y="190"/>
                        </a:cxn>
                        <a:cxn ang="0">
                          <a:pos x="307" y="172"/>
                        </a:cxn>
                      </a:cxnLst>
                      <a:rect l="0" t="0" r="r" b="b"/>
                      <a:pathLst>
                        <a:path w="310" h="252">
                          <a:moveTo>
                            <a:pt x="307" y="172"/>
                          </a:moveTo>
                          <a:lnTo>
                            <a:pt x="299" y="152"/>
                          </a:lnTo>
                          <a:lnTo>
                            <a:pt x="78" y="1"/>
                          </a:lnTo>
                          <a:lnTo>
                            <a:pt x="57" y="0"/>
                          </a:lnTo>
                          <a:lnTo>
                            <a:pt x="35" y="8"/>
                          </a:lnTo>
                          <a:lnTo>
                            <a:pt x="15" y="25"/>
                          </a:lnTo>
                          <a:lnTo>
                            <a:pt x="0" y="53"/>
                          </a:lnTo>
                          <a:lnTo>
                            <a:pt x="3" y="76"/>
                          </a:lnTo>
                          <a:lnTo>
                            <a:pt x="10" y="101"/>
                          </a:lnTo>
                          <a:lnTo>
                            <a:pt x="23" y="116"/>
                          </a:lnTo>
                          <a:lnTo>
                            <a:pt x="44" y="128"/>
                          </a:lnTo>
                          <a:lnTo>
                            <a:pt x="209" y="242"/>
                          </a:lnTo>
                          <a:lnTo>
                            <a:pt x="224" y="249"/>
                          </a:lnTo>
                          <a:lnTo>
                            <a:pt x="243" y="252"/>
                          </a:lnTo>
                          <a:lnTo>
                            <a:pt x="267" y="249"/>
                          </a:lnTo>
                          <a:lnTo>
                            <a:pt x="288" y="234"/>
                          </a:lnTo>
                          <a:lnTo>
                            <a:pt x="304" y="214"/>
                          </a:lnTo>
                          <a:lnTo>
                            <a:pt x="310" y="190"/>
                          </a:lnTo>
                          <a:lnTo>
                            <a:pt x="307" y="172"/>
                          </a:lnTo>
                          <a:close/>
                        </a:path>
                      </a:pathLst>
                    </a:custGeom>
                    <a:solidFill>
                      <a:srgbClr val="C08040"/>
                    </a:solidFill>
                    <a:ln w="4763">
                      <a:solidFill>
                        <a:srgbClr val="000000"/>
                      </a:solidFill>
                      <a:prstDash val="solid"/>
                      <a:round/>
                      <a:headEnd/>
                      <a:tailEnd/>
                    </a:ln>
                  </p:spPr>
                  <p:txBody>
                    <a:bodyPr/>
                    <a:lstStyle/>
                    <a:p>
                      <a:endParaRPr lang="en-US"/>
                    </a:p>
                  </p:txBody>
                </p:sp>
              </p:grpSp>
            </p:grpSp>
            <p:grpSp>
              <p:nvGrpSpPr>
                <p:cNvPr id="7203" name="Group 35"/>
                <p:cNvGrpSpPr>
                  <a:grpSpLocks/>
                </p:cNvGrpSpPr>
                <p:nvPr/>
              </p:nvGrpSpPr>
              <p:grpSpPr bwMode="auto">
                <a:xfrm>
                  <a:off x="4837" y="1522"/>
                  <a:ext cx="241" cy="219"/>
                  <a:chOff x="4837" y="1522"/>
                  <a:chExt cx="241" cy="219"/>
                </a:xfrm>
              </p:grpSpPr>
              <p:sp>
                <p:nvSpPr>
                  <p:cNvPr id="7204" name="Freeform 36"/>
                  <p:cNvSpPr>
                    <a:spLocks/>
                  </p:cNvSpPr>
                  <p:nvPr/>
                </p:nvSpPr>
                <p:spPr bwMode="auto">
                  <a:xfrm>
                    <a:off x="4917" y="1568"/>
                    <a:ext cx="161" cy="173"/>
                  </a:xfrm>
                  <a:custGeom>
                    <a:avLst/>
                    <a:gdLst/>
                    <a:ahLst/>
                    <a:cxnLst>
                      <a:cxn ang="0">
                        <a:pos x="176" y="0"/>
                      </a:cxn>
                      <a:cxn ang="0">
                        <a:pos x="259" y="59"/>
                      </a:cxn>
                      <a:cxn ang="0">
                        <a:pos x="363" y="170"/>
                      </a:cxn>
                      <a:cxn ang="0">
                        <a:pos x="414" y="233"/>
                      </a:cxn>
                      <a:cxn ang="0">
                        <a:pos x="448" y="282"/>
                      </a:cxn>
                      <a:cxn ang="0">
                        <a:pos x="476" y="332"/>
                      </a:cxn>
                      <a:cxn ang="0">
                        <a:pos x="484" y="388"/>
                      </a:cxn>
                      <a:cxn ang="0">
                        <a:pos x="484" y="439"/>
                      </a:cxn>
                      <a:cxn ang="0">
                        <a:pos x="461" y="483"/>
                      </a:cxn>
                      <a:cxn ang="0">
                        <a:pos x="428" y="509"/>
                      </a:cxn>
                      <a:cxn ang="0">
                        <a:pos x="353" y="518"/>
                      </a:cxn>
                      <a:cxn ang="0">
                        <a:pos x="257" y="492"/>
                      </a:cxn>
                      <a:cxn ang="0">
                        <a:pos x="170" y="464"/>
                      </a:cxn>
                      <a:cxn ang="0">
                        <a:pos x="124" y="431"/>
                      </a:cxn>
                      <a:cxn ang="0">
                        <a:pos x="55" y="381"/>
                      </a:cxn>
                      <a:cxn ang="0">
                        <a:pos x="0" y="291"/>
                      </a:cxn>
                      <a:cxn ang="0">
                        <a:pos x="42" y="276"/>
                      </a:cxn>
                      <a:cxn ang="0">
                        <a:pos x="88" y="115"/>
                      </a:cxn>
                      <a:cxn ang="0">
                        <a:pos x="176" y="0"/>
                      </a:cxn>
                    </a:cxnLst>
                    <a:rect l="0" t="0" r="r" b="b"/>
                    <a:pathLst>
                      <a:path w="484" h="518">
                        <a:moveTo>
                          <a:pt x="176" y="0"/>
                        </a:moveTo>
                        <a:lnTo>
                          <a:pt x="259" y="59"/>
                        </a:lnTo>
                        <a:lnTo>
                          <a:pt x="363" y="170"/>
                        </a:lnTo>
                        <a:lnTo>
                          <a:pt x="414" y="233"/>
                        </a:lnTo>
                        <a:lnTo>
                          <a:pt x="448" y="282"/>
                        </a:lnTo>
                        <a:lnTo>
                          <a:pt x="476" y="332"/>
                        </a:lnTo>
                        <a:lnTo>
                          <a:pt x="484" y="388"/>
                        </a:lnTo>
                        <a:lnTo>
                          <a:pt x="484" y="439"/>
                        </a:lnTo>
                        <a:lnTo>
                          <a:pt x="461" y="483"/>
                        </a:lnTo>
                        <a:lnTo>
                          <a:pt x="428" y="509"/>
                        </a:lnTo>
                        <a:lnTo>
                          <a:pt x="353" y="518"/>
                        </a:lnTo>
                        <a:lnTo>
                          <a:pt x="257" y="492"/>
                        </a:lnTo>
                        <a:lnTo>
                          <a:pt x="170" y="464"/>
                        </a:lnTo>
                        <a:lnTo>
                          <a:pt x="124" y="431"/>
                        </a:lnTo>
                        <a:lnTo>
                          <a:pt x="55" y="381"/>
                        </a:lnTo>
                        <a:lnTo>
                          <a:pt x="0" y="291"/>
                        </a:lnTo>
                        <a:lnTo>
                          <a:pt x="42" y="276"/>
                        </a:lnTo>
                        <a:lnTo>
                          <a:pt x="88" y="115"/>
                        </a:lnTo>
                        <a:lnTo>
                          <a:pt x="176" y="0"/>
                        </a:lnTo>
                        <a:close/>
                      </a:path>
                    </a:pathLst>
                  </a:custGeom>
                  <a:solidFill>
                    <a:srgbClr val="E0A080"/>
                  </a:solidFill>
                  <a:ln w="4763">
                    <a:solidFill>
                      <a:srgbClr val="000000"/>
                    </a:solidFill>
                    <a:prstDash val="solid"/>
                    <a:round/>
                    <a:headEnd/>
                    <a:tailEnd/>
                  </a:ln>
                </p:spPr>
                <p:txBody>
                  <a:bodyPr/>
                  <a:lstStyle/>
                  <a:p>
                    <a:endParaRPr lang="en-US"/>
                  </a:p>
                </p:txBody>
              </p:sp>
              <p:grpSp>
                <p:nvGrpSpPr>
                  <p:cNvPr id="7205" name="Group 37"/>
                  <p:cNvGrpSpPr>
                    <a:grpSpLocks/>
                  </p:cNvGrpSpPr>
                  <p:nvPr/>
                </p:nvGrpSpPr>
                <p:grpSpPr bwMode="auto">
                  <a:xfrm>
                    <a:off x="4837" y="1522"/>
                    <a:ext cx="149" cy="155"/>
                    <a:chOff x="4837" y="1522"/>
                    <a:chExt cx="149" cy="155"/>
                  </a:xfrm>
                </p:grpSpPr>
                <p:sp>
                  <p:nvSpPr>
                    <p:cNvPr id="7206" name="Freeform 38"/>
                    <p:cNvSpPr>
                      <a:spLocks/>
                    </p:cNvSpPr>
                    <p:nvPr/>
                  </p:nvSpPr>
                  <p:spPr bwMode="auto">
                    <a:xfrm>
                      <a:off x="4857" y="1554"/>
                      <a:ext cx="106" cy="123"/>
                    </a:xfrm>
                    <a:custGeom>
                      <a:avLst/>
                      <a:gdLst/>
                      <a:ahLst/>
                      <a:cxnLst>
                        <a:cxn ang="0">
                          <a:pos x="23" y="142"/>
                        </a:cxn>
                        <a:cxn ang="0">
                          <a:pos x="51" y="80"/>
                        </a:cxn>
                        <a:cxn ang="0">
                          <a:pos x="82" y="44"/>
                        </a:cxn>
                        <a:cxn ang="0">
                          <a:pos x="124" y="16"/>
                        </a:cxn>
                        <a:cxn ang="0">
                          <a:pos x="188" y="0"/>
                        </a:cxn>
                        <a:cxn ang="0">
                          <a:pos x="245" y="4"/>
                        </a:cxn>
                        <a:cxn ang="0">
                          <a:pos x="281" y="18"/>
                        </a:cxn>
                        <a:cxn ang="0">
                          <a:pos x="300" y="50"/>
                        </a:cxn>
                        <a:cxn ang="0">
                          <a:pos x="318" y="99"/>
                        </a:cxn>
                        <a:cxn ang="0">
                          <a:pos x="313" y="167"/>
                        </a:cxn>
                        <a:cxn ang="0">
                          <a:pos x="300" y="227"/>
                        </a:cxn>
                        <a:cxn ang="0">
                          <a:pos x="275" y="282"/>
                        </a:cxn>
                        <a:cxn ang="0">
                          <a:pos x="235" y="333"/>
                        </a:cxn>
                        <a:cxn ang="0">
                          <a:pos x="169" y="369"/>
                        </a:cxn>
                        <a:cxn ang="0">
                          <a:pos x="90" y="362"/>
                        </a:cxn>
                        <a:cxn ang="0">
                          <a:pos x="39" y="338"/>
                        </a:cxn>
                        <a:cxn ang="0">
                          <a:pos x="0" y="282"/>
                        </a:cxn>
                        <a:cxn ang="0">
                          <a:pos x="3" y="210"/>
                        </a:cxn>
                        <a:cxn ang="0">
                          <a:pos x="23" y="142"/>
                        </a:cxn>
                      </a:cxnLst>
                      <a:rect l="0" t="0" r="r" b="b"/>
                      <a:pathLst>
                        <a:path w="318" h="369">
                          <a:moveTo>
                            <a:pt x="23" y="142"/>
                          </a:moveTo>
                          <a:lnTo>
                            <a:pt x="51" y="80"/>
                          </a:lnTo>
                          <a:lnTo>
                            <a:pt x="82" y="44"/>
                          </a:lnTo>
                          <a:lnTo>
                            <a:pt x="124" y="16"/>
                          </a:lnTo>
                          <a:lnTo>
                            <a:pt x="188" y="0"/>
                          </a:lnTo>
                          <a:lnTo>
                            <a:pt x="245" y="4"/>
                          </a:lnTo>
                          <a:lnTo>
                            <a:pt x="281" y="18"/>
                          </a:lnTo>
                          <a:lnTo>
                            <a:pt x="300" y="50"/>
                          </a:lnTo>
                          <a:lnTo>
                            <a:pt x="318" y="99"/>
                          </a:lnTo>
                          <a:lnTo>
                            <a:pt x="313" y="167"/>
                          </a:lnTo>
                          <a:lnTo>
                            <a:pt x="300" y="227"/>
                          </a:lnTo>
                          <a:lnTo>
                            <a:pt x="275" y="282"/>
                          </a:lnTo>
                          <a:lnTo>
                            <a:pt x="235" y="333"/>
                          </a:lnTo>
                          <a:lnTo>
                            <a:pt x="169" y="369"/>
                          </a:lnTo>
                          <a:lnTo>
                            <a:pt x="90" y="362"/>
                          </a:lnTo>
                          <a:lnTo>
                            <a:pt x="39" y="338"/>
                          </a:lnTo>
                          <a:lnTo>
                            <a:pt x="0" y="282"/>
                          </a:lnTo>
                          <a:lnTo>
                            <a:pt x="3" y="210"/>
                          </a:lnTo>
                          <a:lnTo>
                            <a:pt x="23" y="142"/>
                          </a:lnTo>
                          <a:close/>
                        </a:path>
                      </a:pathLst>
                    </a:custGeom>
                    <a:solidFill>
                      <a:srgbClr val="F0F0F0"/>
                    </a:solidFill>
                    <a:ln w="4763">
                      <a:solidFill>
                        <a:srgbClr val="000000"/>
                      </a:solidFill>
                      <a:prstDash val="solid"/>
                      <a:round/>
                      <a:headEnd/>
                      <a:tailEnd/>
                    </a:ln>
                  </p:spPr>
                  <p:txBody>
                    <a:bodyPr/>
                    <a:lstStyle/>
                    <a:p>
                      <a:endParaRPr lang="en-US"/>
                    </a:p>
                  </p:txBody>
                </p:sp>
                <p:sp>
                  <p:nvSpPr>
                    <p:cNvPr id="7207" name="Oval 39"/>
                    <p:cNvSpPr>
                      <a:spLocks noChangeArrowheads="1"/>
                    </p:cNvSpPr>
                    <p:nvPr/>
                  </p:nvSpPr>
                  <p:spPr bwMode="auto">
                    <a:xfrm>
                      <a:off x="4877" y="1623"/>
                      <a:ext cx="30" cy="35"/>
                    </a:xfrm>
                    <a:prstGeom prst="ellipse">
                      <a:avLst/>
                    </a:prstGeom>
                    <a:solidFill>
                      <a:srgbClr val="000080"/>
                    </a:solidFill>
                    <a:ln w="4763">
                      <a:solidFill>
                        <a:srgbClr val="000000"/>
                      </a:solidFill>
                      <a:round/>
                      <a:headEnd/>
                      <a:tailEnd/>
                    </a:ln>
                  </p:spPr>
                  <p:txBody>
                    <a:bodyPr/>
                    <a:lstStyle/>
                    <a:p>
                      <a:endParaRPr lang="en-US"/>
                    </a:p>
                  </p:txBody>
                </p:sp>
                <p:sp>
                  <p:nvSpPr>
                    <p:cNvPr id="7208" name="Freeform 40"/>
                    <p:cNvSpPr>
                      <a:spLocks/>
                    </p:cNvSpPr>
                    <p:nvPr/>
                  </p:nvSpPr>
                  <p:spPr bwMode="auto">
                    <a:xfrm>
                      <a:off x="4837" y="1522"/>
                      <a:ext cx="149" cy="83"/>
                    </a:xfrm>
                    <a:custGeom>
                      <a:avLst/>
                      <a:gdLst/>
                      <a:ahLst/>
                      <a:cxnLst>
                        <a:cxn ang="0">
                          <a:pos x="14" y="146"/>
                        </a:cxn>
                        <a:cxn ang="0">
                          <a:pos x="36" y="131"/>
                        </a:cxn>
                        <a:cxn ang="0">
                          <a:pos x="368" y="1"/>
                        </a:cxn>
                        <a:cxn ang="0">
                          <a:pos x="390" y="0"/>
                        </a:cxn>
                        <a:cxn ang="0">
                          <a:pos x="411" y="9"/>
                        </a:cxn>
                        <a:cxn ang="0">
                          <a:pos x="433" y="25"/>
                        </a:cxn>
                        <a:cxn ang="0">
                          <a:pos x="448" y="53"/>
                        </a:cxn>
                        <a:cxn ang="0">
                          <a:pos x="445" y="77"/>
                        </a:cxn>
                        <a:cxn ang="0">
                          <a:pos x="437" y="102"/>
                        </a:cxn>
                        <a:cxn ang="0">
                          <a:pos x="424" y="117"/>
                        </a:cxn>
                        <a:cxn ang="0">
                          <a:pos x="403" y="128"/>
                        </a:cxn>
                        <a:cxn ang="0">
                          <a:pos x="85" y="248"/>
                        </a:cxn>
                        <a:cxn ang="0">
                          <a:pos x="65" y="249"/>
                        </a:cxn>
                        <a:cxn ang="0">
                          <a:pos x="45" y="244"/>
                        </a:cxn>
                        <a:cxn ang="0">
                          <a:pos x="27" y="233"/>
                        </a:cxn>
                        <a:cxn ang="0">
                          <a:pos x="9" y="218"/>
                        </a:cxn>
                        <a:cxn ang="0">
                          <a:pos x="0" y="196"/>
                        </a:cxn>
                        <a:cxn ang="0">
                          <a:pos x="3" y="168"/>
                        </a:cxn>
                        <a:cxn ang="0">
                          <a:pos x="14" y="146"/>
                        </a:cxn>
                      </a:cxnLst>
                      <a:rect l="0" t="0" r="r" b="b"/>
                      <a:pathLst>
                        <a:path w="448" h="249">
                          <a:moveTo>
                            <a:pt x="14" y="146"/>
                          </a:moveTo>
                          <a:lnTo>
                            <a:pt x="36" y="131"/>
                          </a:lnTo>
                          <a:lnTo>
                            <a:pt x="368" y="1"/>
                          </a:lnTo>
                          <a:lnTo>
                            <a:pt x="390" y="0"/>
                          </a:lnTo>
                          <a:lnTo>
                            <a:pt x="411" y="9"/>
                          </a:lnTo>
                          <a:lnTo>
                            <a:pt x="433" y="25"/>
                          </a:lnTo>
                          <a:lnTo>
                            <a:pt x="448" y="53"/>
                          </a:lnTo>
                          <a:lnTo>
                            <a:pt x="445" y="77"/>
                          </a:lnTo>
                          <a:lnTo>
                            <a:pt x="437" y="102"/>
                          </a:lnTo>
                          <a:lnTo>
                            <a:pt x="424" y="117"/>
                          </a:lnTo>
                          <a:lnTo>
                            <a:pt x="403" y="128"/>
                          </a:lnTo>
                          <a:lnTo>
                            <a:pt x="85" y="248"/>
                          </a:lnTo>
                          <a:lnTo>
                            <a:pt x="65" y="249"/>
                          </a:lnTo>
                          <a:lnTo>
                            <a:pt x="45" y="244"/>
                          </a:lnTo>
                          <a:lnTo>
                            <a:pt x="27" y="233"/>
                          </a:lnTo>
                          <a:lnTo>
                            <a:pt x="9" y="218"/>
                          </a:lnTo>
                          <a:lnTo>
                            <a:pt x="0" y="196"/>
                          </a:lnTo>
                          <a:lnTo>
                            <a:pt x="3" y="168"/>
                          </a:lnTo>
                          <a:lnTo>
                            <a:pt x="14" y="146"/>
                          </a:lnTo>
                          <a:close/>
                        </a:path>
                      </a:pathLst>
                    </a:custGeom>
                    <a:solidFill>
                      <a:srgbClr val="C08040"/>
                    </a:solidFill>
                    <a:ln w="4763">
                      <a:solidFill>
                        <a:srgbClr val="000000"/>
                      </a:solidFill>
                      <a:prstDash val="solid"/>
                      <a:round/>
                      <a:headEnd/>
                      <a:tailEnd/>
                    </a:ln>
                  </p:spPr>
                  <p:txBody>
                    <a:bodyPr/>
                    <a:lstStyle/>
                    <a:p>
                      <a:endParaRPr lang="en-US"/>
                    </a:p>
                  </p:txBody>
                </p:sp>
              </p:grpSp>
            </p:grpSp>
          </p:grpSp>
          <p:grpSp>
            <p:nvGrpSpPr>
              <p:cNvPr id="7209" name="Group 41"/>
              <p:cNvGrpSpPr>
                <a:grpSpLocks/>
              </p:cNvGrpSpPr>
              <p:nvPr/>
            </p:nvGrpSpPr>
            <p:grpSpPr bwMode="auto">
              <a:xfrm>
                <a:off x="4028" y="1864"/>
                <a:ext cx="650" cy="460"/>
                <a:chOff x="4028" y="1864"/>
                <a:chExt cx="650" cy="460"/>
              </a:xfrm>
            </p:grpSpPr>
            <p:sp>
              <p:nvSpPr>
                <p:cNvPr id="7210" name="Freeform 42"/>
                <p:cNvSpPr>
                  <a:spLocks/>
                </p:cNvSpPr>
                <p:nvPr/>
              </p:nvSpPr>
              <p:spPr bwMode="auto">
                <a:xfrm>
                  <a:off x="4028" y="1864"/>
                  <a:ext cx="650" cy="347"/>
                </a:xfrm>
                <a:custGeom>
                  <a:avLst/>
                  <a:gdLst/>
                  <a:ahLst/>
                  <a:cxnLst>
                    <a:cxn ang="0">
                      <a:pos x="0" y="462"/>
                    </a:cxn>
                    <a:cxn ang="0">
                      <a:pos x="154" y="462"/>
                    </a:cxn>
                    <a:cxn ang="0">
                      <a:pos x="241" y="532"/>
                    </a:cxn>
                    <a:cxn ang="0">
                      <a:pos x="299" y="598"/>
                    </a:cxn>
                    <a:cxn ang="0">
                      <a:pos x="421" y="636"/>
                    </a:cxn>
                    <a:cxn ang="0">
                      <a:pos x="508" y="750"/>
                    </a:cxn>
                    <a:cxn ang="0">
                      <a:pos x="645" y="808"/>
                    </a:cxn>
                    <a:cxn ang="0">
                      <a:pos x="816" y="924"/>
                    </a:cxn>
                    <a:cxn ang="0">
                      <a:pos x="1026" y="983"/>
                    </a:cxn>
                    <a:cxn ang="0">
                      <a:pos x="1305" y="1032"/>
                    </a:cxn>
                    <a:cxn ang="0">
                      <a:pos x="1578" y="1042"/>
                    </a:cxn>
                    <a:cxn ang="0">
                      <a:pos x="1821" y="926"/>
                    </a:cxn>
                    <a:cxn ang="0">
                      <a:pos x="1948" y="750"/>
                    </a:cxn>
                    <a:cxn ang="0">
                      <a:pos x="1671" y="0"/>
                    </a:cxn>
                    <a:cxn ang="0">
                      <a:pos x="1556" y="0"/>
                    </a:cxn>
                    <a:cxn ang="0">
                      <a:pos x="1401" y="86"/>
                    </a:cxn>
                    <a:cxn ang="0">
                      <a:pos x="1094" y="387"/>
                    </a:cxn>
                    <a:cxn ang="0">
                      <a:pos x="960" y="357"/>
                    </a:cxn>
                    <a:cxn ang="0">
                      <a:pos x="701" y="300"/>
                    </a:cxn>
                    <a:cxn ang="0">
                      <a:pos x="546" y="232"/>
                    </a:cxn>
                    <a:cxn ang="0">
                      <a:pos x="315" y="96"/>
                    </a:cxn>
                    <a:cxn ang="0">
                      <a:pos x="250" y="96"/>
                    </a:cxn>
                    <a:cxn ang="0">
                      <a:pos x="86" y="146"/>
                    </a:cxn>
                    <a:cxn ang="0">
                      <a:pos x="0" y="462"/>
                    </a:cxn>
                  </a:cxnLst>
                  <a:rect l="0" t="0" r="r" b="b"/>
                  <a:pathLst>
                    <a:path w="1948" h="1042">
                      <a:moveTo>
                        <a:pt x="0" y="462"/>
                      </a:moveTo>
                      <a:lnTo>
                        <a:pt x="154" y="462"/>
                      </a:lnTo>
                      <a:lnTo>
                        <a:pt x="241" y="532"/>
                      </a:lnTo>
                      <a:lnTo>
                        <a:pt x="299" y="598"/>
                      </a:lnTo>
                      <a:lnTo>
                        <a:pt x="421" y="636"/>
                      </a:lnTo>
                      <a:lnTo>
                        <a:pt x="508" y="750"/>
                      </a:lnTo>
                      <a:lnTo>
                        <a:pt x="645" y="808"/>
                      </a:lnTo>
                      <a:lnTo>
                        <a:pt x="816" y="924"/>
                      </a:lnTo>
                      <a:lnTo>
                        <a:pt x="1026" y="983"/>
                      </a:lnTo>
                      <a:lnTo>
                        <a:pt x="1305" y="1032"/>
                      </a:lnTo>
                      <a:lnTo>
                        <a:pt x="1578" y="1042"/>
                      </a:lnTo>
                      <a:lnTo>
                        <a:pt x="1821" y="926"/>
                      </a:lnTo>
                      <a:lnTo>
                        <a:pt x="1948" y="750"/>
                      </a:lnTo>
                      <a:lnTo>
                        <a:pt x="1671" y="0"/>
                      </a:lnTo>
                      <a:lnTo>
                        <a:pt x="1556" y="0"/>
                      </a:lnTo>
                      <a:lnTo>
                        <a:pt x="1401" y="86"/>
                      </a:lnTo>
                      <a:lnTo>
                        <a:pt x="1094" y="387"/>
                      </a:lnTo>
                      <a:lnTo>
                        <a:pt x="960" y="357"/>
                      </a:lnTo>
                      <a:lnTo>
                        <a:pt x="701" y="300"/>
                      </a:lnTo>
                      <a:lnTo>
                        <a:pt x="546" y="232"/>
                      </a:lnTo>
                      <a:lnTo>
                        <a:pt x="315" y="96"/>
                      </a:lnTo>
                      <a:lnTo>
                        <a:pt x="250" y="96"/>
                      </a:lnTo>
                      <a:lnTo>
                        <a:pt x="86" y="146"/>
                      </a:lnTo>
                      <a:lnTo>
                        <a:pt x="0" y="462"/>
                      </a:lnTo>
                      <a:close/>
                    </a:path>
                  </a:pathLst>
                </a:custGeom>
                <a:solidFill>
                  <a:srgbClr val="00FFFF"/>
                </a:solidFill>
                <a:ln w="4763">
                  <a:solidFill>
                    <a:srgbClr val="000000"/>
                  </a:solidFill>
                  <a:prstDash val="solid"/>
                  <a:round/>
                  <a:headEnd/>
                  <a:tailEnd/>
                </a:ln>
              </p:spPr>
              <p:txBody>
                <a:bodyPr/>
                <a:lstStyle/>
                <a:p>
                  <a:endParaRPr lang="en-US"/>
                </a:p>
              </p:txBody>
            </p:sp>
            <p:sp>
              <p:nvSpPr>
                <p:cNvPr id="7211" name="Freeform 43"/>
                <p:cNvSpPr>
                  <a:spLocks/>
                </p:cNvSpPr>
                <p:nvPr/>
              </p:nvSpPr>
              <p:spPr bwMode="auto">
                <a:xfrm>
                  <a:off x="4402" y="2211"/>
                  <a:ext cx="88" cy="113"/>
                </a:xfrm>
                <a:custGeom>
                  <a:avLst/>
                  <a:gdLst/>
                  <a:ahLst/>
                  <a:cxnLst>
                    <a:cxn ang="0">
                      <a:pos x="265" y="0"/>
                    </a:cxn>
                    <a:cxn ang="0">
                      <a:pos x="222" y="87"/>
                    </a:cxn>
                    <a:cxn ang="0">
                      <a:pos x="194" y="140"/>
                    </a:cxn>
                    <a:cxn ang="0">
                      <a:pos x="130" y="195"/>
                    </a:cxn>
                    <a:cxn ang="0">
                      <a:pos x="83" y="258"/>
                    </a:cxn>
                    <a:cxn ang="0">
                      <a:pos x="30" y="311"/>
                    </a:cxn>
                    <a:cxn ang="0">
                      <a:pos x="0" y="339"/>
                    </a:cxn>
                    <a:cxn ang="0">
                      <a:pos x="39" y="335"/>
                    </a:cxn>
                    <a:cxn ang="0">
                      <a:pos x="79" y="311"/>
                    </a:cxn>
                    <a:cxn ang="0">
                      <a:pos x="126" y="288"/>
                    </a:cxn>
                    <a:cxn ang="0">
                      <a:pos x="149" y="273"/>
                    </a:cxn>
                    <a:cxn ang="0">
                      <a:pos x="160" y="239"/>
                    </a:cxn>
                    <a:cxn ang="0">
                      <a:pos x="179" y="209"/>
                    </a:cxn>
                    <a:cxn ang="0">
                      <a:pos x="204" y="172"/>
                    </a:cxn>
                    <a:cxn ang="0">
                      <a:pos x="231" y="140"/>
                    </a:cxn>
                    <a:cxn ang="0">
                      <a:pos x="250" y="91"/>
                    </a:cxn>
                    <a:cxn ang="0">
                      <a:pos x="265" y="0"/>
                    </a:cxn>
                  </a:cxnLst>
                  <a:rect l="0" t="0" r="r" b="b"/>
                  <a:pathLst>
                    <a:path w="265" h="339">
                      <a:moveTo>
                        <a:pt x="265" y="0"/>
                      </a:moveTo>
                      <a:lnTo>
                        <a:pt x="222" y="87"/>
                      </a:lnTo>
                      <a:lnTo>
                        <a:pt x="194" y="140"/>
                      </a:lnTo>
                      <a:lnTo>
                        <a:pt x="130" y="195"/>
                      </a:lnTo>
                      <a:lnTo>
                        <a:pt x="83" y="258"/>
                      </a:lnTo>
                      <a:lnTo>
                        <a:pt x="30" y="311"/>
                      </a:lnTo>
                      <a:lnTo>
                        <a:pt x="0" y="339"/>
                      </a:lnTo>
                      <a:lnTo>
                        <a:pt x="39" y="335"/>
                      </a:lnTo>
                      <a:lnTo>
                        <a:pt x="79" y="311"/>
                      </a:lnTo>
                      <a:lnTo>
                        <a:pt x="126" y="288"/>
                      </a:lnTo>
                      <a:lnTo>
                        <a:pt x="149" y="273"/>
                      </a:lnTo>
                      <a:lnTo>
                        <a:pt x="160" y="239"/>
                      </a:lnTo>
                      <a:lnTo>
                        <a:pt x="179" y="209"/>
                      </a:lnTo>
                      <a:lnTo>
                        <a:pt x="204" y="172"/>
                      </a:lnTo>
                      <a:lnTo>
                        <a:pt x="231" y="140"/>
                      </a:lnTo>
                      <a:lnTo>
                        <a:pt x="250" y="91"/>
                      </a:lnTo>
                      <a:lnTo>
                        <a:pt x="265" y="0"/>
                      </a:lnTo>
                      <a:close/>
                    </a:path>
                  </a:pathLst>
                </a:custGeom>
                <a:solidFill>
                  <a:srgbClr val="00C0E0"/>
                </a:solidFill>
                <a:ln w="4763">
                  <a:solidFill>
                    <a:srgbClr val="00C0E0"/>
                  </a:solidFill>
                  <a:prstDash val="solid"/>
                  <a:round/>
                  <a:headEnd/>
                  <a:tailEnd/>
                </a:ln>
              </p:spPr>
              <p:txBody>
                <a:bodyPr/>
                <a:lstStyle/>
                <a:p>
                  <a:endParaRPr lang="en-US"/>
                </a:p>
              </p:txBody>
            </p:sp>
          </p:grpSp>
          <p:grpSp>
            <p:nvGrpSpPr>
              <p:cNvPr id="7212" name="Group 44"/>
              <p:cNvGrpSpPr>
                <a:grpSpLocks/>
              </p:cNvGrpSpPr>
              <p:nvPr/>
            </p:nvGrpSpPr>
            <p:grpSpPr bwMode="auto">
              <a:xfrm>
                <a:off x="3948" y="1856"/>
                <a:ext cx="188" cy="236"/>
                <a:chOff x="3948" y="1856"/>
                <a:chExt cx="188" cy="236"/>
              </a:xfrm>
            </p:grpSpPr>
            <p:sp>
              <p:nvSpPr>
                <p:cNvPr id="7213" name="Freeform 45"/>
                <p:cNvSpPr>
                  <a:spLocks/>
                </p:cNvSpPr>
                <p:nvPr/>
              </p:nvSpPr>
              <p:spPr bwMode="auto">
                <a:xfrm>
                  <a:off x="3948" y="1856"/>
                  <a:ext cx="188" cy="236"/>
                </a:xfrm>
                <a:custGeom>
                  <a:avLst/>
                  <a:gdLst/>
                  <a:ahLst/>
                  <a:cxnLst>
                    <a:cxn ang="0">
                      <a:pos x="358" y="39"/>
                    </a:cxn>
                    <a:cxn ang="0">
                      <a:pos x="457" y="0"/>
                    </a:cxn>
                    <a:cxn ang="0">
                      <a:pos x="496" y="4"/>
                    </a:cxn>
                    <a:cxn ang="0">
                      <a:pos x="522" y="44"/>
                    </a:cxn>
                    <a:cxn ang="0">
                      <a:pos x="509" y="91"/>
                    </a:cxn>
                    <a:cxn ang="0">
                      <a:pos x="471" y="124"/>
                    </a:cxn>
                    <a:cxn ang="0">
                      <a:pos x="420" y="150"/>
                    </a:cxn>
                    <a:cxn ang="0">
                      <a:pos x="354" y="177"/>
                    </a:cxn>
                    <a:cxn ang="0">
                      <a:pos x="294" y="186"/>
                    </a:cxn>
                    <a:cxn ang="0">
                      <a:pos x="245" y="191"/>
                    </a:cxn>
                    <a:cxn ang="0">
                      <a:pos x="289" y="203"/>
                    </a:cxn>
                    <a:cxn ang="0">
                      <a:pos x="342" y="206"/>
                    </a:cxn>
                    <a:cxn ang="0">
                      <a:pos x="426" y="178"/>
                    </a:cxn>
                    <a:cxn ang="0">
                      <a:pos x="516" y="140"/>
                    </a:cxn>
                    <a:cxn ang="0">
                      <a:pos x="543" y="150"/>
                    </a:cxn>
                    <a:cxn ang="0">
                      <a:pos x="552" y="180"/>
                    </a:cxn>
                    <a:cxn ang="0">
                      <a:pos x="544" y="231"/>
                    </a:cxn>
                    <a:cxn ang="0">
                      <a:pos x="512" y="267"/>
                    </a:cxn>
                    <a:cxn ang="0">
                      <a:pos x="447" y="305"/>
                    </a:cxn>
                    <a:cxn ang="0">
                      <a:pos x="270" y="357"/>
                    </a:cxn>
                    <a:cxn ang="0">
                      <a:pos x="373" y="349"/>
                    </a:cxn>
                    <a:cxn ang="0">
                      <a:pos x="454" y="338"/>
                    </a:cxn>
                    <a:cxn ang="0">
                      <a:pos x="534" y="318"/>
                    </a:cxn>
                    <a:cxn ang="0">
                      <a:pos x="564" y="344"/>
                    </a:cxn>
                    <a:cxn ang="0">
                      <a:pos x="555" y="383"/>
                    </a:cxn>
                    <a:cxn ang="0">
                      <a:pos x="533" y="419"/>
                    </a:cxn>
                    <a:cxn ang="0">
                      <a:pos x="474" y="450"/>
                    </a:cxn>
                    <a:cxn ang="0">
                      <a:pos x="392" y="475"/>
                    </a:cxn>
                    <a:cxn ang="0">
                      <a:pos x="280" y="494"/>
                    </a:cxn>
                    <a:cxn ang="0">
                      <a:pos x="232" y="558"/>
                    </a:cxn>
                    <a:cxn ang="0">
                      <a:pos x="211" y="640"/>
                    </a:cxn>
                    <a:cxn ang="0">
                      <a:pos x="155" y="686"/>
                    </a:cxn>
                    <a:cxn ang="0">
                      <a:pos x="108" y="708"/>
                    </a:cxn>
                    <a:cxn ang="0">
                      <a:pos x="59" y="705"/>
                    </a:cxn>
                    <a:cxn ang="0">
                      <a:pos x="29" y="679"/>
                    </a:cxn>
                    <a:cxn ang="0">
                      <a:pos x="19" y="621"/>
                    </a:cxn>
                    <a:cxn ang="0">
                      <a:pos x="28" y="563"/>
                    </a:cxn>
                    <a:cxn ang="0">
                      <a:pos x="54" y="504"/>
                    </a:cxn>
                    <a:cxn ang="0">
                      <a:pos x="102" y="469"/>
                    </a:cxn>
                    <a:cxn ang="0">
                      <a:pos x="63" y="454"/>
                    </a:cxn>
                    <a:cxn ang="0">
                      <a:pos x="35" y="434"/>
                    </a:cxn>
                    <a:cxn ang="0">
                      <a:pos x="28" y="397"/>
                    </a:cxn>
                    <a:cxn ang="0">
                      <a:pos x="38" y="351"/>
                    </a:cxn>
                    <a:cxn ang="0">
                      <a:pos x="57" y="327"/>
                    </a:cxn>
                    <a:cxn ang="0">
                      <a:pos x="28" y="313"/>
                    </a:cxn>
                    <a:cxn ang="0">
                      <a:pos x="3" y="283"/>
                    </a:cxn>
                    <a:cxn ang="0">
                      <a:pos x="0" y="239"/>
                    </a:cxn>
                    <a:cxn ang="0">
                      <a:pos x="18" y="205"/>
                    </a:cxn>
                    <a:cxn ang="0">
                      <a:pos x="44" y="184"/>
                    </a:cxn>
                    <a:cxn ang="0">
                      <a:pos x="16" y="146"/>
                    </a:cxn>
                    <a:cxn ang="0">
                      <a:pos x="19" y="106"/>
                    </a:cxn>
                    <a:cxn ang="0">
                      <a:pos x="37" y="70"/>
                    </a:cxn>
                    <a:cxn ang="0">
                      <a:pos x="69" y="38"/>
                    </a:cxn>
                    <a:cxn ang="0">
                      <a:pos x="119" y="28"/>
                    </a:cxn>
                    <a:cxn ang="0">
                      <a:pos x="177" y="42"/>
                    </a:cxn>
                    <a:cxn ang="0">
                      <a:pos x="263" y="54"/>
                    </a:cxn>
                    <a:cxn ang="0">
                      <a:pos x="358" y="39"/>
                    </a:cxn>
                  </a:cxnLst>
                  <a:rect l="0" t="0" r="r" b="b"/>
                  <a:pathLst>
                    <a:path w="564" h="708">
                      <a:moveTo>
                        <a:pt x="358" y="39"/>
                      </a:moveTo>
                      <a:lnTo>
                        <a:pt x="457" y="0"/>
                      </a:lnTo>
                      <a:lnTo>
                        <a:pt x="496" y="4"/>
                      </a:lnTo>
                      <a:lnTo>
                        <a:pt x="522" y="44"/>
                      </a:lnTo>
                      <a:lnTo>
                        <a:pt x="509" y="91"/>
                      </a:lnTo>
                      <a:lnTo>
                        <a:pt x="471" y="124"/>
                      </a:lnTo>
                      <a:lnTo>
                        <a:pt x="420" y="150"/>
                      </a:lnTo>
                      <a:lnTo>
                        <a:pt x="354" y="177"/>
                      </a:lnTo>
                      <a:lnTo>
                        <a:pt x="294" y="186"/>
                      </a:lnTo>
                      <a:lnTo>
                        <a:pt x="245" y="191"/>
                      </a:lnTo>
                      <a:lnTo>
                        <a:pt x="289" y="203"/>
                      </a:lnTo>
                      <a:lnTo>
                        <a:pt x="342" y="206"/>
                      </a:lnTo>
                      <a:lnTo>
                        <a:pt x="426" y="178"/>
                      </a:lnTo>
                      <a:lnTo>
                        <a:pt x="516" y="140"/>
                      </a:lnTo>
                      <a:lnTo>
                        <a:pt x="543" y="150"/>
                      </a:lnTo>
                      <a:lnTo>
                        <a:pt x="552" y="180"/>
                      </a:lnTo>
                      <a:lnTo>
                        <a:pt x="544" y="231"/>
                      </a:lnTo>
                      <a:lnTo>
                        <a:pt x="512" y="267"/>
                      </a:lnTo>
                      <a:lnTo>
                        <a:pt x="447" y="305"/>
                      </a:lnTo>
                      <a:lnTo>
                        <a:pt x="270" y="357"/>
                      </a:lnTo>
                      <a:lnTo>
                        <a:pt x="373" y="349"/>
                      </a:lnTo>
                      <a:lnTo>
                        <a:pt x="454" y="338"/>
                      </a:lnTo>
                      <a:lnTo>
                        <a:pt x="534" y="318"/>
                      </a:lnTo>
                      <a:lnTo>
                        <a:pt x="564" y="344"/>
                      </a:lnTo>
                      <a:lnTo>
                        <a:pt x="555" y="383"/>
                      </a:lnTo>
                      <a:lnTo>
                        <a:pt x="533" y="419"/>
                      </a:lnTo>
                      <a:lnTo>
                        <a:pt x="474" y="450"/>
                      </a:lnTo>
                      <a:lnTo>
                        <a:pt x="392" y="475"/>
                      </a:lnTo>
                      <a:lnTo>
                        <a:pt x="280" y="494"/>
                      </a:lnTo>
                      <a:lnTo>
                        <a:pt x="232" y="558"/>
                      </a:lnTo>
                      <a:lnTo>
                        <a:pt x="211" y="640"/>
                      </a:lnTo>
                      <a:lnTo>
                        <a:pt x="155" y="686"/>
                      </a:lnTo>
                      <a:lnTo>
                        <a:pt x="108" y="708"/>
                      </a:lnTo>
                      <a:lnTo>
                        <a:pt x="59" y="705"/>
                      </a:lnTo>
                      <a:lnTo>
                        <a:pt x="29" y="679"/>
                      </a:lnTo>
                      <a:lnTo>
                        <a:pt x="19" y="621"/>
                      </a:lnTo>
                      <a:lnTo>
                        <a:pt x="28" y="563"/>
                      </a:lnTo>
                      <a:lnTo>
                        <a:pt x="54" y="504"/>
                      </a:lnTo>
                      <a:lnTo>
                        <a:pt x="102" y="469"/>
                      </a:lnTo>
                      <a:lnTo>
                        <a:pt x="63" y="454"/>
                      </a:lnTo>
                      <a:lnTo>
                        <a:pt x="35" y="434"/>
                      </a:lnTo>
                      <a:lnTo>
                        <a:pt x="28" y="397"/>
                      </a:lnTo>
                      <a:lnTo>
                        <a:pt x="38" y="351"/>
                      </a:lnTo>
                      <a:lnTo>
                        <a:pt x="57" y="327"/>
                      </a:lnTo>
                      <a:lnTo>
                        <a:pt x="28" y="313"/>
                      </a:lnTo>
                      <a:lnTo>
                        <a:pt x="3" y="283"/>
                      </a:lnTo>
                      <a:lnTo>
                        <a:pt x="0" y="239"/>
                      </a:lnTo>
                      <a:lnTo>
                        <a:pt x="18" y="205"/>
                      </a:lnTo>
                      <a:lnTo>
                        <a:pt x="44" y="184"/>
                      </a:lnTo>
                      <a:lnTo>
                        <a:pt x="16" y="146"/>
                      </a:lnTo>
                      <a:lnTo>
                        <a:pt x="19" y="106"/>
                      </a:lnTo>
                      <a:lnTo>
                        <a:pt x="37" y="70"/>
                      </a:lnTo>
                      <a:lnTo>
                        <a:pt x="69" y="38"/>
                      </a:lnTo>
                      <a:lnTo>
                        <a:pt x="119" y="28"/>
                      </a:lnTo>
                      <a:lnTo>
                        <a:pt x="177" y="42"/>
                      </a:lnTo>
                      <a:lnTo>
                        <a:pt x="263" y="54"/>
                      </a:lnTo>
                      <a:lnTo>
                        <a:pt x="358" y="39"/>
                      </a:lnTo>
                      <a:close/>
                    </a:path>
                  </a:pathLst>
                </a:custGeom>
                <a:solidFill>
                  <a:srgbClr val="E0A080"/>
                </a:solidFill>
                <a:ln w="4763">
                  <a:solidFill>
                    <a:srgbClr val="000000"/>
                  </a:solidFill>
                  <a:prstDash val="solid"/>
                  <a:round/>
                  <a:headEnd/>
                  <a:tailEnd/>
                </a:ln>
              </p:spPr>
              <p:txBody>
                <a:bodyPr/>
                <a:lstStyle/>
                <a:p>
                  <a:endParaRPr lang="en-US"/>
                </a:p>
              </p:txBody>
            </p:sp>
            <p:sp>
              <p:nvSpPr>
                <p:cNvPr id="7214" name="Freeform 46"/>
                <p:cNvSpPr>
                  <a:spLocks/>
                </p:cNvSpPr>
                <p:nvPr/>
              </p:nvSpPr>
              <p:spPr bwMode="auto">
                <a:xfrm>
                  <a:off x="3981" y="1921"/>
                  <a:ext cx="62" cy="7"/>
                </a:xfrm>
                <a:custGeom>
                  <a:avLst/>
                  <a:gdLst/>
                  <a:ahLst/>
                  <a:cxnLst>
                    <a:cxn ang="0">
                      <a:pos x="0" y="0"/>
                    </a:cxn>
                    <a:cxn ang="0">
                      <a:pos x="48" y="17"/>
                    </a:cxn>
                    <a:cxn ang="0">
                      <a:pos x="112" y="23"/>
                    </a:cxn>
                    <a:cxn ang="0">
                      <a:pos x="188" y="0"/>
                    </a:cxn>
                  </a:cxnLst>
                  <a:rect l="0" t="0" r="r" b="b"/>
                  <a:pathLst>
                    <a:path w="188" h="23">
                      <a:moveTo>
                        <a:pt x="0" y="0"/>
                      </a:moveTo>
                      <a:lnTo>
                        <a:pt x="48" y="17"/>
                      </a:lnTo>
                      <a:lnTo>
                        <a:pt x="112" y="23"/>
                      </a:lnTo>
                      <a:lnTo>
                        <a:pt x="188" y="0"/>
                      </a:lnTo>
                    </a:path>
                  </a:pathLst>
                </a:custGeom>
                <a:noFill/>
                <a:ln w="4763">
                  <a:solidFill>
                    <a:srgbClr val="000000"/>
                  </a:solidFill>
                  <a:prstDash val="solid"/>
                  <a:round/>
                  <a:headEnd/>
                  <a:tailEnd/>
                </a:ln>
              </p:spPr>
              <p:txBody>
                <a:bodyPr/>
                <a:lstStyle/>
                <a:p>
                  <a:endParaRPr lang="en-US"/>
                </a:p>
              </p:txBody>
            </p:sp>
            <p:sp>
              <p:nvSpPr>
                <p:cNvPr id="7215" name="Freeform 47"/>
                <p:cNvSpPr>
                  <a:spLocks/>
                </p:cNvSpPr>
                <p:nvPr/>
              </p:nvSpPr>
              <p:spPr bwMode="auto">
                <a:xfrm>
                  <a:off x="3976" y="1963"/>
                  <a:ext cx="66" cy="12"/>
                </a:xfrm>
                <a:custGeom>
                  <a:avLst/>
                  <a:gdLst/>
                  <a:ahLst/>
                  <a:cxnLst>
                    <a:cxn ang="0">
                      <a:pos x="0" y="0"/>
                    </a:cxn>
                    <a:cxn ang="0">
                      <a:pos x="56" y="26"/>
                    </a:cxn>
                    <a:cxn ang="0">
                      <a:pos x="100" y="34"/>
                    </a:cxn>
                    <a:cxn ang="0">
                      <a:pos x="138" y="37"/>
                    </a:cxn>
                    <a:cxn ang="0">
                      <a:pos x="199" y="32"/>
                    </a:cxn>
                  </a:cxnLst>
                  <a:rect l="0" t="0" r="r" b="b"/>
                  <a:pathLst>
                    <a:path w="199" h="37">
                      <a:moveTo>
                        <a:pt x="0" y="0"/>
                      </a:moveTo>
                      <a:lnTo>
                        <a:pt x="56" y="26"/>
                      </a:lnTo>
                      <a:lnTo>
                        <a:pt x="100" y="34"/>
                      </a:lnTo>
                      <a:lnTo>
                        <a:pt x="138" y="37"/>
                      </a:lnTo>
                      <a:lnTo>
                        <a:pt x="199" y="32"/>
                      </a:lnTo>
                    </a:path>
                  </a:pathLst>
                </a:custGeom>
                <a:noFill/>
                <a:ln w="4763">
                  <a:solidFill>
                    <a:srgbClr val="000000"/>
                  </a:solidFill>
                  <a:prstDash val="solid"/>
                  <a:round/>
                  <a:headEnd/>
                  <a:tailEnd/>
                </a:ln>
              </p:spPr>
              <p:txBody>
                <a:bodyPr/>
                <a:lstStyle/>
                <a:p>
                  <a:endParaRPr lang="en-US"/>
                </a:p>
              </p:txBody>
            </p:sp>
            <p:sp>
              <p:nvSpPr>
                <p:cNvPr id="7216" name="Freeform 48"/>
                <p:cNvSpPr>
                  <a:spLocks/>
                </p:cNvSpPr>
                <p:nvPr/>
              </p:nvSpPr>
              <p:spPr bwMode="auto">
                <a:xfrm>
                  <a:off x="3985" y="2012"/>
                  <a:ext cx="54" cy="8"/>
                </a:xfrm>
                <a:custGeom>
                  <a:avLst/>
                  <a:gdLst/>
                  <a:ahLst/>
                  <a:cxnLst>
                    <a:cxn ang="0">
                      <a:pos x="0" y="0"/>
                    </a:cxn>
                    <a:cxn ang="0">
                      <a:pos x="48" y="16"/>
                    </a:cxn>
                    <a:cxn ang="0">
                      <a:pos x="101" y="24"/>
                    </a:cxn>
                    <a:cxn ang="0">
                      <a:pos x="162" y="21"/>
                    </a:cxn>
                  </a:cxnLst>
                  <a:rect l="0" t="0" r="r" b="b"/>
                  <a:pathLst>
                    <a:path w="162" h="24">
                      <a:moveTo>
                        <a:pt x="0" y="0"/>
                      </a:moveTo>
                      <a:lnTo>
                        <a:pt x="48" y="16"/>
                      </a:lnTo>
                      <a:lnTo>
                        <a:pt x="101" y="24"/>
                      </a:lnTo>
                      <a:lnTo>
                        <a:pt x="162" y="21"/>
                      </a:lnTo>
                    </a:path>
                  </a:pathLst>
                </a:custGeom>
                <a:noFill/>
                <a:ln w="4763">
                  <a:solidFill>
                    <a:srgbClr val="000000"/>
                  </a:solidFill>
                  <a:prstDash val="solid"/>
                  <a:round/>
                  <a:headEnd/>
                  <a:tailEnd/>
                </a:ln>
              </p:spPr>
              <p:txBody>
                <a:bodyPr/>
                <a:lstStyle/>
                <a:p>
                  <a:endParaRPr lang="en-US"/>
                </a:p>
              </p:txBody>
            </p:sp>
            <p:sp>
              <p:nvSpPr>
                <p:cNvPr id="7217" name="Freeform 49"/>
                <p:cNvSpPr>
                  <a:spLocks/>
                </p:cNvSpPr>
                <p:nvPr/>
              </p:nvSpPr>
              <p:spPr bwMode="auto">
                <a:xfrm>
                  <a:off x="3974" y="2040"/>
                  <a:ext cx="44" cy="44"/>
                </a:xfrm>
                <a:custGeom>
                  <a:avLst/>
                  <a:gdLst/>
                  <a:ahLst/>
                  <a:cxnLst>
                    <a:cxn ang="0">
                      <a:pos x="0" y="69"/>
                    </a:cxn>
                    <a:cxn ang="0">
                      <a:pos x="30" y="40"/>
                    </a:cxn>
                    <a:cxn ang="0">
                      <a:pos x="53" y="3"/>
                    </a:cxn>
                    <a:cxn ang="0">
                      <a:pos x="90" y="0"/>
                    </a:cxn>
                    <a:cxn ang="0">
                      <a:pos x="120" y="13"/>
                    </a:cxn>
                    <a:cxn ang="0">
                      <a:pos x="131" y="46"/>
                    </a:cxn>
                    <a:cxn ang="0">
                      <a:pos x="128" y="72"/>
                    </a:cxn>
                    <a:cxn ang="0">
                      <a:pos x="117" y="102"/>
                    </a:cxn>
                    <a:cxn ang="0">
                      <a:pos x="89" y="130"/>
                    </a:cxn>
                  </a:cxnLst>
                  <a:rect l="0" t="0" r="r" b="b"/>
                  <a:pathLst>
                    <a:path w="131" h="130">
                      <a:moveTo>
                        <a:pt x="0" y="69"/>
                      </a:moveTo>
                      <a:lnTo>
                        <a:pt x="30" y="40"/>
                      </a:lnTo>
                      <a:lnTo>
                        <a:pt x="53" y="3"/>
                      </a:lnTo>
                      <a:lnTo>
                        <a:pt x="90" y="0"/>
                      </a:lnTo>
                      <a:lnTo>
                        <a:pt x="120" y="13"/>
                      </a:lnTo>
                      <a:lnTo>
                        <a:pt x="131" y="46"/>
                      </a:lnTo>
                      <a:lnTo>
                        <a:pt x="128" y="72"/>
                      </a:lnTo>
                      <a:lnTo>
                        <a:pt x="117" y="102"/>
                      </a:lnTo>
                      <a:lnTo>
                        <a:pt x="89" y="130"/>
                      </a:lnTo>
                    </a:path>
                  </a:pathLst>
                </a:custGeom>
                <a:noFill/>
                <a:ln w="4763">
                  <a:solidFill>
                    <a:srgbClr val="000000"/>
                  </a:solidFill>
                  <a:prstDash val="solid"/>
                  <a:round/>
                  <a:headEnd/>
                  <a:tailEnd/>
                </a:ln>
              </p:spPr>
              <p:txBody>
                <a:bodyPr/>
                <a:lstStyle/>
                <a:p>
                  <a:endParaRPr lang="en-US"/>
                </a:p>
              </p:txBody>
            </p:sp>
          </p:grpSp>
          <p:grpSp>
            <p:nvGrpSpPr>
              <p:cNvPr id="7218" name="Group 50"/>
              <p:cNvGrpSpPr>
                <a:grpSpLocks/>
              </p:cNvGrpSpPr>
              <p:nvPr/>
            </p:nvGrpSpPr>
            <p:grpSpPr bwMode="auto">
              <a:xfrm>
                <a:off x="4298" y="1936"/>
                <a:ext cx="658" cy="488"/>
                <a:chOff x="4298" y="1936"/>
                <a:chExt cx="658" cy="488"/>
              </a:xfrm>
            </p:grpSpPr>
            <p:sp>
              <p:nvSpPr>
                <p:cNvPr id="7219" name="Freeform 51"/>
                <p:cNvSpPr>
                  <a:spLocks/>
                </p:cNvSpPr>
                <p:nvPr/>
              </p:nvSpPr>
              <p:spPr bwMode="auto">
                <a:xfrm>
                  <a:off x="4298" y="1936"/>
                  <a:ext cx="658" cy="488"/>
                </a:xfrm>
                <a:custGeom>
                  <a:avLst/>
                  <a:gdLst/>
                  <a:ahLst/>
                  <a:cxnLst>
                    <a:cxn ang="0">
                      <a:pos x="525" y="703"/>
                    </a:cxn>
                    <a:cxn ang="0">
                      <a:pos x="636" y="751"/>
                    </a:cxn>
                    <a:cxn ang="0">
                      <a:pos x="680" y="686"/>
                    </a:cxn>
                    <a:cxn ang="0">
                      <a:pos x="749" y="596"/>
                    </a:cxn>
                    <a:cxn ang="0">
                      <a:pos x="833" y="505"/>
                    </a:cxn>
                    <a:cxn ang="0">
                      <a:pos x="944" y="419"/>
                    </a:cxn>
                    <a:cxn ang="0">
                      <a:pos x="1081" y="320"/>
                    </a:cxn>
                    <a:cxn ang="0">
                      <a:pos x="1245" y="226"/>
                    </a:cxn>
                    <a:cxn ang="0">
                      <a:pos x="1424" y="121"/>
                    </a:cxn>
                    <a:cxn ang="0">
                      <a:pos x="1621" y="5"/>
                    </a:cxn>
                    <a:cxn ang="0">
                      <a:pos x="1697" y="0"/>
                    </a:cxn>
                    <a:cxn ang="0">
                      <a:pos x="1788" y="40"/>
                    </a:cxn>
                    <a:cxn ang="0">
                      <a:pos x="1869" y="140"/>
                    </a:cxn>
                    <a:cxn ang="0">
                      <a:pos x="1927" y="270"/>
                    </a:cxn>
                    <a:cxn ang="0">
                      <a:pos x="1955" y="419"/>
                    </a:cxn>
                    <a:cxn ang="0">
                      <a:pos x="1976" y="648"/>
                    </a:cxn>
                    <a:cxn ang="0">
                      <a:pos x="1968" y="794"/>
                    </a:cxn>
                    <a:cxn ang="0">
                      <a:pos x="1936" y="980"/>
                    </a:cxn>
                    <a:cxn ang="0">
                      <a:pos x="1874" y="1162"/>
                    </a:cxn>
                    <a:cxn ang="0">
                      <a:pos x="1795" y="1328"/>
                    </a:cxn>
                    <a:cxn ang="0">
                      <a:pos x="1707" y="1463"/>
                    </a:cxn>
                    <a:cxn ang="0">
                      <a:pos x="0" y="1463"/>
                    </a:cxn>
                    <a:cxn ang="0">
                      <a:pos x="152" y="1128"/>
                    </a:cxn>
                    <a:cxn ang="0">
                      <a:pos x="237" y="1168"/>
                    </a:cxn>
                    <a:cxn ang="0">
                      <a:pos x="324" y="1101"/>
                    </a:cxn>
                    <a:cxn ang="0">
                      <a:pos x="410" y="1023"/>
                    </a:cxn>
                    <a:cxn ang="0">
                      <a:pos x="448" y="976"/>
                    </a:cxn>
                    <a:cxn ang="0">
                      <a:pos x="497" y="890"/>
                    </a:cxn>
                    <a:cxn ang="0">
                      <a:pos x="525" y="703"/>
                    </a:cxn>
                  </a:cxnLst>
                  <a:rect l="0" t="0" r="r" b="b"/>
                  <a:pathLst>
                    <a:path w="1976" h="1463">
                      <a:moveTo>
                        <a:pt x="525" y="703"/>
                      </a:moveTo>
                      <a:lnTo>
                        <a:pt x="636" y="751"/>
                      </a:lnTo>
                      <a:lnTo>
                        <a:pt x="680" y="686"/>
                      </a:lnTo>
                      <a:lnTo>
                        <a:pt x="749" y="596"/>
                      </a:lnTo>
                      <a:lnTo>
                        <a:pt x="833" y="505"/>
                      </a:lnTo>
                      <a:lnTo>
                        <a:pt x="944" y="419"/>
                      </a:lnTo>
                      <a:lnTo>
                        <a:pt x="1081" y="320"/>
                      </a:lnTo>
                      <a:lnTo>
                        <a:pt x="1245" y="226"/>
                      </a:lnTo>
                      <a:lnTo>
                        <a:pt x="1424" y="121"/>
                      </a:lnTo>
                      <a:lnTo>
                        <a:pt x="1621" y="5"/>
                      </a:lnTo>
                      <a:lnTo>
                        <a:pt x="1697" y="0"/>
                      </a:lnTo>
                      <a:lnTo>
                        <a:pt x="1788" y="40"/>
                      </a:lnTo>
                      <a:lnTo>
                        <a:pt x="1869" y="140"/>
                      </a:lnTo>
                      <a:lnTo>
                        <a:pt x="1927" y="270"/>
                      </a:lnTo>
                      <a:lnTo>
                        <a:pt x="1955" y="419"/>
                      </a:lnTo>
                      <a:lnTo>
                        <a:pt x="1976" y="648"/>
                      </a:lnTo>
                      <a:lnTo>
                        <a:pt x="1968" y="794"/>
                      </a:lnTo>
                      <a:lnTo>
                        <a:pt x="1936" y="980"/>
                      </a:lnTo>
                      <a:lnTo>
                        <a:pt x="1874" y="1162"/>
                      </a:lnTo>
                      <a:lnTo>
                        <a:pt x="1795" y="1328"/>
                      </a:lnTo>
                      <a:lnTo>
                        <a:pt x="1707" y="1463"/>
                      </a:lnTo>
                      <a:lnTo>
                        <a:pt x="0" y="1463"/>
                      </a:lnTo>
                      <a:lnTo>
                        <a:pt x="152" y="1128"/>
                      </a:lnTo>
                      <a:lnTo>
                        <a:pt x="237" y="1168"/>
                      </a:lnTo>
                      <a:lnTo>
                        <a:pt x="324" y="1101"/>
                      </a:lnTo>
                      <a:lnTo>
                        <a:pt x="410" y="1023"/>
                      </a:lnTo>
                      <a:lnTo>
                        <a:pt x="448" y="976"/>
                      </a:lnTo>
                      <a:lnTo>
                        <a:pt x="497" y="890"/>
                      </a:lnTo>
                      <a:lnTo>
                        <a:pt x="525" y="703"/>
                      </a:lnTo>
                      <a:close/>
                    </a:path>
                  </a:pathLst>
                </a:custGeom>
                <a:solidFill>
                  <a:srgbClr val="00FFFF"/>
                </a:solidFill>
                <a:ln w="4763">
                  <a:solidFill>
                    <a:srgbClr val="000000"/>
                  </a:solidFill>
                  <a:prstDash val="solid"/>
                  <a:round/>
                  <a:headEnd/>
                  <a:tailEnd/>
                </a:ln>
              </p:spPr>
              <p:txBody>
                <a:bodyPr/>
                <a:lstStyle/>
                <a:p>
                  <a:endParaRPr lang="en-US"/>
                </a:p>
              </p:txBody>
            </p:sp>
            <p:grpSp>
              <p:nvGrpSpPr>
                <p:cNvPr id="7220" name="Group 52"/>
                <p:cNvGrpSpPr>
                  <a:grpSpLocks/>
                </p:cNvGrpSpPr>
                <p:nvPr/>
              </p:nvGrpSpPr>
              <p:grpSpPr bwMode="auto">
                <a:xfrm>
                  <a:off x="4494" y="2091"/>
                  <a:ext cx="266" cy="255"/>
                  <a:chOff x="4494" y="2091"/>
                  <a:chExt cx="266" cy="255"/>
                </a:xfrm>
              </p:grpSpPr>
              <p:sp>
                <p:nvSpPr>
                  <p:cNvPr id="7221" name="Freeform 53"/>
                  <p:cNvSpPr>
                    <a:spLocks/>
                  </p:cNvSpPr>
                  <p:nvPr/>
                </p:nvSpPr>
                <p:spPr bwMode="auto">
                  <a:xfrm>
                    <a:off x="4494" y="2094"/>
                    <a:ext cx="266" cy="252"/>
                  </a:xfrm>
                  <a:custGeom>
                    <a:avLst/>
                    <a:gdLst/>
                    <a:ahLst/>
                    <a:cxnLst>
                      <a:cxn ang="0">
                        <a:pos x="0" y="257"/>
                      </a:cxn>
                      <a:cxn ang="0">
                        <a:pos x="39" y="287"/>
                      </a:cxn>
                      <a:cxn ang="0">
                        <a:pos x="76" y="310"/>
                      </a:cxn>
                      <a:cxn ang="0">
                        <a:pos x="157" y="368"/>
                      </a:cxn>
                      <a:cxn ang="0">
                        <a:pos x="225" y="425"/>
                      </a:cxn>
                      <a:cxn ang="0">
                        <a:pos x="267" y="473"/>
                      </a:cxn>
                      <a:cxn ang="0">
                        <a:pos x="312" y="530"/>
                      </a:cxn>
                      <a:cxn ang="0">
                        <a:pos x="316" y="577"/>
                      </a:cxn>
                      <a:cxn ang="0">
                        <a:pos x="355" y="572"/>
                      </a:cxn>
                      <a:cxn ang="0">
                        <a:pos x="365" y="592"/>
                      </a:cxn>
                      <a:cxn ang="0">
                        <a:pos x="387" y="626"/>
                      </a:cxn>
                      <a:cxn ang="0">
                        <a:pos x="397" y="645"/>
                      </a:cxn>
                      <a:cxn ang="0">
                        <a:pos x="387" y="660"/>
                      </a:cxn>
                      <a:cxn ang="0">
                        <a:pos x="422" y="668"/>
                      </a:cxn>
                      <a:cxn ang="0">
                        <a:pos x="480" y="707"/>
                      </a:cxn>
                      <a:cxn ang="0">
                        <a:pos x="484" y="756"/>
                      </a:cxn>
                      <a:cxn ang="0">
                        <a:pos x="490" y="668"/>
                      </a:cxn>
                      <a:cxn ang="0">
                        <a:pos x="456" y="641"/>
                      </a:cxn>
                      <a:cxn ang="0">
                        <a:pos x="465" y="563"/>
                      </a:cxn>
                      <a:cxn ang="0">
                        <a:pos x="465" y="557"/>
                      </a:cxn>
                      <a:cxn ang="0">
                        <a:pos x="476" y="520"/>
                      </a:cxn>
                      <a:cxn ang="0">
                        <a:pos x="498" y="425"/>
                      </a:cxn>
                      <a:cxn ang="0">
                        <a:pos x="532" y="358"/>
                      </a:cxn>
                      <a:cxn ang="0">
                        <a:pos x="586" y="321"/>
                      </a:cxn>
                      <a:cxn ang="0">
                        <a:pos x="651" y="262"/>
                      </a:cxn>
                      <a:cxn ang="0">
                        <a:pos x="737" y="175"/>
                      </a:cxn>
                      <a:cxn ang="0">
                        <a:pos x="771" y="101"/>
                      </a:cxn>
                      <a:cxn ang="0">
                        <a:pos x="790" y="49"/>
                      </a:cxn>
                      <a:cxn ang="0">
                        <a:pos x="800" y="0"/>
                      </a:cxn>
                      <a:cxn ang="0">
                        <a:pos x="741" y="111"/>
                      </a:cxn>
                      <a:cxn ang="0">
                        <a:pos x="685" y="194"/>
                      </a:cxn>
                      <a:cxn ang="0">
                        <a:pos x="608" y="247"/>
                      </a:cxn>
                      <a:cxn ang="0">
                        <a:pos x="552" y="276"/>
                      </a:cxn>
                      <a:cxn ang="0">
                        <a:pos x="498" y="324"/>
                      </a:cxn>
                      <a:cxn ang="0">
                        <a:pos x="442" y="392"/>
                      </a:cxn>
                      <a:cxn ang="0">
                        <a:pos x="412" y="443"/>
                      </a:cxn>
                      <a:cxn ang="0">
                        <a:pos x="408" y="511"/>
                      </a:cxn>
                      <a:cxn ang="0">
                        <a:pos x="397" y="577"/>
                      </a:cxn>
                      <a:cxn ang="0">
                        <a:pos x="412" y="597"/>
                      </a:cxn>
                      <a:cxn ang="0">
                        <a:pos x="383" y="577"/>
                      </a:cxn>
                      <a:cxn ang="0">
                        <a:pos x="375" y="539"/>
                      </a:cxn>
                      <a:cxn ang="0">
                        <a:pos x="346" y="545"/>
                      </a:cxn>
                      <a:cxn ang="0">
                        <a:pos x="341" y="505"/>
                      </a:cxn>
                      <a:cxn ang="0">
                        <a:pos x="287" y="454"/>
                      </a:cxn>
                      <a:cxn ang="0">
                        <a:pos x="211" y="387"/>
                      </a:cxn>
                      <a:cxn ang="0">
                        <a:pos x="116" y="306"/>
                      </a:cxn>
                      <a:cxn ang="0">
                        <a:pos x="0" y="257"/>
                      </a:cxn>
                    </a:cxnLst>
                    <a:rect l="0" t="0" r="r" b="b"/>
                    <a:pathLst>
                      <a:path w="800" h="756">
                        <a:moveTo>
                          <a:pt x="0" y="257"/>
                        </a:moveTo>
                        <a:lnTo>
                          <a:pt x="39" y="287"/>
                        </a:lnTo>
                        <a:lnTo>
                          <a:pt x="76" y="310"/>
                        </a:lnTo>
                        <a:lnTo>
                          <a:pt x="157" y="368"/>
                        </a:lnTo>
                        <a:lnTo>
                          <a:pt x="225" y="425"/>
                        </a:lnTo>
                        <a:lnTo>
                          <a:pt x="267" y="473"/>
                        </a:lnTo>
                        <a:lnTo>
                          <a:pt x="312" y="530"/>
                        </a:lnTo>
                        <a:lnTo>
                          <a:pt x="316" y="577"/>
                        </a:lnTo>
                        <a:lnTo>
                          <a:pt x="355" y="572"/>
                        </a:lnTo>
                        <a:lnTo>
                          <a:pt x="365" y="592"/>
                        </a:lnTo>
                        <a:lnTo>
                          <a:pt x="387" y="626"/>
                        </a:lnTo>
                        <a:lnTo>
                          <a:pt x="397" y="645"/>
                        </a:lnTo>
                        <a:lnTo>
                          <a:pt x="387" y="660"/>
                        </a:lnTo>
                        <a:lnTo>
                          <a:pt x="422" y="668"/>
                        </a:lnTo>
                        <a:lnTo>
                          <a:pt x="480" y="707"/>
                        </a:lnTo>
                        <a:lnTo>
                          <a:pt x="484" y="756"/>
                        </a:lnTo>
                        <a:lnTo>
                          <a:pt x="490" y="668"/>
                        </a:lnTo>
                        <a:lnTo>
                          <a:pt x="456" y="641"/>
                        </a:lnTo>
                        <a:lnTo>
                          <a:pt x="465" y="563"/>
                        </a:lnTo>
                        <a:lnTo>
                          <a:pt x="465" y="557"/>
                        </a:lnTo>
                        <a:lnTo>
                          <a:pt x="476" y="520"/>
                        </a:lnTo>
                        <a:lnTo>
                          <a:pt x="498" y="425"/>
                        </a:lnTo>
                        <a:lnTo>
                          <a:pt x="532" y="358"/>
                        </a:lnTo>
                        <a:lnTo>
                          <a:pt x="586" y="321"/>
                        </a:lnTo>
                        <a:lnTo>
                          <a:pt x="651" y="262"/>
                        </a:lnTo>
                        <a:lnTo>
                          <a:pt x="737" y="175"/>
                        </a:lnTo>
                        <a:lnTo>
                          <a:pt x="771" y="101"/>
                        </a:lnTo>
                        <a:lnTo>
                          <a:pt x="790" y="49"/>
                        </a:lnTo>
                        <a:lnTo>
                          <a:pt x="800" y="0"/>
                        </a:lnTo>
                        <a:lnTo>
                          <a:pt x="741" y="111"/>
                        </a:lnTo>
                        <a:lnTo>
                          <a:pt x="685" y="194"/>
                        </a:lnTo>
                        <a:lnTo>
                          <a:pt x="608" y="247"/>
                        </a:lnTo>
                        <a:lnTo>
                          <a:pt x="552" y="276"/>
                        </a:lnTo>
                        <a:lnTo>
                          <a:pt x="498" y="324"/>
                        </a:lnTo>
                        <a:lnTo>
                          <a:pt x="442" y="392"/>
                        </a:lnTo>
                        <a:lnTo>
                          <a:pt x="412" y="443"/>
                        </a:lnTo>
                        <a:lnTo>
                          <a:pt x="408" y="511"/>
                        </a:lnTo>
                        <a:lnTo>
                          <a:pt x="397" y="577"/>
                        </a:lnTo>
                        <a:lnTo>
                          <a:pt x="412" y="597"/>
                        </a:lnTo>
                        <a:lnTo>
                          <a:pt x="383" y="577"/>
                        </a:lnTo>
                        <a:lnTo>
                          <a:pt x="375" y="539"/>
                        </a:lnTo>
                        <a:lnTo>
                          <a:pt x="346" y="545"/>
                        </a:lnTo>
                        <a:lnTo>
                          <a:pt x="341" y="505"/>
                        </a:lnTo>
                        <a:lnTo>
                          <a:pt x="287" y="454"/>
                        </a:lnTo>
                        <a:lnTo>
                          <a:pt x="211" y="387"/>
                        </a:lnTo>
                        <a:lnTo>
                          <a:pt x="116" y="306"/>
                        </a:lnTo>
                        <a:lnTo>
                          <a:pt x="0" y="257"/>
                        </a:lnTo>
                        <a:close/>
                      </a:path>
                    </a:pathLst>
                  </a:custGeom>
                  <a:solidFill>
                    <a:srgbClr val="00C0E0"/>
                  </a:solidFill>
                  <a:ln w="4763">
                    <a:solidFill>
                      <a:srgbClr val="00C0E0"/>
                    </a:solidFill>
                    <a:prstDash val="solid"/>
                    <a:round/>
                    <a:headEnd/>
                    <a:tailEnd/>
                  </a:ln>
                </p:spPr>
                <p:txBody>
                  <a:bodyPr/>
                  <a:lstStyle/>
                  <a:p>
                    <a:endParaRPr lang="en-US"/>
                  </a:p>
                </p:txBody>
              </p:sp>
              <p:sp>
                <p:nvSpPr>
                  <p:cNvPr id="7222" name="Freeform 54"/>
                  <p:cNvSpPr>
                    <a:spLocks/>
                  </p:cNvSpPr>
                  <p:nvPr/>
                </p:nvSpPr>
                <p:spPr bwMode="auto">
                  <a:xfrm>
                    <a:off x="4495" y="2091"/>
                    <a:ext cx="264" cy="226"/>
                  </a:xfrm>
                  <a:custGeom>
                    <a:avLst/>
                    <a:gdLst/>
                    <a:ahLst/>
                    <a:cxnLst>
                      <a:cxn ang="0">
                        <a:pos x="0" y="272"/>
                      </a:cxn>
                      <a:cxn ang="0">
                        <a:pos x="66" y="282"/>
                      </a:cxn>
                      <a:cxn ang="0">
                        <a:pos x="124" y="326"/>
                      </a:cxn>
                      <a:cxn ang="0">
                        <a:pos x="233" y="406"/>
                      </a:cxn>
                      <a:cxn ang="0">
                        <a:pos x="335" y="511"/>
                      </a:cxn>
                      <a:cxn ang="0">
                        <a:pos x="339" y="548"/>
                      </a:cxn>
                      <a:cxn ang="0">
                        <a:pos x="372" y="539"/>
                      </a:cxn>
                      <a:cxn ang="0">
                        <a:pos x="392" y="583"/>
                      </a:cxn>
                      <a:cxn ang="0">
                        <a:pos x="397" y="613"/>
                      </a:cxn>
                      <a:cxn ang="0">
                        <a:pos x="468" y="679"/>
                      </a:cxn>
                      <a:cxn ang="0">
                        <a:pos x="397" y="608"/>
                      </a:cxn>
                      <a:cxn ang="0">
                        <a:pos x="388" y="568"/>
                      </a:cxn>
                      <a:cxn ang="0">
                        <a:pos x="403" y="450"/>
                      </a:cxn>
                      <a:cxn ang="0">
                        <a:pos x="463" y="353"/>
                      </a:cxn>
                      <a:cxn ang="0">
                        <a:pos x="556" y="276"/>
                      </a:cxn>
                      <a:cxn ang="0">
                        <a:pos x="646" y="221"/>
                      </a:cxn>
                      <a:cxn ang="0">
                        <a:pos x="708" y="148"/>
                      </a:cxn>
                      <a:cxn ang="0">
                        <a:pos x="752" y="89"/>
                      </a:cxn>
                      <a:cxn ang="0">
                        <a:pos x="792" y="0"/>
                      </a:cxn>
                    </a:cxnLst>
                    <a:rect l="0" t="0" r="r" b="b"/>
                    <a:pathLst>
                      <a:path w="792" h="679">
                        <a:moveTo>
                          <a:pt x="0" y="272"/>
                        </a:moveTo>
                        <a:lnTo>
                          <a:pt x="66" y="282"/>
                        </a:lnTo>
                        <a:lnTo>
                          <a:pt x="124" y="326"/>
                        </a:lnTo>
                        <a:lnTo>
                          <a:pt x="233" y="406"/>
                        </a:lnTo>
                        <a:lnTo>
                          <a:pt x="335" y="511"/>
                        </a:lnTo>
                        <a:lnTo>
                          <a:pt x="339" y="548"/>
                        </a:lnTo>
                        <a:lnTo>
                          <a:pt x="372" y="539"/>
                        </a:lnTo>
                        <a:lnTo>
                          <a:pt x="392" y="583"/>
                        </a:lnTo>
                        <a:lnTo>
                          <a:pt x="397" y="613"/>
                        </a:lnTo>
                        <a:lnTo>
                          <a:pt x="468" y="679"/>
                        </a:lnTo>
                        <a:lnTo>
                          <a:pt x="397" y="608"/>
                        </a:lnTo>
                        <a:lnTo>
                          <a:pt x="388" y="568"/>
                        </a:lnTo>
                        <a:lnTo>
                          <a:pt x="403" y="450"/>
                        </a:lnTo>
                        <a:lnTo>
                          <a:pt x="463" y="353"/>
                        </a:lnTo>
                        <a:lnTo>
                          <a:pt x="556" y="276"/>
                        </a:lnTo>
                        <a:lnTo>
                          <a:pt x="646" y="221"/>
                        </a:lnTo>
                        <a:lnTo>
                          <a:pt x="708" y="148"/>
                        </a:lnTo>
                        <a:lnTo>
                          <a:pt x="752" y="89"/>
                        </a:lnTo>
                        <a:lnTo>
                          <a:pt x="792" y="0"/>
                        </a:lnTo>
                      </a:path>
                    </a:pathLst>
                  </a:custGeom>
                  <a:noFill/>
                  <a:ln w="4763">
                    <a:solidFill>
                      <a:srgbClr val="000000"/>
                    </a:solidFill>
                    <a:prstDash val="solid"/>
                    <a:round/>
                    <a:headEnd/>
                    <a:tailEnd/>
                  </a:ln>
                </p:spPr>
                <p:txBody>
                  <a:bodyPr/>
                  <a:lstStyle/>
                  <a:p>
                    <a:endParaRPr lang="en-US"/>
                  </a:p>
                </p:txBody>
              </p:sp>
            </p:grpSp>
            <p:grpSp>
              <p:nvGrpSpPr>
                <p:cNvPr id="7223" name="Group 55"/>
                <p:cNvGrpSpPr>
                  <a:grpSpLocks/>
                </p:cNvGrpSpPr>
                <p:nvPr/>
              </p:nvGrpSpPr>
              <p:grpSpPr bwMode="auto">
                <a:xfrm>
                  <a:off x="4341" y="2324"/>
                  <a:ext cx="105" cy="99"/>
                  <a:chOff x="4341" y="2324"/>
                  <a:chExt cx="105" cy="99"/>
                </a:xfrm>
              </p:grpSpPr>
              <p:sp>
                <p:nvSpPr>
                  <p:cNvPr id="7224" name="Freeform 56"/>
                  <p:cNvSpPr>
                    <a:spLocks/>
                  </p:cNvSpPr>
                  <p:nvPr/>
                </p:nvSpPr>
                <p:spPr bwMode="auto">
                  <a:xfrm>
                    <a:off x="4341" y="2324"/>
                    <a:ext cx="105" cy="98"/>
                  </a:xfrm>
                  <a:custGeom>
                    <a:avLst/>
                    <a:gdLst/>
                    <a:ahLst/>
                    <a:cxnLst>
                      <a:cxn ang="0">
                        <a:pos x="0" y="0"/>
                      </a:cxn>
                      <a:cxn ang="0">
                        <a:pos x="153" y="40"/>
                      </a:cxn>
                      <a:cxn ang="0">
                        <a:pos x="192" y="70"/>
                      </a:cxn>
                      <a:cxn ang="0">
                        <a:pos x="226" y="160"/>
                      </a:cxn>
                      <a:cxn ang="0">
                        <a:pos x="230" y="165"/>
                      </a:cxn>
                      <a:cxn ang="0">
                        <a:pos x="255" y="194"/>
                      </a:cxn>
                      <a:cxn ang="0">
                        <a:pos x="274" y="222"/>
                      </a:cxn>
                      <a:cxn ang="0">
                        <a:pos x="301" y="238"/>
                      </a:cxn>
                      <a:cxn ang="0">
                        <a:pos x="301" y="267"/>
                      </a:cxn>
                      <a:cxn ang="0">
                        <a:pos x="314" y="294"/>
                      </a:cxn>
                      <a:cxn ang="0">
                        <a:pos x="289" y="294"/>
                      </a:cxn>
                      <a:cxn ang="0">
                        <a:pos x="288" y="282"/>
                      </a:cxn>
                      <a:cxn ang="0">
                        <a:pos x="288" y="248"/>
                      </a:cxn>
                      <a:cxn ang="0">
                        <a:pos x="245" y="226"/>
                      </a:cxn>
                      <a:cxn ang="0">
                        <a:pos x="211" y="170"/>
                      </a:cxn>
                      <a:cxn ang="0">
                        <a:pos x="192" y="132"/>
                      </a:cxn>
                      <a:cxn ang="0">
                        <a:pos x="162" y="70"/>
                      </a:cxn>
                      <a:cxn ang="0">
                        <a:pos x="105" y="36"/>
                      </a:cxn>
                      <a:cxn ang="0">
                        <a:pos x="0" y="0"/>
                      </a:cxn>
                    </a:cxnLst>
                    <a:rect l="0" t="0" r="r" b="b"/>
                    <a:pathLst>
                      <a:path w="314" h="294">
                        <a:moveTo>
                          <a:pt x="0" y="0"/>
                        </a:moveTo>
                        <a:lnTo>
                          <a:pt x="153" y="40"/>
                        </a:lnTo>
                        <a:lnTo>
                          <a:pt x="192" y="70"/>
                        </a:lnTo>
                        <a:lnTo>
                          <a:pt x="226" y="160"/>
                        </a:lnTo>
                        <a:lnTo>
                          <a:pt x="230" y="165"/>
                        </a:lnTo>
                        <a:lnTo>
                          <a:pt x="255" y="194"/>
                        </a:lnTo>
                        <a:lnTo>
                          <a:pt x="274" y="222"/>
                        </a:lnTo>
                        <a:lnTo>
                          <a:pt x="301" y="238"/>
                        </a:lnTo>
                        <a:lnTo>
                          <a:pt x="301" y="267"/>
                        </a:lnTo>
                        <a:lnTo>
                          <a:pt x="314" y="294"/>
                        </a:lnTo>
                        <a:lnTo>
                          <a:pt x="289" y="294"/>
                        </a:lnTo>
                        <a:lnTo>
                          <a:pt x="288" y="282"/>
                        </a:lnTo>
                        <a:lnTo>
                          <a:pt x="288" y="248"/>
                        </a:lnTo>
                        <a:lnTo>
                          <a:pt x="245" y="226"/>
                        </a:lnTo>
                        <a:lnTo>
                          <a:pt x="211" y="170"/>
                        </a:lnTo>
                        <a:lnTo>
                          <a:pt x="192" y="132"/>
                        </a:lnTo>
                        <a:lnTo>
                          <a:pt x="162" y="70"/>
                        </a:lnTo>
                        <a:lnTo>
                          <a:pt x="105" y="36"/>
                        </a:lnTo>
                        <a:lnTo>
                          <a:pt x="0" y="0"/>
                        </a:lnTo>
                        <a:close/>
                      </a:path>
                    </a:pathLst>
                  </a:custGeom>
                  <a:solidFill>
                    <a:srgbClr val="00C0E0"/>
                  </a:solidFill>
                  <a:ln w="4763">
                    <a:solidFill>
                      <a:srgbClr val="00C0E0"/>
                    </a:solidFill>
                    <a:prstDash val="solid"/>
                    <a:round/>
                    <a:headEnd/>
                    <a:tailEnd/>
                  </a:ln>
                </p:spPr>
                <p:txBody>
                  <a:bodyPr/>
                  <a:lstStyle/>
                  <a:p>
                    <a:endParaRPr lang="en-US"/>
                  </a:p>
                </p:txBody>
              </p:sp>
              <p:sp>
                <p:nvSpPr>
                  <p:cNvPr id="7225" name="Freeform 57"/>
                  <p:cNvSpPr>
                    <a:spLocks/>
                  </p:cNvSpPr>
                  <p:nvPr/>
                </p:nvSpPr>
                <p:spPr bwMode="auto">
                  <a:xfrm>
                    <a:off x="4347" y="2325"/>
                    <a:ext cx="89" cy="98"/>
                  </a:xfrm>
                  <a:custGeom>
                    <a:avLst/>
                    <a:gdLst/>
                    <a:ahLst/>
                    <a:cxnLst>
                      <a:cxn ang="0">
                        <a:pos x="0" y="0"/>
                      </a:cxn>
                      <a:cxn ang="0">
                        <a:pos x="101" y="42"/>
                      </a:cxn>
                      <a:cxn ang="0">
                        <a:pos x="146" y="69"/>
                      </a:cxn>
                      <a:cxn ang="0">
                        <a:pos x="169" y="115"/>
                      </a:cxn>
                      <a:cxn ang="0">
                        <a:pos x="191" y="175"/>
                      </a:cxn>
                      <a:cxn ang="0">
                        <a:pos x="214" y="211"/>
                      </a:cxn>
                      <a:cxn ang="0">
                        <a:pos x="245" y="233"/>
                      </a:cxn>
                      <a:cxn ang="0">
                        <a:pos x="262" y="250"/>
                      </a:cxn>
                      <a:cxn ang="0">
                        <a:pos x="267" y="293"/>
                      </a:cxn>
                    </a:cxnLst>
                    <a:rect l="0" t="0" r="r" b="b"/>
                    <a:pathLst>
                      <a:path w="267" h="293">
                        <a:moveTo>
                          <a:pt x="0" y="0"/>
                        </a:moveTo>
                        <a:lnTo>
                          <a:pt x="101" y="42"/>
                        </a:lnTo>
                        <a:lnTo>
                          <a:pt x="146" y="69"/>
                        </a:lnTo>
                        <a:lnTo>
                          <a:pt x="169" y="115"/>
                        </a:lnTo>
                        <a:lnTo>
                          <a:pt x="191" y="175"/>
                        </a:lnTo>
                        <a:lnTo>
                          <a:pt x="214" y="211"/>
                        </a:lnTo>
                        <a:lnTo>
                          <a:pt x="245" y="233"/>
                        </a:lnTo>
                        <a:lnTo>
                          <a:pt x="262" y="250"/>
                        </a:lnTo>
                        <a:lnTo>
                          <a:pt x="267" y="293"/>
                        </a:lnTo>
                      </a:path>
                    </a:pathLst>
                  </a:custGeom>
                  <a:noFill/>
                  <a:ln w="4763">
                    <a:solidFill>
                      <a:srgbClr val="000000"/>
                    </a:solidFill>
                    <a:prstDash val="solid"/>
                    <a:round/>
                    <a:headEnd/>
                    <a:tailEnd/>
                  </a:ln>
                </p:spPr>
                <p:txBody>
                  <a:bodyPr/>
                  <a:lstStyle/>
                  <a:p>
                    <a:endParaRPr lang="en-US"/>
                  </a:p>
                </p:txBody>
              </p:sp>
            </p:grpSp>
            <p:grpSp>
              <p:nvGrpSpPr>
                <p:cNvPr id="7226" name="Group 58"/>
                <p:cNvGrpSpPr>
                  <a:grpSpLocks/>
                </p:cNvGrpSpPr>
                <p:nvPr/>
              </p:nvGrpSpPr>
              <p:grpSpPr bwMode="auto">
                <a:xfrm>
                  <a:off x="4800" y="2208"/>
                  <a:ext cx="154" cy="216"/>
                  <a:chOff x="4800" y="2208"/>
                  <a:chExt cx="154" cy="216"/>
                </a:xfrm>
              </p:grpSpPr>
              <p:sp>
                <p:nvSpPr>
                  <p:cNvPr id="7227" name="Freeform 59"/>
                  <p:cNvSpPr>
                    <a:spLocks/>
                  </p:cNvSpPr>
                  <p:nvPr/>
                </p:nvSpPr>
                <p:spPr bwMode="auto">
                  <a:xfrm>
                    <a:off x="4803" y="2211"/>
                    <a:ext cx="151" cy="211"/>
                  </a:xfrm>
                  <a:custGeom>
                    <a:avLst/>
                    <a:gdLst/>
                    <a:ahLst/>
                    <a:cxnLst>
                      <a:cxn ang="0">
                        <a:pos x="453" y="0"/>
                      </a:cxn>
                      <a:cxn ang="0">
                        <a:pos x="438" y="74"/>
                      </a:cxn>
                      <a:cxn ang="0">
                        <a:pos x="410" y="125"/>
                      </a:cxn>
                      <a:cxn ang="0">
                        <a:pos x="357" y="172"/>
                      </a:cxn>
                      <a:cxn ang="0">
                        <a:pos x="294" y="224"/>
                      </a:cxn>
                      <a:cxn ang="0">
                        <a:pos x="220" y="279"/>
                      </a:cxn>
                      <a:cxn ang="0">
                        <a:pos x="161" y="326"/>
                      </a:cxn>
                      <a:cxn ang="0">
                        <a:pos x="114" y="403"/>
                      </a:cxn>
                      <a:cxn ang="0">
                        <a:pos x="80" y="471"/>
                      </a:cxn>
                      <a:cxn ang="0">
                        <a:pos x="65" y="533"/>
                      </a:cxn>
                      <a:cxn ang="0">
                        <a:pos x="46" y="583"/>
                      </a:cxn>
                      <a:cxn ang="0">
                        <a:pos x="24" y="625"/>
                      </a:cxn>
                      <a:cxn ang="0">
                        <a:pos x="0" y="634"/>
                      </a:cxn>
                      <a:cxn ang="0">
                        <a:pos x="33" y="631"/>
                      </a:cxn>
                      <a:cxn ang="0">
                        <a:pos x="56" y="631"/>
                      </a:cxn>
                      <a:cxn ang="0">
                        <a:pos x="95" y="577"/>
                      </a:cxn>
                      <a:cxn ang="0">
                        <a:pos x="109" y="519"/>
                      </a:cxn>
                      <a:cxn ang="0">
                        <a:pos x="128" y="471"/>
                      </a:cxn>
                      <a:cxn ang="0">
                        <a:pos x="161" y="409"/>
                      </a:cxn>
                      <a:cxn ang="0">
                        <a:pos x="205" y="364"/>
                      </a:cxn>
                      <a:cxn ang="0">
                        <a:pos x="235" y="320"/>
                      </a:cxn>
                      <a:cxn ang="0">
                        <a:pos x="289" y="283"/>
                      </a:cxn>
                      <a:cxn ang="0">
                        <a:pos x="342" y="254"/>
                      </a:cxn>
                      <a:cxn ang="0">
                        <a:pos x="390" y="187"/>
                      </a:cxn>
                      <a:cxn ang="0">
                        <a:pos x="413" y="140"/>
                      </a:cxn>
                      <a:cxn ang="0">
                        <a:pos x="435" y="97"/>
                      </a:cxn>
                      <a:cxn ang="0">
                        <a:pos x="453" y="0"/>
                      </a:cxn>
                    </a:cxnLst>
                    <a:rect l="0" t="0" r="r" b="b"/>
                    <a:pathLst>
                      <a:path w="453" h="634">
                        <a:moveTo>
                          <a:pt x="453" y="0"/>
                        </a:moveTo>
                        <a:lnTo>
                          <a:pt x="438" y="74"/>
                        </a:lnTo>
                        <a:lnTo>
                          <a:pt x="410" y="125"/>
                        </a:lnTo>
                        <a:lnTo>
                          <a:pt x="357" y="172"/>
                        </a:lnTo>
                        <a:lnTo>
                          <a:pt x="294" y="224"/>
                        </a:lnTo>
                        <a:lnTo>
                          <a:pt x="220" y="279"/>
                        </a:lnTo>
                        <a:lnTo>
                          <a:pt x="161" y="326"/>
                        </a:lnTo>
                        <a:lnTo>
                          <a:pt x="114" y="403"/>
                        </a:lnTo>
                        <a:lnTo>
                          <a:pt x="80" y="471"/>
                        </a:lnTo>
                        <a:lnTo>
                          <a:pt x="65" y="533"/>
                        </a:lnTo>
                        <a:lnTo>
                          <a:pt x="46" y="583"/>
                        </a:lnTo>
                        <a:lnTo>
                          <a:pt x="24" y="625"/>
                        </a:lnTo>
                        <a:lnTo>
                          <a:pt x="0" y="634"/>
                        </a:lnTo>
                        <a:lnTo>
                          <a:pt x="33" y="631"/>
                        </a:lnTo>
                        <a:lnTo>
                          <a:pt x="56" y="631"/>
                        </a:lnTo>
                        <a:lnTo>
                          <a:pt x="95" y="577"/>
                        </a:lnTo>
                        <a:lnTo>
                          <a:pt x="109" y="519"/>
                        </a:lnTo>
                        <a:lnTo>
                          <a:pt x="128" y="471"/>
                        </a:lnTo>
                        <a:lnTo>
                          <a:pt x="161" y="409"/>
                        </a:lnTo>
                        <a:lnTo>
                          <a:pt x="205" y="364"/>
                        </a:lnTo>
                        <a:lnTo>
                          <a:pt x="235" y="320"/>
                        </a:lnTo>
                        <a:lnTo>
                          <a:pt x="289" y="283"/>
                        </a:lnTo>
                        <a:lnTo>
                          <a:pt x="342" y="254"/>
                        </a:lnTo>
                        <a:lnTo>
                          <a:pt x="390" y="187"/>
                        </a:lnTo>
                        <a:lnTo>
                          <a:pt x="413" y="140"/>
                        </a:lnTo>
                        <a:lnTo>
                          <a:pt x="435" y="97"/>
                        </a:lnTo>
                        <a:lnTo>
                          <a:pt x="453" y="0"/>
                        </a:lnTo>
                        <a:close/>
                      </a:path>
                    </a:pathLst>
                  </a:custGeom>
                  <a:solidFill>
                    <a:srgbClr val="00C0E0"/>
                  </a:solidFill>
                  <a:ln w="4763">
                    <a:solidFill>
                      <a:srgbClr val="00C0E0"/>
                    </a:solidFill>
                    <a:prstDash val="solid"/>
                    <a:round/>
                    <a:headEnd/>
                    <a:tailEnd/>
                  </a:ln>
                </p:spPr>
                <p:txBody>
                  <a:bodyPr/>
                  <a:lstStyle/>
                  <a:p>
                    <a:endParaRPr lang="en-US"/>
                  </a:p>
                </p:txBody>
              </p:sp>
              <p:sp>
                <p:nvSpPr>
                  <p:cNvPr id="7228" name="Freeform 60"/>
                  <p:cNvSpPr>
                    <a:spLocks/>
                  </p:cNvSpPr>
                  <p:nvPr/>
                </p:nvSpPr>
                <p:spPr bwMode="auto">
                  <a:xfrm>
                    <a:off x="4800" y="2208"/>
                    <a:ext cx="154" cy="216"/>
                  </a:xfrm>
                  <a:custGeom>
                    <a:avLst/>
                    <a:gdLst/>
                    <a:ahLst/>
                    <a:cxnLst>
                      <a:cxn ang="0">
                        <a:pos x="0" y="647"/>
                      </a:cxn>
                      <a:cxn ang="0">
                        <a:pos x="43" y="628"/>
                      </a:cxn>
                      <a:cxn ang="0">
                        <a:pos x="70" y="589"/>
                      </a:cxn>
                      <a:cxn ang="0">
                        <a:pos x="84" y="523"/>
                      </a:cxn>
                      <a:cxn ang="0">
                        <a:pos x="123" y="409"/>
                      </a:cxn>
                      <a:cxn ang="0">
                        <a:pos x="185" y="321"/>
                      </a:cxn>
                      <a:cxn ang="0">
                        <a:pos x="306" y="235"/>
                      </a:cxn>
                      <a:cxn ang="0">
                        <a:pos x="359" y="195"/>
                      </a:cxn>
                      <a:cxn ang="0">
                        <a:pos x="437" y="111"/>
                      </a:cxn>
                      <a:cxn ang="0">
                        <a:pos x="456" y="42"/>
                      </a:cxn>
                      <a:cxn ang="0">
                        <a:pos x="464" y="0"/>
                      </a:cxn>
                    </a:cxnLst>
                    <a:rect l="0" t="0" r="r" b="b"/>
                    <a:pathLst>
                      <a:path w="464" h="647">
                        <a:moveTo>
                          <a:pt x="0" y="647"/>
                        </a:moveTo>
                        <a:lnTo>
                          <a:pt x="43" y="628"/>
                        </a:lnTo>
                        <a:lnTo>
                          <a:pt x="70" y="589"/>
                        </a:lnTo>
                        <a:lnTo>
                          <a:pt x="84" y="523"/>
                        </a:lnTo>
                        <a:lnTo>
                          <a:pt x="123" y="409"/>
                        </a:lnTo>
                        <a:lnTo>
                          <a:pt x="185" y="321"/>
                        </a:lnTo>
                        <a:lnTo>
                          <a:pt x="306" y="235"/>
                        </a:lnTo>
                        <a:lnTo>
                          <a:pt x="359" y="195"/>
                        </a:lnTo>
                        <a:lnTo>
                          <a:pt x="437" y="111"/>
                        </a:lnTo>
                        <a:lnTo>
                          <a:pt x="456" y="42"/>
                        </a:lnTo>
                        <a:lnTo>
                          <a:pt x="464" y="0"/>
                        </a:lnTo>
                      </a:path>
                    </a:pathLst>
                  </a:custGeom>
                  <a:noFill/>
                  <a:ln w="4763">
                    <a:solidFill>
                      <a:srgbClr val="000000"/>
                    </a:solidFill>
                    <a:prstDash val="solid"/>
                    <a:round/>
                    <a:headEnd/>
                    <a:tailEnd/>
                  </a:ln>
                </p:spPr>
                <p:txBody>
                  <a:bodyPr/>
                  <a:lstStyle/>
                  <a:p>
                    <a:endParaRPr lang="en-US"/>
                  </a:p>
                </p:txBody>
              </p:sp>
            </p:grpSp>
          </p:grpSp>
          <p:grpSp>
            <p:nvGrpSpPr>
              <p:cNvPr id="7229" name="Group 61"/>
              <p:cNvGrpSpPr>
                <a:grpSpLocks/>
              </p:cNvGrpSpPr>
              <p:nvPr/>
            </p:nvGrpSpPr>
            <p:grpSpPr bwMode="auto">
              <a:xfrm>
                <a:off x="4557" y="1635"/>
                <a:ext cx="103" cy="138"/>
                <a:chOff x="4557" y="1635"/>
                <a:chExt cx="103" cy="138"/>
              </a:xfrm>
            </p:grpSpPr>
            <p:sp>
              <p:nvSpPr>
                <p:cNvPr id="7230" name="Freeform 62"/>
                <p:cNvSpPr>
                  <a:spLocks/>
                </p:cNvSpPr>
                <p:nvPr/>
              </p:nvSpPr>
              <p:spPr bwMode="auto">
                <a:xfrm>
                  <a:off x="4557" y="1635"/>
                  <a:ext cx="96" cy="138"/>
                </a:xfrm>
                <a:custGeom>
                  <a:avLst/>
                  <a:gdLst/>
                  <a:ahLst/>
                  <a:cxnLst>
                    <a:cxn ang="0">
                      <a:pos x="234" y="68"/>
                    </a:cxn>
                    <a:cxn ang="0">
                      <a:pos x="199" y="19"/>
                    </a:cxn>
                    <a:cxn ang="0">
                      <a:pos x="153" y="1"/>
                    </a:cxn>
                    <a:cxn ang="0">
                      <a:pos x="96" y="0"/>
                    </a:cxn>
                    <a:cxn ang="0">
                      <a:pos x="46" y="32"/>
                    </a:cxn>
                    <a:cxn ang="0">
                      <a:pos x="10" y="89"/>
                    </a:cxn>
                    <a:cxn ang="0">
                      <a:pos x="0" y="155"/>
                    </a:cxn>
                    <a:cxn ang="0">
                      <a:pos x="6" y="249"/>
                    </a:cxn>
                    <a:cxn ang="0">
                      <a:pos x="41" y="300"/>
                    </a:cxn>
                    <a:cxn ang="0">
                      <a:pos x="75" y="329"/>
                    </a:cxn>
                    <a:cxn ang="0">
                      <a:pos x="124" y="354"/>
                    </a:cxn>
                    <a:cxn ang="0">
                      <a:pos x="150" y="397"/>
                    </a:cxn>
                    <a:cxn ang="0">
                      <a:pos x="187" y="415"/>
                    </a:cxn>
                    <a:cxn ang="0">
                      <a:pos x="233" y="412"/>
                    </a:cxn>
                    <a:cxn ang="0">
                      <a:pos x="264" y="384"/>
                    </a:cxn>
                    <a:cxn ang="0">
                      <a:pos x="282" y="345"/>
                    </a:cxn>
                    <a:cxn ang="0">
                      <a:pos x="286" y="298"/>
                    </a:cxn>
                    <a:cxn ang="0">
                      <a:pos x="270" y="252"/>
                    </a:cxn>
                    <a:cxn ang="0">
                      <a:pos x="274" y="190"/>
                    </a:cxn>
                    <a:cxn ang="0">
                      <a:pos x="261" y="124"/>
                    </a:cxn>
                    <a:cxn ang="0">
                      <a:pos x="234" y="68"/>
                    </a:cxn>
                  </a:cxnLst>
                  <a:rect l="0" t="0" r="r" b="b"/>
                  <a:pathLst>
                    <a:path w="286" h="415">
                      <a:moveTo>
                        <a:pt x="234" y="68"/>
                      </a:moveTo>
                      <a:lnTo>
                        <a:pt x="199" y="19"/>
                      </a:lnTo>
                      <a:lnTo>
                        <a:pt x="153" y="1"/>
                      </a:lnTo>
                      <a:lnTo>
                        <a:pt x="96" y="0"/>
                      </a:lnTo>
                      <a:lnTo>
                        <a:pt x="46" y="32"/>
                      </a:lnTo>
                      <a:lnTo>
                        <a:pt x="10" y="89"/>
                      </a:lnTo>
                      <a:lnTo>
                        <a:pt x="0" y="155"/>
                      </a:lnTo>
                      <a:lnTo>
                        <a:pt x="6" y="249"/>
                      </a:lnTo>
                      <a:lnTo>
                        <a:pt x="41" y="300"/>
                      </a:lnTo>
                      <a:lnTo>
                        <a:pt x="75" y="329"/>
                      </a:lnTo>
                      <a:lnTo>
                        <a:pt x="124" y="354"/>
                      </a:lnTo>
                      <a:lnTo>
                        <a:pt x="150" y="397"/>
                      </a:lnTo>
                      <a:lnTo>
                        <a:pt x="187" y="415"/>
                      </a:lnTo>
                      <a:lnTo>
                        <a:pt x="233" y="412"/>
                      </a:lnTo>
                      <a:lnTo>
                        <a:pt x="264" y="384"/>
                      </a:lnTo>
                      <a:lnTo>
                        <a:pt x="282" y="345"/>
                      </a:lnTo>
                      <a:lnTo>
                        <a:pt x="286" y="298"/>
                      </a:lnTo>
                      <a:lnTo>
                        <a:pt x="270" y="252"/>
                      </a:lnTo>
                      <a:lnTo>
                        <a:pt x="274" y="190"/>
                      </a:lnTo>
                      <a:lnTo>
                        <a:pt x="261" y="124"/>
                      </a:lnTo>
                      <a:lnTo>
                        <a:pt x="234" y="68"/>
                      </a:lnTo>
                      <a:close/>
                    </a:path>
                  </a:pathLst>
                </a:custGeom>
                <a:solidFill>
                  <a:srgbClr val="E0A080"/>
                </a:solidFill>
                <a:ln w="4763">
                  <a:solidFill>
                    <a:srgbClr val="000000"/>
                  </a:solidFill>
                  <a:prstDash val="solid"/>
                  <a:round/>
                  <a:headEnd/>
                  <a:tailEnd/>
                </a:ln>
              </p:spPr>
              <p:txBody>
                <a:bodyPr/>
                <a:lstStyle/>
                <a:p>
                  <a:endParaRPr lang="en-US"/>
                </a:p>
              </p:txBody>
            </p:sp>
            <p:sp>
              <p:nvSpPr>
                <p:cNvPr id="7231" name="Freeform 63"/>
                <p:cNvSpPr>
                  <a:spLocks/>
                </p:cNvSpPr>
                <p:nvPr/>
              </p:nvSpPr>
              <p:spPr bwMode="auto">
                <a:xfrm>
                  <a:off x="4581" y="1635"/>
                  <a:ext cx="79" cy="130"/>
                </a:xfrm>
                <a:custGeom>
                  <a:avLst/>
                  <a:gdLst/>
                  <a:ahLst/>
                  <a:cxnLst>
                    <a:cxn ang="0">
                      <a:pos x="193" y="63"/>
                    </a:cxn>
                    <a:cxn ang="0">
                      <a:pos x="163" y="18"/>
                    </a:cxn>
                    <a:cxn ang="0">
                      <a:pos x="126" y="1"/>
                    </a:cxn>
                    <a:cxn ang="0">
                      <a:pos x="79" y="0"/>
                    </a:cxn>
                    <a:cxn ang="0">
                      <a:pos x="38" y="31"/>
                    </a:cxn>
                    <a:cxn ang="0">
                      <a:pos x="8" y="84"/>
                    </a:cxn>
                    <a:cxn ang="0">
                      <a:pos x="0" y="146"/>
                    </a:cxn>
                    <a:cxn ang="0">
                      <a:pos x="4" y="235"/>
                    </a:cxn>
                    <a:cxn ang="0">
                      <a:pos x="34" y="282"/>
                    </a:cxn>
                    <a:cxn ang="0">
                      <a:pos x="62" y="310"/>
                    </a:cxn>
                    <a:cxn ang="0">
                      <a:pos x="101" y="334"/>
                    </a:cxn>
                    <a:cxn ang="0">
                      <a:pos x="124" y="375"/>
                    </a:cxn>
                    <a:cxn ang="0">
                      <a:pos x="155" y="391"/>
                    </a:cxn>
                    <a:cxn ang="0">
                      <a:pos x="191" y="388"/>
                    </a:cxn>
                    <a:cxn ang="0">
                      <a:pos x="218" y="362"/>
                    </a:cxn>
                    <a:cxn ang="0">
                      <a:pos x="233" y="326"/>
                    </a:cxn>
                    <a:cxn ang="0">
                      <a:pos x="236" y="282"/>
                    </a:cxn>
                    <a:cxn ang="0">
                      <a:pos x="222" y="238"/>
                    </a:cxn>
                    <a:cxn ang="0">
                      <a:pos x="225" y="180"/>
                    </a:cxn>
                    <a:cxn ang="0">
                      <a:pos x="215" y="117"/>
                    </a:cxn>
                    <a:cxn ang="0">
                      <a:pos x="193" y="63"/>
                    </a:cxn>
                  </a:cxnLst>
                  <a:rect l="0" t="0" r="r" b="b"/>
                  <a:pathLst>
                    <a:path w="236" h="391">
                      <a:moveTo>
                        <a:pt x="193" y="63"/>
                      </a:moveTo>
                      <a:lnTo>
                        <a:pt x="163" y="18"/>
                      </a:lnTo>
                      <a:lnTo>
                        <a:pt x="126" y="1"/>
                      </a:lnTo>
                      <a:lnTo>
                        <a:pt x="79" y="0"/>
                      </a:lnTo>
                      <a:lnTo>
                        <a:pt x="38" y="31"/>
                      </a:lnTo>
                      <a:lnTo>
                        <a:pt x="8" y="84"/>
                      </a:lnTo>
                      <a:lnTo>
                        <a:pt x="0" y="146"/>
                      </a:lnTo>
                      <a:lnTo>
                        <a:pt x="4" y="235"/>
                      </a:lnTo>
                      <a:lnTo>
                        <a:pt x="34" y="282"/>
                      </a:lnTo>
                      <a:lnTo>
                        <a:pt x="62" y="310"/>
                      </a:lnTo>
                      <a:lnTo>
                        <a:pt x="101" y="334"/>
                      </a:lnTo>
                      <a:lnTo>
                        <a:pt x="124" y="375"/>
                      </a:lnTo>
                      <a:lnTo>
                        <a:pt x="155" y="391"/>
                      </a:lnTo>
                      <a:lnTo>
                        <a:pt x="191" y="388"/>
                      </a:lnTo>
                      <a:lnTo>
                        <a:pt x="218" y="362"/>
                      </a:lnTo>
                      <a:lnTo>
                        <a:pt x="233" y="326"/>
                      </a:lnTo>
                      <a:lnTo>
                        <a:pt x="236" y="282"/>
                      </a:lnTo>
                      <a:lnTo>
                        <a:pt x="222" y="238"/>
                      </a:lnTo>
                      <a:lnTo>
                        <a:pt x="225" y="180"/>
                      </a:lnTo>
                      <a:lnTo>
                        <a:pt x="215" y="117"/>
                      </a:lnTo>
                      <a:lnTo>
                        <a:pt x="193" y="63"/>
                      </a:lnTo>
                      <a:close/>
                    </a:path>
                  </a:pathLst>
                </a:custGeom>
                <a:solidFill>
                  <a:srgbClr val="E0A080"/>
                </a:solidFill>
                <a:ln w="9525">
                  <a:noFill/>
                  <a:round/>
                  <a:headEnd/>
                  <a:tailEnd/>
                </a:ln>
              </p:spPr>
              <p:txBody>
                <a:bodyPr/>
                <a:lstStyle/>
                <a:p>
                  <a:endParaRPr lang="en-US"/>
                </a:p>
              </p:txBody>
            </p:sp>
          </p:grpSp>
          <p:grpSp>
            <p:nvGrpSpPr>
              <p:cNvPr id="7232" name="Group 64"/>
              <p:cNvGrpSpPr>
                <a:grpSpLocks/>
              </p:cNvGrpSpPr>
              <p:nvPr/>
            </p:nvGrpSpPr>
            <p:grpSpPr bwMode="auto">
              <a:xfrm>
                <a:off x="4183" y="1837"/>
                <a:ext cx="649" cy="498"/>
                <a:chOff x="4183" y="1837"/>
                <a:chExt cx="649" cy="498"/>
              </a:xfrm>
            </p:grpSpPr>
            <p:sp>
              <p:nvSpPr>
                <p:cNvPr id="7233" name="Freeform 65"/>
                <p:cNvSpPr>
                  <a:spLocks/>
                </p:cNvSpPr>
                <p:nvPr/>
              </p:nvSpPr>
              <p:spPr bwMode="auto">
                <a:xfrm>
                  <a:off x="4434" y="1837"/>
                  <a:ext cx="398" cy="335"/>
                </a:xfrm>
                <a:custGeom>
                  <a:avLst/>
                  <a:gdLst/>
                  <a:ahLst/>
                  <a:cxnLst>
                    <a:cxn ang="0">
                      <a:pos x="456" y="0"/>
                    </a:cxn>
                    <a:cxn ang="0">
                      <a:pos x="226" y="198"/>
                    </a:cxn>
                    <a:cxn ang="0">
                      <a:pos x="85" y="382"/>
                    </a:cxn>
                    <a:cxn ang="0">
                      <a:pos x="0" y="698"/>
                    </a:cxn>
                    <a:cxn ang="0">
                      <a:pos x="226" y="531"/>
                    </a:cxn>
                    <a:cxn ang="0">
                      <a:pos x="351" y="413"/>
                    </a:cxn>
                    <a:cxn ang="0">
                      <a:pos x="419" y="338"/>
                    </a:cxn>
                    <a:cxn ang="0">
                      <a:pos x="351" y="528"/>
                    </a:cxn>
                    <a:cxn ang="0">
                      <a:pos x="333" y="703"/>
                    </a:cxn>
                    <a:cxn ang="0">
                      <a:pos x="327" y="1005"/>
                    </a:cxn>
                    <a:cxn ang="0">
                      <a:pos x="366" y="918"/>
                    </a:cxn>
                    <a:cxn ang="0">
                      <a:pos x="443" y="793"/>
                    </a:cxn>
                    <a:cxn ang="0">
                      <a:pos x="568" y="698"/>
                    </a:cxn>
                    <a:cxn ang="0">
                      <a:pos x="682" y="649"/>
                    </a:cxn>
                    <a:cxn ang="0">
                      <a:pos x="959" y="520"/>
                    </a:cxn>
                    <a:cxn ang="0">
                      <a:pos x="1192" y="303"/>
                    </a:cxn>
                    <a:cxn ang="0">
                      <a:pos x="1120" y="251"/>
                    </a:cxn>
                    <a:cxn ang="0">
                      <a:pos x="1055" y="276"/>
                    </a:cxn>
                    <a:cxn ang="0">
                      <a:pos x="944" y="280"/>
                    </a:cxn>
                    <a:cxn ang="0">
                      <a:pos x="810" y="266"/>
                    </a:cxn>
                    <a:cxn ang="0">
                      <a:pos x="692" y="232"/>
                    </a:cxn>
                    <a:cxn ang="0">
                      <a:pos x="509" y="247"/>
                    </a:cxn>
                    <a:cxn ang="0">
                      <a:pos x="456" y="0"/>
                    </a:cxn>
                  </a:cxnLst>
                  <a:rect l="0" t="0" r="r" b="b"/>
                  <a:pathLst>
                    <a:path w="1192" h="1005">
                      <a:moveTo>
                        <a:pt x="456" y="0"/>
                      </a:moveTo>
                      <a:lnTo>
                        <a:pt x="226" y="198"/>
                      </a:lnTo>
                      <a:lnTo>
                        <a:pt x="85" y="382"/>
                      </a:lnTo>
                      <a:lnTo>
                        <a:pt x="0" y="698"/>
                      </a:lnTo>
                      <a:lnTo>
                        <a:pt x="226" y="531"/>
                      </a:lnTo>
                      <a:lnTo>
                        <a:pt x="351" y="413"/>
                      </a:lnTo>
                      <a:lnTo>
                        <a:pt x="419" y="338"/>
                      </a:lnTo>
                      <a:lnTo>
                        <a:pt x="351" y="528"/>
                      </a:lnTo>
                      <a:lnTo>
                        <a:pt x="333" y="703"/>
                      </a:lnTo>
                      <a:lnTo>
                        <a:pt x="327" y="1005"/>
                      </a:lnTo>
                      <a:lnTo>
                        <a:pt x="366" y="918"/>
                      </a:lnTo>
                      <a:lnTo>
                        <a:pt x="443" y="793"/>
                      </a:lnTo>
                      <a:lnTo>
                        <a:pt x="568" y="698"/>
                      </a:lnTo>
                      <a:lnTo>
                        <a:pt x="682" y="649"/>
                      </a:lnTo>
                      <a:lnTo>
                        <a:pt x="959" y="520"/>
                      </a:lnTo>
                      <a:lnTo>
                        <a:pt x="1192" y="303"/>
                      </a:lnTo>
                      <a:lnTo>
                        <a:pt x="1120" y="251"/>
                      </a:lnTo>
                      <a:lnTo>
                        <a:pt x="1055" y="276"/>
                      </a:lnTo>
                      <a:lnTo>
                        <a:pt x="944" y="280"/>
                      </a:lnTo>
                      <a:lnTo>
                        <a:pt x="810" y="266"/>
                      </a:lnTo>
                      <a:lnTo>
                        <a:pt x="692" y="232"/>
                      </a:lnTo>
                      <a:lnTo>
                        <a:pt x="509" y="247"/>
                      </a:lnTo>
                      <a:lnTo>
                        <a:pt x="456" y="0"/>
                      </a:lnTo>
                      <a:close/>
                    </a:path>
                  </a:pathLst>
                </a:custGeom>
                <a:solidFill>
                  <a:srgbClr val="E0E0FF"/>
                </a:solidFill>
                <a:ln w="4763">
                  <a:solidFill>
                    <a:srgbClr val="000000"/>
                  </a:solidFill>
                  <a:prstDash val="solid"/>
                  <a:round/>
                  <a:headEnd/>
                  <a:tailEnd/>
                </a:ln>
              </p:spPr>
              <p:txBody>
                <a:bodyPr/>
                <a:lstStyle/>
                <a:p>
                  <a:endParaRPr lang="en-US"/>
                </a:p>
              </p:txBody>
            </p:sp>
            <p:sp>
              <p:nvSpPr>
                <p:cNvPr id="7234" name="Freeform 66"/>
                <p:cNvSpPr>
                  <a:spLocks/>
                </p:cNvSpPr>
                <p:nvPr/>
              </p:nvSpPr>
              <p:spPr bwMode="auto">
                <a:xfrm>
                  <a:off x="4376" y="1944"/>
                  <a:ext cx="214" cy="370"/>
                </a:xfrm>
                <a:custGeom>
                  <a:avLst/>
                  <a:gdLst/>
                  <a:ahLst/>
                  <a:cxnLst>
                    <a:cxn ang="0">
                      <a:pos x="567" y="0"/>
                    </a:cxn>
                    <a:cxn ang="0">
                      <a:pos x="644" y="58"/>
                    </a:cxn>
                    <a:cxn ang="0">
                      <a:pos x="636" y="216"/>
                    </a:cxn>
                    <a:cxn ang="0">
                      <a:pos x="487" y="335"/>
                    </a:cxn>
                    <a:cxn ang="0">
                      <a:pos x="379" y="726"/>
                    </a:cxn>
                    <a:cxn ang="0">
                      <a:pos x="0" y="1109"/>
                    </a:cxn>
                    <a:cxn ang="0">
                      <a:pos x="174" y="570"/>
                    </a:cxn>
                    <a:cxn ang="0">
                      <a:pos x="366" y="276"/>
                    </a:cxn>
                    <a:cxn ang="0">
                      <a:pos x="396" y="96"/>
                    </a:cxn>
                    <a:cxn ang="0">
                      <a:pos x="567" y="0"/>
                    </a:cxn>
                  </a:cxnLst>
                  <a:rect l="0" t="0" r="r" b="b"/>
                  <a:pathLst>
                    <a:path w="644" h="1109">
                      <a:moveTo>
                        <a:pt x="567" y="0"/>
                      </a:moveTo>
                      <a:lnTo>
                        <a:pt x="644" y="58"/>
                      </a:lnTo>
                      <a:lnTo>
                        <a:pt x="636" y="216"/>
                      </a:lnTo>
                      <a:lnTo>
                        <a:pt x="487" y="335"/>
                      </a:lnTo>
                      <a:lnTo>
                        <a:pt x="379" y="726"/>
                      </a:lnTo>
                      <a:lnTo>
                        <a:pt x="0" y="1109"/>
                      </a:lnTo>
                      <a:lnTo>
                        <a:pt x="174" y="570"/>
                      </a:lnTo>
                      <a:lnTo>
                        <a:pt x="366" y="276"/>
                      </a:lnTo>
                      <a:lnTo>
                        <a:pt x="396" y="96"/>
                      </a:lnTo>
                      <a:lnTo>
                        <a:pt x="567" y="0"/>
                      </a:lnTo>
                      <a:close/>
                    </a:path>
                  </a:pathLst>
                </a:custGeom>
                <a:solidFill>
                  <a:srgbClr val="FF00A0"/>
                </a:solidFill>
                <a:ln w="4763">
                  <a:solidFill>
                    <a:srgbClr val="000000"/>
                  </a:solidFill>
                  <a:prstDash val="solid"/>
                  <a:round/>
                  <a:headEnd/>
                  <a:tailEnd/>
                </a:ln>
              </p:spPr>
              <p:txBody>
                <a:bodyPr/>
                <a:lstStyle/>
                <a:p>
                  <a:endParaRPr lang="en-US"/>
                </a:p>
              </p:txBody>
            </p:sp>
            <p:grpSp>
              <p:nvGrpSpPr>
                <p:cNvPr id="7235" name="Group 67"/>
                <p:cNvGrpSpPr>
                  <a:grpSpLocks/>
                </p:cNvGrpSpPr>
                <p:nvPr/>
              </p:nvGrpSpPr>
              <p:grpSpPr bwMode="auto">
                <a:xfrm>
                  <a:off x="4183" y="1965"/>
                  <a:ext cx="313" cy="370"/>
                  <a:chOff x="4183" y="1965"/>
                  <a:chExt cx="313" cy="370"/>
                </a:xfrm>
              </p:grpSpPr>
              <p:grpSp>
                <p:nvGrpSpPr>
                  <p:cNvPr id="7236" name="Group 68"/>
                  <p:cNvGrpSpPr>
                    <a:grpSpLocks/>
                  </p:cNvGrpSpPr>
                  <p:nvPr/>
                </p:nvGrpSpPr>
                <p:grpSpPr bwMode="auto">
                  <a:xfrm>
                    <a:off x="4183" y="1965"/>
                    <a:ext cx="268" cy="298"/>
                    <a:chOff x="4183" y="1965"/>
                    <a:chExt cx="268" cy="298"/>
                  </a:xfrm>
                </p:grpSpPr>
                <p:sp>
                  <p:nvSpPr>
                    <p:cNvPr id="7237" name="Freeform 69"/>
                    <p:cNvSpPr>
                      <a:spLocks/>
                    </p:cNvSpPr>
                    <p:nvPr/>
                  </p:nvSpPr>
                  <p:spPr bwMode="auto">
                    <a:xfrm>
                      <a:off x="4183" y="1965"/>
                      <a:ext cx="268" cy="298"/>
                    </a:xfrm>
                    <a:custGeom>
                      <a:avLst/>
                      <a:gdLst/>
                      <a:ahLst/>
                      <a:cxnLst>
                        <a:cxn ang="0">
                          <a:pos x="685" y="86"/>
                        </a:cxn>
                        <a:cxn ang="0">
                          <a:pos x="613" y="231"/>
                        </a:cxn>
                        <a:cxn ang="0">
                          <a:pos x="490" y="202"/>
                        </a:cxn>
                        <a:cxn ang="0">
                          <a:pos x="377" y="169"/>
                        </a:cxn>
                        <a:cxn ang="0">
                          <a:pos x="275" y="123"/>
                        </a:cxn>
                        <a:cxn ang="0">
                          <a:pos x="201" y="90"/>
                        </a:cxn>
                        <a:cxn ang="0">
                          <a:pos x="62" y="0"/>
                        </a:cxn>
                        <a:cxn ang="0">
                          <a:pos x="24" y="15"/>
                        </a:cxn>
                        <a:cxn ang="0">
                          <a:pos x="19" y="102"/>
                        </a:cxn>
                        <a:cxn ang="0">
                          <a:pos x="77" y="183"/>
                        </a:cxn>
                        <a:cxn ang="0">
                          <a:pos x="30" y="173"/>
                        </a:cxn>
                        <a:cxn ang="0">
                          <a:pos x="0" y="211"/>
                        </a:cxn>
                        <a:cxn ang="0">
                          <a:pos x="9" y="250"/>
                        </a:cxn>
                        <a:cxn ang="0">
                          <a:pos x="49" y="298"/>
                        </a:cxn>
                        <a:cxn ang="0">
                          <a:pos x="30" y="318"/>
                        </a:cxn>
                        <a:cxn ang="0">
                          <a:pos x="9" y="347"/>
                        </a:cxn>
                        <a:cxn ang="0">
                          <a:pos x="9" y="383"/>
                        </a:cxn>
                        <a:cxn ang="0">
                          <a:pos x="30" y="442"/>
                        </a:cxn>
                        <a:cxn ang="0">
                          <a:pos x="96" y="498"/>
                        </a:cxn>
                        <a:cxn ang="0">
                          <a:pos x="67" y="517"/>
                        </a:cxn>
                        <a:cxn ang="0">
                          <a:pos x="53" y="566"/>
                        </a:cxn>
                        <a:cxn ang="0">
                          <a:pos x="71" y="614"/>
                        </a:cxn>
                        <a:cxn ang="0">
                          <a:pos x="132" y="644"/>
                        </a:cxn>
                        <a:cxn ang="0">
                          <a:pos x="208" y="673"/>
                        </a:cxn>
                        <a:cxn ang="0">
                          <a:pos x="270" y="725"/>
                        </a:cxn>
                        <a:cxn ang="0">
                          <a:pos x="318" y="774"/>
                        </a:cxn>
                        <a:cxn ang="0">
                          <a:pos x="362" y="821"/>
                        </a:cxn>
                        <a:cxn ang="0">
                          <a:pos x="412" y="875"/>
                        </a:cxn>
                        <a:cxn ang="0">
                          <a:pos x="501" y="893"/>
                        </a:cxn>
                        <a:cxn ang="0">
                          <a:pos x="672" y="673"/>
                        </a:cxn>
                        <a:cxn ang="0">
                          <a:pos x="701" y="508"/>
                        </a:cxn>
                        <a:cxn ang="0">
                          <a:pos x="712" y="412"/>
                        </a:cxn>
                        <a:cxn ang="0">
                          <a:pos x="754" y="363"/>
                        </a:cxn>
                        <a:cxn ang="0">
                          <a:pos x="787" y="313"/>
                        </a:cxn>
                        <a:cxn ang="0">
                          <a:pos x="803" y="236"/>
                        </a:cxn>
                        <a:cxn ang="0">
                          <a:pos x="799" y="185"/>
                        </a:cxn>
                        <a:cxn ang="0">
                          <a:pos x="782" y="142"/>
                        </a:cxn>
                        <a:cxn ang="0">
                          <a:pos x="754" y="99"/>
                        </a:cxn>
                        <a:cxn ang="0">
                          <a:pos x="722" y="81"/>
                        </a:cxn>
                        <a:cxn ang="0">
                          <a:pos x="685" y="86"/>
                        </a:cxn>
                      </a:cxnLst>
                      <a:rect l="0" t="0" r="r" b="b"/>
                      <a:pathLst>
                        <a:path w="803" h="893">
                          <a:moveTo>
                            <a:pt x="685" y="86"/>
                          </a:moveTo>
                          <a:lnTo>
                            <a:pt x="613" y="231"/>
                          </a:lnTo>
                          <a:lnTo>
                            <a:pt x="490" y="202"/>
                          </a:lnTo>
                          <a:lnTo>
                            <a:pt x="377" y="169"/>
                          </a:lnTo>
                          <a:lnTo>
                            <a:pt x="275" y="123"/>
                          </a:lnTo>
                          <a:lnTo>
                            <a:pt x="201" y="90"/>
                          </a:lnTo>
                          <a:lnTo>
                            <a:pt x="62" y="0"/>
                          </a:lnTo>
                          <a:lnTo>
                            <a:pt x="24" y="15"/>
                          </a:lnTo>
                          <a:lnTo>
                            <a:pt x="19" y="102"/>
                          </a:lnTo>
                          <a:lnTo>
                            <a:pt x="77" y="183"/>
                          </a:lnTo>
                          <a:lnTo>
                            <a:pt x="30" y="173"/>
                          </a:lnTo>
                          <a:lnTo>
                            <a:pt x="0" y="211"/>
                          </a:lnTo>
                          <a:lnTo>
                            <a:pt x="9" y="250"/>
                          </a:lnTo>
                          <a:lnTo>
                            <a:pt x="49" y="298"/>
                          </a:lnTo>
                          <a:lnTo>
                            <a:pt x="30" y="318"/>
                          </a:lnTo>
                          <a:lnTo>
                            <a:pt x="9" y="347"/>
                          </a:lnTo>
                          <a:lnTo>
                            <a:pt x="9" y="383"/>
                          </a:lnTo>
                          <a:lnTo>
                            <a:pt x="30" y="442"/>
                          </a:lnTo>
                          <a:lnTo>
                            <a:pt x="96" y="498"/>
                          </a:lnTo>
                          <a:lnTo>
                            <a:pt x="67" y="517"/>
                          </a:lnTo>
                          <a:lnTo>
                            <a:pt x="53" y="566"/>
                          </a:lnTo>
                          <a:lnTo>
                            <a:pt x="71" y="614"/>
                          </a:lnTo>
                          <a:lnTo>
                            <a:pt x="132" y="644"/>
                          </a:lnTo>
                          <a:lnTo>
                            <a:pt x="208" y="673"/>
                          </a:lnTo>
                          <a:lnTo>
                            <a:pt x="270" y="725"/>
                          </a:lnTo>
                          <a:lnTo>
                            <a:pt x="318" y="774"/>
                          </a:lnTo>
                          <a:lnTo>
                            <a:pt x="362" y="821"/>
                          </a:lnTo>
                          <a:lnTo>
                            <a:pt x="412" y="875"/>
                          </a:lnTo>
                          <a:lnTo>
                            <a:pt x="501" y="893"/>
                          </a:lnTo>
                          <a:lnTo>
                            <a:pt x="672" y="673"/>
                          </a:lnTo>
                          <a:lnTo>
                            <a:pt x="701" y="508"/>
                          </a:lnTo>
                          <a:lnTo>
                            <a:pt x="712" y="412"/>
                          </a:lnTo>
                          <a:lnTo>
                            <a:pt x="754" y="363"/>
                          </a:lnTo>
                          <a:lnTo>
                            <a:pt x="787" y="313"/>
                          </a:lnTo>
                          <a:lnTo>
                            <a:pt x="803" y="236"/>
                          </a:lnTo>
                          <a:lnTo>
                            <a:pt x="799" y="185"/>
                          </a:lnTo>
                          <a:lnTo>
                            <a:pt x="782" y="142"/>
                          </a:lnTo>
                          <a:lnTo>
                            <a:pt x="754" y="99"/>
                          </a:lnTo>
                          <a:lnTo>
                            <a:pt x="722" y="81"/>
                          </a:lnTo>
                          <a:lnTo>
                            <a:pt x="685" y="86"/>
                          </a:lnTo>
                          <a:close/>
                        </a:path>
                      </a:pathLst>
                    </a:custGeom>
                    <a:solidFill>
                      <a:srgbClr val="E0A080"/>
                    </a:solidFill>
                    <a:ln w="4763">
                      <a:solidFill>
                        <a:srgbClr val="000000"/>
                      </a:solidFill>
                      <a:prstDash val="solid"/>
                      <a:round/>
                      <a:headEnd/>
                      <a:tailEnd/>
                    </a:ln>
                  </p:spPr>
                  <p:txBody>
                    <a:bodyPr/>
                    <a:lstStyle/>
                    <a:p>
                      <a:endParaRPr lang="en-US"/>
                    </a:p>
                  </p:txBody>
                </p:sp>
                <p:grpSp>
                  <p:nvGrpSpPr>
                    <p:cNvPr id="7238" name="Group 70"/>
                    <p:cNvGrpSpPr>
                      <a:grpSpLocks/>
                    </p:cNvGrpSpPr>
                    <p:nvPr/>
                  </p:nvGrpSpPr>
                  <p:grpSpPr bwMode="auto">
                    <a:xfrm>
                      <a:off x="4200" y="2010"/>
                      <a:ext cx="199" cy="145"/>
                      <a:chOff x="4200" y="2010"/>
                      <a:chExt cx="199" cy="145"/>
                    </a:xfrm>
                  </p:grpSpPr>
                  <p:sp>
                    <p:nvSpPr>
                      <p:cNvPr id="7239" name="Freeform 71"/>
                      <p:cNvSpPr>
                        <a:spLocks/>
                      </p:cNvSpPr>
                      <p:nvPr/>
                    </p:nvSpPr>
                    <p:spPr bwMode="auto">
                      <a:xfrm>
                        <a:off x="4206" y="2023"/>
                        <a:ext cx="141" cy="49"/>
                      </a:xfrm>
                      <a:custGeom>
                        <a:avLst/>
                        <a:gdLst/>
                        <a:ahLst/>
                        <a:cxnLst>
                          <a:cxn ang="0">
                            <a:pos x="0" y="0"/>
                          </a:cxn>
                          <a:cxn ang="0">
                            <a:pos x="94" y="71"/>
                          </a:cxn>
                          <a:cxn ang="0">
                            <a:pos x="209" y="125"/>
                          </a:cxn>
                          <a:cxn ang="0">
                            <a:pos x="329" y="149"/>
                          </a:cxn>
                          <a:cxn ang="0">
                            <a:pos x="423" y="149"/>
                          </a:cxn>
                        </a:cxnLst>
                        <a:rect l="0" t="0" r="r" b="b"/>
                        <a:pathLst>
                          <a:path w="423" h="149">
                            <a:moveTo>
                              <a:pt x="0" y="0"/>
                            </a:moveTo>
                            <a:lnTo>
                              <a:pt x="94" y="71"/>
                            </a:lnTo>
                            <a:lnTo>
                              <a:pt x="209" y="125"/>
                            </a:lnTo>
                            <a:lnTo>
                              <a:pt x="329" y="149"/>
                            </a:lnTo>
                            <a:lnTo>
                              <a:pt x="423" y="149"/>
                            </a:lnTo>
                          </a:path>
                        </a:pathLst>
                      </a:custGeom>
                      <a:noFill/>
                      <a:ln w="4763">
                        <a:solidFill>
                          <a:srgbClr val="000000"/>
                        </a:solidFill>
                        <a:prstDash val="solid"/>
                        <a:round/>
                        <a:headEnd/>
                        <a:tailEnd/>
                      </a:ln>
                    </p:spPr>
                    <p:txBody>
                      <a:bodyPr/>
                      <a:lstStyle/>
                      <a:p>
                        <a:endParaRPr lang="en-US"/>
                      </a:p>
                    </p:txBody>
                  </p:sp>
                  <p:sp>
                    <p:nvSpPr>
                      <p:cNvPr id="7240" name="Freeform 72"/>
                      <p:cNvSpPr>
                        <a:spLocks/>
                      </p:cNvSpPr>
                      <p:nvPr/>
                    </p:nvSpPr>
                    <p:spPr bwMode="auto">
                      <a:xfrm>
                        <a:off x="4200" y="2067"/>
                        <a:ext cx="102" cy="47"/>
                      </a:xfrm>
                      <a:custGeom>
                        <a:avLst/>
                        <a:gdLst/>
                        <a:ahLst/>
                        <a:cxnLst>
                          <a:cxn ang="0">
                            <a:pos x="0" y="0"/>
                          </a:cxn>
                          <a:cxn ang="0">
                            <a:pos x="71" y="56"/>
                          </a:cxn>
                          <a:cxn ang="0">
                            <a:pos x="179" y="109"/>
                          </a:cxn>
                          <a:cxn ang="0">
                            <a:pos x="308" y="139"/>
                          </a:cxn>
                        </a:cxnLst>
                        <a:rect l="0" t="0" r="r" b="b"/>
                        <a:pathLst>
                          <a:path w="308" h="139">
                            <a:moveTo>
                              <a:pt x="0" y="0"/>
                            </a:moveTo>
                            <a:lnTo>
                              <a:pt x="71" y="56"/>
                            </a:lnTo>
                            <a:lnTo>
                              <a:pt x="179" y="109"/>
                            </a:lnTo>
                            <a:lnTo>
                              <a:pt x="308" y="139"/>
                            </a:lnTo>
                          </a:path>
                        </a:pathLst>
                      </a:custGeom>
                      <a:noFill/>
                      <a:ln w="4763">
                        <a:solidFill>
                          <a:srgbClr val="000000"/>
                        </a:solidFill>
                        <a:prstDash val="solid"/>
                        <a:round/>
                        <a:headEnd/>
                        <a:tailEnd/>
                      </a:ln>
                    </p:spPr>
                    <p:txBody>
                      <a:bodyPr/>
                      <a:lstStyle/>
                      <a:p>
                        <a:endParaRPr lang="en-US"/>
                      </a:p>
                    </p:txBody>
                  </p:sp>
                  <p:sp>
                    <p:nvSpPr>
                      <p:cNvPr id="7241" name="Freeform 73"/>
                      <p:cNvSpPr>
                        <a:spLocks/>
                      </p:cNvSpPr>
                      <p:nvPr/>
                    </p:nvSpPr>
                    <p:spPr bwMode="auto">
                      <a:xfrm>
                        <a:off x="4215" y="2131"/>
                        <a:ext cx="69" cy="24"/>
                      </a:xfrm>
                      <a:custGeom>
                        <a:avLst/>
                        <a:gdLst/>
                        <a:ahLst/>
                        <a:cxnLst>
                          <a:cxn ang="0">
                            <a:pos x="0" y="0"/>
                          </a:cxn>
                          <a:cxn ang="0">
                            <a:pos x="98" y="48"/>
                          </a:cxn>
                          <a:cxn ang="0">
                            <a:pos x="207" y="73"/>
                          </a:cxn>
                        </a:cxnLst>
                        <a:rect l="0" t="0" r="r" b="b"/>
                        <a:pathLst>
                          <a:path w="207" h="73">
                            <a:moveTo>
                              <a:pt x="0" y="0"/>
                            </a:moveTo>
                            <a:lnTo>
                              <a:pt x="98" y="48"/>
                            </a:lnTo>
                            <a:lnTo>
                              <a:pt x="207" y="73"/>
                            </a:lnTo>
                          </a:path>
                        </a:pathLst>
                      </a:custGeom>
                      <a:noFill/>
                      <a:ln w="4763">
                        <a:solidFill>
                          <a:srgbClr val="000000"/>
                        </a:solidFill>
                        <a:prstDash val="solid"/>
                        <a:round/>
                        <a:headEnd/>
                        <a:tailEnd/>
                      </a:ln>
                    </p:spPr>
                    <p:txBody>
                      <a:bodyPr/>
                      <a:lstStyle/>
                      <a:p>
                        <a:endParaRPr lang="en-US"/>
                      </a:p>
                    </p:txBody>
                  </p:sp>
                  <p:sp>
                    <p:nvSpPr>
                      <p:cNvPr id="7242" name="Freeform 74"/>
                      <p:cNvSpPr>
                        <a:spLocks/>
                      </p:cNvSpPr>
                      <p:nvPr/>
                    </p:nvSpPr>
                    <p:spPr bwMode="auto">
                      <a:xfrm>
                        <a:off x="4394" y="2010"/>
                        <a:ext cx="5" cy="30"/>
                      </a:xfrm>
                      <a:custGeom>
                        <a:avLst/>
                        <a:gdLst/>
                        <a:ahLst/>
                        <a:cxnLst>
                          <a:cxn ang="0">
                            <a:pos x="7" y="90"/>
                          </a:cxn>
                          <a:cxn ang="0">
                            <a:pos x="0" y="52"/>
                          </a:cxn>
                          <a:cxn ang="0">
                            <a:pos x="1" y="30"/>
                          </a:cxn>
                          <a:cxn ang="0">
                            <a:pos x="15" y="0"/>
                          </a:cxn>
                        </a:cxnLst>
                        <a:rect l="0" t="0" r="r" b="b"/>
                        <a:pathLst>
                          <a:path w="15" h="90">
                            <a:moveTo>
                              <a:pt x="7" y="90"/>
                            </a:moveTo>
                            <a:lnTo>
                              <a:pt x="0" y="52"/>
                            </a:lnTo>
                            <a:lnTo>
                              <a:pt x="1" y="30"/>
                            </a:lnTo>
                            <a:lnTo>
                              <a:pt x="15" y="0"/>
                            </a:lnTo>
                          </a:path>
                        </a:pathLst>
                      </a:custGeom>
                      <a:noFill/>
                      <a:ln w="4763">
                        <a:solidFill>
                          <a:srgbClr val="000000"/>
                        </a:solidFill>
                        <a:prstDash val="solid"/>
                        <a:round/>
                        <a:headEnd/>
                        <a:tailEnd/>
                      </a:ln>
                    </p:spPr>
                    <p:txBody>
                      <a:bodyPr/>
                      <a:lstStyle/>
                      <a:p>
                        <a:endParaRPr lang="en-US"/>
                      </a:p>
                    </p:txBody>
                  </p:sp>
                </p:grpSp>
              </p:grpSp>
              <p:sp>
                <p:nvSpPr>
                  <p:cNvPr id="7243" name="Freeform 75"/>
                  <p:cNvSpPr>
                    <a:spLocks/>
                  </p:cNvSpPr>
                  <p:nvPr/>
                </p:nvSpPr>
                <p:spPr bwMode="auto">
                  <a:xfrm>
                    <a:off x="4309" y="2115"/>
                    <a:ext cx="187" cy="220"/>
                  </a:xfrm>
                  <a:custGeom>
                    <a:avLst/>
                    <a:gdLst/>
                    <a:ahLst/>
                    <a:cxnLst>
                      <a:cxn ang="0">
                        <a:pos x="335" y="0"/>
                      </a:cxn>
                      <a:cxn ang="0">
                        <a:pos x="450" y="80"/>
                      </a:cxn>
                      <a:cxn ang="0">
                        <a:pos x="560" y="183"/>
                      </a:cxn>
                      <a:cxn ang="0">
                        <a:pos x="556" y="244"/>
                      </a:cxn>
                      <a:cxn ang="0">
                        <a:pos x="531" y="300"/>
                      </a:cxn>
                      <a:cxn ang="0">
                        <a:pos x="473" y="415"/>
                      </a:cxn>
                      <a:cxn ang="0">
                        <a:pos x="364" y="558"/>
                      </a:cxn>
                      <a:cxn ang="0">
                        <a:pos x="243" y="659"/>
                      </a:cxn>
                      <a:cxn ang="0">
                        <a:pos x="113" y="625"/>
                      </a:cxn>
                      <a:cxn ang="0">
                        <a:pos x="35" y="569"/>
                      </a:cxn>
                      <a:cxn ang="0">
                        <a:pos x="0" y="499"/>
                      </a:cxn>
                      <a:cxn ang="0">
                        <a:pos x="0" y="405"/>
                      </a:cxn>
                      <a:cxn ang="0">
                        <a:pos x="35" y="415"/>
                      </a:cxn>
                      <a:cxn ang="0">
                        <a:pos x="113" y="377"/>
                      </a:cxn>
                      <a:cxn ang="0">
                        <a:pos x="171" y="309"/>
                      </a:cxn>
                      <a:cxn ang="0">
                        <a:pos x="280" y="179"/>
                      </a:cxn>
                      <a:cxn ang="0">
                        <a:pos x="335" y="0"/>
                      </a:cxn>
                    </a:cxnLst>
                    <a:rect l="0" t="0" r="r" b="b"/>
                    <a:pathLst>
                      <a:path w="560" h="659">
                        <a:moveTo>
                          <a:pt x="335" y="0"/>
                        </a:moveTo>
                        <a:lnTo>
                          <a:pt x="450" y="80"/>
                        </a:lnTo>
                        <a:lnTo>
                          <a:pt x="560" y="183"/>
                        </a:lnTo>
                        <a:lnTo>
                          <a:pt x="556" y="244"/>
                        </a:lnTo>
                        <a:lnTo>
                          <a:pt x="531" y="300"/>
                        </a:lnTo>
                        <a:lnTo>
                          <a:pt x="473" y="415"/>
                        </a:lnTo>
                        <a:lnTo>
                          <a:pt x="364" y="558"/>
                        </a:lnTo>
                        <a:lnTo>
                          <a:pt x="243" y="659"/>
                        </a:lnTo>
                        <a:lnTo>
                          <a:pt x="113" y="625"/>
                        </a:lnTo>
                        <a:lnTo>
                          <a:pt x="35" y="569"/>
                        </a:lnTo>
                        <a:lnTo>
                          <a:pt x="0" y="499"/>
                        </a:lnTo>
                        <a:lnTo>
                          <a:pt x="0" y="405"/>
                        </a:lnTo>
                        <a:lnTo>
                          <a:pt x="35" y="415"/>
                        </a:lnTo>
                        <a:lnTo>
                          <a:pt x="113" y="377"/>
                        </a:lnTo>
                        <a:lnTo>
                          <a:pt x="171" y="309"/>
                        </a:lnTo>
                        <a:lnTo>
                          <a:pt x="280" y="179"/>
                        </a:lnTo>
                        <a:lnTo>
                          <a:pt x="335" y="0"/>
                        </a:lnTo>
                        <a:close/>
                      </a:path>
                    </a:pathLst>
                  </a:custGeom>
                  <a:solidFill>
                    <a:srgbClr val="C0E0FF"/>
                  </a:solidFill>
                  <a:ln w="4763">
                    <a:solidFill>
                      <a:srgbClr val="000000"/>
                    </a:solidFill>
                    <a:prstDash val="solid"/>
                    <a:round/>
                    <a:headEnd/>
                    <a:tailEnd/>
                  </a:ln>
                </p:spPr>
                <p:txBody>
                  <a:bodyPr/>
                  <a:lstStyle/>
                  <a:p>
                    <a:endParaRPr lang="en-US"/>
                  </a:p>
                </p:txBody>
              </p:sp>
            </p:grpSp>
          </p:grpSp>
        </p:grpSp>
        <p:sp>
          <p:nvSpPr>
            <p:cNvPr id="7244" name="Rectangle 76"/>
            <p:cNvSpPr>
              <a:spLocks noChangeArrowheads="1"/>
            </p:cNvSpPr>
            <p:nvPr/>
          </p:nvSpPr>
          <p:spPr bwMode="auto">
            <a:xfrm>
              <a:off x="240" y="1104"/>
              <a:ext cx="998" cy="365"/>
            </a:xfrm>
            <a:prstGeom prst="rect">
              <a:avLst/>
            </a:prstGeom>
            <a:noFill/>
            <a:ln w="9525">
              <a:noFill/>
              <a:miter lim="800000"/>
              <a:headEnd/>
              <a:tailEnd/>
            </a:ln>
            <a:effectLst/>
          </p:spPr>
          <p:txBody>
            <a:bodyPr wrap="none">
              <a:spAutoFit/>
            </a:bodyPr>
            <a:lstStyle/>
            <a:p>
              <a:pPr eaLnBrk="0" hangingPunct="0">
                <a:buFont typeface="Wingdings 2" pitchFamily="18" charset="2"/>
                <a:buNone/>
              </a:pPr>
              <a:r>
                <a:rPr lang="en-US" sz="3200" b="1" i="1" dirty="0">
                  <a:latin typeface="Times New Roman" pitchFamily="18" charset="0"/>
                </a:rPr>
                <a:t>Hearing</a:t>
              </a:r>
            </a:p>
          </p:txBody>
        </p:sp>
      </p:grpSp>
      <p:grpSp>
        <p:nvGrpSpPr>
          <p:cNvPr id="7245" name="Group 77"/>
          <p:cNvGrpSpPr>
            <a:grpSpLocks/>
          </p:cNvGrpSpPr>
          <p:nvPr/>
        </p:nvGrpSpPr>
        <p:grpSpPr bwMode="auto">
          <a:xfrm>
            <a:off x="3124200" y="3124200"/>
            <a:ext cx="3065463" cy="2362200"/>
            <a:chOff x="3685" y="1056"/>
            <a:chExt cx="1931" cy="1488"/>
          </a:xfrm>
        </p:grpSpPr>
        <p:graphicFrame>
          <p:nvGraphicFramePr>
            <p:cNvPr id="7246" name="Object 78"/>
            <p:cNvGraphicFramePr>
              <a:graphicFrameLocks noChangeAspect="1"/>
            </p:cNvGraphicFramePr>
            <p:nvPr/>
          </p:nvGraphicFramePr>
          <p:xfrm>
            <a:off x="3685" y="1056"/>
            <a:ext cx="1275" cy="1488"/>
          </p:xfrm>
          <a:graphic>
            <a:graphicData uri="http://schemas.openxmlformats.org/presentationml/2006/ole">
              <mc:AlternateContent xmlns:mc="http://schemas.openxmlformats.org/markup-compatibility/2006">
                <mc:Choice xmlns:v="urn:schemas-microsoft-com:vml" Requires="v">
                  <p:oleObj spid="_x0000_s1062" name="Clip" r:id="rId3" imgW="3025440" imgH="3252600" progId="">
                    <p:embed/>
                  </p:oleObj>
                </mc:Choice>
                <mc:Fallback>
                  <p:oleObj name="Clip" r:id="rId3" imgW="3025440" imgH="32526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5" y="1056"/>
                          <a:ext cx="1275" cy="1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247" name="Rectangle 79"/>
            <p:cNvSpPr>
              <a:spLocks noChangeArrowheads="1"/>
            </p:cNvSpPr>
            <p:nvPr/>
          </p:nvSpPr>
          <p:spPr bwMode="auto">
            <a:xfrm>
              <a:off x="4789" y="1651"/>
              <a:ext cx="827" cy="365"/>
            </a:xfrm>
            <a:prstGeom prst="rect">
              <a:avLst/>
            </a:prstGeom>
            <a:noFill/>
            <a:ln w="9525">
              <a:noFill/>
              <a:miter lim="800000"/>
              <a:headEnd/>
              <a:tailEnd/>
            </a:ln>
            <a:effectLst/>
          </p:spPr>
          <p:txBody>
            <a:bodyPr wrap="none">
              <a:spAutoFit/>
            </a:bodyPr>
            <a:lstStyle/>
            <a:p>
              <a:pPr eaLnBrk="0" hangingPunct="0">
                <a:buFont typeface="Wingdings 2" pitchFamily="18" charset="2"/>
                <a:buNone/>
              </a:pPr>
              <a:r>
                <a:rPr lang="en-US" sz="3200" b="1" i="1">
                  <a:latin typeface="Times New Roman" pitchFamily="18" charset="0"/>
                </a:rPr>
                <a:t>Seeing</a:t>
              </a:r>
            </a:p>
          </p:txBody>
        </p:sp>
      </p:grpSp>
      <p:grpSp>
        <p:nvGrpSpPr>
          <p:cNvPr id="7248" name="Group 80"/>
          <p:cNvGrpSpPr>
            <a:grpSpLocks/>
          </p:cNvGrpSpPr>
          <p:nvPr/>
        </p:nvGrpSpPr>
        <p:grpSpPr bwMode="auto">
          <a:xfrm>
            <a:off x="5902325" y="1692275"/>
            <a:ext cx="2971800" cy="1874838"/>
            <a:chOff x="1728" y="2035"/>
            <a:chExt cx="1872" cy="1181"/>
          </a:xfrm>
        </p:grpSpPr>
        <p:sp>
          <p:nvSpPr>
            <p:cNvPr id="7249" name="Rectangle 81"/>
            <p:cNvSpPr>
              <a:spLocks noChangeArrowheads="1"/>
            </p:cNvSpPr>
            <p:nvPr/>
          </p:nvSpPr>
          <p:spPr bwMode="auto">
            <a:xfrm>
              <a:off x="1728" y="2227"/>
              <a:ext cx="713" cy="365"/>
            </a:xfrm>
            <a:prstGeom prst="rect">
              <a:avLst/>
            </a:prstGeom>
            <a:noFill/>
            <a:ln w="9525">
              <a:noFill/>
              <a:miter lim="800000"/>
              <a:headEnd/>
              <a:tailEnd/>
            </a:ln>
            <a:effectLst/>
          </p:spPr>
          <p:txBody>
            <a:bodyPr wrap="none">
              <a:spAutoFit/>
            </a:bodyPr>
            <a:lstStyle/>
            <a:p>
              <a:pPr eaLnBrk="0" hangingPunct="0">
                <a:buFont typeface="Wingdings 2" pitchFamily="18" charset="2"/>
                <a:buNone/>
              </a:pPr>
              <a:r>
                <a:rPr lang="en-US" sz="3200" b="1" i="1">
                  <a:latin typeface="Times New Roman" pitchFamily="18" charset="0"/>
                </a:rPr>
                <a:t>Smell</a:t>
              </a:r>
            </a:p>
          </p:txBody>
        </p:sp>
        <p:graphicFrame>
          <p:nvGraphicFramePr>
            <p:cNvPr id="7250" name="Object 82"/>
            <p:cNvGraphicFramePr>
              <a:graphicFrameLocks noChangeAspect="1"/>
            </p:cNvGraphicFramePr>
            <p:nvPr/>
          </p:nvGraphicFramePr>
          <p:xfrm>
            <a:off x="2208" y="2035"/>
            <a:ext cx="1392" cy="1181"/>
          </p:xfrm>
          <a:graphic>
            <a:graphicData uri="http://schemas.openxmlformats.org/presentationml/2006/ole">
              <mc:AlternateContent xmlns:mc="http://schemas.openxmlformats.org/markup-compatibility/2006">
                <mc:Choice xmlns:v="urn:schemas-microsoft-com:vml" Requires="v">
                  <p:oleObj spid="_x0000_s1063" name="Clip" r:id="rId5" imgW="3276360" imgH="3458880" progId="">
                    <p:embed/>
                  </p:oleObj>
                </mc:Choice>
                <mc:Fallback>
                  <p:oleObj name="Clip" r:id="rId5" imgW="3276360" imgH="345888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8" y="2035"/>
                          <a:ext cx="1392" cy="11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7251" name="Group 83"/>
          <p:cNvGrpSpPr>
            <a:grpSpLocks/>
          </p:cNvGrpSpPr>
          <p:nvPr/>
        </p:nvGrpSpPr>
        <p:grpSpPr bwMode="auto">
          <a:xfrm>
            <a:off x="5943600" y="4491038"/>
            <a:ext cx="3068638" cy="2138362"/>
            <a:chOff x="3600" y="2803"/>
            <a:chExt cx="1933" cy="1347"/>
          </a:xfrm>
        </p:grpSpPr>
        <p:sp>
          <p:nvSpPr>
            <p:cNvPr id="7252" name="Rectangle 84"/>
            <p:cNvSpPr>
              <a:spLocks noChangeArrowheads="1"/>
            </p:cNvSpPr>
            <p:nvPr/>
          </p:nvSpPr>
          <p:spPr bwMode="auto">
            <a:xfrm>
              <a:off x="4080" y="2803"/>
              <a:ext cx="798" cy="365"/>
            </a:xfrm>
            <a:prstGeom prst="rect">
              <a:avLst/>
            </a:prstGeom>
            <a:noFill/>
            <a:ln w="9525">
              <a:noFill/>
              <a:miter lim="800000"/>
              <a:headEnd/>
              <a:tailEnd/>
            </a:ln>
            <a:effectLst/>
          </p:spPr>
          <p:txBody>
            <a:bodyPr wrap="none">
              <a:spAutoFit/>
            </a:bodyPr>
            <a:lstStyle/>
            <a:p>
              <a:pPr eaLnBrk="0" hangingPunct="0">
                <a:buFont typeface="Wingdings 2" pitchFamily="18" charset="2"/>
                <a:buNone/>
              </a:pPr>
              <a:r>
                <a:rPr lang="en-US" sz="3200" b="1" i="1">
                  <a:latin typeface="Times New Roman" pitchFamily="18" charset="0"/>
                </a:rPr>
                <a:t>Touch</a:t>
              </a:r>
            </a:p>
          </p:txBody>
        </p:sp>
        <p:graphicFrame>
          <p:nvGraphicFramePr>
            <p:cNvPr id="7253" name="Object 85"/>
            <p:cNvGraphicFramePr>
              <a:graphicFrameLocks noChangeAspect="1"/>
            </p:cNvGraphicFramePr>
            <p:nvPr/>
          </p:nvGraphicFramePr>
          <p:xfrm>
            <a:off x="3600" y="2880"/>
            <a:ext cx="1933" cy="1270"/>
          </p:xfrm>
          <a:graphic>
            <a:graphicData uri="http://schemas.openxmlformats.org/presentationml/2006/ole">
              <mc:AlternateContent xmlns:mc="http://schemas.openxmlformats.org/markup-compatibility/2006">
                <mc:Choice xmlns:v="urn:schemas-microsoft-com:vml" Requires="v">
                  <p:oleObj spid="_x0000_s1064" name="Clip" r:id="rId7" imgW="6057720" imgH="5059080" progId="">
                    <p:embed/>
                  </p:oleObj>
                </mc:Choice>
                <mc:Fallback>
                  <p:oleObj name="Clip" r:id="rId7" imgW="6057720" imgH="505908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00" y="2880"/>
                          <a:ext cx="1933" cy="12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7254" name="Group 86"/>
          <p:cNvGrpSpPr>
            <a:grpSpLocks/>
          </p:cNvGrpSpPr>
          <p:nvPr/>
        </p:nvGrpSpPr>
        <p:grpSpPr bwMode="auto">
          <a:xfrm>
            <a:off x="158750" y="4491038"/>
            <a:ext cx="2657475" cy="2266950"/>
            <a:chOff x="100" y="2918"/>
            <a:chExt cx="1674" cy="1428"/>
          </a:xfrm>
        </p:grpSpPr>
        <p:sp>
          <p:nvSpPr>
            <p:cNvPr id="7255" name="Rectangle 87"/>
            <p:cNvSpPr>
              <a:spLocks noChangeArrowheads="1"/>
            </p:cNvSpPr>
            <p:nvPr/>
          </p:nvSpPr>
          <p:spPr bwMode="auto">
            <a:xfrm>
              <a:off x="1089" y="3230"/>
              <a:ext cx="685" cy="365"/>
            </a:xfrm>
            <a:prstGeom prst="rect">
              <a:avLst/>
            </a:prstGeom>
            <a:noFill/>
            <a:ln w="9525">
              <a:noFill/>
              <a:miter lim="800000"/>
              <a:headEnd/>
              <a:tailEnd/>
            </a:ln>
            <a:effectLst/>
          </p:spPr>
          <p:txBody>
            <a:bodyPr wrap="none">
              <a:spAutoFit/>
            </a:bodyPr>
            <a:lstStyle/>
            <a:p>
              <a:pPr eaLnBrk="0" hangingPunct="0">
                <a:buFont typeface="Wingdings 2" pitchFamily="18" charset="2"/>
                <a:buNone/>
              </a:pPr>
              <a:r>
                <a:rPr lang="en-US" sz="3200" b="1" i="1">
                  <a:latin typeface="Times New Roman" pitchFamily="18" charset="0"/>
                </a:rPr>
                <a:t>Taste</a:t>
              </a:r>
            </a:p>
          </p:txBody>
        </p:sp>
        <p:pic>
          <p:nvPicPr>
            <p:cNvPr id="7256" name="Picture 88"/>
            <p:cNvPicPr>
              <a:picLocks noChangeAspect="1" noChangeArrowheads="1"/>
            </p:cNvPicPr>
            <p:nvPr/>
          </p:nvPicPr>
          <p:blipFill>
            <a:blip r:embed="rId9"/>
            <a:srcRect/>
            <a:stretch>
              <a:fillRect/>
            </a:stretch>
          </p:blipFill>
          <p:spPr bwMode="auto">
            <a:xfrm>
              <a:off x="100" y="2918"/>
              <a:ext cx="1149" cy="1428"/>
            </a:xfrm>
            <a:prstGeom prst="rect">
              <a:avLst/>
            </a:prstGeom>
            <a:noFill/>
            <a:ln w="9525">
              <a:noFill/>
              <a:miter lim="800000"/>
              <a:headEnd/>
              <a:tailEnd/>
            </a:ln>
            <a:effectLst/>
          </p:spPr>
        </p:pic>
      </p:grpSp>
      <p:sp>
        <p:nvSpPr>
          <p:cNvPr id="7258" name="Rectangle 90"/>
          <p:cNvSpPr>
            <a:spLocks noGrp="1" noChangeArrowheads="1"/>
          </p:cNvSpPr>
          <p:nvPr>
            <p:ph type="title"/>
          </p:nvPr>
        </p:nvSpPr>
        <p:spPr>
          <a:xfrm>
            <a:off x="288154" y="476672"/>
            <a:ext cx="8534400" cy="519112"/>
          </a:xfrm>
        </p:spPr>
        <p:txBody>
          <a:bodyPr>
            <a:noAutofit/>
          </a:bodyPr>
          <a:lstStyle/>
          <a:p>
            <a:r>
              <a:rPr lang="en-US" sz="4000" dirty="0"/>
              <a:t>Communication is a Series of Experiences of</a:t>
            </a:r>
          </a:p>
        </p:txBody>
      </p:sp>
    </p:spTree>
    <p:extLst>
      <p:ext uri="{BB962C8B-B14F-4D97-AF65-F5344CB8AC3E}">
        <p14:creationId xmlns:p14="http://schemas.microsoft.com/office/powerpoint/2010/main" val="786970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noAutofit/>
          </a:bodyPr>
          <a:lstStyle/>
          <a:p>
            <a:r>
              <a:rPr lang="en-US" sz="4400" dirty="0">
                <a:solidFill>
                  <a:schemeClr val="accent1">
                    <a:lumMod val="60000"/>
                    <a:lumOff val="40000"/>
                  </a:schemeClr>
                </a:solidFill>
                <a:effectLst>
                  <a:outerShdw blurRad="38100" dist="38100" dir="2700000" algn="tl">
                    <a:srgbClr val="000000">
                      <a:alpha val="43137"/>
                    </a:srgbClr>
                  </a:outerShdw>
                </a:effectLst>
              </a:rPr>
              <a:t>How to improve existing level </a:t>
            </a:r>
            <a:r>
              <a:rPr lang="en-US" sz="4400" dirty="0" smtClean="0">
                <a:solidFill>
                  <a:schemeClr val="accent1">
                    <a:lumMod val="60000"/>
                    <a:lumOff val="40000"/>
                  </a:schemeClr>
                </a:solidFill>
                <a:effectLst>
                  <a:outerShdw blurRad="38100" dist="38100" dir="2700000" algn="tl">
                    <a:srgbClr val="000000">
                      <a:alpha val="43137"/>
                    </a:srgbClr>
                  </a:outerShdw>
                </a:effectLst>
              </a:rPr>
              <a:t>of communication</a:t>
            </a:r>
            <a:r>
              <a:rPr lang="en-US" sz="4400" dirty="0">
                <a:solidFill>
                  <a:schemeClr val="accent1">
                    <a:lumMod val="60000"/>
                    <a:lumOff val="40000"/>
                  </a:schemeClr>
                </a:solidFill>
                <a:effectLst>
                  <a:outerShdw blurRad="38100" dist="38100" dir="2700000" algn="tl">
                    <a:srgbClr val="000000">
                      <a:alpha val="43137"/>
                    </a:srgbClr>
                  </a:outerShdw>
                </a:effectLst>
              </a:rPr>
              <a:t>?</a:t>
            </a:r>
            <a:br>
              <a:rPr lang="en-US" sz="4400" dirty="0">
                <a:solidFill>
                  <a:schemeClr val="accent1">
                    <a:lumMod val="60000"/>
                    <a:lumOff val="40000"/>
                  </a:schemeClr>
                </a:solidFill>
                <a:effectLst>
                  <a:outerShdw blurRad="38100" dist="38100" dir="2700000" algn="tl">
                    <a:srgbClr val="000000">
                      <a:alpha val="43137"/>
                    </a:srgbClr>
                  </a:outerShdw>
                </a:effectLst>
              </a:rPr>
            </a:br>
            <a:endParaRPr lang="en-US" sz="4000" dirty="0"/>
          </a:p>
        </p:txBody>
      </p:sp>
      <p:sp>
        <p:nvSpPr>
          <p:cNvPr id="3" name="Content Placeholder 2"/>
          <p:cNvSpPr>
            <a:spLocks noGrp="1"/>
          </p:cNvSpPr>
          <p:nvPr>
            <p:ph idx="1"/>
          </p:nvPr>
        </p:nvSpPr>
        <p:spPr>
          <a:xfrm>
            <a:off x="-20991" y="1432039"/>
            <a:ext cx="9721080" cy="5400600"/>
          </a:xfrm>
        </p:spPr>
        <p:txBody>
          <a:bodyPr>
            <a:normAutofit/>
          </a:bodyPr>
          <a:lstStyle/>
          <a:p>
            <a:pPr>
              <a:lnSpc>
                <a:spcPct val="90000"/>
              </a:lnSpc>
              <a:spcBef>
                <a:spcPct val="50000"/>
              </a:spcBef>
              <a:buClr>
                <a:schemeClr val="tx2"/>
              </a:buClr>
              <a:buSzPct val="95000"/>
              <a:buFont typeface="Wingdings" pitchFamily="2" charset="2"/>
              <a:buChar char="¬"/>
            </a:pPr>
            <a:r>
              <a:rPr lang="en-US" sz="3200" dirty="0" smtClean="0"/>
              <a:t>Interact with qualitative people.</a:t>
            </a:r>
          </a:p>
          <a:p>
            <a:pPr>
              <a:lnSpc>
                <a:spcPct val="90000"/>
              </a:lnSpc>
              <a:spcBef>
                <a:spcPct val="50000"/>
              </a:spcBef>
              <a:buClr>
                <a:schemeClr val="tx2"/>
              </a:buClr>
              <a:buSzPct val="95000"/>
              <a:buFont typeface="Wingdings" pitchFamily="2" charset="2"/>
              <a:buChar char="¬"/>
            </a:pPr>
            <a:r>
              <a:rPr lang="en-US" sz="3200" dirty="0" smtClean="0"/>
              <a:t>Improve knowledge on topic of discussion,</a:t>
            </a:r>
          </a:p>
          <a:p>
            <a:pPr>
              <a:lnSpc>
                <a:spcPct val="90000"/>
              </a:lnSpc>
              <a:spcBef>
                <a:spcPct val="50000"/>
              </a:spcBef>
              <a:buClr>
                <a:schemeClr val="tx2"/>
              </a:buClr>
              <a:buSzPct val="95000"/>
              <a:buFont typeface="Wingdings" pitchFamily="2" charset="2"/>
              <a:buChar char="¬"/>
            </a:pPr>
            <a:r>
              <a:rPr lang="en-US" sz="3200" dirty="0" smtClean="0"/>
              <a:t>Practice meditation &amp; good thoughts.</a:t>
            </a:r>
          </a:p>
          <a:p>
            <a:pPr>
              <a:lnSpc>
                <a:spcPct val="90000"/>
              </a:lnSpc>
              <a:spcBef>
                <a:spcPct val="50000"/>
              </a:spcBef>
              <a:buClr>
                <a:schemeClr val="tx2"/>
              </a:buClr>
              <a:buSzPct val="95000"/>
              <a:buFont typeface="Wingdings" pitchFamily="2" charset="2"/>
              <a:buChar char="¬"/>
            </a:pPr>
            <a:r>
              <a:rPr lang="en-US" sz="3200" dirty="0" smtClean="0"/>
              <a:t>Think and speak.</a:t>
            </a:r>
          </a:p>
          <a:p>
            <a:pPr>
              <a:lnSpc>
                <a:spcPct val="90000"/>
              </a:lnSpc>
              <a:spcBef>
                <a:spcPct val="50000"/>
              </a:spcBef>
              <a:buClr>
                <a:schemeClr val="tx2"/>
              </a:buClr>
              <a:buSzPct val="95000"/>
              <a:buFont typeface="Wingdings" pitchFamily="2" charset="2"/>
              <a:buChar char="¬"/>
            </a:pPr>
            <a:r>
              <a:rPr lang="en-US" sz="3200" dirty="0" smtClean="0"/>
              <a:t>Do not speak too fast.</a:t>
            </a:r>
          </a:p>
          <a:p>
            <a:pPr>
              <a:lnSpc>
                <a:spcPct val="90000"/>
              </a:lnSpc>
              <a:spcBef>
                <a:spcPct val="50000"/>
              </a:spcBef>
              <a:buClr>
                <a:schemeClr val="tx2"/>
              </a:buClr>
              <a:buSzPct val="95000"/>
              <a:buFont typeface="Wingdings" pitchFamily="2" charset="2"/>
              <a:buChar char="¬"/>
            </a:pPr>
            <a:r>
              <a:rPr lang="en-US" sz="3200" dirty="0" smtClean="0"/>
              <a:t>Use simple vocabulary.</a:t>
            </a:r>
          </a:p>
          <a:p>
            <a:pPr>
              <a:lnSpc>
                <a:spcPct val="90000"/>
              </a:lnSpc>
              <a:spcBef>
                <a:spcPct val="50000"/>
              </a:spcBef>
              <a:buClr>
                <a:schemeClr val="tx2"/>
              </a:buClr>
              <a:buSzPct val="95000"/>
              <a:buFont typeface="Wingdings" pitchFamily="2" charset="2"/>
              <a:buChar char="¬"/>
            </a:pPr>
            <a:r>
              <a:rPr lang="en-US" sz="3200" dirty="0" smtClean="0"/>
              <a:t>Do not speak only to impress someone.</a:t>
            </a:r>
          </a:p>
          <a:p>
            <a:pPr>
              <a:lnSpc>
                <a:spcPct val="90000"/>
              </a:lnSpc>
              <a:spcBef>
                <a:spcPct val="50000"/>
              </a:spcBef>
              <a:buClr>
                <a:schemeClr val="tx2"/>
              </a:buClr>
              <a:buSzPct val="95000"/>
              <a:buFont typeface="Wingdings" pitchFamily="2" charset="2"/>
              <a:buChar char="¬"/>
            </a:pPr>
            <a:r>
              <a:rPr lang="en-US" sz="3200" dirty="0" smtClean="0"/>
              <a:t>Look presentable and confident</a:t>
            </a:r>
            <a:r>
              <a:rPr lang="en-US" dirty="0" smtClean="0"/>
              <a:t>.</a:t>
            </a:r>
          </a:p>
          <a:p>
            <a:endParaRPr lang="en-US" dirty="0"/>
          </a:p>
        </p:txBody>
      </p:sp>
    </p:spTree>
    <p:extLst>
      <p:ext uri="{BB962C8B-B14F-4D97-AF65-F5344CB8AC3E}">
        <p14:creationId xmlns:p14="http://schemas.microsoft.com/office/powerpoint/2010/main" val="42917155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ChangeArrowheads="1"/>
          </p:cNvSpPr>
          <p:nvPr/>
        </p:nvSpPr>
        <p:spPr bwMode="auto">
          <a:xfrm>
            <a:off x="914400" y="1676400"/>
            <a:ext cx="7378700"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600" b="1" dirty="0">
                <a:solidFill>
                  <a:schemeClr val="tx2"/>
                </a:solidFill>
                <a:latin typeface="Arial" pitchFamily="34" charset="0"/>
              </a:rPr>
              <a:t>…in the new global and diverse workplace requires</a:t>
            </a:r>
            <a:br>
              <a:rPr lang="en-US" sz="3600" b="1" dirty="0">
                <a:solidFill>
                  <a:schemeClr val="tx2"/>
                </a:solidFill>
                <a:latin typeface="Arial" pitchFamily="34" charset="0"/>
              </a:rPr>
            </a:br>
            <a:r>
              <a:rPr lang="en-US" sz="3600" b="1" dirty="0">
                <a:solidFill>
                  <a:schemeClr val="tx2"/>
                </a:solidFill>
                <a:latin typeface="Arial" pitchFamily="34" charset="0"/>
              </a:rPr>
              <a:t>excellent communication skills!</a:t>
            </a:r>
            <a:r>
              <a:rPr lang="en-US" sz="4000" dirty="0">
                <a:solidFill>
                  <a:schemeClr val="tx2"/>
                </a:solidFill>
                <a:latin typeface="Arial" pitchFamily="34" charset="0"/>
              </a:rPr>
              <a:t> </a:t>
            </a:r>
          </a:p>
        </p:txBody>
      </p:sp>
      <p:pic>
        <p:nvPicPr>
          <p:cNvPr id="30723" name="Picture 5" descr="Ch01divers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4133" y="4191001"/>
            <a:ext cx="3251200"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Rectangle 6"/>
          <p:cNvSpPr>
            <a:spLocks noChangeArrowheads="1"/>
          </p:cNvSpPr>
          <p:nvPr/>
        </p:nvSpPr>
        <p:spPr bwMode="auto">
          <a:xfrm>
            <a:off x="1727200" y="533400"/>
            <a:ext cx="4363156"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a:solidFill>
                  <a:schemeClr val="tx2"/>
                </a:solidFill>
                <a:latin typeface="Arial" pitchFamily="34" charset="0"/>
              </a:rPr>
              <a:t>Success for YOU…</a:t>
            </a:r>
          </a:p>
        </p:txBody>
      </p:sp>
    </p:spTree>
    <p:extLst>
      <p:ext uri="{BB962C8B-B14F-4D97-AF65-F5344CB8AC3E}">
        <p14:creationId xmlns:p14="http://schemas.microsoft.com/office/powerpoint/2010/main" val="31048179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blinds(horizontal)">
                                      <p:cBhvr>
                                        <p:cTn id="7" dur="5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noAutofit/>
          </a:bodyPr>
          <a:lstStyle/>
          <a:p>
            <a:r>
              <a:rPr lang="en-US" sz="4000" b="1" dirty="0"/>
              <a:t>Basic Communication Skills Profile</a:t>
            </a:r>
          </a:p>
        </p:txBody>
      </p:sp>
      <p:sp>
        <p:nvSpPr>
          <p:cNvPr id="56323" name="Rectangle 3"/>
          <p:cNvSpPr>
            <a:spLocks noGrp="1" noChangeArrowheads="1"/>
          </p:cNvSpPr>
          <p:nvPr>
            <p:ph type="body" idx="1"/>
          </p:nvPr>
        </p:nvSpPr>
        <p:spPr>
          <a:xfrm>
            <a:off x="0" y="2017713"/>
            <a:ext cx="8955088" cy="4114800"/>
          </a:xfrm>
        </p:spPr>
        <p:txBody>
          <a:bodyPr/>
          <a:lstStyle/>
          <a:p>
            <a:pPr>
              <a:buFont typeface="Wingdings" pitchFamily="2" charset="2"/>
              <a:buNone/>
            </a:pPr>
            <a:r>
              <a:rPr lang="en-US" sz="2000" b="1" dirty="0">
                <a:solidFill>
                  <a:schemeClr val="accent6">
                    <a:lumMod val="40000"/>
                    <a:lumOff val="60000"/>
                  </a:schemeClr>
                </a:solidFill>
                <a:latin typeface="Georgia" pitchFamily="18" charset="0"/>
              </a:rPr>
              <a:t>________________________________________________</a:t>
            </a:r>
            <a:endParaRPr lang="en-US" sz="2000" b="1" i="1" dirty="0">
              <a:solidFill>
                <a:schemeClr val="accent6">
                  <a:lumMod val="40000"/>
                  <a:lumOff val="60000"/>
                </a:schemeClr>
              </a:solidFill>
              <a:latin typeface="Georgia" pitchFamily="18" charset="0"/>
            </a:endParaRPr>
          </a:p>
          <a:p>
            <a:pPr>
              <a:buFont typeface="Wingdings" pitchFamily="2" charset="2"/>
              <a:buNone/>
            </a:pPr>
            <a:r>
              <a:rPr lang="en-US" sz="2000" b="1" dirty="0">
                <a:solidFill>
                  <a:schemeClr val="accent6">
                    <a:lumMod val="40000"/>
                    <a:lumOff val="60000"/>
                  </a:schemeClr>
                </a:solidFill>
                <a:latin typeface="Georgia" pitchFamily="18" charset="0"/>
              </a:rPr>
              <a:t>Communication  Order Learned    Extent Used     </a:t>
            </a:r>
            <a:r>
              <a:rPr lang="en-US" sz="2000" b="1" dirty="0" smtClean="0">
                <a:solidFill>
                  <a:schemeClr val="accent6">
                    <a:lumMod val="40000"/>
                    <a:lumOff val="60000"/>
                  </a:schemeClr>
                </a:solidFill>
                <a:latin typeface="Georgia" pitchFamily="18" charset="0"/>
              </a:rPr>
              <a:t>Extent Trained</a:t>
            </a:r>
            <a:endParaRPr lang="en-US" sz="2000" dirty="0" smtClean="0">
              <a:solidFill>
                <a:schemeClr val="accent6">
                  <a:lumMod val="40000"/>
                  <a:lumOff val="60000"/>
                </a:schemeClr>
              </a:solidFill>
              <a:latin typeface="Georgia" pitchFamily="18" charset="0"/>
            </a:endParaRPr>
          </a:p>
          <a:p>
            <a:pPr algn="just">
              <a:buFont typeface="Wingdings" pitchFamily="2" charset="2"/>
              <a:buNone/>
            </a:pPr>
            <a:r>
              <a:rPr lang="en-US" sz="2400" dirty="0" smtClean="0">
                <a:latin typeface="Georgia" pitchFamily="18" charset="0"/>
              </a:rPr>
              <a:t>____________________________________________</a:t>
            </a:r>
          </a:p>
          <a:p>
            <a:pPr algn="just">
              <a:buFont typeface="Wingdings" pitchFamily="2" charset="2"/>
              <a:buNone/>
            </a:pPr>
            <a:endParaRPr lang="en-US" sz="2400" dirty="0">
              <a:solidFill>
                <a:srgbClr val="993366"/>
              </a:solidFill>
              <a:latin typeface="Georgia" pitchFamily="18" charset="0"/>
            </a:endParaRPr>
          </a:p>
          <a:p>
            <a:pPr>
              <a:buFont typeface="Wingdings" pitchFamily="2" charset="2"/>
              <a:buNone/>
            </a:pPr>
            <a:r>
              <a:rPr lang="en-US" sz="2400" dirty="0">
                <a:solidFill>
                  <a:srgbClr val="993366"/>
                </a:solidFill>
                <a:latin typeface="Georgia" pitchFamily="18" charset="0"/>
              </a:rPr>
              <a:t>   </a:t>
            </a:r>
            <a:r>
              <a:rPr lang="en-US" sz="2400" dirty="0">
                <a:latin typeface="Georgia" pitchFamily="18" charset="0"/>
              </a:rPr>
              <a:t>Listening              First                      </a:t>
            </a:r>
            <a:r>
              <a:rPr lang="en-US" sz="2400" dirty="0" err="1">
                <a:latin typeface="Georgia" pitchFamily="18" charset="0"/>
              </a:rPr>
              <a:t>First</a:t>
            </a:r>
            <a:r>
              <a:rPr lang="en-US" sz="2400" dirty="0">
                <a:latin typeface="Georgia" pitchFamily="18" charset="0"/>
              </a:rPr>
              <a:t>                Fourth</a:t>
            </a:r>
          </a:p>
          <a:p>
            <a:pPr>
              <a:buFont typeface="Wingdings" pitchFamily="2" charset="2"/>
              <a:buNone/>
            </a:pPr>
            <a:r>
              <a:rPr lang="en-US" sz="2400" dirty="0">
                <a:latin typeface="Georgia" pitchFamily="18" charset="0"/>
              </a:rPr>
              <a:t>   Speaking              Second                  </a:t>
            </a:r>
            <a:r>
              <a:rPr lang="en-US" sz="2400" dirty="0" err="1">
                <a:latin typeface="Georgia" pitchFamily="18" charset="0"/>
              </a:rPr>
              <a:t>Second</a:t>
            </a:r>
            <a:r>
              <a:rPr lang="en-US" sz="2400" dirty="0">
                <a:latin typeface="Georgia" pitchFamily="18" charset="0"/>
              </a:rPr>
              <a:t>           Third</a:t>
            </a:r>
          </a:p>
          <a:p>
            <a:pPr>
              <a:buFont typeface="Wingdings" pitchFamily="2" charset="2"/>
              <a:buNone/>
            </a:pPr>
            <a:r>
              <a:rPr lang="en-US" sz="2400" dirty="0">
                <a:latin typeface="Georgia" pitchFamily="18" charset="0"/>
              </a:rPr>
              <a:t>   Reading                Third                     </a:t>
            </a:r>
            <a:r>
              <a:rPr lang="en-US" sz="2400" dirty="0" err="1">
                <a:latin typeface="Georgia" pitchFamily="18" charset="0"/>
              </a:rPr>
              <a:t>Third</a:t>
            </a:r>
            <a:r>
              <a:rPr lang="en-US" sz="2400" dirty="0">
                <a:latin typeface="Georgia" pitchFamily="18" charset="0"/>
              </a:rPr>
              <a:t>              Second</a:t>
            </a:r>
          </a:p>
          <a:p>
            <a:pPr>
              <a:buFont typeface="Wingdings" pitchFamily="2" charset="2"/>
              <a:buNone/>
            </a:pPr>
            <a:r>
              <a:rPr lang="en-US" sz="2400" dirty="0">
                <a:latin typeface="Georgia" pitchFamily="18" charset="0"/>
              </a:rPr>
              <a:t>   Writing                 Fourth                   </a:t>
            </a:r>
            <a:r>
              <a:rPr lang="en-US" sz="2400" dirty="0" err="1">
                <a:latin typeface="Georgia" pitchFamily="18" charset="0"/>
              </a:rPr>
              <a:t>Fourth</a:t>
            </a:r>
            <a:r>
              <a:rPr lang="en-US" sz="2400" dirty="0">
                <a:latin typeface="Georgia" pitchFamily="18" charset="0"/>
              </a:rPr>
              <a:t>           First</a:t>
            </a:r>
          </a:p>
        </p:txBody>
      </p:sp>
    </p:spTree>
    <p:extLst>
      <p:ext uri="{BB962C8B-B14F-4D97-AF65-F5344CB8AC3E}">
        <p14:creationId xmlns:p14="http://schemas.microsoft.com/office/powerpoint/2010/main" val="177230370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title"/>
          </p:nvPr>
        </p:nvSpPr>
        <p:spPr>
          <a:xfrm>
            <a:off x="467544" y="620688"/>
            <a:ext cx="8162925" cy="579438"/>
          </a:xfrm>
        </p:spPr>
        <p:txBody>
          <a:bodyPr>
            <a:noAutofit/>
          </a:bodyPr>
          <a:lstStyle/>
          <a:p>
            <a:r>
              <a:rPr lang="en-US" sz="4000" dirty="0"/>
              <a:t>TOTAL COMMUNICATION PROCESS</a:t>
            </a:r>
          </a:p>
        </p:txBody>
      </p:sp>
      <p:graphicFrame>
        <p:nvGraphicFramePr>
          <p:cNvPr id="6" name="Object 0"/>
          <p:cNvGraphicFramePr>
            <a:graphicFrameLocks noGrp="1" noChangeAspect="1"/>
          </p:cNvGraphicFramePr>
          <p:nvPr>
            <p:ph type="chart" idx="1"/>
            <p:extLst>
              <p:ext uri="{D42A27DB-BD31-4B8C-83A1-F6EECF244321}">
                <p14:modId xmlns:p14="http://schemas.microsoft.com/office/powerpoint/2010/main" val="3917072596"/>
              </p:ext>
            </p:extLst>
          </p:nvPr>
        </p:nvGraphicFramePr>
        <p:xfrm>
          <a:off x="683568" y="1661479"/>
          <a:ext cx="7200800" cy="52209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8945345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ChangeArrowheads="1"/>
          </p:cNvSpPr>
          <p:nvPr/>
        </p:nvSpPr>
        <p:spPr bwMode="auto">
          <a:xfrm>
            <a:off x="899592" y="381000"/>
            <a:ext cx="7382933"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b="1" dirty="0">
                <a:solidFill>
                  <a:schemeClr val="accent1">
                    <a:lumMod val="60000"/>
                    <a:lumOff val="40000"/>
                  </a:schemeClr>
                </a:solidFill>
                <a:effectLst>
                  <a:outerShdw blurRad="38100" dist="38100" dir="2700000" algn="tl">
                    <a:srgbClr val="000000">
                      <a:alpha val="43137"/>
                    </a:srgbClr>
                  </a:outerShdw>
                </a:effectLst>
                <a:latin typeface="+mj-lt"/>
              </a:rPr>
              <a:t>Hearing </a:t>
            </a:r>
            <a:r>
              <a:rPr lang="en-US" sz="4400" b="1" dirty="0" smtClean="0">
                <a:solidFill>
                  <a:schemeClr val="accent1">
                    <a:lumMod val="60000"/>
                    <a:lumOff val="40000"/>
                  </a:schemeClr>
                </a:solidFill>
                <a:effectLst>
                  <a:outerShdw blurRad="38100" dist="38100" dir="2700000" algn="tl">
                    <a:srgbClr val="000000">
                      <a:alpha val="43137"/>
                    </a:srgbClr>
                  </a:outerShdw>
                </a:effectLst>
                <a:latin typeface="+mj-lt"/>
              </a:rPr>
              <a:t>Vs. </a:t>
            </a:r>
            <a:r>
              <a:rPr lang="en-US" sz="4400" b="1" dirty="0">
                <a:solidFill>
                  <a:schemeClr val="accent1">
                    <a:lumMod val="60000"/>
                    <a:lumOff val="40000"/>
                  </a:schemeClr>
                </a:solidFill>
                <a:effectLst>
                  <a:outerShdw blurRad="38100" dist="38100" dir="2700000" algn="tl">
                    <a:srgbClr val="000000">
                      <a:alpha val="43137"/>
                    </a:srgbClr>
                  </a:outerShdw>
                </a:effectLst>
                <a:latin typeface="+mj-lt"/>
              </a:rPr>
              <a:t>Listening</a:t>
            </a:r>
          </a:p>
        </p:txBody>
      </p:sp>
      <p:sp>
        <p:nvSpPr>
          <p:cNvPr id="16389" name="Rectangle 5"/>
          <p:cNvSpPr>
            <a:spLocks noChangeArrowheads="1"/>
          </p:cNvSpPr>
          <p:nvPr/>
        </p:nvSpPr>
        <p:spPr bwMode="auto">
          <a:xfrm>
            <a:off x="1043608" y="1352550"/>
            <a:ext cx="4199467"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SzPct val="100000"/>
            </a:pPr>
            <a:r>
              <a:rPr lang="en-US" sz="2800" b="1" dirty="0">
                <a:latin typeface="Arial" pitchFamily="34" charset="0"/>
              </a:rPr>
              <a:t>Hearing</a:t>
            </a:r>
            <a:r>
              <a:rPr lang="en-US" sz="2800" dirty="0">
                <a:latin typeface="Arial" pitchFamily="34" charset="0"/>
              </a:rPr>
              <a:t> – Physical process, natural, passive</a:t>
            </a:r>
          </a:p>
          <a:p>
            <a:pPr marL="342900" indent="-342900">
              <a:spcBef>
                <a:spcPct val="20000"/>
              </a:spcBef>
              <a:buSzPct val="100000"/>
            </a:pPr>
            <a:endParaRPr lang="en-US" sz="2800" dirty="0">
              <a:latin typeface="Arial" pitchFamily="34" charset="0"/>
            </a:endParaRPr>
          </a:p>
          <a:p>
            <a:pPr marL="342900" indent="-342900">
              <a:spcBef>
                <a:spcPct val="20000"/>
              </a:spcBef>
              <a:buSzPct val="100000"/>
            </a:pPr>
            <a:r>
              <a:rPr lang="en-US" sz="2800" b="1" dirty="0">
                <a:latin typeface="Arial" pitchFamily="34" charset="0"/>
              </a:rPr>
              <a:t>Listening</a:t>
            </a:r>
            <a:r>
              <a:rPr lang="en-US" sz="2800" dirty="0">
                <a:latin typeface="Arial" pitchFamily="34" charset="0"/>
              </a:rPr>
              <a:t> – Physical as well</a:t>
            </a:r>
          </a:p>
          <a:p>
            <a:pPr marL="342900" indent="-342900">
              <a:spcBef>
                <a:spcPct val="20000"/>
              </a:spcBef>
              <a:buSzPct val="100000"/>
            </a:pPr>
            <a:r>
              <a:rPr lang="en-US" sz="2800" dirty="0">
                <a:latin typeface="Arial" pitchFamily="34" charset="0"/>
              </a:rPr>
              <a:t>as mental process, active,</a:t>
            </a:r>
          </a:p>
          <a:p>
            <a:pPr marL="342900" indent="-342900">
              <a:spcBef>
                <a:spcPct val="20000"/>
              </a:spcBef>
              <a:buSzPct val="100000"/>
            </a:pPr>
            <a:r>
              <a:rPr lang="en-US" sz="2800" dirty="0">
                <a:latin typeface="Arial" pitchFamily="34" charset="0"/>
              </a:rPr>
              <a:t>learned process, a skill</a:t>
            </a:r>
          </a:p>
        </p:txBody>
      </p:sp>
      <p:sp>
        <p:nvSpPr>
          <p:cNvPr id="16390" name="Text Box 6"/>
          <p:cNvSpPr txBox="1">
            <a:spLocks noChangeArrowheads="1"/>
          </p:cNvSpPr>
          <p:nvPr/>
        </p:nvSpPr>
        <p:spPr bwMode="auto">
          <a:xfrm>
            <a:off x="-449502" y="5733256"/>
            <a:ext cx="1008112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ea typeface="MS PGothic" pitchFamily="34" charset="-128"/>
              </a:defRPr>
            </a:lvl1pPr>
            <a:lvl2pPr marL="37931725" indent="-37474525">
              <a:defRPr sz="2400">
                <a:solidFill>
                  <a:schemeClr val="tx1"/>
                </a:solidFill>
                <a:latin typeface="Times New Roman" pitchFamily="18" charset="0"/>
                <a:ea typeface="MS PGothic" pitchFamily="34" charset="-128"/>
              </a:defRPr>
            </a:lvl2pPr>
            <a:lvl3pPr>
              <a:defRPr sz="2400">
                <a:solidFill>
                  <a:schemeClr val="tx1"/>
                </a:solidFill>
                <a:latin typeface="Times New Roman" pitchFamily="18" charset="0"/>
                <a:ea typeface="MS PGothic" pitchFamily="34" charset="-128"/>
              </a:defRPr>
            </a:lvl3pPr>
            <a:lvl4pPr>
              <a:defRPr sz="2400">
                <a:solidFill>
                  <a:schemeClr val="tx1"/>
                </a:solidFill>
                <a:latin typeface="Times New Roman" pitchFamily="18" charset="0"/>
                <a:ea typeface="MS PGothic" pitchFamily="34" charset="-128"/>
              </a:defRPr>
            </a:lvl4pPr>
            <a:lvl5pPr>
              <a:defRPr sz="2400">
                <a:solidFill>
                  <a:schemeClr val="tx1"/>
                </a:solidFill>
                <a:latin typeface="Times New Roman" pitchFamily="18" charset="0"/>
                <a:ea typeface="MS PGothic" pitchFamily="34" charset="-128"/>
              </a:defRPr>
            </a:lvl5pPr>
            <a:lvl6pPr marL="4572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9144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1371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18288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a:r>
              <a:rPr lang="en-US" sz="2800" dirty="0">
                <a:solidFill>
                  <a:schemeClr val="tx2"/>
                </a:solidFill>
                <a:latin typeface="Arial" pitchFamily="34" charset="0"/>
              </a:rPr>
              <a:t>Listening is hard.</a:t>
            </a:r>
          </a:p>
          <a:p>
            <a:pPr algn="ctr"/>
            <a:r>
              <a:rPr lang="en-US" sz="2800" dirty="0">
                <a:solidFill>
                  <a:schemeClr val="tx2"/>
                </a:solidFill>
                <a:latin typeface="Arial" pitchFamily="34" charset="0"/>
              </a:rPr>
              <a:t>You must choose to participate in the process </a:t>
            </a:r>
            <a:r>
              <a:rPr lang="en-US" sz="2800" dirty="0" smtClean="0">
                <a:solidFill>
                  <a:schemeClr val="tx2"/>
                </a:solidFill>
                <a:latin typeface="Arial" pitchFamily="34" charset="0"/>
              </a:rPr>
              <a:t>of listening</a:t>
            </a:r>
            <a:r>
              <a:rPr lang="en-US" sz="2800" dirty="0">
                <a:solidFill>
                  <a:schemeClr val="tx2"/>
                </a:solidFill>
                <a:latin typeface="Arial" pitchFamily="34" charset="0"/>
              </a:rPr>
              <a:t>.</a:t>
            </a:r>
          </a:p>
        </p:txBody>
      </p:sp>
      <p:pic>
        <p:nvPicPr>
          <p:cNvPr id="24581" name="Picture 7" descr="HM00050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5733" y="1219200"/>
            <a:ext cx="1964267"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8" descr="j035540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33929" y="3429000"/>
            <a:ext cx="2099733" cy="215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92401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Effect transition="in" filter="slide(fromBottom)">
                                      <p:cBhvr>
                                        <p:cTn id="7" dur="500"/>
                                        <p:tgtEl>
                                          <p:spTgt spid="163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390"/>
                                        </p:tgtEl>
                                        <p:attrNameLst>
                                          <p:attrName>style.visibility</p:attrName>
                                        </p:attrNameLst>
                                      </p:cBhvr>
                                      <p:to>
                                        <p:strVal val="visible"/>
                                      </p:to>
                                    </p:set>
                                    <p:animEffect transition="in" filter="checkerboard(across)">
                                      <p:cBhvr>
                                        <p:cTn id="12" dur="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utoUpdateAnimBg="0"/>
      <p:bldP spid="1639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a:bodyPr>
          <a:lstStyle/>
          <a:p>
            <a:r>
              <a:rPr lang="en-US" sz="4400" dirty="0"/>
              <a:t>Active Listening</a:t>
            </a:r>
          </a:p>
        </p:txBody>
      </p:sp>
      <p:sp>
        <p:nvSpPr>
          <p:cNvPr id="44035" name="Rectangle 3"/>
          <p:cNvSpPr>
            <a:spLocks noGrp="1" noChangeArrowheads="1"/>
          </p:cNvSpPr>
          <p:nvPr>
            <p:ph type="body" idx="1"/>
          </p:nvPr>
        </p:nvSpPr>
        <p:spPr>
          <a:xfrm>
            <a:off x="827584" y="2420888"/>
            <a:ext cx="7729537" cy="4191000"/>
          </a:xfrm>
        </p:spPr>
        <p:txBody>
          <a:bodyPr>
            <a:normAutofit/>
          </a:bodyPr>
          <a:lstStyle/>
          <a:p>
            <a:pPr>
              <a:buSzPct val="140000"/>
              <a:buFont typeface="Wingdings" pitchFamily="2" charset="2"/>
              <a:buChar char="§"/>
            </a:pPr>
            <a:r>
              <a:rPr lang="en-US" sz="3200" dirty="0"/>
              <a:t>The process of hearing spoken words and noting nonverbal behavior.</a:t>
            </a:r>
          </a:p>
          <a:p>
            <a:endParaRPr lang="en-US" sz="3200" dirty="0"/>
          </a:p>
          <a:p>
            <a:pPr>
              <a:buSzPct val="140000"/>
              <a:buFont typeface="Wingdings" pitchFamily="2" charset="2"/>
              <a:buChar char="§"/>
            </a:pPr>
            <a:r>
              <a:rPr lang="en-US" sz="3200" dirty="0"/>
              <a:t>Active listening takes energy and concentration.</a:t>
            </a:r>
            <a:endParaRPr lang="en-US" sz="4400" dirty="0"/>
          </a:p>
        </p:txBody>
      </p:sp>
    </p:spTree>
    <p:extLst>
      <p:ext uri="{BB962C8B-B14F-4D97-AF65-F5344CB8AC3E}">
        <p14:creationId xmlns:p14="http://schemas.microsoft.com/office/powerpoint/2010/main" val="2285559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1524000" y="533400"/>
            <a:ext cx="738293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US" sz="3600" b="1">
              <a:solidFill>
                <a:schemeClr val="tx2"/>
              </a:solidFill>
              <a:latin typeface="Arial" pitchFamily="34" charset="0"/>
            </a:endParaRPr>
          </a:p>
        </p:txBody>
      </p:sp>
      <p:sp>
        <p:nvSpPr>
          <p:cNvPr id="12295" name="Rectangle 7"/>
          <p:cNvSpPr>
            <a:spLocks noChangeArrowheads="1"/>
          </p:cNvSpPr>
          <p:nvPr/>
        </p:nvSpPr>
        <p:spPr bwMode="auto">
          <a:xfrm>
            <a:off x="1524000" y="2133601"/>
            <a:ext cx="4402667" cy="1800225"/>
          </a:xfrm>
          <a:prstGeom prst="rect">
            <a:avLst/>
          </a:prstGeom>
          <a:noFill/>
          <a:ln w="12700" cap="sq">
            <a:noFill/>
            <a:miter lim="800000"/>
            <a:headEnd type="none" w="sm" len="sm"/>
            <a:tailEnd type="none" w="sm" len="sm"/>
          </a:ln>
          <a:effectLst/>
        </p:spPr>
        <p:txBody>
          <a:bodyPr>
            <a:spAutoFit/>
          </a:bodyPr>
          <a:lstStyle/>
          <a:p>
            <a:endParaRPr lang="en-US" sz="2800">
              <a:effectLst>
                <a:outerShdw blurRad="38100" dist="38100" dir="2700000" algn="tl">
                  <a:srgbClr val="C0C0C0"/>
                </a:outerShdw>
              </a:effectLst>
              <a:latin typeface="Arial" pitchFamily="34" charset="0"/>
            </a:endParaRPr>
          </a:p>
          <a:p>
            <a:endParaRPr lang="en-US" sz="2800">
              <a:effectLst>
                <a:outerShdw blurRad="38100" dist="38100" dir="2700000" algn="tl">
                  <a:srgbClr val="C0C0C0"/>
                </a:outerShdw>
              </a:effectLst>
              <a:latin typeface="Arial" pitchFamily="34" charset="0"/>
            </a:endParaRPr>
          </a:p>
          <a:p>
            <a:endParaRPr lang="en-US" sz="2800">
              <a:effectLst>
                <a:outerShdw blurRad="38100" dist="38100" dir="2700000" algn="tl">
                  <a:srgbClr val="C0C0C0"/>
                </a:outerShdw>
              </a:effectLst>
              <a:latin typeface="Arial" pitchFamily="34" charset="0"/>
            </a:endParaRPr>
          </a:p>
          <a:p>
            <a:endParaRPr lang="en-US" sz="2800">
              <a:effectLst>
                <a:outerShdw blurRad="38100" dist="38100" dir="2700000" algn="tl">
                  <a:srgbClr val="C0C0C0"/>
                </a:outerShdw>
              </a:effectLst>
              <a:latin typeface="Arial" pitchFamily="34" charset="0"/>
            </a:endParaRPr>
          </a:p>
        </p:txBody>
      </p:sp>
      <p:sp>
        <p:nvSpPr>
          <p:cNvPr id="25604" name="Rectangle 10"/>
          <p:cNvSpPr>
            <a:spLocks noChangeArrowheads="1"/>
          </p:cNvSpPr>
          <p:nvPr/>
        </p:nvSpPr>
        <p:spPr bwMode="auto">
          <a:xfrm>
            <a:off x="1354667" y="457201"/>
            <a:ext cx="59410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sz="4000" b="1" dirty="0">
                <a:solidFill>
                  <a:schemeClr val="accent1">
                    <a:lumMod val="60000"/>
                    <a:lumOff val="40000"/>
                  </a:schemeClr>
                </a:solidFill>
                <a:effectLst>
                  <a:outerShdw blurRad="38100" dist="38100" dir="2700000" algn="tl">
                    <a:srgbClr val="000000">
                      <a:alpha val="43137"/>
                    </a:srgbClr>
                  </a:outerShdw>
                </a:effectLst>
              </a:rPr>
              <a:t>VALUE OF LISTENING</a:t>
            </a:r>
          </a:p>
        </p:txBody>
      </p:sp>
      <p:sp>
        <p:nvSpPr>
          <p:cNvPr id="25605" name="Rectangle 11"/>
          <p:cNvSpPr>
            <a:spLocks noChangeArrowheads="1"/>
          </p:cNvSpPr>
          <p:nvPr/>
        </p:nvSpPr>
        <p:spPr bwMode="auto">
          <a:xfrm>
            <a:off x="270933" y="1447801"/>
            <a:ext cx="8873067"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eaLnBrk="1" hangingPunct="1">
              <a:spcBef>
                <a:spcPct val="50000"/>
              </a:spcBef>
              <a:buClr>
                <a:schemeClr val="tx2"/>
              </a:buClr>
              <a:buSzPct val="95000"/>
              <a:buFont typeface="Wingdings" pitchFamily="2" charset="2"/>
              <a:buChar char="¬"/>
            </a:pPr>
            <a:r>
              <a:rPr lang="en-US" sz="2800" dirty="0"/>
              <a:t> Listening to others is an elegant art.</a:t>
            </a:r>
          </a:p>
          <a:p>
            <a:pPr eaLnBrk="1" hangingPunct="1">
              <a:spcBef>
                <a:spcPct val="50000"/>
              </a:spcBef>
              <a:buClr>
                <a:schemeClr val="tx2"/>
              </a:buClr>
              <a:buSzPct val="95000"/>
              <a:buFont typeface="Wingdings" pitchFamily="2" charset="2"/>
              <a:buChar char="¬"/>
            </a:pPr>
            <a:r>
              <a:rPr lang="en-US" sz="2800" dirty="0"/>
              <a:t> Good listening reflects </a:t>
            </a:r>
            <a:r>
              <a:rPr lang="en-US" sz="2800" dirty="0" smtClean="0"/>
              <a:t>good </a:t>
            </a:r>
            <a:r>
              <a:rPr lang="en-US" sz="2800" dirty="0"/>
              <a:t>manners.</a:t>
            </a:r>
          </a:p>
          <a:p>
            <a:pPr eaLnBrk="1" hangingPunct="1">
              <a:spcBef>
                <a:spcPct val="50000"/>
              </a:spcBef>
              <a:buClr>
                <a:schemeClr val="tx2"/>
              </a:buClr>
              <a:buSzPct val="95000"/>
              <a:buFont typeface="Wingdings" pitchFamily="2" charset="2"/>
              <a:buChar char="¬"/>
            </a:pPr>
            <a:r>
              <a:rPr lang="en-US" sz="2800" dirty="0"/>
              <a:t> Listening carefully to the instructions of superiors improve competence and </a:t>
            </a:r>
            <a:r>
              <a:rPr lang="en-US" sz="2800" dirty="0" smtClean="0"/>
              <a:t>performance</a:t>
            </a:r>
            <a:r>
              <a:rPr lang="en-US" sz="2800" dirty="0"/>
              <a:t>. 		</a:t>
            </a:r>
          </a:p>
          <a:p>
            <a:pPr eaLnBrk="1" hangingPunct="1">
              <a:spcBef>
                <a:spcPct val="50000"/>
              </a:spcBef>
              <a:buClr>
                <a:schemeClr val="tx2"/>
              </a:buClr>
              <a:buSzPct val="95000"/>
              <a:buFont typeface="Wingdings" pitchFamily="2" charset="2"/>
              <a:buChar char="¬"/>
            </a:pPr>
            <a:r>
              <a:rPr lang="en-US" sz="2800" dirty="0"/>
              <a:t> The result of poor listening skill could be disastrous in business, </a:t>
            </a:r>
            <a:r>
              <a:rPr lang="en-US" sz="2800" dirty="0" smtClean="0"/>
              <a:t>employment </a:t>
            </a:r>
            <a:r>
              <a:rPr lang="en-US" sz="2800" dirty="0"/>
              <a:t>and social relations</a:t>
            </a:r>
            <a:r>
              <a:rPr lang="en-US" sz="2800" dirty="0" smtClean="0"/>
              <a:t>.</a:t>
            </a:r>
            <a:endParaRPr lang="en-US" sz="2800" dirty="0"/>
          </a:p>
          <a:p>
            <a:pPr eaLnBrk="1" hangingPunct="1">
              <a:spcBef>
                <a:spcPct val="50000"/>
              </a:spcBef>
              <a:buClr>
                <a:schemeClr val="tx2"/>
              </a:buClr>
              <a:buSzPct val="95000"/>
              <a:buFont typeface="Wingdings" pitchFamily="2" charset="2"/>
              <a:buChar char="¬"/>
            </a:pPr>
            <a:r>
              <a:rPr lang="en-US" sz="2800" dirty="0"/>
              <a:t>Good listening skill can improve social relations and </a:t>
            </a:r>
            <a:r>
              <a:rPr lang="en-US" sz="2800" dirty="0" smtClean="0"/>
              <a:t>conversation.</a:t>
            </a:r>
          </a:p>
        </p:txBody>
      </p:sp>
      <p:pic>
        <p:nvPicPr>
          <p:cNvPr id="25606" name="Picture 13" descr="j0097935[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91281"/>
            <a:ext cx="1059745" cy="179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54150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nodePh="1">
                                  <p:stCondLst>
                                    <p:cond delay="0"/>
                                  </p:stCondLst>
                                  <p:endCondLst>
                                    <p:cond evt="begin" delay="0">
                                      <p:tn val="5"/>
                                    </p:cond>
                                  </p:endCondLst>
                                  <p:childTnLst>
                                    <p:set>
                                      <p:cBhvr>
                                        <p:cTn id="6" dur="1" fill="hold">
                                          <p:stCondLst>
                                            <p:cond delay="0"/>
                                          </p:stCondLst>
                                        </p:cTn>
                                        <p:tgtEl>
                                          <p:spTgt spid="12295"/>
                                        </p:tgtEl>
                                        <p:attrNameLst>
                                          <p:attrName>style.visibility</p:attrName>
                                        </p:attrNameLst>
                                      </p:cBhvr>
                                      <p:to>
                                        <p:strVal val="visible"/>
                                      </p:to>
                                    </p:set>
                                    <p:animEffect transition="in" filter="slide(fromBottom)">
                                      <p:cBhvr>
                                        <p:cTn id="7" dur="500"/>
                                        <p:tgtEl>
                                          <p:spTgt spid="12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275</TotalTime>
  <Words>1245</Words>
  <Application>Microsoft Office PowerPoint</Application>
  <PresentationFormat>On-screen Show (4:3)</PresentationFormat>
  <Paragraphs>280</Paragraphs>
  <Slides>41</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3" baseType="lpstr">
      <vt:lpstr>Apex</vt:lpstr>
      <vt:lpstr>Clip</vt:lpstr>
      <vt:lpstr>Basic skills of human communication</vt:lpstr>
      <vt:lpstr>Communication</vt:lpstr>
      <vt:lpstr>Communication - Meaning</vt:lpstr>
      <vt:lpstr>Communication is a Series of Experiences of</vt:lpstr>
      <vt:lpstr>Basic Communication Skills Profile</vt:lpstr>
      <vt:lpstr>TOTAL COMMUNICATION PROCESS</vt:lpstr>
      <vt:lpstr>PowerPoint Presentation</vt:lpstr>
      <vt:lpstr>Active Listening</vt:lpstr>
      <vt:lpstr>PowerPoint Presentation</vt:lpstr>
      <vt:lpstr>Myths about Listening</vt:lpstr>
      <vt:lpstr>Stages of the Listening Process</vt:lpstr>
      <vt:lpstr>Barriers to Active Listening</vt:lpstr>
      <vt:lpstr>Basic reasons we Do Not Listen</vt:lpstr>
      <vt:lpstr>  How to Be an Effective Listener</vt:lpstr>
      <vt:lpstr>How to Be an Effective Listener (cont.)</vt:lpstr>
      <vt:lpstr>How to Be an Effective Listener (cont.)</vt:lpstr>
      <vt:lpstr>Improving Listening Skills</vt:lpstr>
      <vt:lpstr> An individual has an idea to communicate</vt:lpstr>
      <vt:lpstr> The idea is encoded</vt:lpstr>
      <vt:lpstr>The encoded idea is sent in a message</vt:lpstr>
      <vt:lpstr>The receiver responds with feedback</vt:lpstr>
      <vt:lpstr>Channel - the means of conveying the message</vt:lpstr>
      <vt:lpstr> Interference</vt:lpstr>
      <vt:lpstr>The communication process is continuous…</vt:lpstr>
      <vt:lpstr>The communication process </vt:lpstr>
      <vt:lpstr>Aspects of Communication</vt:lpstr>
      <vt:lpstr>Aspects of Communication (Cont.)</vt:lpstr>
      <vt:lpstr>Feedback Skills</vt:lpstr>
      <vt:lpstr>Developing Effective Feedback Skills</vt:lpstr>
      <vt:lpstr>Barriers in Communication (that have to do with the COMMUNICATOR)</vt:lpstr>
      <vt:lpstr>Barriers in Communication (that have to do with the COMMUNICATOR)</vt:lpstr>
      <vt:lpstr>Barriers in Communication (that have to do with the RECEIVER)</vt:lpstr>
      <vt:lpstr>External Barriers in Communication</vt:lpstr>
      <vt:lpstr>External Barriers in Communication</vt:lpstr>
      <vt:lpstr>ESSENTIALS OF COMMUNICATION Dos </vt:lpstr>
      <vt:lpstr>ESSENTIALS OF COMMUNICATION Dos </vt:lpstr>
      <vt:lpstr>ESSENTIALS OF COMMUNICATION DON’Ts</vt:lpstr>
      <vt:lpstr>ESSENTIALS OF COMMUNICATION DON’Ts</vt:lpstr>
      <vt:lpstr>How to improve existing level of communication? </vt:lpstr>
      <vt:lpstr>How to improve existing level of communication?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skills of human communication</dc:title>
  <dc:creator>basma</dc:creator>
  <cp:lastModifiedBy>basma</cp:lastModifiedBy>
  <cp:revision>22</cp:revision>
  <dcterms:created xsi:type="dcterms:W3CDTF">2012-11-09T18:08:13Z</dcterms:created>
  <dcterms:modified xsi:type="dcterms:W3CDTF">2013-10-20T21:31:34Z</dcterms:modified>
</cp:coreProperties>
</file>