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</p:sldMasterIdLst>
  <p:sldIdLst>
    <p:sldId id="334" r:id="rId2"/>
    <p:sldId id="256" r:id="rId3"/>
    <p:sldId id="257" r:id="rId4"/>
    <p:sldId id="260" r:id="rId5"/>
    <p:sldId id="261" r:id="rId6"/>
    <p:sldId id="263" r:id="rId7"/>
    <p:sldId id="264" r:id="rId8"/>
    <p:sldId id="262" r:id="rId9"/>
    <p:sldId id="269" r:id="rId10"/>
    <p:sldId id="270" r:id="rId11"/>
    <p:sldId id="271" r:id="rId12"/>
    <p:sldId id="288" r:id="rId13"/>
    <p:sldId id="272" r:id="rId14"/>
    <p:sldId id="286" r:id="rId15"/>
    <p:sldId id="287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337" r:id="rId29"/>
    <p:sldId id="295" r:id="rId30"/>
    <p:sldId id="296" r:id="rId31"/>
    <p:sldId id="297" r:id="rId32"/>
    <p:sldId id="299" r:id="rId33"/>
    <p:sldId id="301" r:id="rId34"/>
    <p:sldId id="304" r:id="rId35"/>
    <p:sldId id="306" r:id="rId36"/>
    <p:sldId id="309" r:id="rId37"/>
    <p:sldId id="310" r:id="rId38"/>
    <p:sldId id="311" r:id="rId39"/>
    <p:sldId id="312" r:id="rId40"/>
    <p:sldId id="313" r:id="rId41"/>
    <p:sldId id="338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6" r:id="rId50"/>
    <p:sldId id="327" r:id="rId51"/>
    <p:sldId id="328" r:id="rId52"/>
    <p:sldId id="329" r:id="rId5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66"/>
    <a:srgbClr val="FF9900"/>
    <a:srgbClr val="000099"/>
    <a:srgbClr val="660066"/>
    <a:srgbClr val="66FF33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AD7E3CF-E02B-4C6A-BF92-A91027B31C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67271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ar-SA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FF511-49E5-43AD-B323-3CF384894C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3D889-E224-4D7C-B311-F3595A9B86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7BBC5-8160-400E-BE1B-37BFCC63AB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A149F-5EE5-433A-92B7-E28B948163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A7167-168B-4351-836E-5D0B66493C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20D38-F15D-4FF1-A8BE-35254053AF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ED0E5-69E3-4700-8984-E367DC632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FB4F4-7120-44CE-A23D-216C7BBD4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CA500-C4CE-4701-92AF-061BA08980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D71A0-C078-4A95-A791-F0506A46A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4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ar-SA" sz="2400">
              <a:latin typeface="Times New Roman" pitchFamily="18" charset="0"/>
            </a:endParaRPr>
          </a:p>
        </p:txBody>
      </p:sp>
      <p:sp>
        <p:nvSpPr>
          <p:cNvPr id="26624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662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8D0B013-42E7-4CCE-B65F-442988D32C7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imgres?imgurl=http://www.buytaert.net/cache/images-miscellaneous-2006-eye-500x500.jpg&amp;imgrefurl=http://buytaert.net/eye&amp;h=333&amp;w=500&amp;sz=199&amp;tbnid=XP6aV9751NAJ::&amp;tbnh=87&amp;tbnw=130&amp;prev=/images?q=eye&amp;usg=__nxh7xIyevnOJ7jG4zF9yWiRY36k=&amp;sa=X&amp;oi=image_result&amp;resnum=4&amp;ct=image&amp;cd=1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esl.vcc.ca/eslvoc/ESLWEB/Smell.gif&amp;imgrefurl=http://esl.vcc.ca/eslvoc/ESLWEB/body.htm&amp;h=709&amp;w=1142&amp;sz=8&amp;hl=en&amp;start=3&amp;um=1&amp;usg=__B9us9RPHOp5eYMlFO2uYvG0qKoM=&amp;tbnid=TngkWnmEUH9C2M:&amp;tbnh=93&amp;tbnw=150&amp;prev=/images?q=smell&amp;um=1&amp;hl=en&amp;rls=GGLR,GGLR:2006-34,GGLR:en&amp;sa=N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changingminds.org/explanations/emotions/empathy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Verbal and non-Verbal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272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1) </a:t>
            </a:r>
            <a:r>
              <a:rPr lang="en-US" b="1">
                <a:solidFill>
                  <a:schemeClr val="accent2"/>
                </a:solidFill>
              </a:rPr>
              <a:t>“What to Speak.”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/>
              <a:t>    Content development:</a:t>
            </a:r>
          </a:p>
          <a:p>
            <a:pPr>
              <a:buFont typeface="Wingdings" pitchFamily="2" charset="2"/>
              <a:buNone/>
            </a:pPr>
            <a:r>
              <a:rPr lang="en-US" b="1" dirty="0"/>
              <a:t>*</a:t>
            </a:r>
            <a:r>
              <a:rPr lang="en-US" dirty="0"/>
              <a:t>The first step is </a:t>
            </a:r>
            <a:r>
              <a:rPr lang="en-US" b="1" dirty="0"/>
              <a:t>Brainstorming.</a:t>
            </a:r>
          </a:p>
          <a:p>
            <a:pPr>
              <a:buFont typeface="Wingdings" pitchFamily="2" charset="2"/>
              <a:buNone/>
            </a:pPr>
            <a:r>
              <a:rPr lang="en-US" b="1" dirty="0"/>
              <a:t>*</a:t>
            </a:r>
            <a:r>
              <a:rPr lang="en-US" dirty="0"/>
              <a:t>The next step is to choose a </a:t>
            </a:r>
            <a:r>
              <a:rPr lang="en-US" b="1" dirty="0"/>
              <a:t>Presentation Format/ Storage System.</a:t>
            </a:r>
          </a:p>
          <a:p>
            <a:pPr>
              <a:buFont typeface="Wingdings" pitchFamily="2" charset="2"/>
              <a:buNone/>
            </a:pPr>
            <a:r>
              <a:rPr lang="en-US" b="1" dirty="0"/>
              <a:t>*</a:t>
            </a:r>
            <a:r>
              <a:rPr lang="en-US" dirty="0"/>
              <a:t>The Final step is the </a:t>
            </a:r>
            <a:r>
              <a:rPr lang="en-US" b="1" dirty="0"/>
              <a:t>Presentation</a:t>
            </a:r>
            <a:r>
              <a:rPr lang="en-US" dirty="0"/>
              <a:t> itself.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b="1">
                <a:solidFill>
                  <a:srgbClr val="0033CC"/>
                </a:solidFill>
              </a:rPr>
              <a:t>Brain Storming…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i="1" dirty="0"/>
              <a:t>Individual Brainstorming</a:t>
            </a:r>
            <a:r>
              <a:rPr lang="en-US" sz="2400" dirty="0"/>
              <a:t> is the </a:t>
            </a:r>
            <a:r>
              <a:rPr lang="en-US" sz="2400" b="1" i="1" dirty="0"/>
              <a:t>process</a:t>
            </a:r>
            <a:r>
              <a:rPr lang="en-US" sz="2400" dirty="0"/>
              <a:t> of you getting your ideas out on paper.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idea is to put down all of / most of your ideas on paper. This has </a:t>
            </a:r>
            <a:r>
              <a:rPr lang="en-US" sz="2400" b="1" dirty="0"/>
              <a:t>two advantages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1.It encourages the </a:t>
            </a:r>
            <a:r>
              <a:rPr lang="en-US" sz="2400" b="1" dirty="0"/>
              <a:t>unrestricted flow of thoughts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2. It facilitates the </a:t>
            </a:r>
            <a:r>
              <a:rPr lang="en-US" sz="2400" b="1" dirty="0"/>
              <a:t>strategic or comparative evaluation</a:t>
            </a:r>
            <a:r>
              <a:rPr lang="en-US" sz="2400" dirty="0"/>
              <a:t> of your </a:t>
            </a:r>
            <a:r>
              <a:rPr lang="en-US" sz="2400" b="1" dirty="0"/>
              <a:t>ideas</a:t>
            </a:r>
            <a:r>
              <a:rPr lang="en-US" sz="2400" dirty="0"/>
              <a:t> .</a:t>
            </a:r>
            <a:r>
              <a:rPr lang="en-US" sz="2400" dirty="0" err="1"/>
              <a:t>ie</a:t>
            </a:r>
            <a:r>
              <a:rPr lang="en-US" sz="2400" dirty="0"/>
              <a:t>. Once on paper, you have the opportunity of ranking your ideas in terms of importance and efficacy. You may now </a:t>
            </a:r>
            <a:r>
              <a:rPr lang="en-US" sz="2400" dirty="0" smtClean="0"/>
              <a:t>put </a:t>
            </a:r>
            <a:r>
              <a:rPr lang="en-US" sz="2400" dirty="0"/>
              <a:t>your ideas against one another and choose the best ones.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Putting them all together…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b="1"/>
              <a:t>Now that we know what we are going to speak, we need to put down all our ideas in the most presentable manner</a:t>
            </a:r>
            <a:r>
              <a:rPr lang="en-US" sz="2600"/>
              <a:t>.</a:t>
            </a:r>
          </a:p>
          <a:p>
            <a:pPr>
              <a:buFont typeface="Wingdings" pitchFamily="2" charset="2"/>
              <a:buNone/>
            </a:pPr>
            <a:endParaRPr lang="en-US" sz="2600"/>
          </a:p>
          <a:p>
            <a:pPr>
              <a:buFont typeface="Wingdings" pitchFamily="2" charset="2"/>
              <a:buNone/>
            </a:pPr>
            <a:r>
              <a:rPr lang="en-US" sz="2600"/>
              <a:t>We need a </a:t>
            </a:r>
            <a:r>
              <a:rPr lang="en-US" sz="2600" b="1"/>
              <a:t>Format</a:t>
            </a:r>
            <a:r>
              <a:rPr lang="en-US" sz="2600"/>
              <a:t> as per  which we may</a:t>
            </a:r>
          </a:p>
          <a:p>
            <a:pPr>
              <a:buFont typeface="Wingdings" pitchFamily="2" charset="2"/>
              <a:buNone/>
            </a:pPr>
            <a:r>
              <a:rPr lang="en-US" sz="2600"/>
              <a:t>   present these </a:t>
            </a:r>
            <a:r>
              <a:rPr lang="en-US" sz="2600" b="1"/>
              <a:t>Ideas</a:t>
            </a:r>
            <a:r>
              <a:rPr lang="en-US" sz="2600"/>
              <a:t>. We may call it a </a:t>
            </a:r>
            <a:r>
              <a:rPr lang="en-US" b="1"/>
              <a:t>Presentation</a:t>
            </a:r>
            <a:r>
              <a:rPr lang="en-US"/>
              <a:t>/</a:t>
            </a:r>
            <a:r>
              <a:rPr lang="en-US" sz="2600" b="1"/>
              <a:t>Display Format</a:t>
            </a:r>
            <a:r>
              <a:rPr lang="en-US" sz="2600"/>
              <a:t> or a </a:t>
            </a:r>
            <a:r>
              <a:rPr lang="en-US" sz="2600" b="1"/>
              <a:t>Storage System.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Need for Storage Systems</a:t>
            </a:r>
            <a:r>
              <a:rPr lang="en-US" b="1"/>
              <a:t>…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01000" cy="4267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/>
              <a:t>Asked a question, </a:t>
            </a:r>
            <a:r>
              <a:rPr lang="en-US" sz="2600" b="1" dirty="0"/>
              <a:t>“Do we forget due to nervousness or Do we get nervous due to forgetting?”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/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dirty="0"/>
              <a:t>  </a:t>
            </a:r>
            <a:r>
              <a:rPr lang="en-US" sz="2600" dirty="0" err="1"/>
              <a:t>Eg</a:t>
            </a:r>
            <a:r>
              <a:rPr lang="en-US" sz="2600" dirty="0"/>
              <a:t>. </a:t>
            </a:r>
            <a:r>
              <a:rPr lang="en-US" sz="2400" b="1" dirty="0"/>
              <a:t>“What if you had to recite the alphabet in front of an audience?”…</a:t>
            </a:r>
            <a:r>
              <a:rPr lang="en-US" sz="2400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dirty="0"/>
              <a:t>      “would you get nervous?”</a:t>
            </a:r>
            <a:r>
              <a:rPr lang="en-US" sz="2400" dirty="0"/>
              <a:t> …  </a:t>
            </a:r>
            <a:r>
              <a:rPr lang="en-US" sz="2400" b="1" dirty="0"/>
              <a:t>“Obviously Not!”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 dirty="0"/>
              <a:t>                                    Or…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Why do we get Nervous?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    Nervousness does not cause as much Forgetting</a:t>
            </a:r>
            <a:r>
              <a:rPr lang="en-US" sz="2600"/>
              <a:t> as…..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    Forgetting causes Nervousness.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6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*</a:t>
            </a:r>
            <a:r>
              <a:rPr lang="en-US" sz="2600"/>
              <a:t>One of the main causes of </a:t>
            </a:r>
            <a:r>
              <a:rPr lang="en-US" sz="2600" b="1"/>
              <a:t>Nervousness</a:t>
            </a:r>
            <a:r>
              <a:rPr lang="en-US" sz="2600"/>
              <a:t> is </a:t>
            </a:r>
            <a:r>
              <a:rPr lang="en-US" sz="2600" b="1"/>
              <a:t>“Forgetting”,</a:t>
            </a:r>
            <a:r>
              <a:rPr lang="en-US" sz="2600"/>
              <a:t> or rather, </a:t>
            </a:r>
            <a:r>
              <a:rPr lang="en-US" sz="2600" b="1"/>
              <a:t>“The Fear of Forgetting”.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6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600" b="1"/>
              <a:t>*</a:t>
            </a:r>
            <a:r>
              <a:rPr lang="en-US" sz="2600"/>
              <a:t>In other words, </a:t>
            </a:r>
            <a:r>
              <a:rPr lang="en-US" sz="2600" b="1"/>
              <a:t>we would not get nervous if we knew for certain that we would not forget…our lines.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>
                <a:solidFill>
                  <a:srgbClr val="0033CC"/>
                </a:solidFill>
              </a:rPr>
              <a:t>So, to prevent forgetting, we need …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b="1"/>
              <a:t> A Good Storage System or</a:t>
            </a:r>
            <a:r>
              <a:rPr lang="en-US" sz="2600"/>
              <a:t> 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 A Good Retrieval System….</a:t>
            </a:r>
          </a:p>
          <a:p>
            <a:endParaRPr lang="en-US" sz="2600"/>
          </a:p>
          <a:p>
            <a:pPr>
              <a:buFont typeface="Wingdings" pitchFamily="2" charset="2"/>
              <a:buNone/>
            </a:pPr>
            <a:r>
              <a:rPr lang="en-US" sz="2600" b="1"/>
              <a:t>   A Good Storage System or Display Format,</a:t>
            </a:r>
            <a:r>
              <a:rPr lang="en-US" sz="2600"/>
              <a:t> also makes it easy for our listeners to understand our Ideas easily.</a:t>
            </a:r>
          </a:p>
          <a:p>
            <a:pPr>
              <a:buFont typeface="Wingdings" pitchFamily="2" charset="2"/>
              <a:buNone/>
            </a:pPr>
            <a:endParaRPr lang="en-US" sz="2600"/>
          </a:p>
          <a:p>
            <a:pPr>
              <a:buFont typeface="Wingdings" pitchFamily="2" charset="2"/>
              <a:buNone/>
            </a:pPr>
            <a:r>
              <a:rPr lang="en-US" sz="2600"/>
              <a:t>   Let us check out a few of these </a:t>
            </a:r>
            <a:r>
              <a:rPr lang="en-US" sz="2600" b="1"/>
              <a:t>“Filing Systems.”</a:t>
            </a:r>
          </a:p>
          <a:p>
            <a:endParaRPr lang="en-US" sz="2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Storage System 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400" b="1"/>
              <a:t> IBC…</a:t>
            </a:r>
            <a:r>
              <a:rPr lang="en-US" b="1"/>
              <a:t>Introduction, Body, Conclusion format…</a:t>
            </a:r>
          </a:p>
          <a:p>
            <a:pPr>
              <a:buFont typeface="Wingdings" pitchFamily="2" charset="2"/>
              <a:buNone/>
            </a:pPr>
            <a:r>
              <a:rPr lang="en-US"/>
              <a:t>  </a:t>
            </a:r>
            <a:r>
              <a:rPr lang="en-US" b="1"/>
              <a:t>1.Introduce</a:t>
            </a:r>
            <a:r>
              <a:rPr lang="en-US"/>
              <a:t> the Topic or what you are going to say.</a:t>
            </a:r>
          </a:p>
          <a:p>
            <a:pPr>
              <a:buFont typeface="Wingdings" pitchFamily="2" charset="2"/>
              <a:buNone/>
            </a:pPr>
            <a:r>
              <a:rPr lang="en-US"/>
              <a:t>  </a:t>
            </a:r>
            <a:r>
              <a:rPr lang="en-US" b="1"/>
              <a:t>2.</a:t>
            </a:r>
            <a:r>
              <a:rPr lang="en-US"/>
              <a:t>In the </a:t>
            </a:r>
            <a:r>
              <a:rPr lang="en-US" b="1"/>
              <a:t>Body</a:t>
            </a:r>
            <a:r>
              <a:rPr lang="en-US"/>
              <a:t>, add a few Supporting ideas to build further.</a:t>
            </a:r>
          </a:p>
          <a:p>
            <a:pPr>
              <a:buFont typeface="Wingdings" pitchFamily="2" charset="2"/>
              <a:buNone/>
            </a:pPr>
            <a:r>
              <a:rPr lang="en-US"/>
              <a:t>  </a:t>
            </a:r>
            <a:r>
              <a:rPr lang="en-US" b="1"/>
              <a:t>3.</a:t>
            </a:r>
            <a:r>
              <a:rPr lang="en-US"/>
              <a:t>End with appropriate </a:t>
            </a:r>
            <a:r>
              <a:rPr lang="en-US" b="1"/>
              <a:t>Conclusion.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Storage System 2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/>
              <a:t> WHPI…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1.What</a:t>
            </a:r>
            <a:r>
              <a:rPr lang="en-US" sz="2600"/>
              <a:t>… Begin with the End/Conclusion….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2.How</a:t>
            </a:r>
            <a:r>
              <a:rPr lang="en-US" sz="2600"/>
              <a:t>….How do we support the Conclusion..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3.Prove It</a:t>
            </a:r>
            <a:r>
              <a:rPr lang="en-US" sz="2600"/>
              <a:t>…. Using examples/Case Studies/Statistics.</a:t>
            </a:r>
          </a:p>
          <a:p>
            <a:pPr>
              <a:buFont typeface="Wingdings" pitchFamily="2" charset="2"/>
              <a:buNone/>
            </a:pPr>
            <a:r>
              <a:rPr lang="en-US" sz="2600" b="1"/>
              <a:t>4.Conclude</a:t>
            </a:r>
            <a:r>
              <a:rPr lang="en-US" sz="2600"/>
              <a:t> with… I hope I have been able to…..(use conclusion used in the beginning).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Storage System 3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400" b="1"/>
              <a:t> Time Sequence…</a:t>
            </a:r>
          </a:p>
          <a:p>
            <a:pPr>
              <a:buFont typeface="Wingdings" pitchFamily="2" charset="2"/>
              <a:buNone/>
            </a:pPr>
            <a:r>
              <a:rPr lang="en-US"/>
              <a:t>1.Start with Reference/Relevance to </a:t>
            </a:r>
            <a:r>
              <a:rPr lang="en-US" b="1"/>
              <a:t>The Past</a:t>
            </a:r>
            <a:r>
              <a:rPr lang="en-US"/>
              <a:t>…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2.</a:t>
            </a:r>
            <a:r>
              <a:rPr lang="en-US"/>
              <a:t>Continue with Reference/Relevance to </a:t>
            </a:r>
            <a:r>
              <a:rPr lang="en-US" b="1"/>
              <a:t>The Present…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3.</a:t>
            </a:r>
            <a:r>
              <a:rPr lang="en-US"/>
              <a:t>Project </a:t>
            </a:r>
            <a:r>
              <a:rPr lang="en-US" b="1"/>
              <a:t>The Future</a:t>
            </a:r>
            <a:r>
              <a:rPr lang="en-US"/>
              <a:t> (With Personal Touch).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Storage System 4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400" b="1"/>
              <a:t> +ve , -ve, personal touch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1.</a:t>
            </a:r>
            <a:r>
              <a:rPr lang="en-US"/>
              <a:t>Introduction with </a:t>
            </a:r>
            <a:r>
              <a:rPr lang="en-US" b="1"/>
              <a:t>+ve (advantages/strengths).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2.</a:t>
            </a:r>
            <a:r>
              <a:rPr lang="en-US"/>
              <a:t>Continue with </a:t>
            </a:r>
            <a:r>
              <a:rPr lang="en-US" b="1"/>
              <a:t>–ve (disadvantages/weaknesses).</a:t>
            </a:r>
          </a:p>
          <a:p>
            <a:pPr>
              <a:buFont typeface="Wingdings" pitchFamily="2" charset="2"/>
              <a:buNone/>
            </a:pPr>
            <a:r>
              <a:rPr lang="en-US" b="1"/>
              <a:t>3.</a:t>
            </a:r>
            <a:r>
              <a:rPr lang="en-US"/>
              <a:t>Give your </a:t>
            </a:r>
            <a:r>
              <a:rPr lang="en-US" b="1"/>
              <a:t>Personal opinion</a:t>
            </a:r>
            <a:r>
              <a:rPr lang="en-US"/>
              <a:t> based on how you’ve evaluated the </a:t>
            </a:r>
            <a:r>
              <a:rPr lang="en-US" b="1"/>
              <a:t>+ve</a:t>
            </a:r>
            <a:r>
              <a:rPr lang="en-US"/>
              <a:t> and </a:t>
            </a:r>
            <a:r>
              <a:rPr lang="en-US" b="1"/>
              <a:t>–ve.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“Verbal Communication.”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We may often think that, having good communication skills is all about the ability to speak well…..</a:t>
            </a:r>
          </a:p>
          <a:p>
            <a:pPr>
              <a:lnSpc>
                <a:spcPct val="90000"/>
              </a:lnSpc>
            </a:pPr>
            <a:r>
              <a:rPr lang="en-US" sz="2400"/>
              <a:t>Or all about </a:t>
            </a:r>
            <a:r>
              <a:rPr lang="en-US" sz="2400" b="1">
                <a:solidFill>
                  <a:schemeClr val="accent2"/>
                </a:solidFill>
              </a:rPr>
              <a:t>“SPEAKING.”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38213" y="374650"/>
            <a:ext cx="7518400" cy="1114425"/>
          </a:xfrm>
        </p:spPr>
        <p:txBody>
          <a:bodyPr/>
          <a:lstStyle/>
          <a:p>
            <a:r>
              <a:rPr lang="en-US" b="1"/>
              <a:t>2) </a:t>
            </a:r>
            <a:r>
              <a:rPr lang="en-US" b="1">
                <a:solidFill>
                  <a:schemeClr val="accent2"/>
                </a:solidFill>
              </a:rPr>
              <a:t>“How to Speak.”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400" b="1" dirty="0">
                <a:solidFill>
                  <a:srgbClr val="0033CC"/>
                </a:solidFill>
              </a:rPr>
              <a:t>   Guidelines</a:t>
            </a:r>
            <a:r>
              <a:rPr lang="en-US" sz="3400" b="1" dirty="0"/>
              <a:t>…</a:t>
            </a:r>
          </a:p>
          <a:p>
            <a:pPr>
              <a:lnSpc>
                <a:spcPct val="90000"/>
              </a:lnSpc>
            </a:pPr>
            <a:r>
              <a:rPr lang="en-US" b="1" dirty="0"/>
              <a:t>Speed</a:t>
            </a:r>
          </a:p>
          <a:p>
            <a:pPr>
              <a:lnSpc>
                <a:spcPct val="90000"/>
              </a:lnSpc>
            </a:pPr>
            <a:r>
              <a:rPr lang="en-US" b="1" dirty="0"/>
              <a:t>Clarity</a:t>
            </a:r>
          </a:p>
          <a:p>
            <a:pPr>
              <a:lnSpc>
                <a:spcPct val="90000"/>
              </a:lnSpc>
            </a:pPr>
            <a:r>
              <a:rPr lang="en-US" b="1" dirty="0"/>
              <a:t>Punctuation</a:t>
            </a:r>
          </a:p>
          <a:p>
            <a:pPr>
              <a:lnSpc>
                <a:spcPct val="90000"/>
              </a:lnSpc>
            </a:pPr>
            <a:r>
              <a:rPr lang="en-US" b="1" dirty="0"/>
              <a:t>Pronunciation</a:t>
            </a:r>
          </a:p>
          <a:p>
            <a:pPr>
              <a:lnSpc>
                <a:spcPct val="90000"/>
              </a:lnSpc>
            </a:pPr>
            <a:r>
              <a:rPr lang="en-US" b="1" dirty="0"/>
              <a:t>Familiarity</a:t>
            </a:r>
          </a:p>
          <a:p>
            <a:pPr>
              <a:lnSpc>
                <a:spcPct val="90000"/>
              </a:lnSpc>
            </a:pPr>
            <a:r>
              <a:rPr lang="en-US" b="1" dirty="0"/>
              <a:t>Fluency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Expression</a:t>
            </a:r>
            <a:endParaRPr lang="en-US" b="1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Speed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/>
              <a:t> Speed</a:t>
            </a:r>
            <a:r>
              <a:rPr lang="en-US"/>
              <a:t>….number of </a:t>
            </a:r>
            <a:r>
              <a:rPr lang="en-US" b="1"/>
              <a:t>words per minute.</a:t>
            </a:r>
          </a:p>
          <a:p>
            <a:r>
              <a:rPr lang="en-US"/>
              <a:t>While Most Indians speak at </a:t>
            </a:r>
            <a:r>
              <a:rPr lang="en-US" b="1"/>
              <a:t>170 to 180 wpm,</a:t>
            </a:r>
          </a:p>
          <a:p>
            <a:pPr>
              <a:buFont typeface="Wingdings" pitchFamily="2" charset="2"/>
              <a:buNone/>
            </a:pPr>
            <a:r>
              <a:rPr lang="en-US"/>
              <a:t>   their foreign counterparts speak at </a:t>
            </a:r>
            <a:r>
              <a:rPr lang="en-US" b="1"/>
              <a:t>110 to 120 wpm.</a:t>
            </a:r>
          </a:p>
          <a:p>
            <a:r>
              <a:rPr lang="en-US" b="1"/>
              <a:t>Slowing down on rate of speech</a:t>
            </a:r>
            <a:r>
              <a:rPr lang="en-US"/>
              <a:t> is the first step towards better speech.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Clarity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/>
              <a:t> Clarity</a:t>
            </a:r>
            <a:r>
              <a:rPr lang="en-US" dirty="0"/>
              <a:t>…if </a:t>
            </a:r>
            <a:r>
              <a:rPr lang="en-US" b="1" dirty="0"/>
              <a:t>audible &amp; free of distortion</a:t>
            </a:r>
            <a:r>
              <a:rPr lang="en-US" dirty="0"/>
              <a:t>.</a:t>
            </a:r>
          </a:p>
          <a:p>
            <a:r>
              <a:rPr lang="en-US" dirty="0"/>
              <a:t>Speech should be </a:t>
            </a:r>
            <a:r>
              <a:rPr lang="en-US" b="1" dirty="0"/>
              <a:t>loud</a:t>
            </a:r>
            <a:r>
              <a:rPr lang="en-US" dirty="0"/>
              <a:t> enough to carry to all the listeners. </a:t>
            </a:r>
            <a:endParaRPr lang="en-US" dirty="0" smtClean="0"/>
          </a:p>
          <a:p>
            <a:r>
              <a:rPr lang="en-US" dirty="0" smtClean="0"/>
              <a:t>Voice </a:t>
            </a:r>
            <a:r>
              <a:rPr lang="en-US" b="1" dirty="0"/>
              <a:t>Clarity</a:t>
            </a:r>
            <a:r>
              <a:rPr lang="en-US" dirty="0"/>
              <a:t> can be mastered with regular practice.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Pronunciation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/>
              <a:t> </a:t>
            </a:r>
            <a:r>
              <a:rPr lang="en-US" b="1" dirty="0" smtClean="0"/>
              <a:t>Pronunciation</a:t>
            </a:r>
            <a:r>
              <a:rPr lang="en-US" dirty="0" smtClean="0"/>
              <a:t>…</a:t>
            </a:r>
            <a:r>
              <a:rPr lang="ar-SA" dirty="0" smtClean="0"/>
              <a:t>.</a:t>
            </a:r>
          </a:p>
          <a:p>
            <a:r>
              <a:rPr lang="en-US" dirty="0" smtClean="0"/>
              <a:t>Always remember that English is not </a:t>
            </a:r>
            <a:r>
              <a:rPr lang="en-US" b="1" dirty="0" smtClean="0"/>
              <a:t>"phonetic".</a:t>
            </a:r>
            <a:r>
              <a:rPr lang="en-US" dirty="0" smtClean="0"/>
              <a:t> That means that we do not always say a word the same way that we spell it. </a:t>
            </a:r>
          </a:p>
          <a:p>
            <a:r>
              <a:rPr lang="en-US" dirty="0" smtClean="0"/>
              <a:t>Use </a:t>
            </a:r>
            <a:r>
              <a:rPr lang="en-US" dirty="0"/>
              <a:t>a Good</a:t>
            </a:r>
            <a:r>
              <a:rPr lang="en-US" b="1" dirty="0"/>
              <a:t> Dictionary</a:t>
            </a:r>
            <a:r>
              <a:rPr lang="en-US" dirty="0"/>
              <a:t> or work with your </a:t>
            </a:r>
            <a:r>
              <a:rPr lang="en-US" b="1" dirty="0"/>
              <a:t>Trainer</a:t>
            </a:r>
            <a:r>
              <a:rPr lang="en-US" dirty="0"/>
              <a:t> to Correct </a:t>
            </a:r>
            <a:r>
              <a:rPr lang="en-US" b="1" dirty="0"/>
              <a:t>pronunciation.</a:t>
            </a:r>
            <a:endParaRPr lang="ar-SA" b="1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Punctuation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ar-SA" b="1" dirty="0"/>
              <a:t> Punctuation…use of various kinds of pauses.</a:t>
            </a:r>
          </a:p>
          <a:p>
            <a:r>
              <a:rPr lang="ar-SA" b="1" dirty="0"/>
              <a:t>Pause</a:t>
            </a:r>
            <a:r>
              <a:rPr lang="ar-SA" dirty="0"/>
              <a:t> at Full Stops.</a:t>
            </a:r>
          </a:p>
          <a:p>
            <a:r>
              <a:rPr lang="ar-SA" b="1" dirty="0"/>
              <a:t>Pause</a:t>
            </a:r>
            <a:r>
              <a:rPr lang="ar-SA" dirty="0"/>
              <a:t> at Commas.</a:t>
            </a:r>
          </a:p>
          <a:p>
            <a:r>
              <a:rPr lang="ar-SA" b="1" dirty="0"/>
              <a:t>Pause</a:t>
            </a:r>
            <a:r>
              <a:rPr lang="ar-SA" dirty="0"/>
              <a:t> at Semi colons.</a:t>
            </a:r>
          </a:p>
          <a:p>
            <a:r>
              <a:rPr lang="ar-SA" b="1" dirty="0"/>
              <a:t>Pause</a:t>
            </a:r>
            <a:r>
              <a:rPr lang="ar-SA" dirty="0"/>
              <a:t> at Interjection marks.</a:t>
            </a:r>
          </a:p>
          <a:p>
            <a:r>
              <a:rPr lang="ar-SA" b="1" dirty="0"/>
              <a:t>Pause</a:t>
            </a:r>
            <a:r>
              <a:rPr lang="ar-SA" dirty="0"/>
              <a:t> at Question marks.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Familiarity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ar-SA" b="1" dirty="0"/>
              <a:t> </a:t>
            </a:r>
            <a:r>
              <a:rPr lang="ar-SA" b="1" dirty="0" smtClean="0"/>
              <a:t>Familiarity</a:t>
            </a:r>
            <a:r>
              <a:rPr lang="en-US" b="1" dirty="0" smtClean="0"/>
              <a:t> </a:t>
            </a:r>
            <a:r>
              <a:rPr lang="ar-SA" b="1" dirty="0" smtClean="0"/>
              <a:t>with </a:t>
            </a:r>
            <a:r>
              <a:rPr lang="ar-SA" b="1" dirty="0"/>
              <a:t>words used.</a:t>
            </a:r>
          </a:p>
          <a:p>
            <a:r>
              <a:rPr lang="ar-SA" dirty="0"/>
              <a:t>Learning new words…</a:t>
            </a:r>
          </a:p>
          <a:p>
            <a:r>
              <a:rPr lang="ar-SA" dirty="0"/>
              <a:t>Using known words in new contexts…</a:t>
            </a:r>
          </a:p>
          <a:p>
            <a:r>
              <a:rPr lang="ar-SA" dirty="0"/>
              <a:t>Understanding contexts and situations before reading again..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Fluency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ar-SA" b="1"/>
              <a:t> Fluency…Able to express easily.</a:t>
            </a:r>
          </a:p>
          <a:p>
            <a:r>
              <a:rPr lang="ar-SA"/>
              <a:t>Developing </a:t>
            </a:r>
            <a:r>
              <a:rPr lang="ar-SA" b="1"/>
              <a:t>Fluency</a:t>
            </a:r>
            <a:r>
              <a:rPr lang="ar-SA"/>
              <a:t> is a matter of having all the other parameters in place.</a:t>
            </a:r>
          </a:p>
          <a:p>
            <a:r>
              <a:rPr lang="ar-SA" b="1"/>
              <a:t>Fluency</a:t>
            </a:r>
            <a:r>
              <a:rPr lang="ar-SA"/>
              <a:t> indicates that a comfortable working ability with the language has been established.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33CC"/>
                </a:solidFill>
              </a:rPr>
              <a:t>Expression</a:t>
            </a:r>
            <a:endParaRPr lang="en-US" b="1" dirty="0">
              <a:solidFill>
                <a:srgbClr val="0033CC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ar-SA" b="1" dirty="0"/>
              <a:t> Expression…transforming of ideas into </a:t>
            </a:r>
            <a:r>
              <a:rPr lang="ar-SA" b="1" dirty="0" smtClean="0"/>
              <a:t>words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ar-SA" b="1" dirty="0" smtClean="0"/>
              <a:t>Expression</a:t>
            </a:r>
            <a:r>
              <a:rPr lang="ar-SA" dirty="0" smtClean="0"/>
              <a:t> </a:t>
            </a:r>
            <a:r>
              <a:rPr lang="ar-SA" dirty="0"/>
              <a:t>of different feelings with words,word stress, tone, pitch and inflection.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Non-Verbal Communication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NVC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5910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Definition of NVC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800" dirty="0" smtClean="0"/>
              <a:t>“</a:t>
            </a:r>
            <a:r>
              <a:rPr lang="en-GB" sz="2800" dirty="0"/>
              <a:t>All communication other than that involving words and language”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  <a:p>
            <a:pPr>
              <a:lnSpc>
                <a:spcPct val="90000"/>
              </a:lnSpc>
            </a:pPr>
            <a:r>
              <a:rPr lang="en-GB" sz="2800" dirty="0"/>
              <a:t>This is fine but could include everything from animal communication to </a:t>
            </a:r>
            <a:r>
              <a:rPr lang="en-GB" sz="2800" dirty="0" smtClean="0"/>
              <a:t>films. </a:t>
            </a:r>
            <a:r>
              <a:rPr lang="en-GB" sz="2800" dirty="0"/>
              <a:t>For our purposes we will use a more restricted definition:</a:t>
            </a:r>
          </a:p>
          <a:p>
            <a:pPr>
              <a:lnSpc>
                <a:spcPct val="90000"/>
              </a:lnSpc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800" dirty="0"/>
              <a:t>“Bodily communication, other than words and language”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400" dirty="0">
              <a:solidFill>
                <a:srgbClr val="FB3B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61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We are right……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But only 50% right.</a:t>
            </a:r>
          </a:p>
          <a:p>
            <a:pPr>
              <a:buFont typeface="Wingdings" pitchFamily="2" charset="2"/>
              <a:buNone/>
            </a:pPr>
            <a:r>
              <a:rPr lang="en-US"/>
              <a:t> Because….</a:t>
            </a:r>
          </a:p>
          <a:p>
            <a:pPr>
              <a:buFont typeface="Wingdings" pitchFamily="2" charset="2"/>
              <a:buNone/>
            </a:pPr>
            <a:r>
              <a:rPr lang="en-US"/>
              <a:t> Verbal Communication has another very important part…… </a:t>
            </a:r>
            <a:r>
              <a:rPr lang="en-US" b="1">
                <a:solidFill>
                  <a:schemeClr val="accent2"/>
                </a:solidFill>
              </a:rPr>
              <a:t>“LISTENING”.</a:t>
            </a:r>
          </a:p>
          <a:p>
            <a:endParaRPr lang="en-US" b="1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endParaRPr lang="en-US" b="1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400" b="1">
                <a:solidFill>
                  <a:schemeClr val="accent2"/>
                </a:solidFill>
              </a:rPr>
              <a:t>        </a:t>
            </a:r>
            <a:r>
              <a:rPr lang="en-US" sz="2000" b="1">
                <a:solidFill>
                  <a:schemeClr val="accent2"/>
                </a:solidFill>
              </a:rPr>
              <a:t>“Speaking” + “Listening” = “Verbal Communication.”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rgbClr val="0033CC"/>
                </a:solidFill>
              </a:rPr>
              <a:t>Forms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endParaRPr lang="en-GB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z="2800" b="1" u="sng" dirty="0"/>
              <a:t>Different categories (or types) of NVC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GB" sz="2800" b="1" u="sng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GB" sz="2800" b="1" u="sng" dirty="0"/>
              <a:t>The functions (or uses) of NVC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GB" sz="2800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rgbClr val="0B0B0F"/>
                </a:solidFill>
              </a:rPr>
              <a:t>	Before we do this, we need to establish some general points about NVC and its relationship to language and culture</a:t>
            </a:r>
          </a:p>
        </p:txBody>
      </p:sp>
    </p:spTree>
    <p:extLst>
      <p:ext uri="{BB962C8B-B14F-4D97-AF65-F5344CB8AC3E}">
        <p14:creationId xmlns:p14="http://schemas.microsoft.com/office/powerpoint/2010/main" xmlns="" val="300897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Relationship between NVC, Language &amp; Culture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/>
              <a:t>When travelling, we do not, on the whole, make the assumption that everyone will understand our first and preferred language</a:t>
            </a:r>
          </a:p>
          <a:p>
            <a:pPr>
              <a:lnSpc>
                <a:spcPct val="80000"/>
              </a:lnSpc>
            </a:pPr>
            <a:endParaRPr lang="en-GB" sz="2400" dirty="0"/>
          </a:p>
          <a:p>
            <a:pPr>
              <a:lnSpc>
                <a:spcPct val="80000"/>
              </a:lnSpc>
            </a:pPr>
            <a:r>
              <a:rPr lang="en-GB" sz="2400" dirty="0"/>
              <a:t>Most of us accept we must either learn a new language or rely entirely on verbal signals for communication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dirty="0"/>
          </a:p>
          <a:p>
            <a:pPr>
              <a:lnSpc>
                <a:spcPct val="80000"/>
              </a:lnSpc>
            </a:pPr>
            <a:r>
              <a:rPr lang="en-GB" sz="2400" dirty="0"/>
              <a:t>We assume we will have no difficulty in decoding non-verbal clues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 dirty="0"/>
          </a:p>
          <a:p>
            <a:pPr>
              <a:lnSpc>
                <a:spcPct val="80000"/>
              </a:lnSpc>
            </a:pPr>
            <a:r>
              <a:rPr lang="en-GB" sz="2400" b="1" u="sng" dirty="0"/>
              <a:t>We need to be aware of the enormous range and diversity of non-verbal behaviour</a:t>
            </a:r>
          </a:p>
        </p:txBody>
      </p:sp>
    </p:spTree>
    <p:extLst>
      <p:ext uri="{BB962C8B-B14F-4D97-AF65-F5344CB8AC3E}">
        <p14:creationId xmlns:p14="http://schemas.microsoft.com/office/powerpoint/2010/main" xmlns="" val="31111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NVC, Language &amp; Culture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Even in the secure territory of your own familiar culture, care is needed in the interpretation of non-verbal clues</a:t>
            </a:r>
          </a:p>
          <a:p>
            <a:endParaRPr lang="en-GB"/>
          </a:p>
          <a:p>
            <a:r>
              <a:rPr lang="en-GB"/>
              <a:t>Jumping to conclusions about meanings of non-verbal clues can be dangerous</a:t>
            </a:r>
          </a:p>
        </p:txBody>
      </p:sp>
    </p:spTree>
    <p:extLst>
      <p:ext uri="{BB962C8B-B14F-4D97-AF65-F5344CB8AC3E}">
        <p14:creationId xmlns:p14="http://schemas.microsoft.com/office/powerpoint/2010/main" xmlns="" val="32311650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Categorisation of NVC – Paralanguage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sz="2400" dirty="0" smtClean="0">
                <a:solidFill>
                  <a:srgbClr val="0B0B0F"/>
                </a:solidFill>
              </a:rPr>
              <a:t>Paralanguage consists of the non-verbal elements that accompany speech. It includes:</a:t>
            </a:r>
            <a:endParaRPr lang="en-GB" sz="2400" dirty="0">
              <a:solidFill>
                <a:srgbClr val="0B0B0F"/>
              </a:solidFill>
            </a:endParaRPr>
          </a:p>
          <a:p>
            <a:pPr>
              <a:buFontTx/>
              <a:buChar char="-"/>
            </a:pPr>
            <a:r>
              <a:rPr lang="en-GB" sz="2400" dirty="0">
                <a:solidFill>
                  <a:schemeClr val="tx2"/>
                </a:solidFill>
              </a:rPr>
              <a:t>The way we speak (also known as prosodic features)</a:t>
            </a:r>
          </a:p>
          <a:p>
            <a:pPr>
              <a:buFontTx/>
              <a:buChar char="-"/>
            </a:pPr>
            <a:r>
              <a:rPr lang="en-GB" sz="2400" dirty="0">
                <a:solidFill>
                  <a:schemeClr val="tx2"/>
                </a:solidFill>
              </a:rPr>
              <a:t>Volume, pitch, intonation, speed of delivery, articulation, rhythm</a:t>
            </a:r>
          </a:p>
          <a:p>
            <a:pPr>
              <a:buFontTx/>
              <a:buChar char="-"/>
            </a:pPr>
            <a:r>
              <a:rPr lang="en-GB" sz="2400" dirty="0">
                <a:solidFill>
                  <a:schemeClr val="tx2"/>
                </a:solidFill>
              </a:rPr>
              <a:t>The sounds we make other than language</a:t>
            </a:r>
          </a:p>
          <a:p>
            <a:pPr>
              <a:buFontTx/>
              <a:buChar char="-"/>
            </a:pPr>
            <a:r>
              <a:rPr lang="en-GB" sz="2400" dirty="0">
                <a:solidFill>
                  <a:schemeClr val="tx2"/>
                </a:solidFill>
              </a:rPr>
              <a:t>Laughter, crying, yawning, sighing, screeching, coughing</a:t>
            </a:r>
          </a:p>
          <a:p>
            <a:pPr>
              <a:buFontTx/>
              <a:buChar char="-"/>
            </a:pPr>
            <a:r>
              <a:rPr lang="en-GB" sz="2400" dirty="0">
                <a:solidFill>
                  <a:schemeClr val="tx2"/>
                </a:solidFill>
              </a:rPr>
              <a:t>Filled pauses such as ‘</a:t>
            </a:r>
            <a:r>
              <a:rPr lang="en-GB" sz="2400" dirty="0" err="1">
                <a:solidFill>
                  <a:schemeClr val="tx2"/>
                </a:solidFill>
              </a:rPr>
              <a:t>Mmmm</a:t>
            </a:r>
            <a:r>
              <a:rPr lang="en-GB" sz="2400" dirty="0">
                <a:solidFill>
                  <a:schemeClr val="tx2"/>
                </a:solidFill>
              </a:rPr>
              <a:t>’, ‘</a:t>
            </a:r>
            <a:r>
              <a:rPr lang="en-GB" sz="2400" dirty="0" err="1">
                <a:solidFill>
                  <a:schemeClr val="tx2"/>
                </a:solidFill>
              </a:rPr>
              <a:t>Ahhh</a:t>
            </a:r>
            <a:r>
              <a:rPr lang="en-GB" sz="2400" dirty="0">
                <a:solidFill>
                  <a:schemeClr val="tx2"/>
                </a:solidFill>
              </a:rPr>
              <a:t>’, ‘</a:t>
            </a:r>
            <a:r>
              <a:rPr lang="en-GB" sz="2400" dirty="0" err="1">
                <a:solidFill>
                  <a:schemeClr val="tx2"/>
                </a:solidFill>
              </a:rPr>
              <a:t>Ummm</a:t>
            </a:r>
            <a:r>
              <a:rPr lang="en-GB" sz="2400" dirty="0">
                <a:solidFill>
                  <a:schemeClr val="tx2"/>
                </a:solidFill>
              </a:rPr>
              <a:t>’</a:t>
            </a:r>
          </a:p>
          <a:p>
            <a:pPr>
              <a:buFontTx/>
              <a:buChar char="-"/>
            </a:pPr>
            <a:r>
              <a:rPr lang="en-GB" sz="2400" dirty="0">
                <a:solidFill>
                  <a:schemeClr val="tx2"/>
                </a:solidFill>
              </a:rPr>
              <a:t>Unfilled pauses</a:t>
            </a:r>
          </a:p>
        </p:txBody>
      </p:sp>
    </p:spTree>
    <p:extLst>
      <p:ext uri="{BB962C8B-B14F-4D97-AF65-F5344CB8AC3E}">
        <p14:creationId xmlns:p14="http://schemas.microsoft.com/office/powerpoint/2010/main" xmlns="" val="302320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Categorisation of NVC – Physical Appearance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Clothing, hairstyle, </a:t>
            </a:r>
            <a:r>
              <a:rPr lang="en-GB" sz="2800" dirty="0" smtClean="0"/>
              <a:t>make-up, </a:t>
            </a:r>
            <a:r>
              <a:rPr lang="en-GB" sz="2800" dirty="0"/>
              <a:t>jewellery, tattoos, piercings, glasses, facial hair, accessories such as bags</a:t>
            </a:r>
          </a:p>
          <a:p>
            <a:endParaRPr lang="en-GB" sz="2800" dirty="0"/>
          </a:p>
          <a:p>
            <a:r>
              <a:rPr lang="en-GB" sz="2800" dirty="0"/>
              <a:t>You only have to think of the huge industries associated with the above examples to recognise the cultural significance of physical appearance</a:t>
            </a:r>
          </a:p>
        </p:txBody>
      </p:sp>
    </p:spTree>
    <p:extLst>
      <p:ext uri="{BB962C8B-B14F-4D97-AF65-F5344CB8AC3E}">
        <p14:creationId xmlns:p14="http://schemas.microsoft.com/office/powerpoint/2010/main" xmlns="" val="26029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Categorisation of NVC – Physical Appearance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Many societies had (and some still do have) highly regulated codes of dress, often linked to rank and status</a:t>
            </a:r>
          </a:p>
          <a:p>
            <a:r>
              <a:rPr lang="en-GB" dirty="0" smtClean="0"/>
              <a:t>It </a:t>
            </a:r>
            <a:r>
              <a:rPr lang="en-GB" dirty="0"/>
              <a:t>is the body’s capacity to communicate aspects of an individual’s identity which makes us so aware of our physical appearance</a:t>
            </a:r>
          </a:p>
        </p:txBody>
      </p:sp>
    </p:spTree>
    <p:extLst>
      <p:ext uri="{BB962C8B-B14F-4D97-AF65-F5344CB8AC3E}">
        <p14:creationId xmlns:p14="http://schemas.microsoft.com/office/powerpoint/2010/main" xmlns="" val="15166225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Categorisation of NVC – Physical Appearance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Self expression in contemporary culture is also </a:t>
            </a:r>
            <a:r>
              <a:rPr lang="en-GB" sz="2800" b="1"/>
              <a:t>limited</a:t>
            </a:r>
            <a:r>
              <a:rPr lang="en-GB" sz="2800"/>
              <a:t> by requirements to wear uniforms or to observe </a:t>
            </a:r>
            <a:r>
              <a:rPr lang="en-GB" sz="2800" b="1"/>
              <a:t>dress codes</a:t>
            </a:r>
          </a:p>
          <a:p>
            <a:r>
              <a:rPr lang="en-GB" sz="2800"/>
              <a:t>Not necessarily restricted to schools and public services</a:t>
            </a:r>
          </a:p>
          <a:p>
            <a:r>
              <a:rPr lang="en-GB" sz="2800"/>
              <a:t>Many corporations and organisations expect employees to communicate a </a:t>
            </a:r>
            <a:r>
              <a:rPr lang="en-GB" sz="2800" b="1"/>
              <a:t>corporate rather than an individual identity</a:t>
            </a:r>
          </a:p>
        </p:txBody>
      </p:sp>
    </p:spTree>
    <p:extLst>
      <p:ext uri="{BB962C8B-B14F-4D97-AF65-F5344CB8AC3E}">
        <p14:creationId xmlns:p14="http://schemas.microsoft.com/office/powerpoint/2010/main" xmlns="" val="15162229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96975"/>
            <a:ext cx="3810000" cy="5051425"/>
          </a:xfrm>
        </p:spPr>
        <p:txBody>
          <a:bodyPr/>
          <a:lstStyle/>
          <a:p>
            <a:endParaRPr lang="ar-SA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3810000" cy="5051425"/>
          </a:xfrm>
        </p:spPr>
        <p:txBody>
          <a:bodyPr/>
          <a:lstStyle/>
          <a:p>
            <a:endParaRPr lang="ar-SA"/>
          </a:p>
        </p:txBody>
      </p:sp>
      <p:pic>
        <p:nvPicPr>
          <p:cNvPr id="29704" name="Picture 8" descr="mcdsuni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925" y="836613"/>
            <a:ext cx="4262438" cy="5329237"/>
          </a:xfrm>
          <a:prstGeom prst="rect">
            <a:avLst/>
          </a:prstGeom>
          <a:noFill/>
        </p:spPr>
      </p:pic>
      <p:pic>
        <p:nvPicPr>
          <p:cNvPr id="29706" name="Picture 10" descr="BA-julienMcdonald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981075"/>
            <a:ext cx="3455987" cy="5111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266368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Further Categories of NVC - Activity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dirty="0" smtClean="0"/>
              <a:t>_ Body </a:t>
            </a:r>
            <a:r>
              <a:rPr lang="en-GB" sz="2800" dirty="0"/>
              <a:t>movement (kinesics)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GB" sz="2800" dirty="0"/>
              <a:t>Closeness (proxemics)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GB" sz="2800" dirty="0" smtClean="0"/>
              <a:t>Touching</a:t>
            </a:r>
            <a:endParaRPr lang="en-GB" sz="28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en-GB" sz="2800" dirty="0"/>
              <a:t>Eye </a:t>
            </a:r>
            <a:r>
              <a:rPr lang="en-GB" sz="2800" dirty="0" smtClean="0"/>
              <a:t>movement</a:t>
            </a:r>
            <a:endParaRPr lang="en-GB" sz="28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en-GB" sz="2800" dirty="0" smtClean="0"/>
              <a:t>Smells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="" val="68137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38125" y="260350"/>
            <a:ext cx="8001000" cy="1216025"/>
          </a:xfrm>
        </p:spPr>
        <p:txBody>
          <a:bodyPr/>
          <a:lstStyle/>
          <a:p>
            <a:pPr algn="l"/>
            <a:r>
              <a:rPr lang="en-GB" b="1" dirty="0">
                <a:solidFill>
                  <a:srgbClr val="0033CC"/>
                </a:solidFill>
              </a:rPr>
              <a:t>Body Movement - Kinesics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Gesture, facial expression, posture, head nodding, orientation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Emblems – gestures with specific cultural meanings attached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Illustrators reinforce words of speakers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Adapters are unconscious gestures to relieve stress or boredom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Posture is heavily laden with value judgements</a:t>
            </a:r>
          </a:p>
        </p:txBody>
      </p:sp>
      <p:pic>
        <p:nvPicPr>
          <p:cNvPr id="32773" name="Picture 5" descr="high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260350"/>
            <a:ext cx="1428750" cy="2000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552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>
                <a:solidFill>
                  <a:srgbClr val="0033CC"/>
                </a:solidFill>
              </a:rPr>
              <a:t>Broadly, </a:t>
            </a:r>
            <a:r>
              <a:rPr lang="en-US" sz="3400" b="1">
                <a:solidFill>
                  <a:schemeClr val="accent2"/>
                </a:solidFill>
              </a:rPr>
              <a:t>LISTENING</a:t>
            </a:r>
            <a:r>
              <a:rPr lang="en-US" sz="3400" b="1">
                <a:solidFill>
                  <a:srgbClr val="0033CC"/>
                </a:solidFill>
              </a:rPr>
              <a:t> may be classified into…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0033CC"/>
                </a:solidFill>
              </a:rPr>
              <a:t>  Sympathetic </a:t>
            </a:r>
            <a:r>
              <a:rPr lang="en-US" b="1">
                <a:solidFill>
                  <a:schemeClr val="accent2"/>
                </a:solidFill>
              </a:rPr>
              <a:t>Listening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and</a:t>
            </a:r>
          </a:p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0033CC"/>
                </a:solidFill>
              </a:rPr>
              <a:t>  Empathetic </a:t>
            </a:r>
            <a:r>
              <a:rPr lang="en-US" b="1">
                <a:solidFill>
                  <a:schemeClr val="accent2"/>
                </a:solidFill>
              </a:rPr>
              <a:t>Listening.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Closeness - Proxemics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Study of how we use space and distance</a:t>
            </a:r>
          </a:p>
          <a:p>
            <a:pPr>
              <a:lnSpc>
                <a:spcPct val="90000"/>
              </a:lnSpc>
            </a:pPr>
            <a:r>
              <a:rPr lang="en-GB" dirty="0"/>
              <a:t>Includes seating arrangements, queuing and territoriality</a:t>
            </a:r>
          </a:p>
          <a:p>
            <a:pPr>
              <a:lnSpc>
                <a:spcPct val="90000"/>
              </a:lnSpc>
            </a:pPr>
            <a:r>
              <a:rPr lang="en-GB" dirty="0"/>
              <a:t>Ideas of ‘personal space’, ‘invasion of personal space’ and ‘comfort zones’</a:t>
            </a:r>
          </a:p>
          <a:p>
            <a:pPr>
              <a:lnSpc>
                <a:spcPct val="90000"/>
              </a:lnSpc>
            </a:pPr>
            <a:r>
              <a:rPr lang="en-GB" dirty="0"/>
              <a:t>Use of objects as ‘markers’ to indicate ownership of space</a:t>
            </a:r>
          </a:p>
        </p:txBody>
      </p:sp>
    </p:spTree>
    <p:extLst>
      <p:ext uri="{BB962C8B-B14F-4D97-AF65-F5344CB8AC3E}">
        <p14:creationId xmlns:p14="http://schemas.microsoft.com/office/powerpoint/2010/main" xmlns="" val="299298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0033CC"/>
                </a:solidFill>
              </a:rPr>
              <a:t>Proxemics </a:t>
            </a:r>
            <a:endParaRPr lang="en-US" sz="4400" b="1" dirty="0">
              <a:solidFill>
                <a:srgbClr val="0033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844211"/>
            <a:ext cx="5230091" cy="4054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70986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4000" b="1" dirty="0">
                <a:solidFill>
                  <a:srgbClr val="0033CC"/>
                </a:solidFill>
              </a:rPr>
              <a:t>Touching - </a:t>
            </a:r>
            <a:r>
              <a:rPr lang="en-GB" sz="4000" b="1" dirty="0" err="1">
                <a:solidFill>
                  <a:srgbClr val="0033CC"/>
                </a:solidFill>
              </a:rPr>
              <a:t>Haptics</a:t>
            </a:r>
            <a:endParaRPr lang="en-GB" sz="4000" b="1" dirty="0">
              <a:solidFill>
                <a:srgbClr val="0033CC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Physical contact such as </a:t>
            </a:r>
            <a:r>
              <a:rPr lang="en-GB" dirty="0" smtClean="0"/>
              <a:t>holding, </a:t>
            </a:r>
            <a:r>
              <a:rPr lang="en-GB" dirty="0"/>
              <a:t>stroking, shaking hands, guiding</a:t>
            </a:r>
          </a:p>
          <a:p>
            <a:pPr>
              <a:lnSpc>
                <a:spcPct val="90000"/>
              </a:lnSpc>
            </a:pPr>
            <a:r>
              <a:rPr lang="en-GB" dirty="0"/>
              <a:t>Linked to proxemics</a:t>
            </a:r>
          </a:p>
          <a:p>
            <a:pPr>
              <a:lnSpc>
                <a:spcPct val="90000"/>
              </a:lnSpc>
            </a:pPr>
            <a:r>
              <a:rPr lang="en-GB" dirty="0"/>
              <a:t>Touch is very important in our early development</a:t>
            </a:r>
          </a:p>
          <a:p>
            <a:pPr>
              <a:lnSpc>
                <a:spcPct val="90000"/>
              </a:lnSpc>
            </a:pPr>
            <a:r>
              <a:rPr lang="en-GB" dirty="0"/>
              <a:t>Many rules and taboos regulating physical contact</a:t>
            </a:r>
          </a:p>
        </p:txBody>
      </p:sp>
    </p:spTree>
    <p:extLst>
      <p:ext uri="{BB962C8B-B14F-4D97-AF65-F5344CB8AC3E}">
        <p14:creationId xmlns:p14="http://schemas.microsoft.com/office/powerpoint/2010/main" xmlns="" val="308294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71946" y="345353"/>
            <a:ext cx="8001000" cy="1216025"/>
          </a:xfrm>
        </p:spPr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Eye Movement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Eye movement, length and direction of gaze, changes in pupil size</a:t>
            </a:r>
          </a:p>
          <a:p>
            <a:r>
              <a:rPr lang="en-GB"/>
              <a:t>We are hypersensitive to information imparted by eyes</a:t>
            </a:r>
          </a:p>
          <a:p>
            <a:r>
              <a:rPr lang="en-GB"/>
              <a:t>Can be argued eyes reveal the truthfulness of what is being said</a:t>
            </a:r>
          </a:p>
        </p:txBody>
      </p:sp>
      <p:pic>
        <p:nvPicPr>
          <p:cNvPr id="35845" name="Picture 5" descr="http://buytaert.net/ey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64" y="191366"/>
            <a:ext cx="114300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6240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4400" b="1" dirty="0">
                <a:solidFill>
                  <a:srgbClr val="0033CC"/>
                </a:solidFill>
              </a:rPr>
              <a:t>Smell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Humans do not have a particularly well-developed sense of smell compared with other species</a:t>
            </a:r>
          </a:p>
          <a:p>
            <a:pPr>
              <a:lnSpc>
                <a:spcPct val="90000"/>
              </a:lnSpc>
            </a:pPr>
            <a:r>
              <a:rPr lang="en-GB"/>
              <a:t>Perfumes and deodorants send powerful messages, as can the natural body odours we try to suppress</a:t>
            </a:r>
          </a:p>
          <a:p>
            <a:pPr>
              <a:lnSpc>
                <a:spcPct val="90000"/>
              </a:lnSpc>
            </a:pPr>
            <a:r>
              <a:rPr lang="en-GB"/>
              <a:t>A rapidly growing industry has developed around the use of smells</a:t>
            </a:r>
          </a:p>
        </p:txBody>
      </p:sp>
      <p:pic>
        <p:nvPicPr>
          <p:cNvPr id="36869" name="Picture 5" descr="Smel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42081"/>
            <a:ext cx="2665413" cy="1246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277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Complex Messages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>
                <a:solidFill>
                  <a:schemeClr val="tx2"/>
                </a:solidFill>
              </a:rPr>
              <a:t>Rare for these non-verbal codes to operate in isolation from one another, or separately from language</a:t>
            </a:r>
          </a:p>
          <a:p>
            <a:r>
              <a:rPr lang="en-GB" sz="2800">
                <a:solidFill>
                  <a:schemeClr val="tx2"/>
                </a:solidFill>
              </a:rPr>
              <a:t>We create and perceive messages using signs from a range of verbal and non-verbal codes</a:t>
            </a:r>
          </a:p>
          <a:p>
            <a:r>
              <a:rPr lang="en-GB" sz="2800">
                <a:solidFill>
                  <a:schemeClr val="tx2"/>
                </a:solidFill>
              </a:rPr>
              <a:t>To make this even more complex, these signs and codes to not always pull in the same direction</a:t>
            </a:r>
          </a:p>
        </p:txBody>
      </p:sp>
    </p:spTree>
    <p:extLst>
      <p:ext uri="{BB962C8B-B14F-4D97-AF65-F5344CB8AC3E}">
        <p14:creationId xmlns:p14="http://schemas.microsoft.com/office/powerpoint/2010/main" xmlns="" val="36479448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33CC"/>
                </a:solidFill>
              </a:rPr>
              <a:t>Communicative Competence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763000" cy="4343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GB" sz="2800" dirty="0" smtClean="0">
                <a:solidFill>
                  <a:schemeClr val="tx2"/>
                </a:solidFill>
              </a:rPr>
              <a:t>A </a:t>
            </a:r>
            <a:r>
              <a:rPr lang="en-GB" sz="2800" dirty="0">
                <a:solidFill>
                  <a:schemeClr val="tx2"/>
                </a:solidFill>
              </a:rPr>
              <a:t>competent communicator will</a:t>
            </a:r>
            <a:r>
              <a:rPr lang="en-GB" sz="2800" dirty="0" smtClean="0">
                <a:solidFill>
                  <a:schemeClr val="tx2"/>
                </a:solidFill>
              </a:rPr>
              <a:t>:</a:t>
            </a:r>
            <a:endParaRPr lang="en-GB" sz="2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en-GB" sz="2800" dirty="0">
                <a:solidFill>
                  <a:srgbClr val="0B0B0F"/>
                </a:solidFill>
              </a:rPr>
              <a:t>Recognise and use different verbal and non-verbal styles as they are suited to different social situations</a:t>
            </a:r>
          </a:p>
          <a:p>
            <a:pPr>
              <a:buFontTx/>
              <a:buChar char="-"/>
            </a:pPr>
            <a:r>
              <a:rPr lang="en-GB" sz="2800" dirty="0">
                <a:solidFill>
                  <a:srgbClr val="0B0B0F"/>
                </a:solidFill>
              </a:rPr>
              <a:t>Recognise the </a:t>
            </a:r>
            <a:r>
              <a:rPr lang="en-GB" sz="2800" dirty="0" smtClean="0">
                <a:solidFill>
                  <a:srgbClr val="0B0B0F"/>
                </a:solidFill>
              </a:rPr>
              <a:t>relation between verbal </a:t>
            </a:r>
            <a:r>
              <a:rPr lang="en-GB" sz="2800" dirty="0">
                <a:solidFill>
                  <a:srgbClr val="0B0B0F"/>
                </a:solidFill>
              </a:rPr>
              <a:t>and non-verbal elements in communication</a:t>
            </a:r>
          </a:p>
          <a:p>
            <a:pPr>
              <a:buFontTx/>
              <a:buChar char="-"/>
            </a:pPr>
            <a:r>
              <a:rPr lang="en-GB" sz="2800" dirty="0">
                <a:solidFill>
                  <a:srgbClr val="0B0B0F"/>
                </a:solidFill>
              </a:rPr>
              <a:t>Compensate for possible misinterpretations in communication with others</a:t>
            </a:r>
          </a:p>
        </p:txBody>
      </p:sp>
    </p:spTree>
    <p:extLst>
      <p:ext uri="{BB962C8B-B14F-4D97-AF65-F5344CB8AC3E}">
        <p14:creationId xmlns:p14="http://schemas.microsoft.com/office/powerpoint/2010/main" xmlns="" val="33673381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The Functions of NVC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Communicating feelings, emotions and attitudes</a:t>
            </a:r>
          </a:p>
          <a:p>
            <a:endParaRPr lang="en-GB"/>
          </a:p>
          <a:p>
            <a:r>
              <a:rPr lang="en-GB"/>
              <a:t>Replacing and regulating language</a:t>
            </a:r>
          </a:p>
          <a:p>
            <a:endParaRPr lang="en-GB"/>
          </a:p>
          <a:p>
            <a:r>
              <a:rPr lang="en-GB"/>
              <a:t>Other Functions</a:t>
            </a:r>
          </a:p>
        </p:txBody>
      </p:sp>
    </p:spTree>
    <p:extLst>
      <p:ext uri="{BB962C8B-B14F-4D97-AF65-F5344CB8AC3E}">
        <p14:creationId xmlns:p14="http://schemas.microsoft.com/office/powerpoint/2010/main" xmlns="" val="13349894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Communicating Feelings, Emotions and Attitudes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78522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NVC has a particularly important role in establishing and maintaining relationships, otherwise known as an </a:t>
            </a:r>
            <a:r>
              <a:rPr lang="en-GB" sz="2800" u="sng" dirty="0"/>
              <a:t>affective function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We rely more heavily on NVC in this area of personal communication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Looks, glances, changes in orientation allow others to know what sort of relationship we want to have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We use NVC to establish a mutually acceptable level of intimacy</a:t>
            </a:r>
          </a:p>
          <a:p>
            <a:pPr>
              <a:lnSpc>
                <a:spcPct val="90000"/>
              </a:lnSpc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="" val="1754982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Replacing &amp; Regulating Language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The role of NVC in inflecting the meaning of a sentence can be explored by ‘performing’ the following sentence in different ways</a:t>
            </a:r>
          </a:p>
          <a:p>
            <a:endParaRPr lang="en-GB"/>
          </a:p>
          <a:p>
            <a:pPr algn="ctr">
              <a:buFontTx/>
              <a:buNone/>
            </a:pPr>
            <a:r>
              <a:rPr lang="en-GB" i="1">
                <a:solidFill>
                  <a:srgbClr val="3A04C2"/>
                </a:solidFill>
              </a:rPr>
              <a:t>Well, I really enjoyed the party last night.</a:t>
            </a:r>
          </a:p>
        </p:txBody>
      </p:sp>
    </p:spTree>
    <p:extLst>
      <p:ext uri="{BB962C8B-B14F-4D97-AF65-F5344CB8AC3E}">
        <p14:creationId xmlns:p14="http://schemas.microsoft.com/office/powerpoint/2010/main" xmlns="" val="197934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Sympathetic </a:t>
            </a:r>
            <a:r>
              <a:rPr lang="en-US" b="1">
                <a:solidFill>
                  <a:schemeClr val="accent2"/>
                </a:solidFill>
              </a:rPr>
              <a:t>LISTENING</a:t>
            </a:r>
            <a:r>
              <a:rPr lang="en-US" b="1">
                <a:solidFill>
                  <a:srgbClr val="0033CC"/>
                </a:solidFill>
              </a:rPr>
              <a:t>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b="1" dirty="0"/>
          </a:p>
          <a:p>
            <a:r>
              <a:rPr lang="en-US" dirty="0"/>
              <a:t>In sympathetic </a:t>
            </a:r>
            <a:r>
              <a:rPr lang="en-US" b="1" dirty="0">
                <a:solidFill>
                  <a:schemeClr val="accent2"/>
                </a:solidFill>
              </a:rPr>
              <a:t>listening</a:t>
            </a:r>
            <a:r>
              <a:rPr lang="en-US" dirty="0"/>
              <a:t> we care about the other person and show this concern in the way we pay close attention and express our sorrow for their ills and happiness at their joys.</a:t>
            </a:r>
          </a:p>
          <a:p>
            <a:r>
              <a:rPr lang="en-US" dirty="0"/>
              <a:t>In other words there is </a:t>
            </a:r>
            <a:r>
              <a:rPr lang="en-US" b="1" dirty="0"/>
              <a:t>“sharing”</a:t>
            </a:r>
            <a:r>
              <a:rPr lang="en-US" dirty="0"/>
              <a:t> of feelings.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Replacing &amp; Regulating Language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Paralinguistic features, such as pitch, tone and emphasis</a:t>
            </a:r>
          </a:p>
          <a:p>
            <a:r>
              <a:rPr lang="en-GB" sz="2800"/>
              <a:t>Throw in other non-verbal cues such as eyebrow lifting or illustrators such as the use of the index and first finger of both hands to indicate inverted commas around a word</a:t>
            </a:r>
          </a:p>
          <a:p>
            <a:r>
              <a:rPr lang="en-GB" sz="2800"/>
              <a:t>Number of potential meanings rapidly increases</a:t>
            </a:r>
          </a:p>
        </p:txBody>
      </p:sp>
    </p:spTree>
    <p:extLst>
      <p:ext uri="{BB962C8B-B14F-4D97-AF65-F5344CB8AC3E}">
        <p14:creationId xmlns:p14="http://schemas.microsoft.com/office/powerpoint/2010/main" xmlns="" val="28918701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0033CC"/>
                </a:solidFill>
              </a:rPr>
              <a:t>Replacing &amp; Regulating Language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Non-verbal cues also make a significant contribution of conversation management</a:t>
            </a:r>
          </a:p>
          <a:p>
            <a:pPr>
              <a:lnSpc>
                <a:spcPct val="90000"/>
              </a:lnSpc>
            </a:pPr>
            <a:r>
              <a:rPr lang="en-GB" sz="2400"/>
              <a:t>Rules of turn taking allow us to have coherent discussions without constantly talking over the top of each other</a:t>
            </a:r>
          </a:p>
          <a:p>
            <a:pPr>
              <a:lnSpc>
                <a:spcPct val="90000"/>
              </a:lnSpc>
            </a:pPr>
            <a:r>
              <a:rPr lang="en-GB" sz="2400"/>
              <a:t>Paralanguage, gaze, eye contact and head movement all play a part</a:t>
            </a:r>
          </a:p>
          <a:p>
            <a:pPr>
              <a:lnSpc>
                <a:spcPct val="90000"/>
              </a:lnSpc>
            </a:pPr>
            <a:r>
              <a:rPr lang="en-GB" sz="2400"/>
              <a:t>It’s a set of rules that takes some time to grasp</a:t>
            </a:r>
          </a:p>
          <a:p>
            <a:pPr>
              <a:lnSpc>
                <a:spcPct val="90000"/>
              </a:lnSpc>
            </a:pPr>
            <a:r>
              <a:rPr lang="en-GB" sz="2400"/>
              <a:t>Women typically have a more cooperative conversational style whereas men tend to provide less non-verbal feedback</a:t>
            </a:r>
          </a:p>
        </p:txBody>
      </p:sp>
    </p:spTree>
    <p:extLst>
      <p:ext uri="{BB962C8B-B14F-4D97-AF65-F5344CB8AC3E}">
        <p14:creationId xmlns:p14="http://schemas.microsoft.com/office/powerpoint/2010/main" xmlns="" val="39590602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0033CC"/>
                </a:solidFill>
              </a:rPr>
              <a:t>Other Functions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Many other uses to which we put our non-verbal codes including:</a:t>
            </a:r>
          </a:p>
          <a:p>
            <a:pPr>
              <a:buFontTx/>
              <a:buNone/>
            </a:pPr>
            <a:r>
              <a:rPr lang="en-GB" dirty="0"/>
              <a:t>		- self expression</a:t>
            </a:r>
          </a:p>
          <a:p>
            <a:pPr>
              <a:buFontTx/>
              <a:buNone/>
            </a:pPr>
            <a:r>
              <a:rPr lang="en-GB" dirty="0"/>
              <a:t>		- group membership</a:t>
            </a:r>
          </a:p>
          <a:p>
            <a:pPr>
              <a:buFontTx/>
              <a:buNone/>
            </a:pPr>
            <a:r>
              <a:rPr lang="en-GB" dirty="0"/>
              <a:t>		- persuasion </a:t>
            </a:r>
            <a:endParaRPr lang="en-GB" dirty="0" smtClean="0"/>
          </a:p>
          <a:p>
            <a:pPr>
              <a:buFontTx/>
              <a:buNone/>
            </a:pPr>
            <a:r>
              <a:rPr lang="en-GB" dirty="0"/>
              <a:t>		- indicating role</a:t>
            </a:r>
          </a:p>
        </p:txBody>
      </p:sp>
    </p:spTree>
    <p:extLst>
      <p:ext uri="{BB962C8B-B14F-4D97-AF65-F5344CB8AC3E}">
        <p14:creationId xmlns:p14="http://schemas.microsoft.com/office/powerpoint/2010/main" xmlns="" val="653603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1368425"/>
          </a:xfrm>
        </p:spPr>
        <p:txBody>
          <a:bodyPr/>
          <a:lstStyle/>
          <a:p>
            <a:r>
              <a:rPr lang="en-US" sz="3400" b="1">
                <a:solidFill>
                  <a:srgbClr val="0033CC"/>
                </a:solidFill>
              </a:rPr>
              <a:t>Example for sympathetic </a:t>
            </a:r>
            <a:r>
              <a:rPr lang="en-US" sz="3200" b="1">
                <a:solidFill>
                  <a:schemeClr val="accent2"/>
                </a:solidFill>
              </a:rPr>
              <a:t>listening…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On your way back from office, you slip and fall and hurt your back. When you reach home your family members </a:t>
            </a:r>
            <a:r>
              <a:rPr lang="en-US" b="1"/>
              <a:t>“Feel”</a:t>
            </a:r>
            <a:r>
              <a:rPr lang="en-US"/>
              <a:t> for you.</a:t>
            </a:r>
          </a:p>
          <a:p>
            <a:pPr>
              <a:buFont typeface="Wingdings" pitchFamily="2" charset="2"/>
              <a:buNone/>
            </a:pPr>
            <a:r>
              <a:rPr lang="en-US"/>
              <a:t>They </a:t>
            </a:r>
            <a:r>
              <a:rPr lang="en-US" b="1"/>
              <a:t>“share”</a:t>
            </a:r>
            <a:r>
              <a:rPr lang="en-US"/>
              <a:t> your hurt feelings and maybe even shed a tear in sympathy.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33CC"/>
                </a:solidFill>
              </a:rPr>
              <a:t>Empathetic </a:t>
            </a:r>
            <a:r>
              <a:rPr lang="en-US" b="1">
                <a:solidFill>
                  <a:schemeClr val="accent2"/>
                </a:solidFill>
              </a:rPr>
              <a:t>LISTENING</a:t>
            </a:r>
            <a:r>
              <a:rPr lang="en-US">
                <a:solidFill>
                  <a:srgbClr val="0033CC"/>
                </a:solidFill>
              </a:rPr>
              <a:t>…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07818" y="1752600"/>
            <a:ext cx="9372600" cy="44196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800" dirty="0"/>
              <a:t>When we listen </a:t>
            </a:r>
            <a:r>
              <a:rPr lang="en-US" sz="2800" b="1" dirty="0">
                <a:hlinkClick r:id="rId2"/>
              </a:rPr>
              <a:t>empathetically</a:t>
            </a:r>
            <a:r>
              <a:rPr lang="en-US" sz="2800" dirty="0"/>
              <a:t>, we go beyond sympathy to seek a truer understanding of how others are feeling. This requires excellent discrimination and close attention to </a:t>
            </a:r>
            <a:r>
              <a:rPr lang="en-US" sz="2800" dirty="0" smtClean="0"/>
              <a:t>emotional </a:t>
            </a:r>
            <a:r>
              <a:rPr lang="en-US" sz="2800" dirty="0"/>
              <a:t>signals. When we are being truly </a:t>
            </a:r>
            <a:r>
              <a:rPr lang="en-US" sz="2800" b="1" dirty="0"/>
              <a:t>empathetic</a:t>
            </a:r>
            <a:r>
              <a:rPr lang="en-US" sz="2800" dirty="0"/>
              <a:t>, we actually acknowledge what they are feeling.</a:t>
            </a:r>
          </a:p>
          <a:p>
            <a:pPr algn="just">
              <a:lnSpc>
                <a:spcPct val="90000"/>
              </a:lnSpc>
            </a:pPr>
            <a:r>
              <a:rPr lang="en-US" sz="2800" dirty="0"/>
              <a:t>In order to get others to expose these deep parts of themselves to us, we also need to demonstrate our </a:t>
            </a:r>
            <a:r>
              <a:rPr lang="en-US" sz="2800" b="1" dirty="0"/>
              <a:t>empathy</a:t>
            </a:r>
            <a:r>
              <a:rPr lang="en-US" sz="2800" dirty="0"/>
              <a:t> in our demeanor towards them, </a:t>
            </a:r>
            <a:r>
              <a:rPr lang="en-US" sz="2800" b="1" dirty="0">
                <a:solidFill>
                  <a:schemeClr val="accent2"/>
                </a:solidFill>
              </a:rPr>
              <a:t>listening</a:t>
            </a:r>
            <a:r>
              <a:rPr lang="en-US" sz="2800" dirty="0"/>
              <a:t> sensitively and in a way that encourages self-disclosure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>
                <a:solidFill>
                  <a:srgbClr val="0033CC"/>
                </a:solidFill>
              </a:rPr>
              <a:t>Example for empathetic </a:t>
            </a:r>
            <a:r>
              <a:rPr lang="en-US" sz="3400" b="1">
                <a:solidFill>
                  <a:schemeClr val="accent2"/>
                </a:solidFill>
              </a:rPr>
              <a:t>listening …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348662" cy="42672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 On your way back from office, you slip and fall and hurt your back. You visit your doctor.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 Your doctor does not share your feelings.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 He does not reject or trifle your feelings, but on the contrary, he </a:t>
            </a:r>
            <a:r>
              <a:rPr lang="en-US" sz="2800" b="1" dirty="0"/>
              <a:t>acknowledges</a:t>
            </a:r>
            <a:r>
              <a:rPr lang="en-US" sz="2800" dirty="0"/>
              <a:t> your feelings totally and treats you for your injuries.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 Here, there is no </a:t>
            </a:r>
            <a:r>
              <a:rPr lang="en-US" sz="2800" b="1" dirty="0"/>
              <a:t>“sharing”</a:t>
            </a:r>
            <a:r>
              <a:rPr lang="en-US" sz="2800" dirty="0"/>
              <a:t> of feelings, but acknowledgement of “feelings.”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>
                <a:solidFill>
                  <a:schemeClr val="accent2"/>
                </a:solidFill>
              </a:rPr>
              <a:t>Speaking</a:t>
            </a:r>
            <a:r>
              <a:rPr lang="en-US" sz="3400" b="1">
                <a:solidFill>
                  <a:srgbClr val="0033CC"/>
                </a:solidFill>
              </a:rPr>
              <a:t> consists of two parts…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900" b="1"/>
              <a:t>   1) </a:t>
            </a:r>
            <a:r>
              <a:rPr lang="en-US" sz="3900" b="1">
                <a:solidFill>
                  <a:schemeClr val="accent2"/>
                </a:solidFill>
              </a:rPr>
              <a:t>“What to Speak.”</a:t>
            </a:r>
          </a:p>
          <a:p>
            <a:pPr>
              <a:buFont typeface="Wingdings" pitchFamily="2" charset="2"/>
              <a:buNone/>
            </a:pPr>
            <a:r>
              <a:rPr lang="en-US"/>
              <a:t>         and</a:t>
            </a:r>
          </a:p>
          <a:p>
            <a:pPr>
              <a:buFont typeface="Wingdings" pitchFamily="2" charset="2"/>
              <a:buNone/>
            </a:pPr>
            <a:r>
              <a:rPr lang="en-US" sz="3900" b="1"/>
              <a:t>   2) </a:t>
            </a:r>
            <a:r>
              <a:rPr lang="en-US" sz="3900" b="1">
                <a:solidFill>
                  <a:schemeClr val="accent2"/>
                </a:solidFill>
              </a:rPr>
              <a:t>“How to Speak.”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954</TotalTime>
  <Words>2135</Words>
  <Application>Microsoft Office PowerPoint</Application>
  <PresentationFormat>On-screen Show (4:3)</PresentationFormat>
  <Paragraphs>250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Profile</vt:lpstr>
      <vt:lpstr>Verbal and non-Verbal Communication</vt:lpstr>
      <vt:lpstr>“Verbal Communication.”</vt:lpstr>
      <vt:lpstr>We are right……</vt:lpstr>
      <vt:lpstr>Broadly, LISTENING may be classified into…</vt:lpstr>
      <vt:lpstr>Sympathetic LISTENING…</vt:lpstr>
      <vt:lpstr>Example for sympathetic listening…</vt:lpstr>
      <vt:lpstr>Empathetic LISTENING…</vt:lpstr>
      <vt:lpstr>Example for empathetic listening …</vt:lpstr>
      <vt:lpstr>Speaking consists of two parts…</vt:lpstr>
      <vt:lpstr>1) “What to Speak.”</vt:lpstr>
      <vt:lpstr>Brain Storming…</vt:lpstr>
      <vt:lpstr>Putting them all together…</vt:lpstr>
      <vt:lpstr>Need for Storage Systems…</vt:lpstr>
      <vt:lpstr>Why do we get Nervous?</vt:lpstr>
      <vt:lpstr>So, to prevent forgetting, we need …</vt:lpstr>
      <vt:lpstr>Storage System 1</vt:lpstr>
      <vt:lpstr>Storage System 2</vt:lpstr>
      <vt:lpstr>Storage System 3</vt:lpstr>
      <vt:lpstr>Storage System 4</vt:lpstr>
      <vt:lpstr>2) “How to Speak.”</vt:lpstr>
      <vt:lpstr>Speed</vt:lpstr>
      <vt:lpstr>Clarity</vt:lpstr>
      <vt:lpstr>Pronunciation</vt:lpstr>
      <vt:lpstr>Punctuation</vt:lpstr>
      <vt:lpstr>Familiarity</vt:lpstr>
      <vt:lpstr>Fluency</vt:lpstr>
      <vt:lpstr>Expression</vt:lpstr>
      <vt:lpstr>Non-Verbal Communication </vt:lpstr>
      <vt:lpstr>Definition of NVC</vt:lpstr>
      <vt:lpstr>Forms</vt:lpstr>
      <vt:lpstr>Relationship between NVC, Language &amp; Culture</vt:lpstr>
      <vt:lpstr>NVC, Language &amp; Culture</vt:lpstr>
      <vt:lpstr>Categorisation of NVC – Paralanguage </vt:lpstr>
      <vt:lpstr>Categorisation of NVC – Physical Appearance</vt:lpstr>
      <vt:lpstr>Categorisation of NVC – Physical Appearance</vt:lpstr>
      <vt:lpstr>Categorisation of NVC – Physical Appearance</vt:lpstr>
      <vt:lpstr>Slide 37</vt:lpstr>
      <vt:lpstr>Further Categories of NVC - Activity</vt:lpstr>
      <vt:lpstr>Body Movement - Kinesics</vt:lpstr>
      <vt:lpstr>Closeness - Proxemics</vt:lpstr>
      <vt:lpstr>Proxemics </vt:lpstr>
      <vt:lpstr>Touching - Haptics</vt:lpstr>
      <vt:lpstr>Eye Movement </vt:lpstr>
      <vt:lpstr>Smell </vt:lpstr>
      <vt:lpstr>Complex Messages</vt:lpstr>
      <vt:lpstr>Communicative Competence</vt:lpstr>
      <vt:lpstr>The Functions of NVC</vt:lpstr>
      <vt:lpstr>Communicating Feelings, Emotions and Attitudes</vt:lpstr>
      <vt:lpstr>Replacing &amp; Regulating Language</vt:lpstr>
      <vt:lpstr>Replacing &amp; Regulating Language</vt:lpstr>
      <vt:lpstr>Replacing &amp; Regulating Language</vt:lpstr>
      <vt:lpstr>Other Functions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ksu</cp:lastModifiedBy>
  <cp:revision>68</cp:revision>
  <cp:lastPrinted>1601-01-01T00:00:00Z</cp:lastPrinted>
  <dcterms:created xsi:type="dcterms:W3CDTF">1601-01-01T00:00:00Z</dcterms:created>
  <dcterms:modified xsi:type="dcterms:W3CDTF">2013-10-27T08:03:25Z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