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76" r:id="rId5"/>
    <p:sldId id="259" r:id="rId6"/>
    <p:sldId id="260" r:id="rId7"/>
    <p:sldId id="261" r:id="rId8"/>
    <p:sldId id="262" r:id="rId9"/>
    <p:sldId id="263" r:id="rId10"/>
    <p:sldId id="275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0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672" autoAdjust="0"/>
    <p:restoredTop sz="94660"/>
  </p:normalViewPr>
  <p:slideViewPr>
    <p:cSldViewPr>
      <p:cViewPr>
        <p:scale>
          <a:sx n="68" d="100"/>
          <a:sy n="68" d="100"/>
        </p:scale>
        <p:origin x="-66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22BE54B-0AA8-44BF-A09E-330F5D370BBC}" type="datetimeFigureOut">
              <a:rPr lang="ar-SA" smtClean="0"/>
              <a:pPr/>
              <a:t>21/05/32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7480961-2F2C-4730-8FB1-DE27C0D5B9F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80961-2F2C-4730-8FB1-DE27C0D5B9FB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AD0C6A-B643-420C-B03B-6A5BD5A2A518}" type="datetimeFigureOut">
              <a:rPr lang="en-US" smtClean="0"/>
              <a:pPr/>
              <a:t>4/24/2011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99342BC-9359-47A3-A0CD-6FEFE26A8C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Necrosi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Atheroma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8062912" cy="388620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/>
              <a:t>CIRCULATORY DISTURBANCE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5200" y="1676400"/>
            <a:ext cx="1585912" cy="76200"/>
          </a:xfrm>
        </p:spPr>
        <p:txBody>
          <a:bodyPr>
            <a:normAutofit fontScale="25000" lnSpcReduction="20000"/>
          </a:bodyPr>
          <a:lstStyle/>
          <a:p>
            <a:endParaRPr lang="en-US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565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2- Obstruction of blood flow can be due to: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882808"/>
            <a:ext cx="8686800" cy="4365592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B050"/>
                </a:solidFill>
              </a:rPr>
              <a:t>4-Ischemia</a:t>
            </a:r>
            <a:r>
              <a:rPr lang="en-US" dirty="0" smtClean="0">
                <a:solidFill>
                  <a:srgbClr val="00B050"/>
                </a:solidFill>
              </a:rPr>
              <a:t>: </a:t>
            </a:r>
            <a:r>
              <a:rPr lang="en-US" dirty="0" smtClean="0"/>
              <a:t>decrease blood supply to apart of tissue due to occlusion of its </a:t>
            </a:r>
            <a:r>
              <a:rPr lang="en-US" dirty="0" smtClean="0"/>
              <a:t>artery.</a:t>
            </a:r>
            <a:endParaRPr lang="en-US" dirty="0" smtClean="0"/>
          </a:p>
          <a:p>
            <a:pPr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B050"/>
                </a:solidFill>
              </a:rPr>
              <a:t>5-Infarction:</a:t>
            </a:r>
            <a:r>
              <a:rPr lang="en-US" dirty="0" smtClean="0"/>
              <a:t>formation of an </a:t>
            </a:r>
            <a:r>
              <a:rPr lang="en-US" b="1" dirty="0" smtClean="0"/>
              <a:t>infarct</a:t>
            </a:r>
            <a:r>
              <a:rPr lang="en-US" dirty="0" smtClean="0"/>
              <a:t>, that is, an area of tissue death (</a:t>
            </a:r>
            <a:r>
              <a:rPr lang="en-US" dirty="0" smtClean="0">
                <a:hlinkClick r:id="rId2" action="ppaction://hlinkfile"/>
              </a:rPr>
              <a:t>necrosis</a:t>
            </a:r>
            <a:r>
              <a:rPr lang="en-US" dirty="0" smtClean="0"/>
              <a:t>) due to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smtClean="0"/>
              <a:t>sudden </a:t>
            </a:r>
            <a:r>
              <a:rPr lang="en-US" dirty="0" smtClean="0"/>
              <a:t>ischemia.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7494"/>
            <a:ext cx="8686800" cy="1399032"/>
          </a:xfrm>
        </p:spPr>
        <p:txBody>
          <a:bodyPr/>
          <a:lstStyle/>
          <a:p>
            <a:r>
              <a:rPr lang="en-US" dirty="0" smtClean="0"/>
              <a:t>5- Thrombosis in the out flow of the heart:</a:t>
            </a:r>
            <a:endParaRPr lang="en-US" dirty="0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752600"/>
            <a:ext cx="769620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228600" y="5791200"/>
            <a:ext cx="86868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showing a blood clot (thrombus, dark </a:t>
            </a:r>
            <a:r>
              <a:rPr lang="en-US" dirty="0" smtClean="0"/>
              <a:t>red</a:t>
            </a:r>
            <a:r>
              <a:rPr lang="en-US" dirty="0" smtClean="0"/>
              <a:t> </a:t>
            </a:r>
            <a:r>
              <a:rPr lang="en-US" dirty="0" smtClean="0"/>
              <a:t>), </a:t>
            </a:r>
            <a:r>
              <a:rPr lang="en-US" dirty="0" smtClean="0"/>
              <a:t>blood clot can block or reduce the blood supply, will lead to tissue death (</a:t>
            </a:r>
            <a:r>
              <a:rPr lang="en-US" i="1" dirty="0" smtClean="0"/>
              <a:t>infarction)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99032"/>
          </a:xfrm>
        </p:spPr>
        <p:txBody>
          <a:bodyPr/>
          <a:lstStyle/>
          <a:p>
            <a:r>
              <a:rPr lang="en-US" dirty="0" smtClean="0"/>
              <a:t>6- Recent thrombus:</a:t>
            </a:r>
            <a:endParaRPr lang="en-US" dirty="0"/>
          </a:p>
        </p:txBody>
      </p:sp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990601"/>
            <a:ext cx="7491834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0" y="5410200"/>
            <a:ext cx="8610600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buFontTx/>
              <a:buChar char="-"/>
            </a:pPr>
            <a:r>
              <a:rPr lang="en-US" dirty="0" smtClean="0"/>
              <a:t>The lumen is occupied by a thrombus appearing as a red mass.</a:t>
            </a:r>
          </a:p>
          <a:p>
            <a:pPr>
              <a:buFontTx/>
              <a:buChar char="-"/>
            </a:pPr>
            <a:r>
              <a:rPr lang="en-US" dirty="0" smtClean="0"/>
              <a:t>The substance of the thrombus in traversed by lines of </a:t>
            </a:r>
            <a:r>
              <a:rPr lang="en-US" dirty="0" err="1" smtClean="0"/>
              <a:t>Zahn</a:t>
            </a:r>
            <a:r>
              <a:rPr lang="en-US" dirty="0" smtClean="0"/>
              <a:t> ( </a:t>
            </a:r>
            <a:r>
              <a:rPr lang="en-US" dirty="0" smtClean="0"/>
              <a:t>fused platelets forming homogenous structure less pinkish violet </a:t>
            </a:r>
            <a:r>
              <a:rPr lang="en-US" dirty="0" smtClean="0"/>
              <a:t>lines)</a:t>
            </a:r>
          </a:p>
          <a:p>
            <a:pPr>
              <a:buFontTx/>
              <a:buChar char="-"/>
            </a:pPr>
            <a:r>
              <a:rPr lang="en-US" dirty="0" smtClean="0"/>
              <a:t>.</a:t>
            </a:r>
            <a:r>
              <a:rPr lang="en-US" dirty="0" smtClean="0"/>
              <a:t>the periphery of the lines show bluish dots represent WBC and nuclear </a:t>
            </a:r>
            <a:r>
              <a:rPr lang="en-US" dirty="0" smtClean="0"/>
              <a:t>fragments 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7494"/>
            <a:ext cx="8686800" cy="11803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7- Pulmonary embolism and infarction:</a:t>
            </a:r>
            <a:endParaRPr lang="en-US" dirty="0"/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295400"/>
            <a:ext cx="7696200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0" y="5657671"/>
            <a:ext cx="86106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 </a:t>
            </a:r>
            <a:r>
              <a:rPr lang="en-US" dirty="0" smtClean="0"/>
              <a:t>lung showing an area of tissue death (infarction) caused by an embolism. The dead tissue is at lower centre. A pulmonary embolism is a blockage in one of the branches of the pulmonary artery, which carries blood to the lungs to pick up oxygen. 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399032"/>
          </a:xfrm>
        </p:spPr>
        <p:txBody>
          <a:bodyPr/>
          <a:lstStyle/>
          <a:p>
            <a:r>
              <a:rPr lang="en-US" dirty="0" smtClean="0"/>
              <a:t>8- Pulmonary infarction:</a:t>
            </a:r>
            <a:endParaRPr lang="en-US" dirty="0"/>
          </a:p>
        </p:txBody>
      </p:sp>
      <p:pic>
        <p:nvPicPr>
          <p:cNvPr id="4" name="Content Placeholder 3" descr="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1066801"/>
            <a:ext cx="7626979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304800" y="5657671"/>
            <a:ext cx="8305800" cy="14773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-the alveolar walls in the infarct area are thinned and their cellular structures are lost and fibrous septa only remains. the alveolar spaces contain intact and </a:t>
            </a:r>
            <a:r>
              <a:rPr lang="en-US" dirty="0" err="1" smtClean="0"/>
              <a:t>haemolysed</a:t>
            </a:r>
            <a:r>
              <a:rPr lang="en-US" dirty="0" smtClean="0"/>
              <a:t> red cells and heart failure cells.</a:t>
            </a:r>
          </a:p>
          <a:p>
            <a:r>
              <a:rPr lang="en-US" dirty="0" smtClean="0"/>
              <a:t>- Rest of lung shows CVC.</a:t>
            </a:r>
          </a:p>
          <a:p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399032"/>
          </a:xfrm>
        </p:spPr>
        <p:txBody>
          <a:bodyPr/>
          <a:lstStyle/>
          <a:p>
            <a:r>
              <a:rPr lang="en-US" dirty="0" smtClean="0"/>
              <a:t>9- Infarction in kidney:</a:t>
            </a:r>
            <a:endParaRPr lang="en-US" dirty="0"/>
          </a:p>
        </p:txBody>
      </p:sp>
      <p:pic>
        <p:nvPicPr>
          <p:cNvPr id="4" name="Content Placeholder 3" descr="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000" y="1219200"/>
            <a:ext cx="8105651" cy="4869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304800" y="5934670"/>
            <a:ext cx="83820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-the infarct is pale red, normal area is darker.</a:t>
            </a:r>
          </a:p>
          <a:p>
            <a:r>
              <a:rPr lang="en-US" dirty="0" smtClean="0"/>
              <a:t>- In the infarct zone the normal structures are lost, but the </a:t>
            </a:r>
            <a:r>
              <a:rPr lang="en-US" dirty="0" err="1" smtClean="0"/>
              <a:t>glomeruli</a:t>
            </a:r>
            <a:r>
              <a:rPr lang="en-US" dirty="0" smtClean="0"/>
              <a:t> </a:t>
            </a:r>
            <a:r>
              <a:rPr lang="en-US" dirty="0" smtClean="0"/>
              <a:t>outlines, tubules </a:t>
            </a:r>
            <a:r>
              <a:rPr lang="en-US" dirty="0" smtClean="0"/>
              <a:t>and B.V are homogenous pink shadows  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67494"/>
            <a:ext cx="8458200" cy="1399032"/>
          </a:xfrm>
        </p:spPr>
        <p:txBody>
          <a:bodyPr/>
          <a:lstStyle/>
          <a:p>
            <a:r>
              <a:rPr lang="en-US" dirty="0" smtClean="0"/>
              <a:t>10- Atherosclerosis with lipid foam cells:</a:t>
            </a:r>
            <a:endParaRPr lang="en-US" dirty="0"/>
          </a:p>
        </p:txBody>
      </p:sp>
      <p:pic>
        <p:nvPicPr>
          <p:cNvPr id="6" name="Content Placeholder 5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600200"/>
            <a:ext cx="73152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مربع نص 3"/>
          <p:cNvSpPr txBox="1"/>
          <p:nvPr/>
        </p:nvSpPr>
        <p:spPr>
          <a:xfrm>
            <a:off x="0" y="5657671"/>
            <a:ext cx="89154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/>
              <a:t>Atherosclerosis(</a:t>
            </a:r>
            <a:r>
              <a:rPr lang="en-US" dirty="0" smtClean="0"/>
              <a:t>artery </a:t>
            </a:r>
            <a:r>
              <a:rPr lang="en-US" dirty="0" smtClean="0"/>
              <a:t>wall </a:t>
            </a:r>
            <a:r>
              <a:rPr lang="en-US" dirty="0" smtClean="0"/>
              <a:t>thickens, hardening caused </a:t>
            </a:r>
            <a:r>
              <a:rPr lang="en-US" dirty="0" smtClean="0"/>
              <a:t>by the formation of </a:t>
            </a:r>
            <a:r>
              <a:rPr lang="en-US" u="sng" dirty="0" smtClean="0">
                <a:hlinkClick r:id="rId3" tooltip="Atheroma"/>
              </a:rPr>
              <a:t>plaques</a:t>
            </a:r>
            <a:r>
              <a:rPr lang="en-US" dirty="0" smtClean="0"/>
              <a:t> </a:t>
            </a:r>
            <a:r>
              <a:rPr lang="en-US" dirty="0" smtClean="0"/>
              <a:t>within the </a:t>
            </a:r>
            <a:r>
              <a:rPr lang="en-US" dirty="0" smtClean="0"/>
              <a:t>arteries)</a:t>
            </a:r>
          </a:p>
          <a:p>
            <a:r>
              <a:rPr lang="en-US" dirty="0" smtClean="0"/>
              <a:t> </a:t>
            </a:r>
            <a:r>
              <a:rPr lang="en-US" dirty="0" smtClean="0"/>
              <a:t>Lesion initial in </a:t>
            </a:r>
            <a:r>
              <a:rPr lang="en-US" dirty="0" err="1" smtClean="0"/>
              <a:t>intema</a:t>
            </a:r>
            <a:r>
              <a:rPr lang="en-US" dirty="0" smtClean="0"/>
              <a:t>, have soft yellow </a:t>
            </a:r>
            <a:r>
              <a:rPr lang="en-US" dirty="0" err="1" smtClean="0"/>
              <a:t>accumulaton</a:t>
            </a:r>
            <a:r>
              <a:rPr lang="en-US" dirty="0" smtClean="0"/>
              <a:t> of lipid ,</a:t>
            </a:r>
            <a:r>
              <a:rPr lang="en-US" dirty="0" err="1" smtClean="0"/>
              <a:t>machrophages</a:t>
            </a:r>
            <a:r>
              <a:rPr lang="en-US" b="1" dirty="0" smtClean="0"/>
              <a:t>, </a:t>
            </a:r>
            <a:r>
              <a:rPr lang="en-US" b="1" dirty="0" smtClean="0"/>
              <a:t>foam cells</a:t>
            </a:r>
            <a:r>
              <a:rPr lang="en-US" dirty="0" smtClean="0"/>
              <a:t> (macrophages with ingested oxidized </a:t>
            </a:r>
            <a:r>
              <a:rPr lang="en-US" dirty="0" smtClean="0"/>
              <a:t>LDL),lymphocytes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11- </a:t>
            </a:r>
            <a:r>
              <a:rPr lang="en-US" dirty="0" err="1" smtClean="0"/>
              <a:t>Atheroma</a:t>
            </a:r>
            <a:r>
              <a:rPr lang="en-US" dirty="0" smtClean="0"/>
              <a:t> in the heart:</a:t>
            </a:r>
            <a:endParaRPr lang="en-US" dirty="0"/>
          </a:p>
        </p:txBody>
      </p:sp>
      <p:pic>
        <p:nvPicPr>
          <p:cNvPr id="4" name="Content Placeholder 3" descr="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219200"/>
            <a:ext cx="6893719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381000" y="5657671"/>
            <a:ext cx="8382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/>
              <a:t>A </a:t>
            </a:r>
            <a:r>
              <a:rPr lang="en-US" b="1" dirty="0" err="1" smtClean="0"/>
              <a:t>theroma</a:t>
            </a:r>
            <a:r>
              <a:rPr lang="en-US" b="1" dirty="0" smtClean="0"/>
              <a:t>:</a:t>
            </a:r>
            <a:r>
              <a:rPr lang="en-US" dirty="0" smtClean="0"/>
              <a:t> </a:t>
            </a:r>
            <a:r>
              <a:rPr lang="en-US" dirty="0" smtClean="0"/>
              <a:t>A fatty deposit in the </a:t>
            </a:r>
            <a:r>
              <a:rPr lang="en-US" dirty="0" err="1" smtClean="0"/>
              <a:t>intima</a:t>
            </a:r>
            <a:r>
              <a:rPr lang="en-US" dirty="0" smtClean="0"/>
              <a:t> </a:t>
            </a:r>
            <a:r>
              <a:rPr lang="en-US" dirty="0" smtClean="0"/>
              <a:t>(inner lining) of an </a:t>
            </a:r>
            <a:r>
              <a:rPr lang="en-US" dirty="0" smtClean="0"/>
              <a:t>artery. Appear</a:t>
            </a:r>
            <a:r>
              <a:rPr lang="en-US" dirty="0" smtClean="0"/>
              <a:t>  white to whitish yellow color. 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12- </a:t>
            </a:r>
            <a:r>
              <a:rPr lang="en-US" dirty="0" err="1" smtClean="0"/>
              <a:t>Atheroma</a:t>
            </a:r>
            <a:r>
              <a:rPr lang="en-US" dirty="0" smtClean="0"/>
              <a:t>, Aneurysm in Aorta :</a:t>
            </a:r>
            <a:endParaRPr lang="en-US" dirty="0"/>
          </a:p>
        </p:txBody>
      </p:sp>
      <p:pic>
        <p:nvPicPr>
          <p:cNvPr id="4" name="Content Placeholder 3" descr="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752600"/>
            <a:ext cx="6893719" cy="4137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457200" y="6019800"/>
            <a:ext cx="8001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err="1" smtClean="0"/>
              <a:t>Atheroma</a:t>
            </a:r>
            <a:r>
              <a:rPr lang="en-US" dirty="0" smtClean="0"/>
              <a:t> in aorta lead to Local (dilatation) swelling of artery cause aneurysm is thin The wall of artery and </a:t>
            </a:r>
            <a:r>
              <a:rPr lang="en-US" dirty="0" err="1" smtClean="0"/>
              <a:t>lumin</a:t>
            </a:r>
            <a:r>
              <a:rPr lang="en-US" dirty="0" smtClean="0"/>
              <a:t> is filled by thrombus 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13- Aneurysm in abdominal artery (Aorta):</a:t>
            </a:r>
            <a:endParaRPr lang="en-US" dirty="0"/>
          </a:p>
        </p:txBody>
      </p:sp>
      <p:pic>
        <p:nvPicPr>
          <p:cNvPr id="4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676400"/>
            <a:ext cx="6893719" cy="3657600"/>
          </a:xfrm>
        </p:spPr>
      </p:pic>
      <p:sp>
        <p:nvSpPr>
          <p:cNvPr id="5" name="مربع نص 4"/>
          <p:cNvSpPr txBox="1"/>
          <p:nvPr/>
        </p:nvSpPr>
        <p:spPr>
          <a:xfrm>
            <a:off x="228600" y="5657671"/>
            <a:ext cx="82296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err="1" smtClean="0"/>
              <a:t>Atheroma</a:t>
            </a:r>
            <a:r>
              <a:rPr lang="en-US" dirty="0" smtClean="0"/>
              <a:t> in aorta lead to Local (dilatation) swelling of artery cause </a:t>
            </a:r>
            <a:r>
              <a:rPr lang="en-US" dirty="0" smtClean="0"/>
              <a:t>aneurysm is thin</a:t>
            </a:r>
            <a:r>
              <a:rPr lang="en-US" dirty="0" smtClean="0"/>
              <a:t> The wall </a:t>
            </a:r>
            <a:r>
              <a:rPr lang="en-US" dirty="0" smtClean="0"/>
              <a:t>of artery and </a:t>
            </a:r>
            <a:r>
              <a:rPr lang="en-US" dirty="0" err="1" smtClean="0"/>
              <a:t>lumin</a:t>
            </a:r>
            <a:r>
              <a:rPr lang="en-US" dirty="0" smtClean="0"/>
              <a:t> is filled by thrombus .</a:t>
            </a:r>
            <a:endParaRPr lang="ar-S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200000"/>
              </a:lnSpc>
            </a:pPr>
            <a:r>
              <a:rPr lang="en-US" dirty="0" smtClean="0"/>
              <a:t>1- Disturbance in the volume of circulating blood.</a:t>
            </a:r>
          </a:p>
          <a:p>
            <a:pPr algn="just">
              <a:lnSpc>
                <a:spcPct val="200000"/>
              </a:lnSpc>
            </a:pPr>
            <a:r>
              <a:rPr lang="en-US" dirty="0" smtClean="0"/>
              <a:t>2- Obstruction in the cardiovascular system.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99032"/>
          </a:xfrm>
        </p:spPr>
        <p:txBody>
          <a:bodyPr/>
          <a:lstStyle/>
          <a:p>
            <a:r>
              <a:rPr lang="en-US" dirty="0" smtClean="0"/>
              <a:t>14- Renal Atherosclerosis:</a:t>
            </a:r>
            <a:endParaRPr lang="en-US" dirty="0"/>
          </a:p>
        </p:txBody>
      </p:sp>
      <p:pic>
        <p:nvPicPr>
          <p:cNvPr id="4" name="Content Placeholder 3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1295400"/>
            <a:ext cx="6744690" cy="4501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152400" y="5715000"/>
            <a:ext cx="86106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This is </a:t>
            </a:r>
            <a:r>
              <a:rPr lang="en-US" dirty="0" err="1" smtClean="0"/>
              <a:t>hyperplastic</a:t>
            </a:r>
            <a:r>
              <a:rPr lang="en-US" dirty="0" smtClean="0"/>
              <a:t> arteriolosclerosis, which most often appears in the kidney in patients with malignant hypertension. The arteriolar wall is markedly thickened and the lumen is narrowed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19- Renal </a:t>
            </a:r>
            <a:r>
              <a:rPr lang="en-US" dirty="0" smtClean="0"/>
              <a:t>Atherosclerosis</a:t>
            </a:r>
            <a:r>
              <a:rPr lang="en-US" dirty="0" smtClean="0"/>
              <a:t>. </a:t>
            </a:r>
            <a:r>
              <a:rPr lang="en-US" dirty="0" smtClean="0"/>
              <a:t>(</a:t>
            </a:r>
            <a:r>
              <a:rPr lang="en-US" dirty="0" smtClean="0"/>
              <a:t>High magnification):</a:t>
            </a:r>
            <a:endParaRPr lang="en-US" dirty="0"/>
          </a:p>
        </p:txBody>
      </p:sp>
      <p:pic>
        <p:nvPicPr>
          <p:cNvPr id="4" name="Content Placeholder 3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2209800"/>
            <a:ext cx="6781800" cy="4270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67494"/>
            <a:ext cx="8458200" cy="11041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1- </a:t>
            </a:r>
            <a:r>
              <a:rPr lang="en-US" dirty="0" smtClean="0"/>
              <a:t>Disturbance in Blood </a:t>
            </a:r>
            <a:r>
              <a:rPr lang="en-US" dirty="0" smtClean="0"/>
              <a:t>volume: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991600" cy="5127592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250000"/>
              </a:lnSpc>
              <a:buNone/>
            </a:pPr>
            <a:r>
              <a:rPr lang="en-US" sz="8000" dirty="0" smtClean="0">
                <a:solidFill>
                  <a:srgbClr val="00B050"/>
                </a:solidFill>
              </a:rPr>
              <a:t>1- </a:t>
            </a:r>
            <a:r>
              <a:rPr lang="en-US" sz="8000" dirty="0" err="1" smtClean="0">
                <a:solidFill>
                  <a:srgbClr val="00B050"/>
                </a:solidFill>
              </a:rPr>
              <a:t>Hyperaemia</a:t>
            </a:r>
            <a:r>
              <a:rPr lang="en-US" sz="8000" dirty="0" smtClean="0">
                <a:solidFill>
                  <a:srgbClr val="00B050"/>
                </a:solidFill>
              </a:rPr>
              <a:t>: </a:t>
            </a:r>
            <a:r>
              <a:rPr lang="en-US" sz="8000" dirty="0" smtClean="0"/>
              <a:t>increase in the blood flow to an organ as result of dilation of its arterioles and capillaries.</a:t>
            </a:r>
          </a:p>
          <a:p>
            <a:pPr>
              <a:lnSpc>
                <a:spcPct val="250000"/>
              </a:lnSpc>
              <a:buNone/>
            </a:pPr>
            <a:r>
              <a:rPr lang="en-US" sz="8000" dirty="0" smtClean="0">
                <a:solidFill>
                  <a:srgbClr val="00B050"/>
                </a:solidFill>
              </a:rPr>
              <a:t>2- Congestion: </a:t>
            </a:r>
            <a:r>
              <a:rPr lang="en-US" sz="8000" dirty="0" smtClean="0"/>
              <a:t>increase venous blood in an organ as result  of obstruction to venous outflow, the veins, </a:t>
            </a:r>
            <a:r>
              <a:rPr lang="en-US" sz="8000" dirty="0" err="1" smtClean="0"/>
              <a:t>venules</a:t>
            </a:r>
            <a:r>
              <a:rPr lang="en-US" sz="8000" dirty="0" smtClean="0"/>
              <a:t> and capillaries </a:t>
            </a:r>
            <a:r>
              <a:rPr lang="en-US" sz="8000" dirty="0" err="1" smtClean="0"/>
              <a:t>becom</a:t>
            </a:r>
            <a:r>
              <a:rPr lang="en-US" sz="8000" dirty="0" smtClean="0"/>
              <a:t> passively dilated.</a:t>
            </a:r>
          </a:p>
          <a:p>
            <a:pPr>
              <a:lnSpc>
                <a:spcPct val="250000"/>
              </a:lnSpc>
              <a:buNone/>
            </a:pPr>
            <a:endParaRPr lang="en-US" sz="7400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803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1- Disturbance in Blood volume: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200" dirty="0" smtClean="0">
                <a:solidFill>
                  <a:srgbClr val="00B050"/>
                </a:solidFill>
              </a:rPr>
              <a:t>3- </a:t>
            </a:r>
            <a:r>
              <a:rPr lang="en-US" sz="3200" dirty="0" err="1" smtClean="0">
                <a:solidFill>
                  <a:srgbClr val="00B050"/>
                </a:solidFill>
              </a:rPr>
              <a:t>Haemorrhage</a:t>
            </a:r>
            <a:r>
              <a:rPr lang="en-US" sz="3200" dirty="0" smtClean="0">
                <a:solidFill>
                  <a:srgbClr val="00B050"/>
                </a:solidFill>
              </a:rPr>
              <a:t>: </a:t>
            </a:r>
            <a:r>
              <a:rPr lang="en-US" sz="3200" dirty="0" smtClean="0"/>
              <a:t>Escape of blood outside the blood vessels or cardiac </a:t>
            </a:r>
            <a:r>
              <a:rPr lang="en-US" sz="3200" dirty="0" smtClean="0"/>
              <a:t>chambers.</a:t>
            </a:r>
            <a:endParaRPr lang="ar-S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0"/>
            <a:ext cx="9372600" cy="1399032"/>
          </a:xfrm>
        </p:spPr>
        <p:txBody>
          <a:bodyPr/>
          <a:lstStyle/>
          <a:p>
            <a:r>
              <a:rPr lang="en-US" sz="3600" dirty="0" smtClean="0"/>
              <a:t>1: Chronic venous congestion in lung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6" name="Content Placeholder 5" descr="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219200"/>
            <a:ext cx="8382000" cy="4495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مربع نص 3"/>
          <p:cNvSpPr txBox="1"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-the alveolar </a:t>
            </a:r>
            <a:r>
              <a:rPr lang="en-US" dirty="0" err="1" smtClean="0"/>
              <a:t>capilleries</a:t>
            </a:r>
            <a:r>
              <a:rPr lang="en-US" dirty="0" smtClean="0"/>
              <a:t> are dilated and congested </a:t>
            </a:r>
            <a:r>
              <a:rPr lang="en-US" dirty="0" smtClean="0"/>
              <a:t>,the </a:t>
            </a:r>
            <a:r>
              <a:rPr lang="en-US" dirty="0" smtClean="0"/>
              <a:t>alveolar walls are thickened </a:t>
            </a:r>
            <a:endParaRPr lang="en-US" dirty="0" smtClean="0"/>
          </a:p>
          <a:p>
            <a:r>
              <a:rPr lang="en-US" dirty="0" smtClean="0"/>
              <a:t>-</a:t>
            </a:r>
            <a:r>
              <a:rPr lang="en-US" dirty="0" smtClean="0"/>
              <a:t>the </a:t>
            </a:r>
            <a:r>
              <a:rPr lang="en-US" dirty="0" smtClean="0"/>
              <a:t>alveolar spaces contain intact and </a:t>
            </a:r>
            <a:r>
              <a:rPr lang="en-US" dirty="0" err="1" smtClean="0"/>
              <a:t>haemolysed</a:t>
            </a:r>
            <a:r>
              <a:rPr lang="en-US" dirty="0" smtClean="0"/>
              <a:t> red cells , brown </a:t>
            </a:r>
            <a:r>
              <a:rPr lang="en-US" dirty="0" err="1" smtClean="0"/>
              <a:t>haemosiderin</a:t>
            </a:r>
            <a:r>
              <a:rPr lang="en-US" dirty="0" smtClean="0"/>
              <a:t> granules and heart failure cells.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839200" cy="118030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2- Chronic venous congestion in liver:</a:t>
            </a:r>
            <a:endParaRPr lang="en-US" sz="3600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143000"/>
            <a:ext cx="800100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304800" y="5867400"/>
            <a:ext cx="86106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-the central veins are dilated and congested. The sinusoids are dilated and congested, they contain excess red cells </a:t>
            </a:r>
            <a:r>
              <a:rPr lang="en-US" dirty="0" err="1" smtClean="0"/>
              <a:t>haemosiderin</a:t>
            </a:r>
            <a:r>
              <a:rPr lang="en-US" dirty="0" smtClean="0"/>
              <a:t> and necrotic liver </a:t>
            </a:r>
            <a:r>
              <a:rPr lang="en-US" dirty="0" smtClean="0"/>
              <a:t>cells.  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 Cerebral </a:t>
            </a:r>
            <a:r>
              <a:rPr lang="en-US" dirty="0" err="1" smtClean="0"/>
              <a:t>Heamorrhage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295400"/>
            <a:ext cx="8001000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152400" y="5715000"/>
            <a:ext cx="853440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Cerebral hemorrhage is usually caused by rupture </a:t>
            </a:r>
            <a:r>
              <a:rPr lang="en-US" dirty="0" smtClean="0"/>
              <a:t>of </a:t>
            </a:r>
            <a:r>
              <a:rPr lang="en-US" dirty="0" smtClean="0"/>
              <a:t>a small vessel in the parenchyma</a:t>
            </a:r>
            <a:r>
              <a:rPr lang="en-US" dirty="0" smtClean="0"/>
              <a:t>. The </a:t>
            </a:r>
            <a:r>
              <a:rPr lang="en-US" dirty="0" err="1" smtClean="0"/>
              <a:t>haemorrhage</a:t>
            </a:r>
            <a:r>
              <a:rPr lang="en-US" dirty="0" smtClean="0"/>
              <a:t> may be the result of an injury, an abnormality of the blood vessels, or high blood pressure.</a:t>
            </a: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399032"/>
          </a:xfrm>
        </p:spPr>
        <p:txBody>
          <a:bodyPr/>
          <a:lstStyle/>
          <a:p>
            <a:r>
              <a:rPr lang="en-US" dirty="0" smtClean="0"/>
              <a:t>4- Cerebral </a:t>
            </a:r>
            <a:r>
              <a:rPr lang="en-US" dirty="0" err="1" smtClean="0"/>
              <a:t>Haematoma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1066800"/>
            <a:ext cx="77724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مربع نص 4"/>
          <p:cNvSpPr txBox="1"/>
          <p:nvPr/>
        </p:nvSpPr>
        <p:spPr>
          <a:xfrm>
            <a:off x="0" y="5657671"/>
            <a:ext cx="91440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err="1" smtClean="0"/>
              <a:t>haematoma</a:t>
            </a:r>
            <a:r>
              <a:rPr lang="en-US" dirty="0" smtClean="0"/>
              <a:t> (black), or blood clot</a:t>
            </a:r>
            <a:r>
              <a:rPr lang="en-US" dirty="0" smtClean="0"/>
              <a:t>,) </a:t>
            </a:r>
            <a:r>
              <a:rPr lang="en-US" dirty="0" smtClean="0"/>
              <a:t>cerebral hemisphere. This sort of blood clot, which is often fatal, is caused by blood vessels in the brain </a:t>
            </a:r>
            <a:r>
              <a:rPr lang="en-US" dirty="0" err="1" smtClean="0"/>
              <a:t>haemorrhaging</a:t>
            </a:r>
            <a:r>
              <a:rPr lang="en-US" dirty="0" smtClean="0"/>
              <a:t>..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Obstruction of blood flow can be due to: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B050"/>
                </a:solidFill>
              </a:rPr>
              <a:t>1-Thrombosis: </a:t>
            </a:r>
            <a:r>
              <a:rPr lang="en-US" dirty="0" smtClean="0"/>
              <a:t>formation of a compact mass composed of elements of circulating blood inside a vessel or heart cavity, this compact mass is called </a:t>
            </a:r>
            <a:r>
              <a:rPr lang="en-US" u="sng" dirty="0" smtClean="0"/>
              <a:t>Thrombus</a:t>
            </a:r>
            <a:r>
              <a:rPr lang="en-US" dirty="0" smtClean="0"/>
              <a:t>.   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B050"/>
                </a:solidFill>
              </a:rPr>
              <a:t>2- Clot: </a:t>
            </a:r>
            <a:r>
              <a:rPr lang="en-US" dirty="0" smtClean="0"/>
              <a:t>a mass of blood elements formed in stagnant blood. 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>
                <a:solidFill>
                  <a:srgbClr val="00B050"/>
                </a:solidFill>
              </a:rPr>
              <a:t>3- Embolism: </a:t>
            </a:r>
            <a:r>
              <a:rPr lang="en-US" dirty="0" smtClean="0"/>
              <a:t>the process of impaction of embolus in narrow vessels. </a:t>
            </a:r>
            <a:r>
              <a:rPr lang="en-US" u="sng" dirty="0" smtClean="0"/>
              <a:t>Embolus</a:t>
            </a:r>
            <a:r>
              <a:rPr lang="en-US" dirty="0" smtClean="0"/>
              <a:t> is insoluble substance circulating in blood stream.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380</TotalTime>
  <Words>787</Words>
  <Application>Microsoft Office PowerPoint</Application>
  <PresentationFormat>عرض على الشاشة (3:4)‏</PresentationFormat>
  <Paragraphs>52</Paragraphs>
  <Slides>21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2" baseType="lpstr">
      <vt:lpstr>Verve</vt:lpstr>
      <vt:lpstr>CIRCULATORY DISTURBANCE</vt:lpstr>
      <vt:lpstr>Classification:</vt:lpstr>
      <vt:lpstr>1- Disturbance in Blood volume:</vt:lpstr>
      <vt:lpstr>1- Disturbance in Blood volume:</vt:lpstr>
      <vt:lpstr>1: Chronic venous congestion in lung:</vt:lpstr>
      <vt:lpstr>2- Chronic venous congestion in liver:</vt:lpstr>
      <vt:lpstr>3- Cerebral Heamorrhage:</vt:lpstr>
      <vt:lpstr>4- Cerebral Haematoma:</vt:lpstr>
      <vt:lpstr>2- Obstruction of blood flow can be due to:</vt:lpstr>
      <vt:lpstr>2- Obstruction of blood flow can be due to:</vt:lpstr>
      <vt:lpstr>5- Thrombosis in the out flow of the heart:</vt:lpstr>
      <vt:lpstr>6- Recent thrombus:</vt:lpstr>
      <vt:lpstr>7- Pulmonary embolism and infarction:</vt:lpstr>
      <vt:lpstr>8- Pulmonary infarction:</vt:lpstr>
      <vt:lpstr>9- Infarction in kidney:</vt:lpstr>
      <vt:lpstr>10- Atherosclerosis with lipid foam cells:</vt:lpstr>
      <vt:lpstr>11- Atheroma in the heart:</vt:lpstr>
      <vt:lpstr>12- Atheroma, Aneurysm in Aorta :</vt:lpstr>
      <vt:lpstr>13- Aneurysm in abdominal artery (Aorta):</vt:lpstr>
      <vt:lpstr>14- Renal Atherosclerosis:</vt:lpstr>
      <vt:lpstr>19- Renal Atherosclerosis. (High magnification):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CIRCULATORY DISTURBANCE</dc:title>
  <dc:creator>dell</dc:creator>
  <cp:lastModifiedBy>user</cp:lastModifiedBy>
  <cp:revision>42</cp:revision>
  <dcterms:created xsi:type="dcterms:W3CDTF">2010-11-23T09:35:26Z</dcterms:created>
  <dcterms:modified xsi:type="dcterms:W3CDTF">2011-04-24T20:02:57Z</dcterms:modified>
</cp:coreProperties>
</file>