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1" r:id="rId11"/>
    <p:sldId id="272" r:id="rId12"/>
    <p:sldId id="275" r:id="rId13"/>
    <p:sldId id="266" r:id="rId14"/>
    <p:sldId id="273" r:id="rId15"/>
    <p:sldId id="274" r:id="rId16"/>
    <p:sldId id="267" r:id="rId17"/>
    <p:sldId id="268" r:id="rId18"/>
    <p:sldId id="276" r:id="rId19"/>
    <p:sldId id="269" r:id="rId20"/>
    <p:sldId id="279" r:id="rId21"/>
    <p:sldId id="278" r:id="rId22"/>
    <p:sldId id="270" r:id="rId23"/>
    <p:sldId id="277" r:id="rId24"/>
    <p:sldId id="280" r:id="rId25"/>
    <p:sldId id="285" r:id="rId26"/>
    <p:sldId id="286" r:id="rId27"/>
    <p:sldId id="287" r:id="rId28"/>
    <p:sldId id="282" r:id="rId29"/>
    <p:sldId id="283" r:id="rId30"/>
    <p:sldId id="284" r:id="rId31"/>
    <p:sldId id="288" r:id="rId32"/>
    <p:sldId id="291" r:id="rId33"/>
    <p:sldId id="289" r:id="rId34"/>
    <p:sldId id="290" r:id="rId35"/>
    <p:sldId id="292" r:id="rId36"/>
    <p:sldId id="293" r:id="rId37"/>
    <p:sldId id="295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C82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3A1A40D-7B13-C94E-9BB6-BCCB0CDAB326}" type="datetimeFigureOut">
              <a:rPr lang="en-US" smtClean="0"/>
              <a:pPr/>
              <a:t>3/31/2013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10A9EA04-C4EB-8A49-94CF-3946F34A5D8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21544"/>
            <a:ext cx="7846291" cy="1207655"/>
          </a:xfrm>
        </p:spPr>
        <p:txBody>
          <a:bodyPr/>
          <a:lstStyle/>
          <a:p>
            <a:pPr algn="ctr"/>
            <a:r>
              <a:rPr lang="en-US" dirty="0" smtClean="0">
                <a:ea typeface="+mj-ea"/>
                <a:cs typeface="+mj-cs"/>
              </a:rPr>
              <a:t>Genetic Engineering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0" y="473225"/>
            <a:ext cx="8826500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Techniques Used in Genetic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31C824"/>
                </a:solidFill>
              </a:rPr>
              <a:t>Obtaining DNA: </a:t>
            </a:r>
          </a:p>
          <a:p>
            <a:pPr>
              <a:buNone/>
            </a:pPr>
            <a:r>
              <a:rPr lang="en-US" dirty="0" smtClean="0"/>
              <a:t>To isolate DNA , cells are </a:t>
            </a:r>
            <a:r>
              <a:rPr lang="en-US" dirty="0" err="1" smtClean="0"/>
              <a:t>lysed</a:t>
            </a:r>
            <a:r>
              <a:rPr lang="en-US" dirty="0" smtClean="0"/>
              <a:t> by adding a detergent. The relatively DNA is sheared into many pieces of varying lengths. 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31C824"/>
                </a:solidFill>
              </a:rPr>
              <a:t>DNA </a:t>
            </a:r>
            <a:r>
              <a:rPr lang="en-US" b="1" dirty="0" err="1" smtClean="0">
                <a:solidFill>
                  <a:srgbClr val="31C824"/>
                </a:solidFill>
              </a:rPr>
              <a:t>ligase</a:t>
            </a:r>
            <a:r>
              <a:rPr lang="en-US" b="1" dirty="0" smtClean="0">
                <a:solidFill>
                  <a:srgbClr val="31C824"/>
                </a:solidFill>
              </a:rPr>
              <a:t>: </a:t>
            </a:r>
          </a:p>
          <a:p>
            <a:pPr>
              <a:buNone/>
            </a:pPr>
            <a:r>
              <a:rPr lang="en-US" dirty="0" smtClean="0"/>
              <a:t>The DNA ligase enzyme is used to join the vector (plasmid or a bacteriophage) and the insert (the DNA of interest that need to be coloned) 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Techniques Used in Genetic 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1C824"/>
                </a:solidFill>
              </a:rPr>
              <a:t>Introducing the recombinant DNA into a new host:</a:t>
            </a:r>
          </a:p>
          <a:p>
            <a:pPr>
              <a:buNone/>
            </a:pPr>
            <a:r>
              <a:rPr lang="en-US" dirty="0" smtClean="0"/>
              <a:t>The recombinant molecule is introduced into the new host, usually </a:t>
            </a:r>
            <a:r>
              <a:rPr lang="en-US" i="1" dirty="0" smtClean="0"/>
              <a:t>E.coli</a:t>
            </a:r>
            <a:r>
              <a:rPr lang="en-US" dirty="0" smtClean="0"/>
              <a:t>, using transformation.</a:t>
            </a:r>
          </a:p>
          <a:p>
            <a:pPr>
              <a:buNone/>
            </a:pPr>
            <a:r>
              <a:rPr lang="en-US" dirty="0" smtClean="0"/>
              <a:t>Then this new DNA molecule is allowed to replicate with the host.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406400"/>
            <a:ext cx="8089900" cy="604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DNA SEQUENCING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most widely used technique is the </a:t>
            </a:r>
            <a:r>
              <a:rPr lang="en-US" b="1" dirty="0" err="1" smtClean="0">
                <a:solidFill>
                  <a:srgbClr val="31C824"/>
                </a:solidFill>
              </a:rPr>
              <a:t>dideoxy</a:t>
            </a:r>
            <a:r>
              <a:rPr lang="en-US" b="1" dirty="0" smtClean="0">
                <a:solidFill>
                  <a:srgbClr val="31C824"/>
                </a:solidFill>
              </a:rPr>
              <a:t> chain termination method. </a:t>
            </a:r>
            <a:endParaRPr lang="en-US" b="1" dirty="0" smtClean="0">
              <a:solidFill>
                <a:srgbClr val="31C824"/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31C824"/>
              </a:solidFill>
            </a:endParaRPr>
          </a:p>
          <a:p>
            <a:r>
              <a:rPr lang="en-US" dirty="0" smtClean="0"/>
              <a:t>A key ingredient in a sequencing reaction is a </a:t>
            </a:r>
            <a:r>
              <a:rPr lang="en-US" b="1" dirty="0" err="1" smtClean="0">
                <a:solidFill>
                  <a:srgbClr val="31C824"/>
                </a:solidFill>
              </a:rPr>
              <a:t>dideoxynucleotide</a:t>
            </a:r>
            <a:r>
              <a:rPr lang="en-US" dirty="0" smtClean="0"/>
              <a:t>, a </a:t>
            </a:r>
            <a:r>
              <a:rPr lang="en-US" dirty="0" err="1" smtClean="0"/>
              <a:t>nuclotide</a:t>
            </a:r>
            <a:r>
              <a:rPr lang="en-US" dirty="0" smtClean="0"/>
              <a:t> that lacks the 3’OH and therefore functions as a chain terminator.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flourescent</a:t>
            </a:r>
            <a:r>
              <a:rPr lang="en-US" dirty="0" smtClean="0"/>
              <a:t> marker used on the </a:t>
            </a:r>
            <a:r>
              <a:rPr lang="en-US" b="1" dirty="0" err="1" smtClean="0">
                <a:solidFill>
                  <a:srgbClr val="31C824"/>
                </a:solidFill>
              </a:rPr>
              <a:t>ddNTPs</a:t>
            </a:r>
            <a:r>
              <a:rPr lang="en-US" dirty="0" smtClean="0"/>
              <a:t> indicates which nucleotide was incorporated at the terminating position.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0" y="69850"/>
            <a:ext cx="5778500" cy="6718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Polymerase Chain Reaction (PCR)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6371"/>
            <a:ext cx="8229600" cy="5154430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rgbClr val="0000FF"/>
              </a:solidFill>
            </a:endParaRPr>
          </a:p>
          <a:p>
            <a:pPr>
              <a:buNone/>
              <a:defRPr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In 1985,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Kary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Mullis developed a new technique</a:t>
            </a:r>
          </a:p>
          <a:p>
            <a:pPr>
              <a:buFont typeface="Wingdings" charset="2"/>
              <a:buChar char="§"/>
              <a:defRPr/>
            </a:pPr>
            <a:r>
              <a:rPr lang="en-US" dirty="0" smtClean="0"/>
              <a:t>that made it possible to synthesize large quantities of a DNA fragment .</a:t>
            </a:r>
          </a:p>
          <a:p>
            <a:pPr>
              <a:buFont typeface="Wingdings" charset="2"/>
              <a:buChar char="§"/>
              <a:defRPr/>
            </a:pPr>
            <a:r>
              <a:rPr lang="en-US" dirty="0" smtClean="0"/>
              <a:t>PCR is used to make large quantities of a particular DNA sequence . The machine used is called a </a:t>
            </a:r>
            <a:r>
              <a:rPr lang="en-US" dirty="0" smtClean="0">
                <a:solidFill>
                  <a:srgbClr val="0000FF"/>
                </a:solidFill>
              </a:rPr>
              <a:t>thermal cycler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 rotWithShape="1">
          <a:blip r:embed="rId2"/>
          <a:srcRect l="13946" t="10776" r="5586" b="11949"/>
          <a:stretch/>
        </p:blipFill>
        <p:spPr>
          <a:xfrm>
            <a:off x="6152781" y="4486930"/>
            <a:ext cx="2534019" cy="23710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It is used to rapidly increase the amount of a specific DNA segment in a sample.</a:t>
            </a:r>
          </a:p>
          <a:p>
            <a:pPr>
              <a:buNone/>
            </a:pP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It can create millions of copies of a given region of DNA in a matter of hours.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The machine used is called “thermal cycler”.</a:t>
            </a:r>
          </a:p>
          <a:p>
            <a:pPr>
              <a:buNone/>
            </a:pPr>
            <a:endParaRPr lang="en-US" dirty="0" smtClean="0">
              <a:solidFill>
                <a:srgbClr val="0000FF"/>
              </a:solidFill>
            </a:endParaRPr>
          </a:p>
          <a:p>
            <a:r>
              <a:rPr lang="en-US" dirty="0" smtClean="0"/>
              <a:t>Specific primers are used to selectively replicate only chosen regions of DNA that is called “target DNA”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of PCR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US" b="1" u="sng" dirty="0" smtClean="0">
                <a:solidFill>
                  <a:schemeClr val="accent3">
                    <a:lumMod val="75000"/>
                  </a:schemeClr>
                </a:solidFill>
              </a:rPr>
              <a:t>Step 1 ( heating to 95°C): </a:t>
            </a:r>
          </a:p>
          <a:p>
            <a:pPr>
              <a:buNone/>
            </a:pPr>
            <a:r>
              <a:rPr lang="en-US" dirty="0" smtClean="0"/>
              <a:t>the target DNA containing the sequence to be amplified is heat denatured to separate its complementary strands.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b="13139"/>
          <a:stretch>
            <a:fillRect/>
          </a:stretch>
        </p:blipFill>
        <p:spPr>
          <a:xfrm>
            <a:off x="749300" y="3978238"/>
            <a:ext cx="6954034" cy="26480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charset="2"/>
              <a:buChar char="§"/>
            </a:pPr>
            <a:r>
              <a:rPr lang="en-US" b="1" u="sng" dirty="0" smtClean="0">
                <a:solidFill>
                  <a:srgbClr val="D9253E"/>
                </a:solidFill>
              </a:rPr>
              <a:t>Step2 (lowered to 50°C): </a:t>
            </a:r>
          </a:p>
          <a:p>
            <a:pPr>
              <a:buClrTx/>
              <a:buNone/>
            </a:pPr>
            <a:r>
              <a:rPr lang="en-US" dirty="0" smtClean="0"/>
              <a:t>the temperature is lowered so that the primers can anneal ( attach) to the complimentary DNA.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11022" t="41432" r="4217" b="32388"/>
          <a:stretch>
            <a:fillRect/>
          </a:stretch>
        </p:blipFill>
        <p:spPr>
          <a:xfrm>
            <a:off x="884255" y="4200211"/>
            <a:ext cx="7267682" cy="14268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of PCR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US" b="1" u="sng" dirty="0" smtClean="0">
                <a:solidFill>
                  <a:srgbClr val="D9253E"/>
                </a:solidFill>
              </a:rPr>
              <a:t>Step3 (higher up to 70°C): </a:t>
            </a:r>
          </a:p>
          <a:p>
            <a:pPr>
              <a:buClrTx/>
              <a:buNone/>
            </a:pPr>
            <a:r>
              <a:rPr lang="en-US" i="1" dirty="0" err="1" smtClean="0"/>
              <a:t>Taq</a:t>
            </a:r>
            <a:r>
              <a:rPr lang="en-US" dirty="0" smtClean="0"/>
              <a:t> DNA polymerase extends the primers and synthesizes copies of the target DNA sequence by adding  </a:t>
            </a:r>
            <a:r>
              <a:rPr lang="en-US" dirty="0" smtClean="0"/>
              <a:t>the </a:t>
            </a:r>
            <a:r>
              <a:rPr lang="en-US" dirty="0" err="1" smtClean="0"/>
              <a:t>corrosponding</a:t>
            </a:r>
            <a:r>
              <a:rPr lang="en-US" dirty="0" smtClean="0"/>
              <a:t> </a:t>
            </a:r>
            <a:r>
              <a:rPr lang="en-US" dirty="0" smtClean="0"/>
              <a:t>nucleotides.</a:t>
            </a:r>
          </a:p>
          <a:p>
            <a:pPr>
              <a:buClrTx/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BIOTECHNOLOGY &amp; RECOMBINANT DNA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the methods scientist use to study and manipulate DNA.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made it possible for researchers to genetically alter organisms to give them more useful traits. 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38" y="1775191"/>
            <a:ext cx="6460961" cy="410683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522334" cy="2177581"/>
          </a:xfrm>
        </p:spPr>
        <p:txBody>
          <a:bodyPr/>
          <a:lstStyle/>
          <a:p>
            <a:pPr algn="ctr">
              <a:buClrTx/>
              <a:buNone/>
            </a:pPr>
            <a:r>
              <a:rPr lang="en-US" dirty="0" smtClean="0">
                <a:solidFill>
                  <a:srgbClr val="0000FF"/>
                </a:solidFill>
              </a:rPr>
              <a:t>The heat stable DNA polymerase of a </a:t>
            </a:r>
            <a:r>
              <a:rPr lang="en-US" dirty="0" err="1" smtClean="0">
                <a:solidFill>
                  <a:srgbClr val="0000FF"/>
                </a:solidFill>
              </a:rPr>
              <a:t>thermophilic</a:t>
            </a:r>
            <a:r>
              <a:rPr lang="en-US" dirty="0" smtClean="0">
                <a:solidFill>
                  <a:srgbClr val="0000FF"/>
                </a:solidFill>
              </a:rPr>
              <a:t> bacterium </a:t>
            </a:r>
          </a:p>
          <a:p>
            <a:pPr algn="ctr">
              <a:buClrTx/>
              <a:buNone/>
            </a:pPr>
            <a:r>
              <a:rPr lang="en-US" b="1" i="1" dirty="0" err="1" smtClean="0">
                <a:solidFill>
                  <a:srgbClr val="31C824"/>
                </a:solidFill>
              </a:rPr>
              <a:t>Thermus</a:t>
            </a:r>
            <a:r>
              <a:rPr lang="en-US" b="1" i="1" dirty="0" smtClean="0">
                <a:solidFill>
                  <a:srgbClr val="31C824"/>
                </a:solidFill>
              </a:rPr>
              <a:t>  </a:t>
            </a:r>
            <a:r>
              <a:rPr lang="en-US" b="1" i="1" dirty="0" err="1" smtClean="0">
                <a:solidFill>
                  <a:srgbClr val="31C824"/>
                </a:solidFill>
              </a:rPr>
              <a:t>aquaticus</a:t>
            </a:r>
            <a:r>
              <a:rPr lang="en-US" b="1" i="1" dirty="0" smtClean="0">
                <a:solidFill>
                  <a:srgbClr val="31C824"/>
                </a:solidFill>
              </a:rPr>
              <a:t>.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9884" t="11424" r="9729" b="12821"/>
          <a:stretch>
            <a:fillRect/>
          </a:stretch>
        </p:blipFill>
        <p:spPr>
          <a:xfrm>
            <a:off x="2100909" y="3952772"/>
            <a:ext cx="5281947" cy="26114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three-step cycle results in the duplication of the original target DNA.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rgbClr val="0000FF"/>
                </a:solidFill>
              </a:rPr>
              <a:t>After the first cycle there will be two </a:t>
            </a:r>
            <a:r>
              <a:rPr lang="en-US" dirty="0" err="1" smtClean="0">
                <a:solidFill>
                  <a:srgbClr val="0000FF"/>
                </a:solidFill>
              </a:rPr>
              <a:t>ds</a:t>
            </a:r>
            <a:r>
              <a:rPr lang="en-US" dirty="0" smtClean="0">
                <a:solidFill>
                  <a:srgbClr val="0000FF"/>
                </a:solidFill>
              </a:rPr>
              <a:t>-DNA molecules for every original </a:t>
            </a:r>
            <a:r>
              <a:rPr lang="en-US" dirty="0" err="1" smtClean="0">
                <a:solidFill>
                  <a:srgbClr val="0000FF"/>
                </a:solidFill>
              </a:rPr>
              <a:t>ds</a:t>
            </a:r>
            <a:r>
              <a:rPr lang="en-US" dirty="0" smtClean="0">
                <a:solidFill>
                  <a:srgbClr val="0000FF"/>
                </a:solidFill>
              </a:rPr>
              <a:t>-DNA target; after the next cycle, there will be four; after the next cycle there will be eight , and so on. 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of PCR in medicine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Font typeface="+mj-lt"/>
              <a:buAutoNum type="arabicPeriod"/>
            </a:pPr>
            <a:r>
              <a:rPr lang="en-US" dirty="0" smtClean="0"/>
              <a:t>PCR-based diagnostic tests for AIDS, Lyme disease, </a:t>
            </a:r>
            <a:r>
              <a:rPr lang="en-US" dirty="0" err="1" smtClean="0"/>
              <a:t>chlamydia</a:t>
            </a:r>
            <a:r>
              <a:rPr lang="en-US" dirty="0" smtClean="0"/>
              <a:t>, tuberculosis, hepatitis, the human </a:t>
            </a:r>
            <a:r>
              <a:rPr lang="en-US" dirty="0" err="1" smtClean="0"/>
              <a:t>papilloma</a:t>
            </a:r>
            <a:r>
              <a:rPr lang="en-US" dirty="0" smtClean="0"/>
              <a:t> virus, and other infectious agents  are being developed. </a:t>
            </a:r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None/>
            </a:pPr>
            <a:endParaRPr lang="en-US" dirty="0" smtClean="0"/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Font typeface="+mj-lt"/>
              <a:buAutoNum type="arabicPeriod" startAt="2"/>
            </a:pPr>
            <a:r>
              <a:rPr lang="en-US" dirty="0" smtClean="0"/>
              <a:t> </a:t>
            </a:r>
            <a:r>
              <a:rPr lang="en-US" dirty="0" smtClean="0"/>
              <a:t>Diagnosis </a:t>
            </a:r>
            <a:r>
              <a:rPr lang="en-US" dirty="0" smtClean="0"/>
              <a:t>using PCR tests are rapid, sensitive, and specific.</a:t>
            </a:r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None/>
            </a:pPr>
            <a:endParaRPr lang="en-US" dirty="0" smtClean="0"/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Font typeface="+mj-lt"/>
              <a:buAutoNum type="arabicPeriod" startAt="3"/>
            </a:pPr>
            <a:r>
              <a:rPr lang="en-US" dirty="0" smtClean="0"/>
              <a:t>Detection </a:t>
            </a:r>
            <a:r>
              <a:rPr lang="en-US" dirty="0" smtClean="0"/>
              <a:t>of genetic diseases such as sickle</a:t>
            </a:r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None/>
            </a:pPr>
            <a:r>
              <a:rPr lang="en-US" dirty="0" smtClean="0"/>
              <a:t>      cell anemia, </a:t>
            </a:r>
            <a:r>
              <a:rPr lang="en-US" dirty="0" err="1" smtClean="0"/>
              <a:t>phenylketonuria</a:t>
            </a:r>
            <a:r>
              <a:rPr lang="en-US" dirty="0" smtClean="0"/>
              <a:t>, and muscular dystrophy</a:t>
            </a:r>
            <a:r>
              <a:rPr lang="en-US" dirty="0" smtClean="0"/>
              <a:t>.</a:t>
            </a:r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None/>
            </a:pPr>
            <a:endParaRPr lang="en-US" dirty="0" smtClean="0"/>
          </a:p>
          <a:p>
            <a:pPr marL="633222" indent="-514350">
              <a:lnSpc>
                <a:spcPct val="80000"/>
              </a:lnSpc>
              <a:buClr>
                <a:schemeClr val="accent3">
                  <a:lumMod val="75000"/>
                </a:schemeClr>
              </a:buClr>
              <a:buSzPct val="102000"/>
              <a:buFont typeface="+mj-lt"/>
              <a:buAutoNum type="arabicPeriod" startAt="4"/>
            </a:pPr>
            <a:r>
              <a:rPr lang="en-US" dirty="0" smtClean="0"/>
              <a:t> In forensic science, it is used in criminal cases for DNA fingerprinting.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method is used to locate specific nucleotide sequences in DNA or RNA samples that have been affixed to a solid surface.</a:t>
            </a:r>
          </a:p>
          <a:p>
            <a:endParaRPr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39" y="270328"/>
            <a:ext cx="7391401" cy="1143000"/>
          </a:xfrm>
        </p:spPr>
        <p:txBody>
          <a:bodyPr/>
          <a:lstStyle/>
          <a:p>
            <a:r>
              <a:rPr lang="en-US" dirty="0" smtClean="0"/>
              <a:t>Probe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1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Isolate cells on a solid support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2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Disrupt cells to obtain </a:t>
            </a:r>
            <a:r>
              <a:rPr lang="en-US" dirty="0" err="1"/>
              <a:t>dsDNA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39" y="4423230"/>
            <a:ext cx="2564393" cy="12554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372" y="3746500"/>
            <a:ext cx="2261101" cy="1932214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394950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39" y="252186"/>
            <a:ext cx="7391401" cy="1143000"/>
          </a:xfrm>
        </p:spPr>
        <p:txBody>
          <a:bodyPr/>
          <a:lstStyle/>
          <a:p>
            <a:r>
              <a:rPr lang="en-US" dirty="0" smtClean="0"/>
              <a:t>Probe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3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Convert </a:t>
            </a:r>
            <a:r>
              <a:rPr lang="en-US" dirty="0" err="1"/>
              <a:t>dsDNA</a:t>
            </a:r>
            <a:r>
              <a:rPr lang="en-US" dirty="0"/>
              <a:t> to </a:t>
            </a:r>
            <a:r>
              <a:rPr lang="en-US" dirty="0" err="1"/>
              <a:t>ssDNA</a:t>
            </a:r>
            <a:r>
              <a:rPr lang="en-US" dirty="0"/>
              <a:t>&amp; bind to solid support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4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Add labeled probe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3655786"/>
            <a:ext cx="2744334" cy="27214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581" y="3251237"/>
            <a:ext cx="2820489" cy="298083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6282269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39" y="342900"/>
            <a:ext cx="7391401" cy="1143000"/>
          </a:xfrm>
        </p:spPr>
        <p:txBody>
          <a:bodyPr/>
          <a:lstStyle/>
          <a:p>
            <a:r>
              <a:rPr lang="en-US" dirty="0" smtClean="0"/>
              <a:t>Probe 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5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Hybridize probe to target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Step 6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Detect probe’s signal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39" y="3667806"/>
            <a:ext cx="2742534" cy="24583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7414" y="3359377"/>
            <a:ext cx="3112066" cy="2766786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238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Probe Technology - </a:t>
            </a:r>
            <a:r>
              <a:rPr lang="en-US" dirty="0" smtClean="0">
                <a:solidFill>
                  <a:srgbClr val="FF0000"/>
                </a:solidFill>
              </a:rPr>
              <a:t>Colony Blotting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4526303" cy="481276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Colony blotting uses probes to detect specific DNA sequences in colonies grown on agar plates.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This method is commonly used to determine which of a collection of clones contain the DNA of interest.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5355" t="4571" r="4559" b="6830"/>
          <a:stretch>
            <a:fillRect/>
          </a:stretch>
        </p:blipFill>
        <p:spPr>
          <a:xfrm>
            <a:off x="4983503" y="2362167"/>
            <a:ext cx="3703297" cy="299128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 Technology - </a:t>
            </a:r>
            <a:r>
              <a:rPr lang="en-US" dirty="0" smtClean="0">
                <a:solidFill>
                  <a:srgbClr val="FF0000"/>
                </a:solidFill>
              </a:rPr>
              <a:t>FISH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FISH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  <a:sym typeface="Wingdings"/>
              </a:rPr>
              <a:t>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flourescence</a:t>
            </a:r>
            <a:r>
              <a:rPr lang="en-US" i="1" dirty="0" smtClean="0">
                <a:solidFill>
                  <a:srgbClr val="0000FF"/>
                </a:solidFill>
                <a:sym typeface="Wingdings"/>
              </a:rPr>
              <a:t>in situ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Hybridization</a:t>
            </a:r>
          </a:p>
          <a:p>
            <a:pPr>
              <a:buClrTx/>
            </a:pPr>
            <a:endParaRPr lang="en-US" dirty="0" smtClean="0">
              <a:solidFill>
                <a:srgbClr val="0000FF"/>
              </a:solidFill>
              <a:sym typeface="Wingdings"/>
            </a:endParaRPr>
          </a:p>
          <a:p>
            <a:pPr algn="ctr">
              <a:buClrTx/>
              <a:buNone/>
            </a:pPr>
            <a:r>
              <a:rPr lang="en-US" dirty="0" smtClean="0">
                <a:solidFill>
                  <a:srgbClr val="008000"/>
                </a:solidFill>
                <a:sym typeface="Wingdings"/>
              </a:rPr>
              <a:t>Used to identify cells directly in a specimen. </a:t>
            </a:r>
          </a:p>
          <a:p>
            <a:pPr>
              <a:buClrTx/>
              <a:buNone/>
            </a:pPr>
            <a:endParaRPr lang="en-US" dirty="0" smtClean="0">
              <a:sym typeface="Wingdings"/>
            </a:endParaRPr>
          </a:p>
          <a:p>
            <a:pPr>
              <a:buClrTx/>
              <a:buNone/>
            </a:pPr>
            <a:r>
              <a:rPr lang="en-US" dirty="0" smtClean="0">
                <a:sym typeface="Wingdings"/>
              </a:rPr>
              <a:t>This method uses a </a:t>
            </a:r>
            <a:r>
              <a:rPr lang="en-US" dirty="0" err="1" smtClean="0">
                <a:sym typeface="Wingdings"/>
              </a:rPr>
              <a:t>flourescently</a:t>
            </a:r>
            <a:r>
              <a:rPr lang="en-US" dirty="0" smtClean="0">
                <a:sym typeface="Wingdings"/>
              </a:rPr>
              <a:t> labeled probe to detect specific nucleotide sequences within intact cells affixed to a microscope slide. 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BIOTECHNOLOGY &amp; RECOMBINANT DNA TECHNIQUE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Researchers isolate genes from one organism, manipulate  the purified DNA </a:t>
            </a:r>
            <a:r>
              <a:rPr lang="en-US" i="1" dirty="0" smtClean="0"/>
              <a:t>in vitro</a:t>
            </a:r>
            <a:r>
              <a:rPr lang="en-US" dirty="0" smtClean="0"/>
              <a:t>, and then transfer the genes into another organism.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96" y="155448"/>
            <a:ext cx="2108200" cy="622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496" y="1408176"/>
            <a:ext cx="4216400" cy="1739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700" y="1408176"/>
            <a:ext cx="2781300" cy="429260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2017822" y="6067791"/>
            <a:ext cx="1151346" cy="1588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1708120" y="4608331"/>
            <a:ext cx="2920510" cy="1"/>
          </a:xfrm>
          <a:prstGeom prst="straightConnector1">
            <a:avLst/>
          </a:prstGeom>
          <a:ln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4699" y="5966469"/>
            <a:ext cx="1492101" cy="89153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Probe Technology – </a:t>
            </a:r>
            <a:r>
              <a:rPr lang="en-US" dirty="0" smtClean="0">
                <a:solidFill>
                  <a:srgbClr val="FF0000"/>
                </a:solidFill>
              </a:rPr>
              <a:t>DNA Microarray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Usually done on a glass slide where hundreds of short DNA fragments are fixed.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Then the DNA of the sample of interest is digested into small fragments , then labeled and then added to the appropriate microarray slide. 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CC3399"/>
                </a:solidFill>
              </a:rPr>
              <a:t>Basics Principle </a:t>
            </a:r>
            <a:endParaRPr lang="x-none" b="1" dirty="0">
              <a:solidFill>
                <a:srgbClr val="CC33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4524404" cy="3838588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0000FF"/>
                </a:solidFill>
              </a:rPr>
              <a:t>DNA attached to solid support</a:t>
            </a:r>
          </a:p>
          <a:p>
            <a:pPr lvl="1" algn="l" rtl="0"/>
            <a:r>
              <a:rPr lang="en-US" sz="2400" dirty="0" smtClean="0">
                <a:solidFill>
                  <a:schemeClr val="tx2"/>
                </a:solidFill>
              </a:rPr>
              <a:t>Glass, plastic, or nylon.</a:t>
            </a:r>
          </a:p>
          <a:p>
            <a:pPr lvl="1" algn="l" rtl="0">
              <a:buNone/>
            </a:pPr>
            <a:endParaRPr lang="en-US" sz="2400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dirty="0" smtClean="0">
                <a:solidFill>
                  <a:srgbClr val="0000FF"/>
                </a:solidFill>
              </a:rPr>
              <a:t>RNA is labeled</a:t>
            </a:r>
          </a:p>
          <a:p>
            <a:pPr lvl="1" algn="l" rtl="0"/>
            <a:r>
              <a:rPr lang="en-US" sz="2400" dirty="0" smtClean="0">
                <a:solidFill>
                  <a:schemeClr val="tx2"/>
                </a:solidFill>
              </a:rPr>
              <a:t>Usually indirectly (attached  to a labeled DNA).</a:t>
            </a:r>
          </a:p>
          <a:p>
            <a:pPr lvl="1" algn="l" rtl="0">
              <a:buNone/>
            </a:pPr>
            <a:endParaRPr lang="en-US" sz="2400" dirty="0" smtClean="0">
              <a:solidFill>
                <a:schemeClr val="tx2"/>
              </a:solidFill>
            </a:endParaRPr>
          </a:p>
          <a:p>
            <a:pPr algn="l" rtl="0"/>
            <a:endParaRPr lang="x-none" dirty="0"/>
          </a:p>
        </p:txBody>
      </p:sp>
      <p:pic>
        <p:nvPicPr>
          <p:cNvPr id="4" name="Picture 10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752600"/>
            <a:ext cx="3657600" cy="25241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71600" y="5029200"/>
            <a:ext cx="6781799" cy="1354217"/>
          </a:xfrm>
          <a:prstGeom prst="rect">
            <a:avLst/>
          </a:prstGeom>
          <a:ln w="28575" cmpd="sng">
            <a:solidFill>
              <a:srgbClr val="008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 rtl="0"/>
            <a:r>
              <a:rPr lang="en-US" sz="3200" dirty="0" smtClean="0">
                <a:solidFill>
                  <a:srgbClr val="660066"/>
                </a:solidFill>
              </a:rPr>
              <a:t>Bound DNA is the probe</a:t>
            </a:r>
          </a:p>
          <a:p>
            <a:pPr algn="ctr" rtl="0"/>
            <a:r>
              <a:rPr lang="en-US" sz="3200" dirty="0" smtClean="0">
                <a:solidFill>
                  <a:srgbClr val="660066"/>
                </a:solidFill>
              </a:rPr>
              <a:t>Labeled RNA is the “target”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4648" t="30762" r="36719" b="26025"/>
          <a:stretch>
            <a:fillRect/>
          </a:stretch>
        </p:blipFill>
        <p:spPr bwMode="auto">
          <a:xfrm>
            <a:off x="1818266" y="2071678"/>
            <a:ext cx="4421891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8264" y="1942523"/>
            <a:ext cx="3878262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Printing_E.jpg                                                 00007C3B Cosmic HD                      ABA78158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19200"/>
            <a:ext cx="8382000" cy="4864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9297" t="39551" r="30859" b="18701"/>
          <a:stretch>
            <a:fillRect/>
          </a:stretch>
        </p:blipFill>
        <p:spPr bwMode="auto">
          <a:xfrm>
            <a:off x="1429831" y="1408176"/>
            <a:ext cx="6000792" cy="503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6365638" cy="4929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Tools Used in Biotechnology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33222" indent="-514350">
              <a:buClrTx/>
              <a:buFont typeface="+mj-lt"/>
              <a:buAutoNum type="arabicPeriod"/>
            </a:pPr>
            <a:r>
              <a:rPr lang="en-US" b="1" dirty="0" smtClean="0">
                <a:solidFill>
                  <a:srgbClr val="D9253E"/>
                </a:solidFill>
              </a:rPr>
              <a:t>Restriction Enzymes (scissors): </a:t>
            </a:r>
          </a:p>
          <a:p>
            <a:pPr>
              <a:buNone/>
            </a:pPr>
            <a:r>
              <a:rPr lang="en-US" dirty="0" smtClean="0"/>
              <a:t>Are naturally occurring enzymes that cut DNA into fragments in a predictable and controllable manner creating sticky ends. </a:t>
            </a:r>
          </a:p>
          <a:p>
            <a:pPr>
              <a:buNone/>
            </a:pPr>
            <a:endParaRPr lang="en-US" dirty="0" smtClean="0"/>
          </a:p>
          <a:p>
            <a:pPr marL="633222" indent="-514350">
              <a:buClrTx/>
              <a:buFont typeface="+mj-lt"/>
              <a:buAutoNum type="arabicPeriod" startAt="2"/>
            </a:pPr>
            <a:r>
              <a:rPr lang="en-US" b="1" dirty="0" err="1" smtClean="0">
                <a:solidFill>
                  <a:srgbClr val="D9253E"/>
                </a:solidFill>
              </a:rPr>
              <a:t>Ligase</a:t>
            </a:r>
            <a:r>
              <a:rPr lang="en-US" b="1" dirty="0" smtClean="0">
                <a:solidFill>
                  <a:srgbClr val="D9253E"/>
                </a:solidFill>
              </a:rPr>
              <a:t> Enzymes (glue): </a:t>
            </a:r>
          </a:p>
          <a:p>
            <a:pPr>
              <a:buNone/>
            </a:pPr>
            <a:r>
              <a:rPr lang="en-US" dirty="0" smtClean="0"/>
              <a:t>These fragments of DNA can then be easily joined to fragments from an entirely different DNA using DNA </a:t>
            </a:r>
            <a:r>
              <a:rPr lang="en-US" dirty="0" err="1" smtClean="0"/>
              <a:t>ligase</a:t>
            </a:r>
            <a:r>
              <a:rPr lang="en-US" dirty="0" smtClean="0"/>
              <a:t> Enzymes.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8177"/>
            <a:ext cx="8229600" cy="4992624"/>
          </a:xfrm>
        </p:spPr>
        <p:txBody>
          <a:bodyPr/>
          <a:lstStyle/>
          <a:p>
            <a:r>
              <a:rPr lang="en-US" dirty="0" smtClean="0"/>
              <a:t>The combined actions of restriction enzymes, and DNA </a:t>
            </a:r>
            <a:r>
              <a:rPr lang="en-US" dirty="0" err="1" smtClean="0"/>
              <a:t>ligase</a:t>
            </a:r>
            <a:r>
              <a:rPr lang="en-US" dirty="0" smtClean="0"/>
              <a:t> enable researchers to join fragments of DNA from diverse sources, creating </a:t>
            </a:r>
            <a:r>
              <a:rPr lang="en-US" b="1" dirty="0" smtClean="0">
                <a:solidFill>
                  <a:srgbClr val="31C824"/>
                </a:solidFill>
              </a:rPr>
              <a:t>recombinant DNA molecules</a:t>
            </a:r>
            <a:r>
              <a:rPr lang="en-US" dirty="0" smtClean="0"/>
              <a:t>: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77" y="3643208"/>
            <a:ext cx="7782540" cy="275759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800" y="2170257"/>
            <a:ext cx="523240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33222" indent="-514350">
              <a:buClrTx/>
              <a:buFont typeface="+mj-lt"/>
              <a:buAutoNum type="arabicPeriod" startAt="3"/>
            </a:pPr>
            <a:r>
              <a:rPr lang="en-US" b="1" dirty="0" smtClean="0">
                <a:solidFill>
                  <a:srgbClr val="D9253E"/>
                </a:solidFill>
              </a:rPr>
              <a:t>Gel Electrophoresis: </a:t>
            </a:r>
          </a:p>
          <a:p>
            <a:r>
              <a:rPr lang="en-US" dirty="0" smtClean="0"/>
              <a:t>This is used to separate DNA fragments according to size.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Usually </a:t>
            </a:r>
            <a:r>
              <a:rPr lang="en-US" dirty="0" err="1" smtClean="0"/>
              <a:t>agarose</a:t>
            </a:r>
            <a:r>
              <a:rPr lang="en-US" dirty="0" smtClean="0"/>
              <a:t> or </a:t>
            </a:r>
            <a:r>
              <a:rPr lang="en-US" dirty="0" err="1" smtClean="0"/>
              <a:t>polyacrylamide</a:t>
            </a:r>
            <a:r>
              <a:rPr lang="en-US" dirty="0" smtClean="0"/>
              <a:t> gel is used.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Then the gel is stained by </a:t>
            </a:r>
            <a:r>
              <a:rPr lang="en-US" dirty="0" err="1" smtClean="0"/>
              <a:t>ethidium</a:t>
            </a:r>
            <a:r>
              <a:rPr lang="en-US" dirty="0" smtClean="0"/>
              <a:t> bromide that binds to DNA and </a:t>
            </a:r>
            <a:r>
              <a:rPr lang="en-US" dirty="0" err="1" smtClean="0"/>
              <a:t>flouresces</a:t>
            </a:r>
            <a:r>
              <a:rPr lang="en-US" dirty="0" smtClean="0"/>
              <a:t> when viewed with UV light.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521" y="155448"/>
            <a:ext cx="6593065" cy="64918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301" y="529353"/>
            <a:ext cx="4949599" cy="5875019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1491</TotalTime>
  <Words>898</Words>
  <Application>Microsoft Macintosh PowerPoint</Application>
  <PresentationFormat>On-screen Show (4:3)</PresentationFormat>
  <Paragraphs>106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Module</vt:lpstr>
      <vt:lpstr>Genetic Engineering</vt:lpstr>
      <vt:lpstr>BIOTECHNOLOGY &amp; RECOMBINANT DNA TECHNIQUE</vt:lpstr>
      <vt:lpstr>BIOTECHNOLOGY &amp; RECOMBINANT DNA TECHNIQUE</vt:lpstr>
      <vt:lpstr>Tools Used in Biotechnology</vt:lpstr>
      <vt:lpstr>Slide 5</vt:lpstr>
      <vt:lpstr>Slide 6</vt:lpstr>
      <vt:lpstr>Slide 7</vt:lpstr>
      <vt:lpstr>Slide 8</vt:lpstr>
      <vt:lpstr>Slide 9</vt:lpstr>
      <vt:lpstr>Techniques Used in Genetic Engineering</vt:lpstr>
      <vt:lpstr>Techniques Used in Genetic Engineering</vt:lpstr>
      <vt:lpstr>Slide 12</vt:lpstr>
      <vt:lpstr>DNA SEQUENCING</vt:lpstr>
      <vt:lpstr>Slide 14</vt:lpstr>
      <vt:lpstr>Polymerase Chain Reaction (PCR)</vt:lpstr>
      <vt:lpstr>PCR</vt:lpstr>
      <vt:lpstr>Steps of PCR technique</vt:lpstr>
      <vt:lpstr>Slide 18</vt:lpstr>
      <vt:lpstr>Steps of PCR technique</vt:lpstr>
      <vt:lpstr>Slide 20</vt:lpstr>
      <vt:lpstr>PCR</vt:lpstr>
      <vt:lpstr>PCR</vt:lpstr>
      <vt:lpstr>Application of PCR in medicine</vt:lpstr>
      <vt:lpstr>Probe Technology</vt:lpstr>
      <vt:lpstr>Probe Technology</vt:lpstr>
      <vt:lpstr>Probe Technology</vt:lpstr>
      <vt:lpstr>Probe Technology</vt:lpstr>
      <vt:lpstr>Probe Technology - Colony Blotting</vt:lpstr>
      <vt:lpstr>Probe Technology - FISH</vt:lpstr>
      <vt:lpstr>Slide 30</vt:lpstr>
      <vt:lpstr>Probe Technology – DNA Microarray</vt:lpstr>
      <vt:lpstr>Basics Principle </vt:lpstr>
      <vt:lpstr>Slide 33</vt:lpstr>
      <vt:lpstr>Slide 34</vt:lpstr>
      <vt:lpstr>Slide 35</vt:lpstr>
      <vt:lpstr>Slide 36</vt:lpstr>
      <vt:lpstr>Slide 37</vt:lpstr>
    </vt:vector>
  </TitlesOfParts>
  <Company>LORD OF RAYS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NIZAR NAKSHABANDI</dc:creator>
  <cp:lastModifiedBy>user</cp:lastModifiedBy>
  <cp:revision>39</cp:revision>
  <dcterms:created xsi:type="dcterms:W3CDTF">2013-03-28T09:19:34Z</dcterms:created>
  <dcterms:modified xsi:type="dcterms:W3CDTF">2013-03-31T04:43:31Z</dcterms:modified>
</cp:coreProperties>
</file>