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994EDE-5ACB-41E3-92DA-7AA5CDD2FB8E}" type="datetimeFigureOut">
              <a:rPr lang="en-GB" smtClean="0"/>
              <a:t>12/10/2012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1CF153-BB17-4A6E-89D9-1790825E1C99}" type="slidenum">
              <a:rPr lang="en-GB" smtClean="0"/>
              <a:t>‹#›</a:t>
            </a:fld>
            <a:endParaRPr lang="en-GB"/>
          </a:p>
        </p:txBody>
      </p:sp>
    </p:spTree>
    <p:extLst>
      <p:ext uri="{BB962C8B-B14F-4D97-AF65-F5344CB8AC3E}">
        <p14:creationId xmlns:p14="http://schemas.microsoft.com/office/powerpoint/2010/main" val="463186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5362" name="Rectangle 2"/>
          <p:cNvSpPr txBox="1">
            <a:spLocks noGrp="1" noChangeArrowheads="1"/>
          </p:cNvSpPr>
          <p:nvPr>
            <p:ph type="body" idx="1"/>
          </p:nvPr>
        </p:nvSpPr>
        <p:spPr bwMode="auto">
          <a:xfrm>
            <a:off x="1061392" y="4350019"/>
            <a:ext cx="4740978" cy="3513685"/>
          </a:xfrm>
          <a:prstGeom prst="rect">
            <a:avLst/>
          </a:prstGeom>
          <a:noFill/>
          <a:ln>
            <a:round/>
            <a:headEnd/>
            <a:tailEnd/>
          </a:ln>
        </p:spPr>
        <p:txBody>
          <a:bodyPr wrap="none" anchor="ctr"/>
          <a:lstStyle/>
          <a:p>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1061392" y="4350019"/>
            <a:ext cx="4740978" cy="3513685"/>
          </a:xfrm>
          <a:prstGeom prst="rect">
            <a:avLst/>
          </a:prstGeom>
          <a:noFill/>
          <a:ln>
            <a:round/>
            <a:headEnd/>
            <a:tailEnd/>
          </a:ln>
        </p:spPr>
        <p:txBody>
          <a:bodyPr wrap="none" anchor="ctr"/>
          <a:lstStyle/>
          <a:p>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1061392" y="4350019"/>
            <a:ext cx="4740978" cy="3513685"/>
          </a:xfrm>
          <a:prstGeom prst="rect">
            <a:avLst/>
          </a:prstGeom>
          <a:noFill/>
          <a:ln>
            <a:round/>
            <a:headEnd/>
            <a:tailEnd/>
          </a:ln>
        </p:spPr>
        <p:txBody>
          <a:bodyPr wrap="none" anchor="ctr"/>
          <a:lstStyle/>
          <a:p>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1061392" y="4350019"/>
            <a:ext cx="4740978" cy="3513685"/>
          </a:xfrm>
          <a:prstGeom prst="rect">
            <a:avLst/>
          </a:prstGeom>
          <a:noFill/>
          <a:ln>
            <a:round/>
            <a:headEnd/>
            <a:tailEnd/>
          </a:ln>
        </p:spPr>
        <p:txBody>
          <a:bodyPr wrap="none" anchor="ctr"/>
          <a:lstStyle/>
          <a:p>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1061392" y="4350019"/>
            <a:ext cx="4740978" cy="3513685"/>
          </a:xfrm>
          <a:prstGeom prst="rect">
            <a:avLst/>
          </a:prstGeom>
          <a:noFill/>
          <a:ln>
            <a:round/>
            <a:headEnd/>
            <a:tailEnd/>
          </a:ln>
        </p:spPr>
        <p:txBody>
          <a:bodyPr wrap="none" anchor="ctr"/>
          <a:lstStyle/>
          <a:p>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1061392" y="4350019"/>
            <a:ext cx="4740978" cy="3513685"/>
          </a:xfrm>
          <a:prstGeom prst="rect">
            <a:avLst/>
          </a:prstGeom>
          <a:noFill/>
          <a:ln>
            <a:round/>
            <a:headEnd/>
            <a:tailEnd/>
          </a:ln>
        </p:spPr>
        <p:txBody>
          <a:bodyPr wrap="none" anchor="ctr"/>
          <a:lstStyle/>
          <a:p>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1061392" y="4350019"/>
            <a:ext cx="4740978" cy="3513685"/>
          </a:xfrm>
          <a:prstGeom prst="rect">
            <a:avLst/>
          </a:prstGeom>
          <a:noFill/>
          <a:ln>
            <a:round/>
            <a:headEnd/>
            <a:tailEnd/>
          </a:ln>
        </p:spPr>
        <p:txBody>
          <a:bodyPr wrap="none" anchor="ctr"/>
          <a:lstStyle/>
          <a:p>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903619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7410" name="Rectangle 2"/>
          <p:cNvSpPr txBox="1">
            <a:spLocks noGrp="1" noChangeArrowheads="1"/>
          </p:cNvSpPr>
          <p:nvPr>
            <p:ph type="body" idx="1"/>
          </p:nvPr>
        </p:nvSpPr>
        <p:spPr bwMode="auto">
          <a:xfrm>
            <a:off x="1061392" y="4350019"/>
            <a:ext cx="4740978" cy="3513685"/>
          </a:xfrm>
          <a:prstGeom prst="rect">
            <a:avLst/>
          </a:prstGeom>
          <a:noFill/>
          <a:ln>
            <a:round/>
            <a:headEnd/>
            <a:tailEnd/>
          </a:ln>
        </p:spPr>
        <p:txBody>
          <a:bodyPr wrap="none" anchor="ctr"/>
          <a:lstStyle/>
          <a:p>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1061392" y="4350019"/>
            <a:ext cx="4740978" cy="3513685"/>
          </a:xfrm>
          <a:prstGeom prst="rect">
            <a:avLst/>
          </a:prstGeom>
          <a:noFill/>
          <a:ln>
            <a:round/>
            <a:headEnd/>
            <a:tailEnd/>
          </a:ln>
        </p:spPr>
        <p:txBody>
          <a:bodyPr wrap="none" anchor="ctr"/>
          <a:lstStyle/>
          <a:p>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1061392" y="4350019"/>
            <a:ext cx="4740978" cy="3513685"/>
          </a:xfrm>
          <a:prstGeom prst="rect">
            <a:avLst/>
          </a:prstGeom>
          <a:noFill/>
          <a:ln>
            <a:round/>
            <a:headEnd/>
            <a:tailEnd/>
          </a:ln>
        </p:spPr>
        <p:txBody>
          <a:bodyPr wrap="none" anchor="ctr"/>
          <a:lstStyle/>
          <a:p>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1061392" y="4350019"/>
            <a:ext cx="4740978" cy="3513685"/>
          </a:xfrm>
          <a:prstGeom prst="rect">
            <a:avLst/>
          </a:prstGeom>
          <a:noFill/>
          <a:ln>
            <a:round/>
            <a:headEnd/>
            <a:tailEnd/>
          </a:ln>
        </p:spPr>
        <p:txBody>
          <a:bodyPr wrap="none" anchor="ctr"/>
          <a:lstStyle/>
          <a:p>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1061392" y="4350019"/>
            <a:ext cx="4740978" cy="3513685"/>
          </a:xfrm>
          <a:prstGeom prst="rect">
            <a:avLst/>
          </a:prstGeom>
          <a:noFill/>
          <a:ln>
            <a:round/>
            <a:headEnd/>
            <a:tailEnd/>
          </a:ln>
        </p:spPr>
        <p:txBody>
          <a:bodyPr wrap="none" anchor="ctr"/>
          <a:lstStyle/>
          <a:p>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1061392" y="4350019"/>
            <a:ext cx="4740978" cy="3513685"/>
          </a:xfrm>
          <a:prstGeom prst="rect">
            <a:avLst/>
          </a:prstGeom>
          <a:noFill/>
          <a:ln>
            <a:round/>
            <a:headEnd/>
            <a:tailEnd/>
          </a:ln>
        </p:spPr>
        <p:txBody>
          <a:bodyPr wrap="none" anchor="ctr"/>
          <a:lstStyle/>
          <a:p>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B0E953A-5676-4A8F-B4E7-56D6147F7F7D}" type="datetimeFigureOut">
              <a:rPr lang="en-GB" smtClean="0"/>
              <a:t>12/10/2012</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97E8714A-122D-4589-A17D-31734F98F3B7}" type="slidenum">
              <a:rPr lang="en-GB" smtClean="0"/>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0E953A-5676-4A8F-B4E7-56D6147F7F7D}" type="datetimeFigureOut">
              <a:rPr lang="en-GB" smtClean="0"/>
              <a:t>12/10/2012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7E8714A-122D-4589-A17D-31734F98F3B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0E953A-5676-4A8F-B4E7-56D6147F7F7D}" type="datetimeFigureOut">
              <a:rPr lang="en-GB" smtClean="0"/>
              <a:t>12/10/2012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7E8714A-122D-4589-A17D-31734F98F3B7}"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72481" y="504053"/>
            <a:ext cx="7807680" cy="1143480"/>
          </a:xfrm>
        </p:spPr>
        <p:txBody>
          <a:bodyPr/>
          <a:lstStyle/>
          <a:p>
            <a:r>
              <a:rPr lang="en-US" smtClean="0"/>
              <a:t>Click to edit Master title style</a:t>
            </a:r>
            <a:endParaRPr lang="ar-SA"/>
          </a:p>
        </p:txBody>
      </p:sp>
    </p:spTree>
    <p:extLst>
      <p:ext uri="{BB962C8B-B14F-4D97-AF65-F5344CB8AC3E}">
        <p14:creationId xmlns:p14="http://schemas.microsoft.com/office/powerpoint/2010/main" val="1067055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0E953A-5676-4A8F-B4E7-56D6147F7F7D}" type="datetimeFigureOut">
              <a:rPr lang="en-GB" smtClean="0"/>
              <a:t>12/10/2012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7E8714A-122D-4589-A17D-31734F98F3B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B0E953A-5676-4A8F-B4E7-56D6147F7F7D}" type="datetimeFigureOut">
              <a:rPr lang="en-GB" smtClean="0"/>
              <a:t>12/10/2012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7E8714A-122D-4589-A17D-31734F98F3B7}" type="slidenum">
              <a:rPr lang="en-GB" smtClean="0"/>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B0E953A-5676-4A8F-B4E7-56D6147F7F7D}" type="datetimeFigureOut">
              <a:rPr lang="en-GB" smtClean="0"/>
              <a:t>12/10/2012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7E8714A-122D-4589-A17D-31734F98F3B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B0E953A-5676-4A8F-B4E7-56D6147F7F7D}" type="datetimeFigureOut">
              <a:rPr lang="en-GB" smtClean="0"/>
              <a:t>12/10/2012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97E8714A-122D-4589-A17D-31734F98F3B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B0E953A-5676-4A8F-B4E7-56D6147F7F7D}" type="datetimeFigureOut">
              <a:rPr lang="en-GB" smtClean="0"/>
              <a:t>12/10/2012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97E8714A-122D-4589-A17D-31734F98F3B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B0E953A-5676-4A8F-B4E7-56D6147F7F7D}" type="datetimeFigureOut">
              <a:rPr lang="en-GB" smtClean="0"/>
              <a:t>12/10/2012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97E8714A-122D-4589-A17D-31734F98F3B7}" type="slidenum">
              <a:rPr lang="en-GB" smtClean="0"/>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B0E953A-5676-4A8F-B4E7-56D6147F7F7D}" type="datetimeFigureOut">
              <a:rPr lang="en-GB" smtClean="0"/>
              <a:t>12/10/2012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7E8714A-122D-4589-A17D-31734F98F3B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B0E953A-5676-4A8F-B4E7-56D6147F7F7D}" type="datetimeFigureOut">
              <a:rPr lang="en-GB" smtClean="0"/>
              <a:t>12/10/2012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7E8714A-122D-4589-A17D-31734F98F3B7}" type="slidenum">
              <a:rPr lang="en-GB" smtClean="0"/>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0E953A-5676-4A8F-B4E7-56D6147F7F7D}" type="datetimeFigureOut">
              <a:rPr lang="en-GB" smtClean="0"/>
              <a:t>12/10/2012</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7E8714A-122D-4589-A17D-31734F98F3B7}" type="slidenum">
              <a:rPr lang="en-GB" smtClean="0"/>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naljaffan@ksu.edu.s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hyperlink" Target="http://tvn-moscow.ru/download/books/cpp/H.Schildt.Cpp.The.Complete.Reference.4th.Edition.ENG.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bruceeckel.com/ThinkingInCPP2e.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ctrTitle"/>
          </p:nvPr>
        </p:nvSpPr>
        <p:spPr>
          <a:ln/>
        </p:spPr>
        <p:txBody>
          <a:bodyPr wrap="none"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dirty="0"/>
              <a:t>CS1201: Programming Language 2</a:t>
            </a:r>
          </a:p>
        </p:txBody>
      </p:sp>
      <p:sp>
        <p:nvSpPr>
          <p:cNvPr id="4098" name="Rectangle 2"/>
          <p:cNvSpPr>
            <a:spLocks noGrp="1" noChangeArrowheads="1"/>
          </p:cNvSpPr>
          <p:nvPr>
            <p:ph type="subTitle" idx="1"/>
          </p:nvPr>
        </p:nvSpPr>
        <p:spPr>
          <a:xfrm>
            <a:off x="1432560" y="1850064"/>
            <a:ext cx="7406640" cy="3538666"/>
          </a:xfrm>
          <a:ln/>
        </p:spPr>
        <p:txBody>
          <a:bodyPr tIns="18287" anchor="ctr">
            <a:normAutofit/>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GB" b="1" dirty="0" smtClean="0">
              <a:latin typeface="Times New Roman" pitchFamily="18"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b="1" dirty="0" smtClean="0">
                <a:latin typeface="Times New Roman" pitchFamily="18" charset="0"/>
              </a:rPr>
              <a:t>C</a:t>
            </a:r>
            <a:r>
              <a:rPr lang="en-GB" b="1" dirty="0">
                <a:latin typeface="Times New Roman" pitchFamily="18" charset="0"/>
              </a:rPr>
              <a:t>++(Course Introduction)</a:t>
            </a:r>
          </a:p>
          <a:p>
            <a:pPr algn="l">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GB" b="1" dirty="0">
              <a:latin typeface="Times New Roman" pitchFamily="18"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b="1" dirty="0" smtClean="0">
                <a:latin typeface="Times New Roman" pitchFamily="18" charset="0"/>
              </a:rPr>
              <a:t>Level 2</a:t>
            </a:r>
            <a:endParaRPr lang="en-GB" b="1" dirty="0">
              <a:latin typeface="Times New Roman" pitchFamily="18"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b="1" dirty="0" err="1">
                <a:latin typeface="Times New Roman" pitchFamily="18" charset="0"/>
              </a:rPr>
              <a:t>Nouf</a:t>
            </a:r>
            <a:r>
              <a:rPr lang="en-GB" b="1" dirty="0">
                <a:latin typeface="Times New Roman" pitchFamily="18" charset="0"/>
              </a:rPr>
              <a:t> </a:t>
            </a:r>
            <a:r>
              <a:rPr lang="en-GB" b="1" dirty="0" err="1">
                <a:latin typeface="Times New Roman" pitchFamily="18" charset="0"/>
              </a:rPr>
              <a:t>Aljaffan</a:t>
            </a:r>
            <a:endParaRPr lang="en-GB" b="1" dirty="0">
              <a:latin typeface="Times New Roman" pitchFamily="18"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b="1" dirty="0" smtClean="0">
                <a:latin typeface="Times New Roman" pitchFamily="18" charset="0"/>
              </a:rPr>
              <a:t>1</a:t>
            </a:r>
            <a:r>
              <a:rPr lang="en-GB" b="1" baseline="30000" dirty="0" smtClean="0">
                <a:latin typeface="Times New Roman" pitchFamily="18" charset="0"/>
              </a:rPr>
              <a:t>st</a:t>
            </a:r>
            <a:r>
              <a:rPr lang="en-GB" b="1" dirty="0" smtClean="0">
                <a:latin typeface="Times New Roman" pitchFamily="18" charset="0"/>
              </a:rPr>
              <a:t>  </a:t>
            </a:r>
            <a:r>
              <a:rPr lang="en-GB" b="1" dirty="0">
                <a:latin typeface="Times New Roman" pitchFamily="18" charset="0"/>
              </a:rPr>
              <a:t>Term </a:t>
            </a:r>
            <a:r>
              <a:rPr lang="en-GB" b="1" dirty="0" smtClean="0">
                <a:latin typeface="Times New Roman" pitchFamily="18" charset="0"/>
              </a:rPr>
              <a:t>2012-2013</a:t>
            </a:r>
            <a:endParaRPr lang="en-GB" b="1" dirty="0">
              <a:latin typeface="Times New Roman" pitchFamily="18" charset="0"/>
            </a:endParaRPr>
          </a:p>
        </p:txBody>
      </p:sp>
      <p:sp>
        <p:nvSpPr>
          <p:cNvPr id="4" name="Footer Placeholder 3"/>
          <p:cNvSpPr>
            <a:spLocks noGrp="1"/>
          </p:cNvSpPr>
          <p:nvPr>
            <p:ph type="ftr" sz="quarter" idx="11"/>
          </p:nvPr>
        </p:nvSpPr>
        <p:spPr/>
        <p:txBody>
          <a:bodyPr>
            <a:normAutofit/>
          </a:bodyPr>
          <a:lstStyle/>
          <a:p>
            <a:r>
              <a:rPr lang="en-US" smtClean="0"/>
              <a:t>Nouf Aljaffan (C) 2012 - CSC 1201 Course at KSU</a:t>
            </a: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080" y="3530408"/>
            <a:ext cx="1267200" cy="1267333"/>
          </a:xfrm>
          <a:prstGeom prst="rect">
            <a:avLst/>
          </a:prstGeom>
        </p:spPr>
      </p:pic>
    </p:spTree>
    <p:extLst>
      <p:ext uri="{BB962C8B-B14F-4D97-AF65-F5344CB8AC3E}">
        <p14:creationId xmlns:p14="http://schemas.microsoft.com/office/powerpoint/2010/main" val="4715203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tIns="35203">
            <a:normAutofit fontScale="90000"/>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dirty="0" smtClean="0">
                <a:solidFill>
                  <a:srgbClr val="FF0000"/>
                </a:solidFill>
              </a:rPr>
              <a:t>Warning- </a:t>
            </a:r>
            <a:r>
              <a:rPr lang="en-GB" dirty="0" smtClean="0">
                <a:solidFill>
                  <a:schemeClr val="tx1"/>
                </a:solidFill>
              </a:rPr>
              <a:t>lab work and assignment</a:t>
            </a:r>
            <a:endParaRPr lang="en-GB" dirty="0">
              <a:solidFill>
                <a:schemeClr val="tx1"/>
              </a:solidFill>
            </a:endParaRPr>
          </a:p>
        </p:txBody>
      </p:sp>
      <p:sp>
        <p:nvSpPr>
          <p:cNvPr id="7170" name="Rectangle 2"/>
          <p:cNvSpPr>
            <a:spLocks noGrp="1" noChangeArrowheads="1"/>
          </p:cNvSpPr>
          <p:nvPr>
            <p:ph idx="1"/>
          </p:nvPr>
        </p:nvSpPr>
        <p:spPr>
          <a:ln/>
        </p:spPr>
        <p:txBody>
          <a:bodyPr tIns="0" anchor="ctr">
            <a:normAutofit/>
          </a:bodyPr>
          <a:lstStyle/>
          <a:p>
            <a:pPr marL="623529" indent="-414726">
              <a:lnSpc>
                <a:spcPct val="140000"/>
              </a:lnSpc>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r>
              <a:rPr lang="en-GB" sz="2500" dirty="0"/>
              <a:t>I will not look kindly upon excuses that the computers in the labs crashed a couple hours before the deadline. </a:t>
            </a:r>
          </a:p>
          <a:p>
            <a:pPr marL="623529" indent="-414726">
              <a:lnSpc>
                <a:spcPct val="140000"/>
              </a:lnSpc>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r>
              <a:rPr lang="en-GB" sz="2500" dirty="0"/>
              <a:t>If you plan your time wisely you will have your lab mostly complete a day before the lab is due. </a:t>
            </a:r>
          </a:p>
        </p:txBody>
      </p:sp>
    </p:spTree>
    <p:extLst>
      <p:ext uri="{BB962C8B-B14F-4D97-AF65-F5344CB8AC3E}">
        <p14:creationId xmlns:p14="http://schemas.microsoft.com/office/powerpoint/2010/main" val="7341533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dirty="0" smtClean="0">
                <a:solidFill>
                  <a:srgbClr val="FF0000"/>
                </a:solidFill>
              </a:rPr>
              <a:t>Warning- </a:t>
            </a:r>
            <a:r>
              <a:rPr lang="en-GB" b="1" dirty="0">
                <a:solidFill>
                  <a:schemeClr val="tx1"/>
                </a:solidFill>
              </a:rPr>
              <a:t>Cheating </a:t>
            </a:r>
            <a:endParaRPr lang="en-GB" dirty="0">
              <a:solidFill>
                <a:schemeClr val="tx1"/>
              </a:solidFill>
            </a:endParaRPr>
          </a:p>
        </p:txBody>
      </p:sp>
      <p:sp>
        <p:nvSpPr>
          <p:cNvPr id="7170" name="Rectangle 2"/>
          <p:cNvSpPr>
            <a:spLocks noGrp="1" noChangeArrowheads="1"/>
          </p:cNvSpPr>
          <p:nvPr>
            <p:ph idx="1"/>
          </p:nvPr>
        </p:nvSpPr>
        <p:spPr>
          <a:ln/>
        </p:spPr>
        <p:txBody>
          <a:bodyPr tIns="0" anchor="ctr">
            <a:normAutofit fontScale="77500" lnSpcReduction="20000"/>
          </a:bodyPr>
          <a:lstStyle/>
          <a:p>
            <a:pPr algn="l" rtl="0"/>
            <a:r>
              <a:rPr lang="en-GB" sz="2500" dirty="0"/>
              <a:t>It is permissible to talk to other students about your strategy for solving the problems assigned in labs. However, any code and any written material you submit must be written </a:t>
            </a:r>
            <a:r>
              <a:rPr lang="en-GB" sz="2500" i="1" dirty="0"/>
              <a:t>exclusively</a:t>
            </a:r>
            <a:r>
              <a:rPr lang="en-GB" sz="2500" dirty="0"/>
              <a:t> by you or provided by your teacher. </a:t>
            </a:r>
          </a:p>
          <a:p>
            <a:pPr algn="l" rtl="0"/>
            <a:endParaRPr lang="en-GB" sz="2500" dirty="0"/>
          </a:p>
          <a:p>
            <a:pPr algn="l" rtl="0"/>
            <a:r>
              <a:rPr lang="en-GB" sz="2500" dirty="0"/>
              <a:t>Note that the word "exclusively" means that you may not use code written by anyone else, including but not limited to former or current students, or various sources off the internet. Failure to follow this guideline is considered cheating. </a:t>
            </a:r>
          </a:p>
          <a:p>
            <a:pPr algn="l" rtl="0"/>
            <a:endParaRPr lang="en-GB" sz="2500" dirty="0"/>
          </a:p>
          <a:p>
            <a:pPr algn="l" rtl="0"/>
            <a:r>
              <a:rPr lang="en-GB" sz="2500" dirty="0"/>
              <a:t>It is </a:t>
            </a:r>
            <a:r>
              <a:rPr lang="en-GB" sz="2500" i="1" dirty="0"/>
              <a:t>not</a:t>
            </a:r>
            <a:r>
              <a:rPr lang="en-GB" sz="2500" dirty="0"/>
              <a:t> permissible to give code or written material that solves or partially solves a lab assignment to another student. Doing so is considered cheating. </a:t>
            </a:r>
          </a:p>
          <a:p>
            <a:pPr algn="l" rtl="0"/>
            <a:endParaRPr lang="en-GB" sz="2500" dirty="0"/>
          </a:p>
          <a:p>
            <a:pPr algn="l" rtl="0"/>
            <a:r>
              <a:rPr lang="en-GB" sz="2500" b="1" dirty="0"/>
              <a:t>Cheating will be dealt with harshly. </a:t>
            </a:r>
            <a:r>
              <a:rPr lang="en-GB" sz="2500" dirty="0"/>
              <a:t>At best you will receive a 0. At worst you will be referred to the office of student affairs for academic misconduct. </a:t>
            </a:r>
          </a:p>
          <a:p>
            <a:pPr marL="623529" indent="-414726">
              <a:lnSpc>
                <a:spcPct val="140000"/>
              </a:lnSpc>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endParaRPr lang="en-GB" sz="2400" dirty="0">
              <a:solidFill>
                <a:srgbClr val="0D0D0D"/>
              </a:solidFill>
              <a:cs typeface="Arial" pitchFamily="34" charset="0"/>
            </a:endParaRPr>
          </a:p>
        </p:txBody>
      </p:sp>
    </p:spTree>
    <p:extLst>
      <p:ext uri="{BB962C8B-B14F-4D97-AF65-F5344CB8AC3E}">
        <p14:creationId xmlns:p14="http://schemas.microsoft.com/office/powerpoint/2010/main" val="660019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dirty="0" smtClean="0">
                <a:solidFill>
                  <a:srgbClr val="FF0000"/>
                </a:solidFill>
              </a:rPr>
              <a:t>Warning</a:t>
            </a:r>
            <a:endParaRPr lang="en-GB" dirty="0">
              <a:solidFill>
                <a:srgbClr val="FF0000"/>
              </a:solidFill>
            </a:endParaRPr>
          </a:p>
        </p:txBody>
      </p:sp>
      <p:sp>
        <p:nvSpPr>
          <p:cNvPr id="7170" name="Rectangle 2"/>
          <p:cNvSpPr>
            <a:spLocks noGrp="1" noChangeArrowheads="1"/>
          </p:cNvSpPr>
          <p:nvPr>
            <p:ph idx="1"/>
          </p:nvPr>
        </p:nvSpPr>
        <p:spPr>
          <a:ln/>
        </p:spPr>
        <p:txBody>
          <a:bodyPr tIns="0" anchor="ctr">
            <a:normAutofit fontScale="77500" lnSpcReduction="20000"/>
          </a:bodyPr>
          <a:lstStyle/>
          <a:p>
            <a:pPr algn="l" rtl="0"/>
            <a:r>
              <a:rPr lang="en-GB" sz="2500" b="1" dirty="0"/>
              <a:t>ACCOMMODATIONS</a:t>
            </a:r>
            <a:r>
              <a:rPr lang="en-GB" sz="2500" dirty="0"/>
              <a:t>: Please see me if you need special accommodation in order to fully participate in class, such as a note-taker if you are visually or physically disabled, or special test arrangements if you are learning disabled or have extreme test anxiety.</a:t>
            </a:r>
          </a:p>
          <a:p>
            <a:pPr marL="82288" indent="0">
              <a:buNone/>
            </a:pPr>
            <a:r>
              <a:rPr lang="en-GB" sz="2500" dirty="0"/>
              <a:t> </a:t>
            </a:r>
          </a:p>
          <a:p>
            <a:pPr algn="l" rtl="0"/>
            <a:r>
              <a:rPr lang="en-GB" sz="2500" b="1" dirty="0"/>
              <a:t>PROBLEMS:</a:t>
            </a:r>
            <a:r>
              <a:rPr lang="en-GB" sz="2500" dirty="0"/>
              <a:t> If you have questions or problems about the course, my presentation of the material, or your grades, please see me. Usually, a short discussion can resolve any problems.</a:t>
            </a:r>
          </a:p>
          <a:p>
            <a:pPr marL="82288" indent="0">
              <a:buNone/>
            </a:pPr>
            <a:r>
              <a:rPr lang="en-GB" sz="2500" dirty="0"/>
              <a:t> </a:t>
            </a:r>
          </a:p>
          <a:p>
            <a:pPr algn="l" rtl="0"/>
            <a:r>
              <a:rPr lang="en-GB" sz="2500" b="1" dirty="0"/>
              <a:t>CLASSROOM COURTESY</a:t>
            </a:r>
            <a:r>
              <a:rPr lang="en-GB" sz="2500" dirty="0"/>
              <a:t>: Our classroom is acoustically “live”. Even whispering in the back row carries to the front of the room, which bothers everyone. Class time is not for private conversations (this includes during visual presentations).</a:t>
            </a:r>
          </a:p>
          <a:p>
            <a:pPr marL="82288" indent="0">
              <a:buNone/>
            </a:pPr>
            <a:endParaRPr lang="en-GB" sz="2500" dirty="0"/>
          </a:p>
          <a:p>
            <a:pPr algn="l" rtl="0"/>
            <a:r>
              <a:rPr lang="en-GB" sz="2500" dirty="0"/>
              <a:t>TURN OFF YOUR CELL PHONE AND ALL OTHER ELECTRONIC EQUIPMENT AND PUT THEM AWAY BEFORE CLASS STARTS!! NO CELL PHONES OR OTHER EQUIPMENT ON THE DESK DURING TESTS, NO TEXTING DURING CLASS.</a:t>
            </a:r>
          </a:p>
          <a:p>
            <a:pPr marL="623529" indent="-414726">
              <a:lnSpc>
                <a:spcPct val="140000"/>
              </a:lnSpc>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endParaRPr lang="en-GB" sz="2400" dirty="0">
              <a:solidFill>
                <a:srgbClr val="0D0D0D"/>
              </a:solidFill>
              <a:cs typeface="Arial" pitchFamily="34" charset="0"/>
            </a:endParaRPr>
          </a:p>
        </p:txBody>
      </p:sp>
    </p:spTree>
    <p:extLst>
      <p:ext uri="{BB962C8B-B14F-4D97-AF65-F5344CB8AC3E}">
        <p14:creationId xmlns:p14="http://schemas.microsoft.com/office/powerpoint/2010/main" val="2119281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dirty="0"/>
              <a:t>CS1201: </a:t>
            </a:r>
            <a:r>
              <a:rPr lang="en-GB" dirty="0" smtClean="0"/>
              <a:t>Syllabus</a:t>
            </a:r>
            <a:endParaRPr lang="en-GB" dirty="0"/>
          </a:p>
        </p:txBody>
      </p:sp>
      <p:sp>
        <p:nvSpPr>
          <p:cNvPr id="2" name="Content Placeholder 1"/>
          <p:cNvSpPr>
            <a:spLocks noGrp="1"/>
          </p:cNvSpPr>
          <p:nvPr>
            <p:ph idx="1"/>
          </p:nvPr>
        </p:nvSpPr>
        <p:spPr/>
        <p:txBody>
          <a:bodyPr>
            <a:normAutofit lnSpcReduction="10000"/>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r>
              <a:rPr lang="en-GB" dirty="0"/>
              <a:t>Notes: Quizzes at the end of each lecture</a:t>
            </a:r>
          </a:p>
          <a:p>
            <a:endParaRPr lang="en-GB" dirty="0"/>
          </a:p>
        </p:txBody>
      </p:sp>
      <p:graphicFrame>
        <p:nvGraphicFramePr>
          <p:cNvPr id="8195" name="Group 3"/>
          <p:cNvGraphicFramePr>
            <a:graphicFrameLocks noGrp="1"/>
          </p:cNvGraphicFramePr>
          <p:nvPr>
            <p:extLst>
              <p:ext uri="{D42A27DB-BD31-4B8C-83A1-F6EECF244321}">
                <p14:modId xmlns:p14="http://schemas.microsoft.com/office/powerpoint/2010/main" val="3809648783"/>
              </p:ext>
            </p:extLst>
          </p:nvPr>
        </p:nvGraphicFramePr>
        <p:xfrm>
          <a:off x="1835695" y="1665243"/>
          <a:ext cx="6753093" cy="3845642"/>
        </p:xfrm>
        <a:graphic>
          <a:graphicData uri="http://schemas.openxmlformats.org/drawingml/2006/table">
            <a:tbl>
              <a:tblPr>
                <a:tableStyleId>{8799B23B-EC83-4686-B30A-512413B5E67A}</a:tableStyleId>
              </a:tblPr>
              <a:tblGrid>
                <a:gridCol w="4018914"/>
                <a:gridCol w="1360754"/>
                <a:gridCol w="1373425"/>
              </a:tblGrid>
              <a:tr h="325858">
                <a:tc>
                  <a:txBody>
                    <a:bodyPr/>
                    <a:lstStyle/>
                    <a:p>
                      <a:pPr marL="0" marR="0" lvl="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fr-FR" sz="1600" u="none" strike="noStrike" cap="none" normalizeH="0" baseline="0" dirty="0" err="1" smtClean="0">
                          <a:ln>
                            <a:noFill/>
                          </a:ln>
                          <a:effectLst/>
                        </a:rPr>
                        <a:t>Topic</a:t>
                      </a:r>
                      <a:r>
                        <a:rPr kumimoji="0" lang="fr-FR" sz="1600" u="none" strike="noStrike" cap="none" normalizeH="0" baseline="0" dirty="0" smtClean="0">
                          <a:ln>
                            <a:noFill/>
                          </a:ln>
                          <a:effectLst/>
                        </a:rPr>
                        <a:t> </a:t>
                      </a:r>
                      <a:endParaRPr kumimoji="0" lang="fr-FR" sz="1600" b="0" i="0" u="none" strike="noStrike" cap="none" normalizeH="0" baseline="0" dirty="0" smtClean="0">
                        <a:ln>
                          <a:noFill/>
                        </a:ln>
                        <a:solidFill>
                          <a:srgbClr val="000000"/>
                        </a:solidFill>
                        <a:effectLst/>
                        <a:latin typeface="Arial" pitchFamily="34" charset="0"/>
                        <a:ea typeface="SimSun" pitchFamily="2" charset="-122"/>
                      </a:endParaRPr>
                    </a:p>
                  </a:txBody>
                  <a:tcPr marL="81638" marR="81638" marT="56859" marB="42456" horzOverflow="overflow">
                    <a:solidFill>
                      <a:schemeClr val="accent2">
                        <a:lumMod val="60000"/>
                        <a:lumOff val="40000"/>
                      </a:schemeClr>
                    </a:solidFill>
                  </a:tcPr>
                </a:tc>
                <a:tc>
                  <a:txBody>
                    <a:bodyPr/>
                    <a:lstStyle/>
                    <a:p>
                      <a:pPr marL="0" marR="0" lvl="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600" u="none" strike="noStrike" cap="none" normalizeH="0" baseline="0" dirty="0" smtClean="0">
                          <a:ln>
                            <a:noFill/>
                          </a:ln>
                          <a:effectLst/>
                        </a:rPr>
                        <a:t>Weeks No.</a:t>
                      </a:r>
                      <a:endParaRPr kumimoji="0" lang="en-US" sz="1600" b="0" i="0" u="none" strike="noStrike" cap="none" normalizeH="0" baseline="0" dirty="0" smtClean="0">
                        <a:ln>
                          <a:noFill/>
                        </a:ln>
                        <a:solidFill>
                          <a:srgbClr val="000000"/>
                        </a:solidFill>
                        <a:effectLst/>
                        <a:latin typeface="Arial" pitchFamily="34" charset="0"/>
                        <a:ea typeface="SimSun" pitchFamily="2" charset="-122"/>
                      </a:endParaRPr>
                    </a:p>
                  </a:txBody>
                  <a:tcPr marL="81638" marR="81638" marT="56859" marB="42456" horzOverflow="overflow"/>
                </a:tc>
                <a:tc>
                  <a:txBody>
                    <a:bodyPr/>
                    <a:lstStyle/>
                    <a:p>
                      <a:pPr marL="0" marR="0" lvl="0" indent="0" algn="ctr"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600" u="none" strike="noStrike" cap="none" normalizeH="0" baseline="0" dirty="0" smtClean="0">
                          <a:ln>
                            <a:noFill/>
                          </a:ln>
                          <a:effectLst/>
                        </a:rPr>
                        <a:t>Exams</a:t>
                      </a:r>
                      <a:endParaRPr kumimoji="0" lang="en-US" sz="1600" b="0" i="0" u="none" strike="noStrike" cap="none" normalizeH="0" baseline="0" dirty="0" smtClean="0">
                        <a:ln>
                          <a:noFill/>
                        </a:ln>
                        <a:solidFill>
                          <a:srgbClr val="000000"/>
                        </a:solidFill>
                        <a:effectLst/>
                        <a:latin typeface="Arial" pitchFamily="34" charset="0"/>
                        <a:ea typeface="SimSun" pitchFamily="2" charset="-122"/>
                      </a:endParaRPr>
                    </a:p>
                  </a:txBody>
                  <a:tcPr marL="81638" marR="81638" marT="56859" marB="42456" horzOverflow="overflow"/>
                </a:tc>
              </a:tr>
              <a:tr h="322024">
                <a:tc>
                  <a:txBody>
                    <a:bodyPr/>
                    <a:lstStyle/>
                    <a:p>
                      <a:pPr marL="0" marR="0" lvl="0" indent="0" algn="l" defTabSz="449263" rtl="0" eaLnBrk="1" fontAlgn="base" latinLnBrk="0" hangingPunct="0">
                        <a:lnSpc>
                          <a:spcPct val="84000"/>
                        </a:lnSpc>
                        <a:spcBef>
                          <a:spcPts val="175"/>
                        </a:spcBef>
                        <a:spcAft>
                          <a:spcPts val="175"/>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600" u="none" strike="noStrike" cap="none" normalizeH="0" baseline="0" dirty="0" smtClean="0">
                          <a:ln>
                            <a:noFill/>
                          </a:ln>
                          <a:effectLst/>
                        </a:rPr>
                        <a:t>Course Introduction</a:t>
                      </a:r>
                      <a:endParaRPr kumimoji="0" lang="en-US" sz="1600" b="1" i="1" u="none" strike="noStrike" cap="none" normalizeH="0" baseline="0" dirty="0" smtClean="0">
                        <a:ln>
                          <a:noFill/>
                        </a:ln>
                        <a:solidFill>
                          <a:srgbClr val="003366"/>
                        </a:solidFill>
                        <a:effectLst/>
                        <a:latin typeface="Arial" pitchFamily="34" charset="0"/>
                        <a:cs typeface="Arial" pitchFamily="34" charset="0"/>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AU" sz="1600" u="none" strike="noStrike" cap="none" normalizeH="0" baseline="0" dirty="0" smtClean="0">
                          <a:ln>
                            <a:noFill/>
                          </a:ln>
                          <a:effectLst/>
                        </a:rPr>
                        <a:t>1</a:t>
                      </a:r>
                      <a:endParaRPr kumimoji="0" lang="en-AU" sz="1600" b="1" i="0" u="none" strike="noStrike" cap="none" normalizeH="0" baseline="0" dirty="0" smtClean="0">
                        <a:ln>
                          <a:noFill/>
                        </a:ln>
                        <a:solidFill>
                          <a:srgbClr val="003366"/>
                        </a:solidFill>
                        <a:effectLst/>
                        <a:latin typeface="Arial" pitchFamily="34" charset="0"/>
                        <a:ea typeface="SimSun" pitchFamily="2" charset="-122"/>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kumimoji="0" lang="en-AU" sz="1600" b="1" i="0" u="none" strike="noStrike" cap="none" normalizeH="0" baseline="0" dirty="0" smtClean="0">
                        <a:ln>
                          <a:noFill/>
                        </a:ln>
                        <a:solidFill>
                          <a:srgbClr val="003366"/>
                        </a:solidFill>
                        <a:effectLst/>
                        <a:latin typeface="Arial" pitchFamily="34" charset="0"/>
                        <a:ea typeface="SimSun" pitchFamily="2" charset="-122"/>
                      </a:endParaRPr>
                    </a:p>
                  </a:txBody>
                  <a:tcPr marL="81638" marR="81638" marT="75376" marB="42456" horzOverflow="overflow"/>
                </a:tc>
              </a:tr>
              <a:tr h="322024">
                <a:tc>
                  <a:txBody>
                    <a:bodyPr/>
                    <a:lstStyle/>
                    <a:p>
                      <a:pPr marL="0" marR="0" lvl="0" indent="0" algn="l" defTabSz="449263" rtl="0" eaLnBrk="1" fontAlgn="base" latinLnBrk="0" hangingPunct="0">
                        <a:lnSpc>
                          <a:spcPct val="84000"/>
                        </a:lnSpc>
                        <a:spcBef>
                          <a:spcPts val="175"/>
                        </a:spcBef>
                        <a:spcAft>
                          <a:spcPts val="175"/>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600" u="none" strike="noStrike" cap="none" normalizeH="0" baseline="0" dirty="0" smtClean="0">
                          <a:ln>
                            <a:noFill/>
                          </a:ln>
                          <a:effectLst/>
                        </a:rPr>
                        <a:t>Data Types and Operators , Control Statement</a:t>
                      </a:r>
                      <a:endParaRPr kumimoji="0" lang="en-US" sz="1600" b="1" i="1" u="none" strike="noStrike" cap="none" normalizeH="0" baseline="0" dirty="0" smtClean="0">
                        <a:ln>
                          <a:noFill/>
                        </a:ln>
                        <a:solidFill>
                          <a:srgbClr val="003366"/>
                        </a:solidFill>
                        <a:effectLst/>
                        <a:latin typeface="Arial" pitchFamily="34" charset="0"/>
                        <a:cs typeface="Arial" pitchFamily="34" charset="0"/>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AU" sz="1600" u="none" strike="noStrike" cap="none" normalizeH="0" baseline="0" dirty="0" smtClean="0">
                          <a:ln>
                            <a:noFill/>
                          </a:ln>
                          <a:effectLst/>
                        </a:rPr>
                        <a:t>2</a:t>
                      </a:r>
                      <a:endParaRPr kumimoji="0" lang="en-AU" sz="1600" b="1" i="0" u="none" strike="noStrike" cap="none" normalizeH="0" baseline="0" dirty="0" smtClean="0">
                        <a:ln>
                          <a:noFill/>
                        </a:ln>
                        <a:solidFill>
                          <a:srgbClr val="003366"/>
                        </a:solidFill>
                        <a:effectLst/>
                        <a:latin typeface="Arial" pitchFamily="34" charset="0"/>
                        <a:ea typeface="SimSun" pitchFamily="2" charset="-122"/>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kumimoji="0" lang="en-AU" sz="1600" b="1" i="0" u="none" strike="noStrike" cap="none" normalizeH="0" baseline="0" dirty="0" smtClean="0">
                        <a:ln>
                          <a:noFill/>
                        </a:ln>
                        <a:solidFill>
                          <a:srgbClr val="003366"/>
                        </a:solidFill>
                        <a:effectLst/>
                        <a:latin typeface="Arial" pitchFamily="34" charset="0"/>
                        <a:ea typeface="SimSun" pitchFamily="2" charset="-122"/>
                      </a:endParaRPr>
                    </a:p>
                  </a:txBody>
                  <a:tcPr marL="81638" marR="81638" marT="75376" marB="42456" horzOverflow="overflow"/>
                </a:tc>
              </a:tr>
              <a:tr h="322024">
                <a:tc>
                  <a:txBody>
                    <a:bodyPr/>
                    <a:lstStyle/>
                    <a:p>
                      <a:pPr marL="0" marR="0" lvl="0" indent="0" algn="l" defTabSz="449263" rtl="0" eaLnBrk="1" fontAlgn="base" latinLnBrk="0" hangingPunct="0">
                        <a:lnSpc>
                          <a:spcPct val="84000"/>
                        </a:lnSpc>
                        <a:spcBef>
                          <a:spcPts val="175"/>
                        </a:spcBef>
                        <a:spcAft>
                          <a:spcPts val="175"/>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kumimoji="0" lang="en-US" sz="1600" u="none" strike="noStrike" cap="none" normalizeH="0" baseline="0" dirty="0" smtClean="0">
                          <a:ln>
                            <a:noFill/>
                          </a:ln>
                          <a:effectLst/>
                        </a:rPr>
                        <a:t>Functions</a:t>
                      </a:r>
                      <a:endParaRPr kumimoji="0" lang="en-US" sz="1600" b="1" i="1" u="none" strike="noStrike" cap="none" normalizeH="0" baseline="0" dirty="0" smtClean="0">
                        <a:ln>
                          <a:noFill/>
                        </a:ln>
                        <a:solidFill>
                          <a:srgbClr val="003366"/>
                        </a:solidFill>
                        <a:effectLst/>
                        <a:latin typeface="Arial" pitchFamily="34" charset="0"/>
                        <a:cs typeface="Arial" pitchFamily="34" charset="0"/>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AU" sz="1600" u="none" strike="noStrike" cap="none" normalizeH="0" baseline="0" dirty="0" smtClean="0">
                          <a:ln>
                            <a:noFill/>
                          </a:ln>
                          <a:effectLst/>
                        </a:rPr>
                        <a:t>3,4</a:t>
                      </a:r>
                      <a:endParaRPr kumimoji="0" lang="en-AU" sz="1600" b="1" i="0" u="none" strike="noStrike" cap="none" normalizeH="0" baseline="0" dirty="0" smtClean="0">
                        <a:ln>
                          <a:noFill/>
                        </a:ln>
                        <a:solidFill>
                          <a:srgbClr val="003366"/>
                        </a:solidFill>
                        <a:effectLst/>
                        <a:latin typeface="Arial" pitchFamily="34" charset="0"/>
                        <a:ea typeface="SimSun" pitchFamily="2" charset="-122"/>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kumimoji="0" lang="en-AU" sz="1600" b="1" i="0" u="none" strike="noStrike" cap="none" normalizeH="0" baseline="0" dirty="0" smtClean="0">
                        <a:ln>
                          <a:noFill/>
                        </a:ln>
                        <a:solidFill>
                          <a:srgbClr val="003366"/>
                        </a:solidFill>
                        <a:effectLst/>
                        <a:latin typeface="Arial" pitchFamily="34" charset="0"/>
                        <a:ea typeface="SimSun" pitchFamily="2" charset="-122"/>
                      </a:endParaRPr>
                    </a:p>
                  </a:txBody>
                  <a:tcPr marL="81638" marR="81638" marT="75376" marB="42456" horzOverflow="overflow"/>
                </a:tc>
              </a:tr>
              <a:tr h="322024">
                <a:tc>
                  <a:txBody>
                    <a:bodyPr/>
                    <a:lstStyle/>
                    <a:p>
                      <a:pPr marL="0" marR="0" lvl="0" indent="0" algn="l" defTabSz="449263" rtl="0" eaLnBrk="1" fontAlgn="base" latinLnBrk="0" hangingPunct="0">
                        <a:lnSpc>
                          <a:spcPct val="84000"/>
                        </a:lnSpc>
                        <a:spcBef>
                          <a:spcPts val="175"/>
                        </a:spcBef>
                        <a:spcAft>
                          <a:spcPts val="175"/>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kumimoji="0" lang="en-US" sz="1600" u="none" strike="noStrike" cap="none" normalizeH="0" baseline="0" dirty="0" smtClean="0">
                          <a:ln>
                            <a:noFill/>
                          </a:ln>
                          <a:effectLst/>
                        </a:rPr>
                        <a:t>Arrays</a:t>
                      </a:r>
                      <a:endParaRPr kumimoji="0" lang="en-US" sz="1600" b="1" i="1" u="none" strike="noStrike" cap="none" normalizeH="0" baseline="0" dirty="0" smtClean="0">
                        <a:ln>
                          <a:noFill/>
                        </a:ln>
                        <a:solidFill>
                          <a:srgbClr val="003366"/>
                        </a:solidFill>
                        <a:effectLst/>
                        <a:latin typeface="Arial" pitchFamily="34" charset="0"/>
                        <a:cs typeface="Arial" pitchFamily="34" charset="0"/>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AU" sz="1600" b="0" i="0" u="none" strike="noStrike" cap="none" normalizeH="0" baseline="0" dirty="0" smtClean="0">
                          <a:ln>
                            <a:noFill/>
                          </a:ln>
                          <a:solidFill>
                            <a:schemeClr val="tx1"/>
                          </a:solidFill>
                          <a:effectLst/>
                          <a:latin typeface="+mn-lt"/>
                          <a:ea typeface="+mn-ea"/>
                        </a:rPr>
                        <a:t>5</a:t>
                      </a:r>
                      <a:endParaRPr kumimoji="0" lang="en-AU" sz="1600" b="1" i="0" u="none" strike="noStrike" cap="none" normalizeH="0" baseline="0" dirty="0" smtClean="0">
                        <a:ln>
                          <a:noFill/>
                        </a:ln>
                        <a:solidFill>
                          <a:srgbClr val="003366"/>
                        </a:solidFill>
                        <a:effectLst/>
                        <a:latin typeface="Arial" pitchFamily="34" charset="0"/>
                        <a:ea typeface="SimSun" pitchFamily="2" charset="-122"/>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kumimoji="0" lang="en-AU" sz="1600" b="1" i="0" u="none" strike="noStrike" cap="none" normalizeH="0" baseline="0" dirty="0" smtClean="0">
                        <a:ln>
                          <a:noFill/>
                        </a:ln>
                        <a:solidFill>
                          <a:srgbClr val="003366"/>
                        </a:solidFill>
                        <a:effectLst/>
                        <a:latin typeface="Arial" pitchFamily="34" charset="0"/>
                        <a:ea typeface="SimSun" pitchFamily="2" charset="-122"/>
                      </a:endParaRPr>
                    </a:p>
                  </a:txBody>
                  <a:tcPr marL="81638" marR="81638" marT="75376" marB="42456" horzOverflow="overflow"/>
                </a:tc>
              </a:tr>
              <a:tr h="322024">
                <a:tc>
                  <a:txBody>
                    <a:bodyPr/>
                    <a:lstStyle/>
                    <a:p>
                      <a:pPr marL="0" marR="0" lvl="0" indent="0" algn="l" defTabSz="449263" rtl="0" eaLnBrk="1" fontAlgn="base" latinLnBrk="0" hangingPunct="0">
                        <a:lnSpc>
                          <a:spcPct val="84000"/>
                        </a:lnSpc>
                        <a:spcBef>
                          <a:spcPts val="175"/>
                        </a:spcBef>
                        <a:spcAft>
                          <a:spcPts val="175"/>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US" sz="1600" u="none" strike="noStrike" cap="none" normalizeH="0" baseline="0" dirty="0" smtClean="0">
                          <a:ln>
                            <a:noFill/>
                          </a:ln>
                          <a:effectLst/>
                        </a:rPr>
                        <a:t>Pointers</a:t>
                      </a:r>
                      <a:endParaRPr kumimoji="0" lang="en-US" sz="1600" b="1" i="1" u="none" strike="noStrike" cap="none" normalizeH="0" baseline="0" dirty="0" smtClean="0">
                        <a:ln>
                          <a:noFill/>
                        </a:ln>
                        <a:solidFill>
                          <a:srgbClr val="003366"/>
                        </a:solidFill>
                        <a:effectLst/>
                        <a:latin typeface="Arial" pitchFamily="34" charset="0"/>
                        <a:cs typeface="Arial" pitchFamily="34" charset="0"/>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AU" sz="1600" u="none" strike="noStrike" cap="none" normalizeH="0" baseline="0" dirty="0" smtClean="0">
                          <a:ln>
                            <a:noFill/>
                          </a:ln>
                          <a:effectLst/>
                        </a:rPr>
                        <a:t>6</a:t>
                      </a:r>
                      <a:endParaRPr kumimoji="0" lang="en-AU" sz="1600" b="1" i="0" u="none" strike="noStrike" cap="none" normalizeH="0" baseline="0" dirty="0" smtClean="0">
                        <a:ln>
                          <a:noFill/>
                        </a:ln>
                        <a:solidFill>
                          <a:srgbClr val="003366"/>
                        </a:solidFill>
                        <a:effectLst/>
                        <a:latin typeface="Arial" pitchFamily="34" charset="0"/>
                        <a:ea typeface="SimSun" pitchFamily="2" charset="-122"/>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kumimoji="0" lang="en-AU" sz="1600" b="1" i="0" u="none" strike="noStrike" cap="none" normalizeH="0" baseline="0" dirty="0" smtClean="0">
                        <a:ln>
                          <a:noFill/>
                        </a:ln>
                        <a:solidFill>
                          <a:srgbClr val="003366"/>
                        </a:solidFill>
                        <a:effectLst/>
                        <a:latin typeface="Arial" pitchFamily="34" charset="0"/>
                        <a:ea typeface="SimSun" pitchFamily="2" charset="-122"/>
                      </a:endParaRPr>
                    </a:p>
                  </a:txBody>
                  <a:tcPr marL="81638" marR="81638" marT="75376" marB="42456" horzOverflow="overflow"/>
                </a:tc>
              </a:tr>
              <a:tr h="527968">
                <a:tc>
                  <a:txBody>
                    <a:bodyPr/>
                    <a:lstStyle/>
                    <a:p>
                      <a:pPr marL="0" marR="0" lvl="0" indent="0" algn="l" defTabSz="449263" rtl="0" eaLnBrk="1" fontAlgn="base" latinLnBrk="0" hangingPunct="0">
                        <a:lnSpc>
                          <a:spcPct val="84000"/>
                        </a:lnSpc>
                        <a:spcBef>
                          <a:spcPts val="175"/>
                        </a:spcBef>
                        <a:spcAft>
                          <a:spcPts val="175"/>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kumimoji="0" lang="en-US" sz="1600" u="none" strike="noStrike" cap="none" normalizeH="0" baseline="0" dirty="0" smtClean="0">
                          <a:ln>
                            <a:noFill/>
                          </a:ln>
                          <a:effectLst/>
                        </a:rPr>
                        <a:t>Classes and Objects</a:t>
                      </a:r>
                      <a:endParaRPr kumimoji="0" lang="en-US" sz="1600" b="1" i="1" u="none" strike="noStrike" cap="none" normalizeH="0" baseline="0" dirty="0" smtClean="0">
                        <a:ln>
                          <a:noFill/>
                        </a:ln>
                        <a:solidFill>
                          <a:srgbClr val="003366"/>
                        </a:solidFill>
                        <a:effectLst/>
                        <a:latin typeface="Arial" pitchFamily="34" charset="0"/>
                        <a:cs typeface="Arial" pitchFamily="34" charset="0"/>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AU" sz="1600" u="none" strike="noStrike" cap="none" normalizeH="0" baseline="0" dirty="0" smtClean="0">
                          <a:ln>
                            <a:noFill/>
                          </a:ln>
                          <a:effectLst/>
                        </a:rPr>
                        <a:t>7,11</a:t>
                      </a:r>
                      <a:endParaRPr kumimoji="0" lang="en-AU" sz="1600" b="1" i="0" u="none" strike="noStrike" cap="none" normalizeH="0" baseline="0" dirty="0" smtClean="0">
                        <a:ln>
                          <a:noFill/>
                        </a:ln>
                        <a:solidFill>
                          <a:srgbClr val="003366"/>
                        </a:solidFill>
                        <a:effectLst/>
                        <a:latin typeface="Arial" pitchFamily="34" charset="0"/>
                        <a:ea typeface="SimSun" pitchFamily="2" charset="-122"/>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1600" dirty="0" err="1" smtClean="0">
                          <a:solidFill>
                            <a:schemeClr val="tx1"/>
                          </a:solidFill>
                        </a:rPr>
                        <a:t>MidTerm</a:t>
                      </a:r>
                      <a:r>
                        <a:rPr lang="en-GB" sz="1600" dirty="0" smtClean="0">
                          <a:solidFill>
                            <a:schemeClr val="tx1"/>
                          </a:solidFill>
                        </a:rPr>
                        <a:t> 1 : 7</a:t>
                      </a:r>
                      <a:r>
                        <a:rPr lang="en-GB" sz="1600" baseline="30000" dirty="0" smtClean="0">
                          <a:solidFill>
                            <a:schemeClr val="tx1"/>
                          </a:solidFill>
                        </a:rPr>
                        <a:t>th</a:t>
                      </a:r>
                      <a:r>
                        <a:rPr lang="en-GB" sz="1600" dirty="0" smtClean="0">
                          <a:solidFill>
                            <a:schemeClr val="tx1"/>
                          </a:solidFill>
                        </a:rPr>
                        <a:t> Week</a:t>
                      </a:r>
                    </a:p>
                  </a:txBody>
                  <a:tcPr marL="81638" marR="81638" marT="75376" marB="42456" horzOverflow="overflow"/>
                </a:tc>
              </a:tr>
              <a:tr h="527968">
                <a:tc>
                  <a:txBody>
                    <a:bodyPr/>
                    <a:lstStyle/>
                    <a:p>
                      <a:pPr marL="0" marR="0" lvl="0" indent="0" algn="l" defTabSz="449263" rtl="0" eaLnBrk="1" fontAlgn="base" latinLnBrk="0" hangingPunct="0">
                        <a:lnSpc>
                          <a:spcPct val="84000"/>
                        </a:lnSpc>
                        <a:spcBef>
                          <a:spcPts val="175"/>
                        </a:spcBef>
                        <a:spcAft>
                          <a:spcPts val="175"/>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kumimoji="0" lang="en-US" sz="1600" u="none" strike="noStrike" cap="none" normalizeH="0" baseline="0" dirty="0" smtClean="0">
                          <a:ln>
                            <a:noFill/>
                          </a:ln>
                          <a:effectLst/>
                        </a:rPr>
                        <a:t>Inheritance, Virtual Functions, and Polymorphism</a:t>
                      </a:r>
                      <a:endParaRPr kumimoji="0" lang="en-US" sz="1600" b="1" i="1" u="none" strike="noStrike" cap="none" normalizeH="0" baseline="0" dirty="0" smtClean="0">
                        <a:ln>
                          <a:noFill/>
                        </a:ln>
                        <a:solidFill>
                          <a:srgbClr val="003366"/>
                        </a:solidFill>
                        <a:effectLst/>
                        <a:latin typeface="Arial" pitchFamily="34" charset="0"/>
                        <a:cs typeface="Arial" pitchFamily="34" charset="0"/>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AU" sz="1600" b="0" i="0" u="none" strike="noStrike" cap="none" normalizeH="0" baseline="0" dirty="0" smtClean="0">
                          <a:ln>
                            <a:noFill/>
                          </a:ln>
                          <a:solidFill>
                            <a:schemeClr val="tx1"/>
                          </a:solidFill>
                          <a:effectLst/>
                          <a:latin typeface="+mn-lt"/>
                          <a:ea typeface="+mn-ea"/>
                        </a:rPr>
                        <a:t>12,13,14</a:t>
                      </a:r>
                      <a:endParaRPr kumimoji="0" lang="en-AU" sz="1600" b="1" i="0" u="none" strike="noStrike" cap="none" normalizeH="0" baseline="0" dirty="0" smtClean="0">
                        <a:ln>
                          <a:noFill/>
                        </a:ln>
                        <a:solidFill>
                          <a:srgbClr val="003366"/>
                        </a:solidFill>
                        <a:effectLst/>
                        <a:latin typeface="Arial" pitchFamily="34" charset="0"/>
                        <a:ea typeface="SimSun" pitchFamily="2" charset="-122"/>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1600" dirty="0" err="1" smtClean="0">
                          <a:solidFill>
                            <a:schemeClr val="tx1"/>
                          </a:solidFill>
                        </a:rPr>
                        <a:t>MidTerm</a:t>
                      </a:r>
                      <a:r>
                        <a:rPr lang="en-GB" sz="1600" dirty="0" smtClean="0">
                          <a:solidFill>
                            <a:schemeClr val="tx1"/>
                          </a:solidFill>
                        </a:rPr>
                        <a:t> 2 : 14</a:t>
                      </a:r>
                      <a:r>
                        <a:rPr lang="en-GB" sz="1600" baseline="30000" dirty="0" smtClean="0">
                          <a:solidFill>
                            <a:schemeClr val="tx1"/>
                          </a:solidFill>
                        </a:rPr>
                        <a:t>th</a:t>
                      </a:r>
                      <a:r>
                        <a:rPr lang="en-GB" sz="1600" dirty="0" smtClean="0">
                          <a:solidFill>
                            <a:schemeClr val="tx1"/>
                          </a:solidFill>
                        </a:rPr>
                        <a:t> Week </a:t>
                      </a:r>
                    </a:p>
                  </a:txBody>
                  <a:tcPr marL="81638" marR="81638" marT="75376" marB="42456" horzOverflow="overflow"/>
                </a:tc>
              </a:tr>
              <a:tr h="322024">
                <a:tc>
                  <a:txBody>
                    <a:bodyPr/>
                    <a:lstStyle/>
                    <a:p>
                      <a:pPr marL="0" marR="0" lvl="0" indent="0" algn="l" defTabSz="449263" rtl="0" eaLnBrk="1" fontAlgn="base" latinLnBrk="0" hangingPunct="0">
                        <a:lnSpc>
                          <a:spcPct val="84000"/>
                        </a:lnSpc>
                        <a:spcBef>
                          <a:spcPts val="175"/>
                        </a:spcBef>
                        <a:spcAft>
                          <a:spcPts val="175"/>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kumimoji="0" lang="en-US" sz="1600" u="none" strike="noStrike" cap="none" normalizeH="0" baseline="0" dirty="0" smtClean="0">
                          <a:ln>
                            <a:noFill/>
                          </a:ln>
                          <a:effectLst/>
                        </a:rPr>
                        <a:t>String</a:t>
                      </a:r>
                      <a:endParaRPr kumimoji="0" lang="en-US" sz="1600" b="1" i="1" u="none" strike="noStrike" cap="none" normalizeH="0" baseline="0" dirty="0" smtClean="0">
                        <a:ln>
                          <a:noFill/>
                        </a:ln>
                        <a:solidFill>
                          <a:srgbClr val="003366"/>
                        </a:solidFill>
                        <a:effectLst/>
                        <a:latin typeface="Arial" pitchFamily="34" charset="0"/>
                        <a:cs typeface="Arial" pitchFamily="34" charset="0"/>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AU" sz="1600" u="none" strike="noStrike" cap="none" normalizeH="0" baseline="0" dirty="0" smtClean="0">
                          <a:ln>
                            <a:noFill/>
                          </a:ln>
                          <a:effectLst/>
                        </a:rPr>
                        <a:t>15</a:t>
                      </a:r>
                      <a:endParaRPr kumimoji="0" lang="en-AU" sz="1600" b="1" i="0" u="none" strike="noStrike" cap="none" normalizeH="0" baseline="0" dirty="0" smtClean="0">
                        <a:ln>
                          <a:noFill/>
                        </a:ln>
                        <a:solidFill>
                          <a:srgbClr val="003366"/>
                        </a:solidFill>
                        <a:effectLst/>
                        <a:latin typeface="Arial" pitchFamily="34" charset="0"/>
                        <a:ea typeface="SimSun" pitchFamily="2" charset="-122"/>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kumimoji="0" lang="en-AU" sz="1600" b="1" i="0" u="none" strike="noStrike" cap="none" normalizeH="0" baseline="0" dirty="0" smtClean="0">
                        <a:ln>
                          <a:noFill/>
                        </a:ln>
                        <a:solidFill>
                          <a:srgbClr val="003366"/>
                        </a:solidFill>
                        <a:effectLst/>
                        <a:latin typeface="Arial" pitchFamily="34" charset="0"/>
                        <a:ea typeface="SimSun" pitchFamily="2" charset="-122"/>
                      </a:endParaRPr>
                    </a:p>
                  </a:txBody>
                  <a:tcPr marL="81638" marR="81638" marT="75376" marB="42456" horzOverflow="overflow"/>
                </a:tc>
              </a:tr>
              <a:tr h="322024">
                <a:tc>
                  <a:txBody>
                    <a:bodyPr/>
                    <a:lstStyle/>
                    <a:p>
                      <a:pPr marL="0" marR="0" lvl="0" indent="0" algn="l" defTabSz="449263" rtl="0" eaLnBrk="1" fontAlgn="base" latinLnBrk="0" hangingPunct="0">
                        <a:lnSpc>
                          <a:spcPct val="84000"/>
                        </a:lnSpc>
                        <a:spcBef>
                          <a:spcPts val="175"/>
                        </a:spcBef>
                        <a:spcAft>
                          <a:spcPts val="175"/>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kumimoji="0" lang="en-US" sz="1600" u="none" strike="noStrike" cap="none" normalizeH="0" baseline="0" dirty="0" smtClean="0">
                          <a:ln>
                            <a:noFill/>
                          </a:ln>
                          <a:effectLst/>
                        </a:rPr>
                        <a:t>The C++ I/O System</a:t>
                      </a:r>
                      <a:endParaRPr kumimoji="0" lang="en-US" sz="1600" b="1" i="1" u="none" strike="noStrike" cap="none" normalizeH="0" baseline="0" dirty="0" smtClean="0">
                        <a:ln>
                          <a:noFill/>
                        </a:ln>
                        <a:solidFill>
                          <a:srgbClr val="003366"/>
                        </a:solidFill>
                        <a:effectLst/>
                        <a:latin typeface="Arial" pitchFamily="34" charset="0"/>
                        <a:cs typeface="Arial" pitchFamily="34" charset="0"/>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kumimoji="0" lang="en-AU" sz="1600" u="none" strike="noStrike" cap="none" normalizeH="0" baseline="0" dirty="0" smtClean="0">
                          <a:ln>
                            <a:noFill/>
                          </a:ln>
                          <a:effectLst/>
                        </a:rPr>
                        <a:t>16</a:t>
                      </a:r>
                      <a:endParaRPr kumimoji="0" lang="en-AU" sz="1600" b="1" i="0" u="none" strike="noStrike" cap="none" normalizeH="0" baseline="0" dirty="0" smtClean="0">
                        <a:ln>
                          <a:noFill/>
                        </a:ln>
                        <a:solidFill>
                          <a:srgbClr val="003366"/>
                        </a:solidFill>
                        <a:effectLst/>
                        <a:latin typeface="Arial" pitchFamily="34" charset="0"/>
                        <a:ea typeface="SimSun" pitchFamily="2" charset="-122"/>
                      </a:endParaRPr>
                    </a:p>
                  </a:txBody>
                  <a:tcPr marL="81638" marR="81638" marT="75376" marB="42456" horzOverflow="overflow"/>
                </a:tc>
                <a:tc>
                  <a:txBody>
                    <a:bodyPr/>
                    <a:lstStyle/>
                    <a:p>
                      <a:pPr marL="0" marR="0" lvl="0" indent="0" algn="ctr" defTabSz="449263" rtl="0" eaLnBrk="1" fontAlgn="base" latinLnBrk="0" hangingPunct="0">
                        <a:lnSpc>
                          <a:spcPct val="84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kumimoji="0" lang="en-AU" sz="1600" b="1" i="0" u="none" strike="noStrike" cap="none" normalizeH="0" baseline="0" dirty="0" smtClean="0">
                        <a:ln>
                          <a:noFill/>
                        </a:ln>
                        <a:solidFill>
                          <a:srgbClr val="003366"/>
                        </a:solidFill>
                        <a:effectLst/>
                        <a:latin typeface="Arial" pitchFamily="34" charset="0"/>
                        <a:ea typeface="SimSun" pitchFamily="2" charset="-122"/>
                      </a:endParaRPr>
                    </a:p>
                  </a:txBody>
                  <a:tcPr marL="81638" marR="81638" marT="75376" marB="42456" horzOverflow="overflow"/>
                </a:tc>
              </a:tr>
            </a:tbl>
          </a:graphicData>
        </a:graphic>
      </p:graphicFrame>
    </p:spTree>
    <p:extLst>
      <p:ext uri="{BB962C8B-B14F-4D97-AF65-F5344CB8AC3E}">
        <p14:creationId xmlns:p14="http://schemas.microsoft.com/office/powerpoint/2010/main" val="29834375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dirty="0"/>
              <a:t>Assessment</a:t>
            </a:r>
          </a:p>
        </p:txBody>
      </p:sp>
      <p:sp>
        <p:nvSpPr>
          <p:cNvPr id="3" name="Text Placeholder 2"/>
          <p:cNvSpPr>
            <a:spLocks noGrp="1"/>
          </p:cNvSpPr>
          <p:nvPr>
            <p:ph type="body" idx="1"/>
          </p:nvPr>
        </p:nvSpPr>
        <p:spPr/>
        <p:txBody>
          <a:bodyPr/>
          <a:lstStyle/>
          <a:p>
            <a:r>
              <a:rPr lang="en-GB" dirty="0" smtClean="0"/>
              <a:t>Course Assessment</a:t>
            </a:r>
            <a:endParaRPr lang="en-GB" dirty="0"/>
          </a:p>
        </p:txBody>
      </p:sp>
      <p:sp>
        <p:nvSpPr>
          <p:cNvPr id="4" name="Text Placeholder 3"/>
          <p:cNvSpPr>
            <a:spLocks noGrp="1"/>
          </p:cNvSpPr>
          <p:nvPr>
            <p:ph type="body" sz="half" idx="3"/>
          </p:nvPr>
        </p:nvSpPr>
        <p:spPr/>
        <p:txBody>
          <a:bodyPr/>
          <a:lstStyle/>
          <a:p>
            <a:r>
              <a:rPr lang="en-GB" b="1" dirty="0"/>
              <a:t>GRADING</a:t>
            </a:r>
            <a:endParaRPr lang="en-GB" dirty="0"/>
          </a:p>
        </p:txBody>
      </p:sp>
      <p:sp>
        <p:nvSpPr>
          <p:cNvPr id="2" name="Content Placeholder 1"/>
          <p:cNvSpPr>
            <a:spLocks noGrp="1"/>
          </p:cNvSpPr>
          <p:nvPr>
            <p:ph sz="quarter" idx="2"/>
          </p:nvPr>
        </p:nvSpPr>
        <p:spPr/>
        <p:txBody>
          <a:bodyPr>
            <a:normAutofit fontScale="92500" lnSpcReduction="10000"/>
          </a:bodyPr>
          <a:lstStyle/>
          <a:p>
            <a:pPr algn="l" rtl="0"/>
            <a:r>
              <a:rPr lang="en-GB" dirty="0" smtClean="0"/>
              <a:t>Mid1			15%</a:t>
            </a:r>
          </a:p>
          <a:p>
            <a:pPr algn="l" rtl="0"/>
            <a:r>
              <a:rPr lang="en-GB" dirty="0" smtClean="0"/>
              <a:t>Mid2			15%</a:t>
            </a:r>
          </a:p>
          <a:p>
            <a:pPr algn="l" rtl="0"/>
            <a:r>
              <a:rPr lang="en-GB" dirty="0" smtClean="0"/>
              <a:t>Lab Work			20%</a:t>
            </a:r>
          </a:p>
          <a:p>
            <a:pPr algn="l" rtl="0"/>
            <a:r>
              <a:rPr lang="en-GB" dirty="0" smtClean="0"/>
              <a:t>Q and Participation	10% </a:t>
            </a:r>
          </a:p>
          <a:p>
            <a:pPr algn="l" rtl="0"/>
            <a:r>
              <a:rPr lang="en-GB" dirty="0" smtClean="0"/>
              <a:t>Final Exam		40%</a:t>
            </a:r>
          </a:p>
          <a:p>
            <a:pPr marL="118860" indent="0">
              <a:buNone/>
            </a:pPr>
            <a:r>
              <a:rPr lang="en-GB" dirty="0" smtClean="0"/>
              <a:t>______________________</a:t>
            </a:r>
          </a:p>
          <a:p>
            <a:pPr marL="118860" indent="0">
              <a:buNone/>
            </a:pPr>
            <a:r>
              <a:rPr lang="en-GB" dirty="0"/>
              <a:t>	</a:t>
            </a:r>
            <a:r>
              <a:rPr lang="en-GB" dirty="0" smtClean="0"/>
              <a:t>		        100%</a:t>
            </a:r>
            <a:endParaRPr lang="en-GB" dirty="0"/>
          </a:p>
        </p:txBody>
      </p:sp>
      <p:sp>
        <p:nvSpPr>
          <p:cNvPr id="6" name="Content Placeholder 5"/>
          <p:cNvSpPr>
            <a:spLocks noGrp="1"/>
          </p:cNvSpPr>
          <p:nvPr>
            <p:ph sz="quarter" idx="4"/>
          </p:nvPr>
        </p:nvSpPr>
        <p:spPr/>
        <p:txBody>
          <a:bodyPr>
            <a:normAutofit fontScale="92500" lnSpcReduction="10000"/>
          </a:bodyPr>
          <a:lstStyle/>
          <a:p>
            <a:pPr algn="l" rtl="0"/>
            <a:r>
              <a:rPr lang="en-GB" dirty="0" smtClean="0"/>
              <a:t> </a:t>
            </a:r>
            <a:r>
              <a:rPr lang="en-GB" dirty="0"/>
              <a:t>There will be a total of </a:t>
            </a:r>
            <a:r>
              <a:rPr lang="en-GB" dirty="0" smtClean="0"/>
              <a:t>100 </a:t>
            </a:r>
            <a:r>
              <a:rPr lang="en-GB" dirty="0"/>
              <a:t>points, distributed over weekly quizzes and responses, book review, tests and assignments. For the course grade, </a:t>
            </a:r>
            <a:endParaRPr lang="en-GB" dirty="0" smtClean="0"/>
          </a:p>
          <a:p>
            <a:pPr algn="l" rtl="0"/>
            <a:r>
              <a:rPr lang="en-GB" dirty="0" smtClean="0"/>
              <a:t>“</a:t>
            </a:r>
            <a:r>
              <a:rPr lang="en-GB" dirty="0"/>
              <a:t>A”= 90 points or more, </a:t>
            </a:r>
            <a:endParaRPr lang="en-GB" dirty="0" smtClean="0"/>
          </a:p>
          <a:p>
            <a:pPr algn="l" rtl="0"/>
            <a:r>
              <a:rPr lang="en-GB" dirty="0" smtClean="0"/>
              <a:t>“</a:t>
            </a:r>
            <a:r>
              <a:rPr lang="en-GB" dirty="0"/>
              <a:t>B” = 80-89, </a:t>
            </a:r>
            <a:endParaRPr lang="en-GB" dirty="0" smtClean="0"/>
          </a:p>
          <a:p>
            <a:pPr algn="l" rtl="0"/>
            <a:r>
              <a:rPr lang="en-GB" dirty="0" smtClean="0"/>
              <a:t>“</a:t>
            </a:r>
            <a:r>
              <a:rPr lang="en-GB" dirty="0"/>
              <a:t>C” = </a:t>
            </a:r>
            <a:r>
              <a:rPr lang="en-GB" dirty="0" smtClean="0"/>
              <a:t>70-79, </a:t>
            </a:r>
          </a:p>
          <a:p>
            <a:pPr algn="l" rtl="0"/>
            <a:r>
              <a:rPr lang="en-GB" dirty="0" smtClean="0"/>
              <a:t>“</a:t>
            </a:r>
            <a:r>
              <a:rPr lang="en-GB" dirty="0"/>
              <a:t>D” = 60-69, </a:t>
            </a:r>
            <a:endParaRPr lang="en-GB" dirty="0" smtClean="0"/>
          </a:p>
          <a:p>
            <a:pPr algn="l" rtl="0"/>
            <a:r>
              <a:rPr lang="en-GB" dirty="0" smtClean="0"/>
              <a:t>“</a:t>
            </a:r>
            <a:r>
              <a:rPr lang="en-GB" dirty="0"/>
              <a:t>F” = 59 and below.</a:t>
            </a:r>
          </a:p>
        </p:txBody>
      </p:sp>
      <p:sp>
        <p:nvSpPr>
          <p:cNvPr id="7" name="Footer Placeholder 6"/>
          <p:cNvSpPr>
            <a:spLocks noGrp="1"/>
          </p:cNvSpPr>
          <p:nvPr>
            <p:ph type="ftr" sz="quarter" idx="11"/>
          </p:nvPr>
        </p:nvSpPr>
        <p:spPr/>
        <p:txBody>
          <a:bodyPr/>
          <a:lstStyle/>
          <a:p>
            <a:r>
              <a:rPr lang="en-US" smtClean="0"/>
              <a:t>Nouf Aljaffan (C) 2012 - CSC 1201 Course at KSU</a:t>
            </a:r>
            <a:endParaRPr lang="en-US"/>
          </a:p>
        </p:txBody>
      </p:sp>
    </p:spTree>
    <p:extLst>
      <p:ext uri="{BB962C8B-B14F-4D97-AF65-F5344CB8AC3E}">
        <p14:creationId xmlns:p14="http://schemas.microsoft.com/office/powerpoint/2010/main" val="14895105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r>
              <a:rPr lang="en-US" smtClean="0"/>
              <a:t>Nouf Aljaffan (C) 2012 - CSC 1201 Course at KSU</a:t>
            </a: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5015" y="1730567"/>
            <a:ext cx="3592462" cy="3592839"/>
          </a:xfrm>
          <a:prstGeom prst="rect">
            <a:avLst/>
          </a:prstGeom>
        </p:spPr>
      </p:pic>
    </p:spTree>
    <p:extLst>
      <p:ext uri="{BB962C8B-B14F-4D97-AF65-F5344CB8AC3E}">
        <p14:creationId xmlns:p14="http://schemas.microsoft.com/office/powerpoint/2010/main" val="2209362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tIns="32002"/>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3600" dirty="0"/>
              <a:t>CS1201: General Information</a:t>
            </a:r>
          </a:p>
        </p:txBody>
      </p:sp>
      <p:sp>
        <p:nvSpPr>
          <p:cNvPr id="5122" name="Rectangle 2"/>
          <p:cNvSpPr>
            <a:spLocks noGrp="1" noChangeArrowheads="1"/>
          </p:cNvSpPr>
          <p:nvPr>
            <p:ph idx="1"/>
          </p:nvPr>
        </p:nvSpPr>
        <p:spPr>
          <a:ln/>
        </p:spPr>
        <p:txBody>
          <a:bodyPr tIns="20573" anchor="ctr">
            <a:normAutofit fontScale="92500" lnSpcReduction="10000"/>
          </a:bodyPr>
          <a:lstStyle/>
          <a:p>
            <a:pPr marL="195843" indent="-195843">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3300" dirty="0">
                <a:latin typeface="TimesNewRomanPSMT" pitchFamily="32" charset="0"/>
                <a:ea typeface="TimesNewRomanPSMT" pitchFamily="32" charset="0"/>
                <a:cs typeface="TimesNewRomanPSMT" pitchFamily="32" charset="0"/>
              </a:rPr>
              <a:t>Lecturer:</a:t>
            </a:r>
          </a:p>
          <a:p>
            <a:pPr marL="587529" lvl="2" indent="-390246">
              <a:lnSpc>
                <a:spcPct val="95000"/>
              </a:lnSpc>
              <a:buSzPct val="45000"/>
              <a:buFont typeface="Wingdings" pitchFamily="2"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3300" dirty="0" err="1">
                <a:latin typeface="TimesNewRomanPSMT" pitchFamily="32" charset="0"/>
                <a:ea typeface="TimesNewRomanPSMT" pitchFamily="32" charset="0"/>
                <a:cs typeface="TimesNewRomanPSMT" pitchFamily="32" charset="0"/>
              </a:rPr>
              <a:t>Nouf</a:t>
            </a:r>
            <a:r>
              <a:rPr lang="en-GB" sz="3300" dirty="0">
                <a:latin typeface="TimesNewRomanPSMT" pitchFamily="32" charset="0"/>
                <a:ea typeface="TimesNewRomanPSMT" pitchFamily="32" charset="0"/>
                <a:cs typeface="TimesNewRomanPSMT" pitchFamily="32" charset="0"/>
              </a:rPr>
              <a:t> </a:t>
            </a:r>
            <a:r>
              <a:rPr lang="en-GB" sz="3300" dirty="0" err="1">
                <a:latin typeface="TimesNewRomanPSMT" pitchFamily="32" charset="0"/>
                <a:ea typeface="TimesNewRomanPSMT" pitchFamily="32" charset="0"/>
                <a:cs typeface="TimesNewRomanPSMT" pitchFamily="32" charset="0"/>
              </a:rPr>
              <a:t>Aljaffan</a:t>
            </a:r>
            <a:r>
              <a:rPr lang="en-GB" sz="3300" dirty="0">
                <a:latin typeface="TimesNewRomanPSMT" pitchFamily="32" charset="0"/>
                <a:ea typeface="TimesNewRomanPSMT" pitchFamily="32" charset="0"/>
                <a:cs typeface="TimesNewRomanPSMT" pitchFamily="32" charset="0"/>
              </a:rPr>
              <a:t>. </a:t>
            </a:r>
          </a:p>
          <a:p>
            <a:pPr marL="797819" lvl="3" indent="-390246">
              <a:lnSpc>
                <a:spcPct val="95000"/>
              </a:lnSpc>
              <a:buSzPct val="45000"/>
              <a:buFont typeface="Wingdings" pitchFamily="2"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2900" dirty="0">
                <a:latin typeface="TimesNewRomanPSMT" pitchFamily="32" charset="0"/>
                <a:ea typeface="TimesNewRomanPSMT" pitchFamily="32" charset="0"/>
                <a:cs typeface="TimesNewRomanPSMT" pitchFamily="32" charset="0"/>
              </a:rPr>
              <a:t>Office place: </a:t>
            </a:r>
            <a:r>
              <a:rPr lang="en-GB" sz="2500" i="1" dirty="0">
                <a:latin typeface="TimesNewRomanPSMT" pitchFamily="32" charset="0"/>
                <a:ea typeface="TimesNewRomanPSMT" pitchFamily="32" charset="0"/>
                <a:cs typeface="TimesNewRomanPSMT" pitchFamily="32" charset="0"/>
              </a:rPr>
              <a:t>Room 24, 2</a:t>
            </a:r>
            <a:r>
              <a:rPr lang="en-GB" sz="2500" i="1" baseline="30000" dirty="0">
                <a:latin typeface="TimesNewRomanPSMT" pitchFamily="32" charset="0"/>
                <a:ea typeface="TimesNewRomanPSMT" pitchFamily="32" charset="0"/>
                <a:cs typeface="TimesNewRomanPSMT" pitchFamily="32" charset="0"/>
              </a:rPr>
              <a:t>nd</a:t>
            </a:r>
            <a:r>
              <a:rPr lang="en-GB" sz="2500" i="1" dirty="0">
                <a:latin typeface="TimesNewRomanPSMT" pitchFamily="32" charset="0"/>
                <a:ea typeface="TimesNewRomanPSMT" pitchFamily="32" charset="0"/>
                <a:cs typeface="TimesNewRomanPSMT" pitchFamily="32" charset="0"/>
              </a:rPr>
              <a:t> floor, B building</a:t>
            </a:r>
          </a:p>
          <a:p>
            <a:pPr marL="195843" indent="-195843">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3300" dirty="0">
                <a:latin typeface="TimesNewRomanPSMT" pitchFamily="32" charset="0"/>
                <a:ea typeface="TimesNewRomanPSMT" pitchFamily="32" charset="0"/>
                <a:cs typeface="TimesNewRomanPSMT" pitchFamily="32" charset="0"/>
              </a:rPr>
              <a:t>		</a:t>
            </a:r>
            <a:endParaRPr lang="en-GB" sz="3300" dirty="0">
              <a:latin typeface="TimesNewRomanPSMT" pitchFamily="32" charset="0"/>
              <a:ea typeface="TimesNewRomanPSMT" pitchFamily="32" charset="0"/>
              <a:cs typeface="TimesNewRomanPSMT" pitchFamily="32" charset="0"/>
              <a:hlinkClick r:id="rId3"/>
            </a:endParaRPr>
          </a:p>
          <a:p>
            <a:pPr marL="518408" indent="-518408">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2900" dirty="0">
                <a:latin typeface="TimesNewRomanPSMT" pitchFamily="32" charset="0"/>
                <a:ea typeface="TimesNewRomanPSMT" pitchFamily="32" charset="0"/>
                <a:cs typeface="TimesNewRomanPSMT" pitchFamily="32" charset="0"/>
              </a:rPr>
              <a:t>Best way to reach me: </a:t>
            </a:r>
          </a:p>
          <a:p>
            <a:pPr marL="792699" lvl="1" indent="-518408">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2500" dirty="0">
                <a:solidFill>
                  <a:srgbClr val="3333CD"/>
                </a:solidFill>
                <a:latin typeface="TimesNewRomanPSMT" pitchFamily="32" charset="0"/>
                <a:ea typeface="TimesNewRomanPSMT" pitchFamily="32" charset="0"/>
                <a:cs typeface="TimesNewRomanPSMT" pitchFamily="32" charset="0"/>
              </a:rPr>
              <a:t>E-mail</a:t>
            </a:r>
            <a:r>
              <a:rPr lang="en-GB" sz="2500" dirty="0">
                <a:latin typeface="TimesNewRomanPSMT" pitchFamily="32" charset="0"/>
                <a:ea typeface="TimesNewRomanPSMT" pitchFamily="32" charset="0"/>
                <a:cs typeface="TimesNewRomanPSMT" pitchFamily="32" charset="0"/>
              </a:rPr>
              <a:t> 	</a:t>
            </a:r>
            <a:r>
              <a:rPr lang="en-GB" sz="2500" dirty="0">
                <a:latin typeface="TimesNewRomanPSMT" pitchFamily="32" charset="0"/>
                <a:ea typeface="TimesNewRomanPSMT" pitchFamily="32" charset="0"/>
                <a:cs typeface="TimesNewRomanPSMT" pitchFamily="32" charset="0"/>
                <a:hlinkClick r:id="rId3"/>
              </a:rPr>
              <a:t>naljaffan@ksu.edu.sa</a:t>
            </a:r>
            <a:endParaRPr lang="en-GB" sz="2500" dirty="0">
              <a:latin typeface="TimesNewRomanPSMT" pitchFamily="32" charset="0"/>
              <a:ea typeface="TimesNewRomanPSMT" pitchFamily="32" charset="0"/>
              <a:cs typeface="TimesNewRomanPSMT" pitchFamily="32" charset="0"/>
            </a:endParaRPr>
          </a:p>
          <a:p>
            <a:pPr marL="792699" lvl="1" indent="-518408">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2900" dirty="0">
                <a:latin typeface="TimesNewRomanPSMT" pitchFamily="32" charset="0"/>
                <a:ea typeface="TimesNewRomanPSMT" pitchFamily="32" charset="0"/>
                <a:cs typeface="TimesNewRomanPSMT" pitchFamily="32" charset="0"/>
              </a:rPr>
              <a:t>Office Hours: </a:t>
            </a:r>
            <a:r>
              <a:rPr lang="en-GB" sz="2500" dirty="0">
                <a:latin typeface="TimesNewRomanPSMT" pitchFamily="32" charset="0"/>
                <a:ea typeface="TimesNewRomanPSMT" pitchFamily="32" charset="0"/>
                <a:cs typeface="TimesNewRomanPSMT" pitchFamily="32" charset="0"/>
              </a:rPr>
              <a:t>Check my schedule on my web site</a:t>
            </a:r>
          </a:p>
          <a:p>
            <a:pPr marL="792699" lvl="1" indent="-518408">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GB" sz="2200" dirty="0">
              <a:latin typeface="TimesNewRomanPSMT" pitchFamily="32" charset="0"/>
              <a:ea typeface="TimesNewRomanPSMT" pitchFamily="32" charset="0"/>
              <a:cs typeface="TimesNewRomanPSMT" pitchFamily="32" charset="0"/>
            </a:endParaRPr>
          </a:p>
          <a:p>
            <a:pPr marL="518408" indent="-518408">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3300" dirty="0">
                <a:latin typeface="TimesNewRomanPSMT" pitchFamily="32" charset="0"/>
                <a:ea typeface="TimesNewRomanPSMT" pitchFamily="32" charset="0"/>
                <a:cs typeface="TimesNewRomanPSMT" pitchFamily="32" charset="0"/>
              </a:rPr>
              <a:t>Website : </a:t>
            </a:r>
          </a:p>
          <a:p>
            <a:pPr marL="792699" lvl="1" indent="-518408">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2900" dirty="0"/>
              <a:t>faculty.ksu.edu.sa/</a:t>
            </a:r>
            <a:r>
              <a:rPr lang="en-GB" sz="2900" b="1" dirty="0" err="1"/>
              <a:t>aljaffan</a:t>
            </a:r>
            <a:r>
              <a:rPr lang="en-GB" sz="2900" dirty="0"/>
              <a:t>/</a:t>
            </a:r>
          </a:p>
        </p:txBody>
      </p:sp>
    </p:spTree>
    <p:extLst>
      <p:ext uri="{BB962C8B-B14F-4D97-AF65-F5344CB8AC3E}">
        <p14:creationId xmlns:p14="http://schemas.microsoft.com/office/powerpoint/2010/main" val="10878475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943734" y="750702"/>
            <a:ext cx="2743200" cy="859739"/>
          </a:xfrm>
        </p:spPr>
        <p:txBody>
          <a:bodyPr/>
          <a:lstStyle/>
          <a:p>
            <a:r>
              <a:rPr lang="en-GB" dirty="0" smtClean="0"/>
              <a:t>Resources</a:t>
            </a:r>
            <a:endParaRPr lang="en-GB" dirty="0"/>
          </a:p>
        </p:txBody>
      </p:sp>
      <p:sp>
        <p:nvSpPr>
          <p:cNvPr id="7" name="Footer Placeholder 6"/>
          <p:cNvSpPr>
            <a:spLocks noGrp="1"/>
          </p:cNvSpPr>
          <p:nvPr>
            <p:ph type="ftr" sz="quarter" idx="11"/>
          </p:nvPr>
        </p:nvSpPr>
        <p:spPr/>
        <p:txBody>
          <a:bodyPr>
            <a:normAutofit/>
          </a:bodyPr>
          <a:lstStyle/>
          <a:p>
            <a:r>
              <a:rPr lang="en-US" dirty="0" err="1" smtClean="0"/>
              <a:t>Nouf</a:t>
            </a:r>
            <a:r>
              <a:rPr lang="en-US" dirty="0" smtClean="0"/>
              <a:t> </a:t>
            </a:r>
            <a:r>
              <a:rPr lang="en-US" dirty="0" err="1" smtClean="0"/>
              <a:t>Aljaffan</a:t>
            </a:r>
            <a:r>
              <a:rPr lang="en-US" dirty="0" smtClean="0"/>
              <a:t> (C) 2012 - CSC 1201 Course at KSU</a:t>
            </a:r>
            <a:endParaRPr lang="en-US" dirty="0"/>
          </a:p>
        </p:txBody>
      </p:sp>
      <p:pic>
        <p:nvPicPr>
          <p:cNvPr id="14" name="Picture Placeholder 13"/>
          <p:cNvPicPr>
            <a:picLocks noGrp="1" noChangeAspect="1"/>
          </p:cNvPicPr>
          <p:nvPr>
            <p:ph type="pic" idx="1"/>
          </p:nvPr>
        </p:nvPicPr>
        <p:blipFill>
          <a:blip r:embed="rId3">
            <a:extLst>
              <a:ext uri="{28A0092B-C50C-407E-A947-70E740481C1C}">
                <a14:useLocalDpi xmlns:a14="http://schemas.microsoft.com/office/drawing/2010/main" val="0"/>
              </a:ext>
            </a:extLst>
          </a:blip>
          <a:stretch>
            <a:fillRect/>
          </a:stretch>
        </p:blipFill>
        <p:spPr>
          <a:xfrm>
            <a:off x="1632713" y="1403945"/>
            <a:ext cx="2819355" cy="3472348"/>
          </a:xfrm>
          <a:prstGeom prst="rect">
            <a:avLst/>
          </a:prstGeom>
          <a:noFill/>
          <a:ln>
            <a:noFill/>
          </a:ln>
        </p:spPr>
      </p:pic>
      <p:sp>
        <p:nvSpPr>
          <p:cNvPr id="12" name="Text Placeholder 11"/>
          <p:cNvSpPr>
            <a:spLocks noGrp="1"/>
          </p:cNvSpPr>
          <p:nvPr>
            <p:ph type="body" sz="half" idx="2"/>
          </p:nvPr>
        </p:nvSpPr>
        <p:spPr>
          <a:xfrm>
            <a:off x="914220" y="4474190"/>
            <a:ext cx="4419600" cy="1633320"/>
          </a:xfrm>
        </p:spPr>
        <p:txBody>
          <a:bodyPr>
            <a:normAutofit/>
          </a:bodyPr>
          <a:lstStyle/>
          <a:p>
            <a:pPr marL="259204" indent="-259204">
              <a:buFont typeface="Arial" pitchFamily="34" charset="0"/>
              <a:buChar char="•"/>
            </a:pPr>
            <a:r>
              <a:rPr lang="en-GB" dirty="0" err="1" smtClean="0">
                <a:solidFill>
                  <a:schemeClr val="tx1"/>
                </a:solidFill>
                <a:ea typeface="msmincho" charset="0"/>
                <a:cs typeface="msmincho" charset="0"/>
              </a:rPr>
              <a:t>TextBook</a:t>
            </a:r>
            <a:r>
              <a:rPr lang="en-GB" dirty="0" smtClean="0">
                <a:solidFill>
                  <a:schemeClr val="tx1"/>
                </a:solidFill>
                <a:ea typeface="msmincho" charset="0"/>
                <a:cs typeface="msmincho" charset="0"/>
              </a:rPr>
              <a:t>: C</a:t>
            </a:r>
            <a:r>
              <a:rPr lang="en-GB" dirty="0">
                <a:solidFill>
                  <a:schemeClr val="tx1"/>
                </a:solidFill>
                <a:ea typeface="msmincho" charset="0"/>
                <a:cs typeface="msmincho" charset="0"/>
              </a:rPr>
              <a:t>++ from the ground </a:t>
            </a:r>
            <a:r>
              <a:rPr lang="en-GB" dirty="0" smtClean="0">
                <a:solidFill>
                  <a:schemeClr val="tx1"/>
                </a:solidFill>
                <a:ea typeface="msmincho" charset="0"/>
                <a:cs typeface="msmincho" charset="0"/>
              </a:rPr>
              <a:t>up by Herbert </a:t>
            </a:r>
            <a:r>
              <a:rPr lang="en-GB" dirty="0" err="1">
                <a:solidFill>
                  <a:schemeClr val="tx1"/>
                </a:solidFill>
                <a:ea typeface="msmincho" charset="0"/>
                <a:cs typeface="msmincho" charset="0"/>
              </a:rPr>
              <a:t>Schildt</a:t>
            </a:r>
            <a:r>
              <a:rPr lang="en-GB" dirty="0" smtClean="0">
                <a:solidFill>
                  <a:schemeClr val="tx1"/>
                </a:solidFill>
                <a:ea typeface="msmincho" charset="0"/>
                <a:cs typeface="msmincho" charset="0"/>
              </a:rPr>
              <a:t>.. </a:t>
            </a:r>
            <a:r>
              <a:rPr lang="en-GB" dirty="0">
                <a:solidFill>
                  <a:schemeClr val="tx1"/>
                </a:solidFill>
                <a:ea typeface="msmincho" charset="0"/>
                <a:cs typeface="msmincho" charset="0"/>
              </a:rPr>
              <a:t>. 4</a:t>
            </a:r>
            <a:r>
              <a:rPr lang="en-GB" baseline="30000" dirty="0">
                <a:solidFill>
                  <a:schemeClr val="tx1"/>
                </a:solidFill>
                <a:ea typeface="msmincho" charset="0"/>
                <a:cs typeface="msmincho" charset="0"/>
              </a:rPr>
              <a:t>th</a:t>
            </a:r>
            <a:r>
              <a:rPr lang="en-GB" dirty="0">
                <a:solidFill>
                  <a:schemeClr val="tx1"/>
                </a:solidFill>
                <a:ea typeface="msmincho" charset="0"/>
                <a:cs typeface="msmincho" charset="0"/>
              </a:rPr>
              <a:t> </a:t>
            </a:r>
            <a:r>
              <a:rPr lang="en-GB" dirty="0" smtClean="0">
                <a:solidFill>
                  <a:schemeClr val="tx1"/>
                </a:solidFill>
                <a:ea typeface="msmincho" charset="0"/>
                <a:cs typeface="msmincho" charset="0"/>
              </a:rPr>
              <a:t>Ed</a:t>
            </a:r>
          </a:p>
          <a:p>
            <a:pPr marL="259204" indent="-259204">
              <a:buFont typeface="Arial" pitchFamily="34" charset="0"/>
              <a:buChar char="•"/>
            </a:pPr>
            <a:endParaRPr lang="en-GB" dirty="0" smtClean="0">
              <a:solidFill>
                <a:schemeClr val="tx1"/>
              </a:solidFill>
              <a:ea typeface="msmincho" charset="0"/>
              <a:cs typeface="msmincho" charset="0"/>
            </a:endParaRPr>
          </a:p>
        </p:txBody>
      </p:sp>
      <p:sp>
        <p:nvSpPr>
          <p:cNvPr id="16" name="TextBox 15"/>
          <p:cNvSpPr txBox="1"/>
          <p:nvPr/>
        </p:nvSpPr>
        <p:spPr>
          <a:xfrm>
            <a:off x="5682397" y="2057188"/>
            <a:ext cx="3265875" cy="3900185"/>
          </a:xfrm>
          <a:prstGeom prst="rect">
            <a:avLst/>
          </a:prstGeom>
          <a:noFill/>
        </p:spPr>
        <p:txBody>
          <a:bodyPr wrap="square" lIns="82945" tIns="41473" rIns="82945" bIns="41473" rtlCol="0">
            <a:spAutoFit/>
          </a:bodyPr>
          <a:lstStyle/>
          <a:p>
            <a:r>
              <a:rPr lang="en-GB" sz="1600" b="1" dirty="0">
                <a:solidFill>
                  <a:schemeClr val="accent5">
                    <a:lumMod val="60000"/>
                    <a:lumOff val="40000"/>
                  </a:schemeClr>
                </a:solidFill>
                <a:latin typeface="TimesNewRomanPSMT" pitchFamily="32" charset="0"/>
                <a:ea typeface="TimesNewRomanPSMT" pitchFamily="32" charset="0"/>
                <a:cs typeface="TimesNewRomanPSMT" pitchFamily="32" charset="0"/>
              </a:rPr>
              <a:t> Other alternatives</a:t>
            </a:r>
          </a:p>
          <a:p>
            <a:pPr marL="311045" indent="-311045">
              <a:buFont typeface="Arial" pitchFamily="34" charset="0"/>
              <a:buChar char="•"/>
            </a:pPr>
            <a:r>
              <a:rPr lang="en-GB" sz="1600" b="1" dirty="0"/>
              <a:t>Hand-outs and lecture notes.</a:t>
            </a:r>
          </a:p>
          <a:p>
            <a:endParaRPr lang="en-GB" dirty="0"/>
          </a:p>
          <a:p>
            <a:pPr marL="311045" indent="-311045">
              <a:buFont typeface="Arial" pitchFamily="34" charset="0"/>
              <a:buChar char="•"/>
            </a:pPr>
            <a:r>
              <a:rPr lang="en-GB" b="1" dirty="0"/>
              <a:t>Text book :</a:t>
            </a:r>
            <a:r>
              <a:rPr lang="en-GB" dirty="0"/>
              <a:t> C++ How to Program, by H. M. </a:t>
            </a:r>
            <a:r>
              <a:rPr lang="en-GB" dirty="0" err="1"/>
              <a:t>Deitel</a:t>
            </a:r>
            <a:r>
              <a:rPr lang="en-GB" dirty="0"/>
              <a:t> &amp; P. J. </a:t>
            </a:r>
            <a:r>
              <a:rPr lang="en-GB" dirty="0" err="1"/>
              <a:t>Deitel</a:t>
            </a:r>
            <a:r>
              <a:rPr lang="en-GB" dirty="0"/>
              <a:t>, Fifth Edition</a:t>
            </a:r>
          </a:p>
          <a:p>
            <a:pPr marL="311045" indent="-311045">
              <a:buFont typeface="Arial" pitchFamily="34" charset="0"/>
              <a:buChar char="•"/>
            </a:pPr>
            <a:endParaRPr lang="en-GB" dirty="0">
              <a:ea typeface="msmincho" charset="0"/>
              <a:cs typeface="msmincho" charset="0"/>
            </a:endParaRPr>
          </a:p>
          <a:p>
            <a:pPr marL="311045" indent="-311045">
              <a:buFont typeface="Arial" pitchFamily="34" charset="0"/>
              <a:buChar char="•"/>
            </a:pPr>
            <a:r>
              <a:rPr lang="en-GB" b="1" dirty="0" err="1">
                <a:ea typeface="msmincho" charset="0"/>
                <a:cs typeface="msmincho" charset="0"/>
              </a:rPr>
              <a:t>Ebook</a:t>
            </a:r>
            <a:r>
              <a:rPr lang="en-GB" b="1" dirty="0">
                <a:ea typeface="msmincho" charset="0"/>
                <a:cs typeface="msmincho" charset="0"/>
              </a:rPr>
              <a:t>:</a:t>
            </a:r>
          </a:p>
          <a:p>
            <a:r>
              <a:rPr lang="en-GB" dirty="0">
                <a:solidFill>
                  <a:schemeClr val="accent3">
                    <a:lumMod val="75000"/>
                  </a:schemeClr>
                </a:solidFill>
                <a:ea typeface="msmincho" charset="0"/>
                <a:cs typeface="msmincho" charset="0"/>
                <a:hlinkClick r:id="rId4"/>
              </a:rPr>
              <a:t>http://tvn-moscow.ru/download/books/cpp/H.Schildt.Cpp.The.Complete.Reference.4th.Edition.ENG.pdf</a:t>
            </a:r>
            <a:endParaRPr lang="en-GB" dirty="0">
              <a:solidFill>
                <a:schemeClr val="accent3">
                  <a:lumMod val="75000"/>
                </a:schemeClr>
              </a:solidFill>
              <a:ea typeface="msmincho" charset="0"/>
              <a:cs typeface="msmincho" charset="0"/>
            </a:endParaRPr>
          </a:p>
          <a:p>
            <a:endParaRPr lang="en-GB" dirty="0">
              <a:ea typeface="msmincho" charset="0"/>
              <a:cs typeface="msmincho" charset="0"/>
            </a:endParaRPr>
          </a:p>
          <a:p>
            <a:endParaRPr lang="en-GB" dirty="0"/>
          </a:p>
        </p:txBody>
      </p:sp>
    </p:spTree>
    <p:extLst>
      <p:ext uri="{BB962C8B-B14F-4D97-AF65-F5344CB8AC3E}">
        <p14:creationId xmlns:p14="http://schemas.microsoft.com/office/powerpoint/2010/main" val="906570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a:t>Resources</a:t>
            </a:r>
          </a:p>
        </p:txBody>
      </p:sp>
      <p:sp>
        <p:nvSpPr>
          <p:cNvPr id="6146" name="Rectangle 2"/>
          <p:cNvSpPr>
            <a:spLocks noGrp="1" noChangeArrowheads="1"/>
          </p:cNvSpPr>
          <p:nvPr>
            <p:ph idx="1"/>
          </p:nvPr>
        </p:nvSpPr>
        <p:spPr>
          <a:ln/>
        </p:spPr>
        <p:txBody>
          <a:bodyPr tIns="18287" anchor="ctr">
            <a:normAutofit fontScale="77500" lnSpcReduction="20000"/>
          </a:bodyPr>
          <a:lstStyle/>
          <a:p>
            <a:pPr marL="0" indent="0">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dirty="0" smtClean="0">
                <a:latin typeface="TimesNewRomanPSMT" pitchFamily="32" charset="0"/>
                <a:ea typeface="TimesNewRomanPSMT" pitchFamily="32" charset="0"/>
                <a:cs typeface="TimesNewRomanPSMT" pitchFamily="32" charset="0"/>
              </a:rPr>
              <a:t> </a:t>
            </a:r>
            <a:r>
              <a:rPr lang="en-GB" dirty="0">
                <a:latin typeface="TimesNewRomanPSMT" pitchFamily="32" charset="0"/>
                <a:ea typeface="TimesNewRomanPSMT" pitchFamily="32" charset="0"/>
                <a:cs typeface="TimesNewRomanPSMT" pitchFamily="32" charset="0"/>
              </a:rPr>
              <a:t>We recommend the following </a:t>
            </a:r>
            <a:r>
              <a:rPr lang="en-GB" dirty="0" smtClean="0">
                <a:latin typeface="TimesNewRomanPSMT" pitchFamily="32" charset="0"/>
                <a:ea typeface="TimesNewRomanPSMT" pitchFamily="32" charset="0"/>
                <a:cs typeface="TimesNewRomanPSMT" pitchFamily="32" charset="0"/>
              </a:rPr>
              <a:t>book:</a:t>
            </a:r>
          </a:p>
          <a:p>
            <a:pPr marL="274292" lvl="1" indent="0">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u="sng" dirty="0" smtClean="0"/>
              <a:t>Object-Oriented Programming in C++</a:t>
            </a:r>
            <a:r>
              <a:rPr lang="en-US" dirty="0" smtClean="0"/>
              <a:t>, Third Edition by Robert </a:t>
            </a:r>
            <a:r>
              <a:rPr lang="en-US" dirty="0" err="1" smtClean="0"/>
              <a:t>Lafore</a:t>
            </a:r>
            <a:r>
              <a:rPr lang="en-US" dirty="0" smtClean="0"/>
              <a:t> published by SAMS, 1999. </a:t>
            </a:r>
          </a:p>
          <a:p>
            <a:pPr marL="274292" lvl="1" indent="0">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smtClean="0">
                <a:hlinkClick r:id="rId3"/>
              </a:rPr>
              <a:t>Thinking in C++</a:t>
            </a:r>
            <a:r>
              <a:rPr lang="en-US" dirty="0" smtClean="0"/>
              <a:t> </a:t>
            </a:r>
            <a:r>
              <a:rPr lang="en-US" i="1" dirty="0" smtClean="0"/>
              <a:t>2nd Edition by Bruce </a:t>
            </a:r>
            <a:r>
              <a:rPr lang="en-US" i="1" dirty="0" err="1" smtClean="0"/>
              <a:t>Eckel</a:t>
            </a:r>
            <a:r>
              <a:rPr lang="en-US" i="1" dirty="0" smtClean="0"/>
              <a:t> published by Prentice Hall and will be available in 2000, but is available now on-line.  This book is oriented to large scale systems development and teaches object concepts right from the beginning.</a:t>
            </a:r>
            <a:r>
              <a:rPr lang="en-US" dirty="0" smtClean="0"/>
              <a:t> </a:t>
            </a:r>
          </a:p>
          <a:p>
            <a:pPr marL="274292" lvl="1" indent="0">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GB" dirty="0">
              <a:latin typeface="TimesNewRomanPSMT" pitchFamily="32" charset="0"/>
              <a:ea typeface="TimesNewRomanPSMT" pitchFamily="32" charset="0"/>
              <a:cs typeface="TimesNewRomanPSMT" pitchFamily="32" charset="0"/>
            </a:endParaRPr>
          </a:p>
          <a:p>
            <a:pPr marL="0" indent="0">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dirty="0" smtClean="0">
                <a:latin typeface="TimesNewRomanPSMT" pitchFamily="32" charset="0"/>
                <a:ea typeface="TimesNewRomanPSMT" pitchFamily="32" charset="0"/>
                <a:cs typeface="TimesNewRomanPSMT" pitchFamily="32" charset="0"/>
              </a:rPr>
              <a:t> </a:t>
            </a:r>
            <a:r>
              <a:rPr lang="en-GB" dirty="0">
                <a:latin typeface="TimesNewRomanPSMT" pitchFamily="32" charset="0"/>
                <a:ea typeface="TimesNewRomanPSMT" pitchFamily="32" charset="0"/>
                <a:cs typeface="TimesNewRomanPSMT" pitchFamily="32" charset="0"/>
              </a:rPr>
              <a:t>Course Web page is available on </a:t>
            </a:r>
            <a:r>
              <a:rPr lang="en-GB" dirty="0" smtClean="0">
                <a:latin typeface="TimesNewRomanPSMT" pitchFamily="32" charset="0"/>
                <a:ea typeface="TimesNewRomanPSMT" pitchFamily="32" charset="0"/>
                <a:cs typeface="TimesNewRomanPSMT" pitchFamily="32" charset="0"/>
              </a:rPr>
              <a:t>the blackboard.   </a:t>
            </a:r>
          </a:p>
          <a:p>
            <a:pPr marL="274292" lvl="1" indent="0">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sz="2500" dirty="0"/>
              <a:t>lms.</a:t>
            </a:r>
            <a:r>
              <a:rPr lang="en-GB" sz="2500" b="1" dirty="0"/>
              <a:t>ksu</a:t>
            </a:r>
            <a:r>
              <a:rPr lang="en-GB" sz="2500" dirty="0"/>
              <a:t>.edu.sa/</a:t>
            </a:r>
          </a:p>
          <a:p>
            <a:pPr marL="274292" lvl="1" indent="0">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dirty="0" smtClean="0">
                <a:latin typeface="TimesNewRomanPSMT" pitchFamily="32" charset="0"/>
                <a:ea typeface="TimesNewRomanPSMT" pitchFamily="32" charset="0"/>
                <a:cs typeface="TimesNewRomanPSMT" pitchFamily="32" charset="0"/>
              </a:rPr>
              <a:t>Updated </a:t>
            </a:r>
            <a:r>
              <a:rPr lang="en-GB" dirty="0">
                <a:latin typeface="TimesNewRomanPSMT" pitchFamily="32" charset="0"/>
                <a:ea typeface="TimesNewRomanPSMT" pitchFamily="32" charset="0"/>
                <a:cs typeface="TimesNewRomanPSMT" pitchFamily="32" charset="0"/>
              </a:rPr>
              <a:t>regularly as we </a:t>
            </a:r>
            <a:r>
              <a:rPr lang="en-GB" dirty="0" smtClean="0">
                <a:latin typeface="TimesNewRomanPSMT" pitchFamily="32" charset="0"/>
                <a:ea typeface="TimesNewRomanPSMT" pitchFamily="32" charset="0"/>
                <a:cs typeface="TimesNewRomanPSMT" pitchFamily="32" charset="0"/>
              </a:rPr>
              <a:t>go.</a:t>
            </a:r>
          </a:p>
          <a:p>
            <a:pPr marL="274292" lvl="1" indent="0">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GB" dirty="0" smtClean="0">
              <a:latin typeface="TimesNewRomanPSMT" pitchFamily="32" charset="0"/>
              <a:ea typeface="TimesNewRomanPSMT" pitchFamily="32" charset="0"/>
              <a:cs typeface="TimesNewRomanPSMT" pitchFamily="32" charset="0"/>
            </a:endParaRPr>
          </a:p>
          <a:p>
            <a:pPr marL="0" indent="0">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dirty="0" smtClean="0">
                <a:latin typeface="TimesNewRomanPSMT" pitchFamily="32" charset="0"/>
                <a:ea typeface="TimesNewRomanPSMT" pitchFamily="32" charset="0"/>
                <a:cs typeface="TimesNewRomanPSMT" pitchFamily="32" charset="0"/>
              </a:rPr>
              <a:t> News/information regarding the course will be posted on the My </a:t>
            </a:r>
            <a:r>
              <a:rPr lang="en-GB" dirty="0" err="1" smtClean="0">
                <a:latin typeface="TimesNewRomanPSMT" pitchFamily="32" charset="0"/>
                <a:ea typeface="TimesNewRomanPSMT" pitchFamily="32" charset="0"/>
                <a:cs typeface="TimesNewRomanPSMT" pitchFamily="32" charset="0"/>
              </a:rPr>
              <a:t>WebSite</a:t>
            </a:r>
            <a:r>
              <a:rPr lang="en-GB" dirty="0" smtClean="0">
                <a:latin typeface="TimesNewRomanPSMT" pitchFamily="32" charset="0"/>
                <a:ea typeface="TimesNewRomanPSMT" pitchFamily="32" charset="0"/>
                <a:cs typeface="TimesNewRomanPSMT" pitchFamily="32" charset="0"/>
              </a:rPr>
              <a:t>.</a:t>
            </a:r>
            <a:endParaRPr lang="en-GB" dirty="0">
              <a:latin typeface="TimesNewRomanPSMT" pitchFamily="32" charset="0"/>
              <a:ea typeface="TimesNewRomanPSMT" pitchFamily="32" charset="0"/>
              <a:cs typeface="TimesNewRomanPSMT" pitchFamily="32" charset="0"/>
            </a:endParaRPr>
          </a:p>
        </p:txBody>
      </p:sp>
    </p:spTree>
    <p:extLst>
      <p:ext uri="{BB962C8B-B14F-4D97-AF65-F5344CB8AC3E}">
        <p14:creationId xmlns:p14="http://schemas.microsoft.com/office/powerpoint/2010/main" val="24692314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dirty="0">
                <a:solidFill>
                  <a:srgbClr val="FF0000"/>
                </a:solidFill>
              </a:rPr>
              <a:t>Warning</a:t>
            </a:r>
          </a:p>
        </p:txBody>
      </p:sp>
      <p:sp>
        <p:nvSpPr>
          <p:cNvPr id="7170" name="Rectangle 2"/>
          <p:cNvSpPr>
            <a:spLocks noGrp="1" noChangeArrowheads="1"/>
          </p:cNvSpPr>
          <p:nvPr>
            <p:ph idx="1"/>
          </p:nvPr>
        </p:nvSpPr>
        <p:spPr>
          <a:ln/>
        </p:spPr>
        <p:txBody>
          <a:bodyPr tIns="0" anchor="ctr">
            <a:normAutofit/>
          </a:bodyPr>
          <a:lstStyle/>
          <a:p>
            <a:pPr marL="610569" indent="-401766">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r>
              <a:rPr lang="en-GB" sz="3300" dirty="0">
                <a:solidFill>
                  <a:srgbClr val="0D0D0D"/>
                </a:solidFill>
                <a:cs typeface="Arial" pitchFamily="34" charset="0"/>
              </a:rPr>
              <a:t>This class is relatively a lot of work.</a:t>
            </a:r>
          </a:p>
          <a:p>
            <a:pPr marL="884861" lvl="1" indent="-401766">
              <a:buSzPct val="45000"/>
              <a:buFont typeface="Arial" pitchFamily="34" charset="0"/>
              <a:buChar char="•"/>
              <a:tabLst>
                <a:tab pos="1025295" algn="l"/>
                <a:tab pos="1313299" algn="l"/>
                <a:tab pos="1969949" algn="l"/>
                <a:tab pos="2626599" algn="l"/>
                <a:tab pos="3283248" algn="l"/>
                <a:tab pos="3939898" algn="l"/>
                <a:tab pos="4596548" algn="l"/>
                <a:tab pos="5253198" algn="l"/>
                <a:tab pos="5909847" algn="l"/>
                <a:tab pos="6566497" algn="l"/>
                <a:tab pos="7223147" algn="l"/>
              </a:tabLst>
            </a:pPr>
            <a:r>
              <a:rPr lang="en-GB" sz="3300" dirty="0">
                <a:solidFill>
                  <a:srgbClr val="0D0D0D"/>
                </a:solidFill>
                <a:cs typeface="Arial" pitchFamily="34" charset="0"/>
              </a:rPr>
              <a:t>E.g. Required revision from 1101 CSC, lot of practice and ... Lot of patience.</a:t>
            </a:r>
          </a:p>
          <a:p>
            <a:pPr marL="884861" lvl="1" indent="-401766">
              <a:buSzPct val="45000"/>
              <a:buFont typeface="Arial" pitchFamily="34" charset="0"/>
              <a:buChar char="•"/>
              <a:tabLst>
                <a:tab pos="1025295" algn="l"/>
                <a:tab pos="1313299" algn="l"/>
                <a:tab pos="1969949" algn="l"/>
                <a:tab pos="2626599" algn="l"/>
                <a:tab pos="3283248" algn="l"/>
                <a:tab pos="3939898" algn="l"/>
                <a:tab pos="4596548" algn="l"/>
                <a:tab pos="5253198" algn="l"/>
                <a:tab pos="5909847" algn="l"/>
                <a:tab pos="6566497" algn="l"/>
                <a:tab pos="7223147" algn="l"/>
              </a:tabLst>
            </a:pPr>
            <a:endParaRPr lang="en-GB" sz="3300" dirty="0">
              <a:solidFill>
                <a:srgbClr val="0D0D0D"/>
              </a:solidFill>
              <a:cs typeface="Arial" pitchFamily="34" charset="0"/>
            </a:endParaRPr>
          </a:p>
          <a:p>
            <a:pPr marL="610569" indent="-401766">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r>
              <a:rPr lang="en-GB" sz="3300" dirty="0">
                <a:solidFill>
                  <a:srgbClr val="0D0D0D"/>
                </a:solidFill>
                <a:cs typeface="Arial" pitchFamily="34" charset="0"/>
              </a:rPr>
              <a:t>But it worth it.</a:t>
            </a:r>
          </a:p>
          <a:p>
            <a:pPr marL="884861" lvl="1" indent="-401766">
              <a:buSzPct val="45000"/>
              <a:buFont typeface="Arial" pitchFamily="34" charset="0"/>
              <a:buChar char="•"/>
              <a:tabLst>
                <a:tab pos="1025295" algn="l"/>
                <a:tab pos="1313299" algn="l"/>
                <a:tab pos="1969949" algn="l"/>
                <a:tab pos="2626599" algn="l"/>
                <a:tab pos="3283248" algn="l"/>
                <a:tab pos="3939898" algn="l"/>
                <a:tab pos="4596548" algn="l"/>
                <a:tab pos="5253198" algn="l"/>
                <a:tab pos="5909847" algn="l"/>
                <a:tab pos="6566497" algn="l"/>
                <a:tab pos="7223147" algn="l"/>
              </a:tabLst>
            </a:pPr>
            <a:endParaRPr lang="en-GB" sz="2000" dirty="0">
              <a:solidFill>
                <a:srgbClr val="0D0D0D"/>
              </a:solidFill>
              <a:cs typeface="Arial" pitchFamily="34" charset="0"/>
            </a:endParaRPr>
          </a:p>
        </p:txBody>
      </p:sp>
    </p:spTree>
    <p:extLst>
      <p:ext uri="{BB962C8B-B14F-4D97-AF65-F5344CB8AC3E}">
        <p14:creationId xmlns:p14="http://schemas.microsoft.com/office/powerpoint/2010/main" val="39390483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dirty="0" smtClean="0">
                <a:solidFill>
                  <a:srgbClr val="FF0000"/>
                </a:solidFill>
              </a:rPr>
              <a:t>Warning- </a:t>
            </a:r>
            <a:r>
              <a:rPr lang="en-GB" dirty="0" smtClean="0">
                <a:solidFill>
                  <a:schemeClr val="tx1"/>
                </a:solidFill>
              </a:rPr>
              <a:t>Attendance</a:t>
            </a:r>
            <a:endParaRPr lang="en-GB" dirty="0">
              <a:solidFill>
                <a:schemeClr val="tx1"/>
              </a:solidFill>
            </a:endParaRPr>
          </a:p>
        </p:txBody>
      </p:sp>
      <p:sp>
        <p:nvSpPr>
          <p:cNvPr id="7170" name="Rectangle 2"/>
          <p:cNvSpPr>
            <a:spLocks noGrp="1" noChangeArrowheads="1"/>
          </p:cNvSpPr>
          <p:nvPr>
            <p:ph idx="1"/>
          </p:nvPr>
        </p:nvSpPr>
        <p:spPr>
          <a:ln/>
        </p:spPr>
        <p:txBody>
          <a:bodyPr tIns="0" anchor="ctr">
            <a:normAutofit lnSpcReduction="10000"/>
          </a:bodyPr>
          <a:lstStyle/>
          <a:p>
            <a:pPr marL="610569" indent="-401766">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r>
              <a:rPr lang="en-GB" sz="2400" dirty="0">
                <a:solidFill>
                  <a:srgbClr val="0D0D0D"/>
                </a:solidFill>
                <a:cs typeface="Arial" pitchFamily="34" charset="0"/>
              </a:rPr>
              <a:t>Attendance is very important, if you miss class more than </a:t>
            </a:r>
            <a:r>
              <a:rPr lang="en-GB" sz="2400" b="1" dirty="0">
                <a:solidFill>
                  <a:srgbClr val="0D0D0D"/>
                </a:solidFill>
                <a:cs typeface="Arial" pitchFamily="34" charset="0"/>
              </a:rPr>
              <a:t>25%</a:t>
            </a:r>
            <a:r>
              <a:rPr lang="en-GB" sz="2400" dirty="0">
                <a:solidFill>
                  <a:srgbClr val="0D0D0D"/>
                </a:solidFill>
                <a:cs typeface="Arial" pitchFamily="34" charset="0"/>
              </a:rPr>
              <a:t> you are not allowed to enter the final exam.</a:t>
            </a:r>
          </a:p>
          <a:p>
            <a:pPr marL="610569" indent="-401766">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endParaRPr lang="en-GB" sz="2200" dirty="0"/>
          </a:p>
          <a:p>
            <a:pPr marL="610569" indent="-401766">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r>
              <a:rPr lang="en-GB" sz="2200" dirty="0"/>
              <a:t>If you absent for medication or other mitigating reason, you must provide documentary evidence</a:t>
            </a:r>
            <a:r>
              <a:rPr lang="en-GB" sz="2200" b="1" dirty="0"/>
              <a:t> within 24 Hours  </a:t>
            </a:r>
            <a:r>
              <a:rPr lang="en-GB" sz="2200" dirty="0"/>
              <a:t>to justify your absence. </a:t>
            </a:r>
          </a:p>
          <a:p>
            <a:pPr marL="610569" indent="-401766">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endParaRPr lang="en-GB" sz="2200" dirty="0">
              <a:solidFill>
                <a:srgbClr val="0D0D0D"/>
              </a:solidFill>
              <a:cs typeface="Arial" pitchFamily="34" charset="0"/>
            </a:endParaRPr>
          </a:p>
          <a:p>
            <a:pPr marL="610569" indent="-401766">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r>
              <a:rPr lang="en-GB" sz="2400" dirty="0">
                <a:solidFill>
                  <a:srgbClr val="0D0D0D"/>
                </a:solidFill>
                <a:cs typeface="Arial" pitchFamily="34" charset="0"/>
              </a:rPr>
              <a:t>Late attendance is not considered. You may attend but you’re considered absent.</a:t>
            </a:r>
          </a:p>
          <a:p>
            <a:pPr marL="610569" indent="-401766">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endParaRPr lang="en-GB" sz="2400" dirty="0">
              <a:solidFill>
                <a:srgbClr val="0D0D0D"/>
              </a:solidFill>
              <a:cs typeface="Arial" pitchFamily="34" charset="0"/>
            </a:endParaRPr>
          </a:p>
          <a:p>
            <a:pPr marL="610569" indent="-401766">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r>
              <a:rPr lang="en-GB" sz="2500" dirty="0"/>
              <a:t>What is covered in class is what will be on quizzes and exams. I do not loan my notes to anyone, nor repeat lectures outside of class.</a:t>
            </a:r>
            <a:endParaRPr lang="en-GB" sz="2400" dirty="0">
              <a:solidFill>
                <a:srgbClr val="0D0D0D"/>
              </a:solidFill>
              <a:cs typeface="Arial" pitchFamily="34" charset="0"/>
            </a:endParaRPr>
          </a:p>
          <a:p>
            <a:pPr marL="884861" lvl="1" indent="-401766">
              <a:buSzPct val="45000"/>
              <a:buFont typeface="Arial" pitchFamily="34" charset="0"/>
              <a:buChar char="•"/>
              <a:tabLst>
                <a:tab pos="1025295" algn="l"/>
                <a:tab pos="1313299" algn="l"/>
                <a:tab pos="1969949" algn="l"/>
                <a:tab pos="2626599" algn="l"/>
                <a:tab pos="3283248" algn="l"/>
                <a:tab pos="3939898" algn="l"/>
                <a:tab pos="4596548" algn="l"/>
                <a:tab pos="5253198" algn="l"/>
                <a:tab pos="5909847" algn="l"/>
                <a:tab pos="6566497" algn="l"/>
                <a:tab pos="7223147" algn="l"/>
              </a:tabLst>
            </a:pPr>
            <a:endParaRPr lang="en-GB" sz="2000" dirty="0">
              <a:solidFill>
                <a:srgbClr val="0D0D0D"/>
              </a:solidFill>
              <a:cs typeface="Arial" pitchFamily="34" charset="0"/>
            </a:endParaRPr>
          </a:p>
        </p:txBody>
      </p:sp>
    </p:spTree>
    <p:extLst>
      <p:ext uri="{BB962C8B-B14F-4D97-AF65-F5344CB8AC3E}">
        <p14:creationId xmlns:p14="http://schemas.microsoft.com/office/powerpoint/2010/main" val="3984698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tIns="35203">
            <a:normAutofit fontScale="90000"/>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dirty="0" smtClean="0">
                <a:solidFill>
                  <a:srgbClr val="FF0000"/>
                </a:solidFill>
              </a:rPr>
              <a:t>Warning- </a:t>
            </a:r>
            <a:r>
              <a:rPr lang="en-GB" sz="4000" dirty="0">
                <a:solidFill>
                  <a:srgbClr val="0D0D0D"/>
                </a:solidFill>
                <a:cs typeface="Arial" pitchFamily="34" charset="0"/>
              </a:rPr>
              <a:t>Absence from examinations </a:t>
            </a:r>
            <a:endParaRPr lang="en-GB" sz="4000" dirty="0">
              <a:solidFill>
                <a:srgbClr val="FF0000"/>
              </a:solidFill>
            </a:endParaRPr>
          </a:p>
        </p:txBody>
      </p:sp>
      <p:sp>
        <p:nvSpPr>
          <p:cNvPr id="7170" name="Rectangle 2"/>
          <p:cNvSpPr>
            <a:spLocks noGrp="1" noChangeArrowheads="1"/>
          </p:cNvSpPr>
          <p:nvPr>
            <p:ph idx="1"/>
          </p:nvPr>
        </p:nvSpPr>
        <p:spPr>
          <a:ln/>
        </p:spPr>
        <p:txBody>
          <a:bodyPr tIns="0" anchor="ctr">
            <a:normAutofit/>
          </a:bodyPr>
          <a:lstStyle/>
          <a:p>
            <a:pPr marL="610569" indent="-401766">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r>
              <a:rPr lang="en-GB" sz="2500" dirty="0">
                <a:solidFill>
                  <a:srgbClr val="0D0D0D"/>
                </a:solidFill>
                <a:cs typeface="Arial" pitchFamily="34" charset="0"/>
              </a:rPr>
              <a:t>Mid terms and quizzes attendance is very important. You can not be excused unless the instructor accepts your formal medical report.</a:t>
            </a:r>
          </a:p>
          <a:p>
            <a:pPr marL="610569" indent="-401766">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r>
              <a:rPr lang="en-GB" sz="2500" dirty="0"/>
              <a:t>you must provide documentary evidence</a:t>
            </a:r>
            <a:r>
              <a:rPr lang="en-GB" sz="2500" b="1" dirty="0"/>
              <a:t> within 72 Hours  after the exam period </a:t>
            </a:r>
            <a:r>
              <a:rPr lang="en-GB" sz="2500" dirty="0"/>
              <a:t>to justify your absence. </a:t>
            </a:r>
          </a:p>
          <a:p>
            <a:pPr marL="884861" lvl="1" indent="-401766">
              <a:buSzPct val="45000"/>
              <a:buFont typeface="Arial" pitchFamily="34" charset="0"/>
              <a:buChar char="•"/>
              <a:tabLst>
                <a:tab pos="1025295" algn="l"/>
                <a:tab pos="1313299" algn="l"/>
                <a:tab pos="1969949" algn="l"/>
                <a:tab pos="2626599" algn="l"/>
                <a:tab pos="3283248" algn="l"/>
                <a:tab pos="3939898" algn="l"/>
                <a:tab pos="4596548" algn="l"/>
                <a:tab pos="5253198" algn="l"/>
                <a:tab pos="5909847" algn="l"/>
                <a:tab pos="6566497" algn="l"/>
                <a:tab pos="7223147" algn="l"/>
              </a:tabLst>
            </a:pPr>
            <a:r>
              <a:rPr lang="en-GB" sz="2200" dirty="0"/>
              <a:t>If your absent does not meet the stated criteria, you will be given a zero for the exam. </a:t>
            </a:r>
          </a:p>
          <a:p>
            <a:pPr marL="884861" lvl="1" indent="-401766">
              <a:buSzPct val="45000"/>
              <a:buFont typeface="Arial" pitchFamily="34" charset="0"/>
              <a:buChar char="•"/>
              <a:tabLst>
                <a:tab pos="1025295" algn="l"/>
                <a:tab pos="1313299" algn="l"/>
                <a:tab pos="1969949" algn="l"/>
                <a:tab pos="2626599" algn="l"/>
                <a:tab pos="3283248" algn="l"/>
                <a:tab pos="3939898" algn="l"/>
                <a:tab pos="4596548" algn="l"/>
                <a:tab pos="5253198" algn="l"/>
                <a:tab pos="5909847" algn="l"/>
                <a:tab pos="6566497" algn="l"/>
                <a:tab pos="7223147" algn="l"/>
              </a:tabLst>
            </a:pPr>
            <a:r>
              <a:rPr lang="en-GB" sz="2200" dirty="0"/>
              <a:t>Otherwise, your absence will be deemed to be with good cause and you will be automatically re-entered to sit the missed examination at the end of the semester.</a:t>
            </a:r>
            <a:endParaRPr lang="en-GB" sz="1600" dirty="0">
              <a:solidFill>
                <a:srgbClr val="0D0D0D"/>
              </a:solidFill>
              <a:cs typeface="Arial" pitchFamily="34" charset="0"/>
            </a:endParaRPr>
          </a:p>
        </p:txBody>
      </p:sp>
    </p:spTree>
    <p:extLst>
      <p:ext uri="{BB962C8B-B14F-4D97-AF65-F5344CB8AC3E}">
        <p14:creationId xmlns:p14="http://schemas.microsoft.com/office/powerpoint/2010/main" val="2721239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tIns="35203">
            <a:norm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dirty="0" smtClean="0">
                <a:solidFill>
                  <a:srgbClr val="FF0000"/>
                </a:solidFill>
              </a:rPr>
              <a:t>Warning- </a:t>
            </a:r>
            <a:r>
              <a:rPr lang="en-GB" dirty="0" smtClean="0">
                <a:solidFill>
                  <a:schemeClr val="tx1"/>
                </a:solidFill>
              </a:rPr>
              <a:t>lab and tutorial work</a:t>
            </a:r>
            <a:endParaRPr lang="en-GB" dirty="0">
              <a:solidFill>
                <a:schemeClr val="tx1"/>
              </a:solidFill>
            </a:endParaRPr>
          </a:p>
        </p:txBody>
      </p:sp>
      <p:sp>
        <p:nvSpPr>
          <p:cNvPr id="7170" name="Rectangle 2"/>
          <p:cNvSpPr>
            <a:spLocks noGrp="1" noChangeArrowheads="1"/>
          </p:cNvSpPr>
          <p:nvPr>
            <p:ph idx="1"/>
          </p:nvPr>
        </p:nvSpPr>
        <p:spPr>
          <a:ln/>
        </p:spPr>
        <p:txBody>
          <a:bodyPr tIns="0" anchor="ctr">
            <a:normAutofit/>
          </a:bodyPr>
          <a:lstStyle/>
          <a:p>
            <a:pPr marL="623529" indent="-414726">
              <a:lnSpc>
                <a:spcPct val="140000"/>
              </a:lnSpc>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r>
              <a:rPr lang="en-GB" sz="2400" dirty="0">
                <a:solidFill>
                  <a:srgbClr val="0D0D0D"/>
                </a:solidFill>
                <a:cs typeface="Arial" pitchFamily="34" charset="0"/>
              </a:rPr>
              <a:t>Lab and </a:t>
            </a:r>
            <a:r>
              <a:rPr lang="en-GB" sz="2500" dirty="0"/>
              <a:t>tutorial</a:t>
            </a:r>
            <a:r>
              <a:rPr lang="en-GB" sz="2400" dirty="0">
                <a:solidFill>
                  <a:srgbClr val="0D0D0D"/>
                </a:solidFill>
                <a:cs typeface="Arial" pitchFamily="34" charset="0"/>
              </a:rPr>
              <a:t> work requires your attendance. It is </a:t>
            </a:r>
            <a:r>
              <a:rPr lang="en-GB" sz="2400" b="1" dirty="0">
                <a:solidFill>
                  <a:srgbClr val="0D0D0D"/>
                </a:solidFill>
                <a:cs typeface="Arial" pitchFamily="34" charset="0"/>
              </a:rPr>
              <a:t>not a group work</a:t>
            </a:r>
            <a:r>
              <a:rPr lang="en-GB" sz="2400" dirty="0">
                <a:solidFill>
                  <a:srgbClr val="0D0D0D"/>
                </a:solidFill>
                <a:cs typeface="Arial" pitchFamily="34" charset="0"/>
              </a:rPr>
              <a:t> therefore you must study before the class time to be able to finish the required assignments or tutorial. </a:t>
            </a:r>
          </a:p>
          <a:p>
            <a:pPr marL="623529" indent="-414726">
              <a:lnSpc>
                <a:spcPct val="140000"/>
              </a:lnSpc>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r>
              <a:rPr lang="en-GB" sz="2500" dirty="0"/>
              <a:t>It is good to use that time to work on your lab assignment since it is available. </a:t>
            </a:r>
          </a:p>
          <a:p>
            <a:pPr marL="623529" indent="-414726">
              <a:lnSpc>
                <a:spcPct val="140000"/>
              </a:lnSpc>
              <a:buSzPct val="45000"/>
              <a:tabLst>
                <a:tab pos="1025295" algn="l"/>
                <a:tab pos="1313299" algn="l"/>
                <a:tab pos="1969949" algn="l"/>
                <a:tab pos="2626599" algn="l"/>
                <a:tab pos="3283248" algn="l"/>
                <a:tab pos="3939898" algn="l"/>
                <a:tab pos="4596548" algn="l"/>
                <a:tab pos="5253198" algn="l"/>
                <a:tab pos="5909847" algn="l"/>
                <a:tab pos="6566497" algn="l"/>
                <a:tab pos="7223147" algn="l"/>
              </a:tabLst>
            </a:pPr>
            <a:endParaRPr lang="en-GB" sz="2400" dirty="0">
              <a:solidFill>
                <a:srgbClr val="0D0D0D"/>
              </a:solidFill>
              <a:cs typeface="Arial" pitchFamily="34" charset="0"/>
            </a:endParaRPr>
          </a:p>
        </p:txBody>
      </p:sp>
    </p:spTree>
    <p:extLst>
      <p:ext uri="{BB962C8B-B14F-4D97-AF65-F5344CB8AC3E}">
        <p14:creationId xmlns:p14="http://schemas.microsoft.com/office/powerpoint/2010/main" val="5594216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tIns="35203">
            <a:normAutofit fontScale="90000"/>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GB" dirty="0" smtClean="0">
                <a:solidFill>
                  <a:srgbClr val="FF0000"/>
                </a:solidFill>
              </a:rPr>
              <a:t>Warning- </a:t>
            </a:r>
            <a:r>
              <a:rPr lang="en-GB" dirty="0" smtClean="0">
                <a:solidFill>
                  <a:schemeClr val="tx1"/>
                </a:solidFill>
              </a:rPr>
              <a:t>lab work and assignment</a:t>
            </a:r>
            <a:endParaRPr lang="en-GB" dirty="0">
              <a:solidFill>
                <a:schemeClr val="tx1"/>
              </a:solidFill>
            </a:endParaRPr>
          </a:p>
        </p:txBody>
      </p:sp>
      <p:sp>
        <p:nvSpPr>
          <p:cNvPr id="7170" name="Rectangle 2"/>
          <p:cNvSpPr>
            <a:spLocks noGrp="1" noChangeArrowheads="1"/>
          </p:cNvSpPr>
          <p:nvPr>
            <p:ph idx="1"/>
          </p:nvPr>
        </p:nvSpPr>
        <p:spPr>
          <a:ln/>
        </p:spPr>
        <p:txBody>
          <a:bodyPr tIns="0" anchor="ctr">
            <a:normAutofit/>
          </a:bodyPr>
          <a:lstStyle/>
          <a:p>
            <a:pPr algn="l" rtl="0"/>
            <a:r>
              <a:rPr lang="en-GB" sz="2500" dirty="0"/>
              <a:t>You are allowed </a:t>
            </a:r>
            <a:r>
              <a:rPr lang="en-GB" sz="2500" i="1" dirty="0"/>
              <a:t>one</a:t>
            </a:r>
            <a:r>
              <a:rPr lang="en-GB" sz="2500" dirty="0"/>
              <a:t> late lab without penalty. </a:t>
            </a:r>
          </a:p>
          <a:p>
            <a:pPr algn="l" rtl="0"/>
            <a:endParaRPr lang="en-GB" sz="2500" dirty="0"/>
          </a:p>
          <a:p>
            <a:pPr algn="l" rtl="0"/>
            <a:r>
              <a:rPr lang="en-GB" sz="2500" dirty="0"/>
              <a:t>Notify Your Lab Tutor before the lab deadline that you plan to take your late lab. You will have one week from the due date to complete the lab. </a:t>
            </a:r>
          </a:p>
          <a:p>
            <a:pPr algn="l" rtl="0"/>
            <a:endParaRPr lang="en-GB" sz="2500" dirty="0"/>
          </a:p>
          <a:p>
            <a:pPr algn="l" rtl="0"/>
            <a:r>
              <a:rPr lang="en-GB" sz="2500" dirty="0"/>
              <a:t>After your first late lab all subsequent late labs will receive a grade of zero, with no exceptions. </a:t>
            </a:r>
          </a:p>
        </p:txBody>
      </p:sp>
    </p:spTree>
    <p:extLst>
      <p:ext uri="{BB962C8B-B14F-4D97-AF65-F5344CB8AC3E}">
        <p14:creationId xmlns:p14="http://schemas.microsoft.com/office/powerpoint/2010/main" val="14193297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TotalTime>
  <Words>834</Words>
  <Application>Microsoft Office PowerPoint</Application>
  <PresentationFormat>On-screen Show (4:3)</PresentationFormat>
  <Paragraphs>136</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CS1201: Programming Language 2</vt:lpstr>
      <vt:lpstr>CS1201: General Information</vt:lpstr>
      <vt:lpstr>Resources</vt:lpstr>
      <vt:lpstr>Resources</vt:lpstr>
      <vt:lpstr>Warning</vt:lpstr>
      <vt:lpstr>Warning- Attendance</vt:lpstr>
      <vt:lpstr>Warning- Absence from examinations </vt:lpstr>
      <vt:lpstr>Warning- lab and tutorial work</vt:lpstr>
      <vt:lpstr>Warning- lab work and assignment</vt:lpstr>
      <vt:lpstr>Warning- lab work and assignment</vt:lpstr>
      <vt:lpstr>Warning- Cheating </vt:lpstr>
      <vt:lpstr>Warning</vt:lpstr>
      <vt:lpstr>CS1201: Syllabus</vt:lpstr>
      <vt:lpstr>Assessment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CS1201: Programming Language 2</dc:title>
  <dc:creator>ALjaffan</dc:creator>
  <cp:lastModifiedBy>ALjaffan</cp:lastModifiedBy>
  <cp:revision>1</cp:revision>
  <dcterms:created xsi:type="dcterms:W3CDTF">2012-09-03T02:58:40Z</dcterms:created>
  <dcterms:modified xsi:type="dcterms:W3CDTF">2012-10-12T11:26:20Z</dcterms:modified>
</cp:coreProperties>
</file>