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1" r:id="rId4"/>
    <p:sldId id="257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September 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September 3,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55B74-6185-4140-9C6E-AB8048EB7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07AD8-A974-6B07-5B98-E8D020E9CBC1}"/>
              </a:ext>
            </a:extLst>
          </p:cNvPr>
          <p:cNvSpPr txBox="1"/>
          <p:nvPr/>
        </p:nvSpPr>
        <p:spPr>
          <a:xfrm>
            <a:off x="4914900" y="2010810"/>
            <a:ext cx="5429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Programming</a:t>
            </a:r>
          </a:p>
          <a:p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790DCED-6824-304A-04D6-CC9E3C7E845B}"/>
              </a:ext>
            </a:extLst>
          </p:cNvPr>
          <p:cNvSpPr/>
          <p:nvPr/>
        </p:nvSpPr>
        <p:spPr>
          <a:xfrm>
            <a:off x="4257675" y="1467621"/>
            <a:ext cx="3371850" cy="1671637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61A3D-F2AF-F98D-0280-9F01196ED151}"/>
              </a:ext>
            </a:extLst>
          </p:cNvPr>
          <p:cNvSpPr txBox="1"/>
          <p:nvPr/>
        </p:nvSpPr>
        <p:spPr>
          <a:xfrm>
            <a:off x="4736305" y="3574497"/>
            <a:ext cx="51292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– Lectures</a:t>
            </a:r>
          </a:p>
          <a:p>
            <a:r>
              <a:rPr lang="en-US" sz="2800" dirty="0"/>
              <a:t>2 – Tutorials</a:t>
            </a:r>
          </a:p>
          <a:p>
            <a:r>
              <a:rPr lang="en-US" sz="2800" dirty="0"/>
              <a:t>3 – Lab</a:t>
            </a:r>
          </a:p>
          <a:p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E933E-82E7-8548-6115-39C7EF21AE2B}"/>
              </a:ext>
            </a:extLst>
          </p:cNvPr>
          <p:cNvSpPr/>
          <p:nvPr/>
        </p:nvSpPr>
        <p:spPr>
          <a:xfrm>
            <a:off x="3986213" y="3486146"/>
            <a:ext cx="4057650" cy="16716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3ACCFB-6440-296F-C83C-4433524B45E0}"/>
              </a:ext>
            </a:extLst>
          </p:cNvPr>
          <p:cNvSpPr/>
          <p:nvPr/>
        </p:nvSpPr>
        <p:spPr>
          <a:xfrm>
            <a:off x="8458200" y="1032381"/>
            <a:ext cx="3074193" cy="19933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410FF1-1A02-63B5-1795-86D170A08C10}"/>
              </a:ext>
            </a:extLst>
          </p:cNvPr>
          <p:cNvSpPr txBox="1"/>
          <p:nvPr/>
        </p:nvSpPr>
        <p:spPr>
          <a:xfrm>
            <a:off x="8817768" y="1395498"/>
            <a:ext cx="51292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Science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Art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954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07AD8-A974-6B07-5B98-E8D020E9CBC1}"/>
              </a:ext>
            </a:extLst>
          </p:cNvPr>
          <p:cNvSpPr txBox="1"/>
          <p:nvPr/>
        </p:nvSpPr>
        <p:spPr>
          <a:xfrm>
            <a:off x="3600450" y="442913"/>
            <a:ext cx="512921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-----------------------------------------</a:t>
            </a:r>
          </a:p>
          <a:p>
            <a:r>
              <a:rPr lang="en-US" sz="2800" dirty="0"/>
              <a:t>CSC 111  --- Introduction</a:t>
            </a:r>
          </a:p>
          <a:p>
            <a:r>
              <a:rPr lang="en-US" sz="2800" dirty="0"/>
              <a:t>CSC 113  --- Object Oriented</a:t>
            </a:r>
          </a:p>
          <a:p>
            <a:r>
              <a:rPr lang="en-US" sz="2800" dirty="0"/>
              <a:t>-----------------------------------------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Algorithms &amp; Data Structures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Software Engineering</a:t>
            </a:r>
          </a:p>
          <a:p>
            <a:r>
              <a:rPr lang="en-US" sz="2800" dirty="0"/>
              <a:t>-----------------------------------------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Database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Graphics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Compiler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…..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032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07AD8-A974-6B07-5B98-E8D020E9CBC1}"/>
              </a:ext>
            </a:extLst>
          </p:cNvPr>
          <p:cNvSpPr txBox="1"/>
          <p:nvPr/>
        </p:nvSpPr>
        <p:spPr>
          <a:xfrm>
            <a:off x="3600450" y="442913"/>
            <a:ext cx="51292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CPU</a:t>
            </a:r>
          </a:p>
          <a:p>
            <a:r>
              <a:rPr lang="en-US" sz="2800" dirty="0"/>
              <a:t>            Arithmetic Logic Unit (ALU)</a:t>
            </a:r>
          </a:p>
          <a:p>
            <a:r>
              <a:rPr lang="en-US" sz="2800" dirty="0"/>
              <a:t>            Control Unit (CU)</a:t>
            </a:r>
          </a:p>
          <a:p>
            <a:r>
              <a:rPr lang="en-US" sz="2800" dirty="0"/>
              <a:t>            Registers</a:t>
            </a:r>
          </a:p>
          <a:p>
            <a:r>
              <a:rPr lang="en-US" sz="2800" dirty="0"/>
              <a:t>MEM</a:t>
            </a:r>
          </a:p>
          <a:p>
            <a:endParaRPr lang="en-US" sz="2800" dirty="0"/>
          </a:p>
          <a:p>
            <a:r>
              <a:rPr lang="en-US" sz="2800" dirty="0"/>
              <a:t>I/O </a:t>
            </a:r>
          </a:p>
          <a:p>
            <a:r>
              <a:rPr lang="en-US" sz="2800" dirty="0"/>
              <a:t>            Keyboard</a:t>
            </a:r>
          </a:p>
          <a:p>
            <a:r>
              <a:rPr lang="en-US" sz="2800" dirty="0"/>
              <a:t>            Mouse</a:t>
            </a:r>
          </a:p>
          <a:p>
            <a:r>
              <a:rPr lang="en-US" sz="2800" dirty="0"/>
              <a:t>            Screen</a:t>
            </a:r>
          </a:p>
          <a:p>
            <a:r>
              <a:rPr lang="en-US" sz="2800" dirty="0"/>
              <a:t>            Printer</a:t>
            </a:r>
          </a:p>
          <a:p>
            <a:r>
              <a:rPr lang="en-US" sz="2800" dirty="0"/>
              <a:t>            ….</a:t>
            </a:r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07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07AD8-A974-6B07-5B98-E8D020E9CBC1}"/>
              </a:ext>
            </a:extLst>
          </p:cNvPr>
          <p:cNvSpPr txBox="1"/>
          <p:nvPr/>
        </p:nvSpPr>
        <p:spPr>
          <a:xfrm>
            <a:off x="3486150" y="171449"/>
            <a:ext cx="658653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Scratch, LabVIEW, Unreal Blueprints, etc.</a:t>
            </a:r>
          </a:p>
          <a:p>
            <a:endParaRPr lang="en-US" sz="2600" dirty="0"/>
          </a:p>
          <a:p>
            <a:r>
              <a:rPr lang="en-US" sz="2600" dirty="0"/>
              <a:t>Go, </a:t>
            </a:r>
            <a:r>
              <a:rPr lang="en-US" sz="2600" dirty="0" err="1"/>
              <a:t>ErLang</a:t>
            </a:r>
            <a:r>
              <a:rPr lang="en-US" sz="2600" dirty="0"/>
              <a:t>, Elixir </a:t>
            </a:r>
          </a:p>
          <a:p>
            <a:endParaRPr lang="en-US" sz="2600" dirty="0"/>
          </a:p>
          <a:p>
            <a:r>
              <a:rPr lang="en-US" sz="2600" dirty="0"/>
              <a:t>Python, Ruby, Perl, PHP, JavaScript, etc.</a:t>
            </a:r>
          </a:p>
          <a:p>
            <a:endParaRPr lang="en-US" sz="2600" dirty="0"/>
          </a:p>
          <a:p>
            <a:r>
              <a:rPr lang="en-US" sz="2600" dirty="0"/>
              <a:t>Java, C#, Swift, Kotlin, Dart, etc.</a:t>
            </a:r>
          </a:p>
          <a:p>
            <a:endParaRPr lang="en-US" sz="2600" dirty="0"/>
          </a:p>
          <a:p>
            <a:r>
              <a:rPr lang="en-US" sz="2600" dirty="0"/>
              <a:t>C++, </a:t>
            </a:r>
            <a:r>
              <a:rPr lang="en-US" sz="2600" dirty="0" err="1"/>
              <a:t>SmallTalk</a:t>
            </a:r>
            <a:r>
              <a:rPr lang="en-US" sz="2600" dirty="0"/>
              <a:t>, Self, etc.</a:t>
            </a:r>
          </a:p>
          <a:p>
            <a:endParaRPr lang="en-US" sz="2600" dirty="0"/>
          </a:p>
          <a:p>
            <a:r>
              <a:rPr lang="en-US" sz="2600" dirty="0"/>
              <a:t>C, Pascal, Cobol, Fortran, Basic, Lisp, etc. </a:t>
            </a:r>
          </a:p>
          <a:p>
            <a:endParaRPr lang="en-US" sz="2600" dirty="0"/>
          </a:p>
          <a:p>
            <a:r>
              <a:rPr lang="en-US" sz="2600" dirty="0"/>
              <a:t>Assembly                </a:t>
            </a:r>
          </a:p>
          <a:p>
            <a:endParaRPr lang="en-US" sz="2600" dirty="0"/>
          </a:p>
          <a:p>
            <a:r>
              <a:rPr lang="en-US" sz="2600" dirty="0"/>
              <a:t>Machine Language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0A4A75-0A81-35DA-74C6-489EF9E029EA}"/>
              </a:ext>
            </a:extLst>
          </p:cNvPr>
          <p:cNvSpPr/>
          <p:nvPr/>
        </p:nvSpPr>
        <p:spPr>
          <a:xfrm>
            <a:off x="2886075" y="2328863"/>
            <a:ext cx="7486650" cy="9144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7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07AD8-A974-6B07-5B98-E8D020E9CBC1}"/>
              </a:ext>
            </a:extLst>
          </p:cNvPr>
          <p:cNvSpPr txBox="1"/>
          <p:nvPr/>
        </p:nvSpPr>
        <p:spPr>
          <a:xfrm>
            <a:off x="540775" y="1028699"/>
            <a:ext cx="111202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1"/>
                </a:solidFill>
              </a:rPr>
              <a:t>Java</a:t>
            </a:r>
          </a:p>
          <a:p>
            <a:pPr algn="ctr"/>
            <a:endParaRPr lang="en-US" sz="3000" dirty="0">
              <a:solidFill>
                <a:schemeClr val="accent1"/>
              </a:solidFill>
            </a:endParaRPr>
          </a:p>
          <a:p>
            <a:r>
              <a:rPr lang="en-US" sz="2600" dirty="0"/>
              <a:t>       A syntax like C (Using Braces)</a:t>
            </a:r>
          </a:p>
          <a:p>
            <a:r>
              <a:rPr lang="en-US" sz="2600" dirty="0"/>
              <a:t>       Static Typing</a:t>
            </a:r>
          </a:p>
          <a:p>
            <a:r>
              <a:rPr lang="en-US" sz="2600" dirty="0"/>
              <a:t>       Uses OOP – Similar to C++</a:t>
            </a:r>
          </a:p>
          <a:p>
            <a:r>
              <a:rPr lang="en-US" sz="2600" dirty="0"/>
              <a:t>       Uses a Virtual Machine (Java VM)</a:t>
            </a:r>
          </a:p>
          <a:p>
            <a:r>
              <a:rPr lang="en-US" sz="2600" dirty="0"/>
              <a:t>                        Portable</a:t>
            </a:r>
          </a:p>
          <a:p>
            <a:r>
              <a:rPr lang="en-US" sz="2600" dirty="0"/>
              <a:t>                        Sandbox (safe)</a:t>
            </a:r>
          </a:p>
          <a:p>
            <a:r>
              <a:rPr lang="en-US" sz="2600" dirty="0"/>
              <a:t>                        Run </a:t>
            </a:r>
            <a:r>
              <a:rPr lang="en-US" sz="2600" dirty="0" err="1"/>
              <a:t>ByteCode</a:t>
            </a:r>
            <a:r>
              <a:rPr lang="en-US" sz="2600" dirty="0"/>
              <a:t> generated by many languages (Java, Kotlin, etc.)</a:t>
            </a:r>
          </a:p>
          <a:p>
            <a:r>
              <a:rPr lang="en-US" sz="2600" dirty="0"/>
              <a:t>       Automatic Memory Management </a:t>
            </a:r>
            <a:r>
              <a:rPr lang="en-US" sz="2600"/>
              <a:t>using a garbage </a:t>
            </a:r>
            <a:r>
              <a:rPr lang="en-US" sz="2600" dirty="0"/>
              <a:t>collector (GC)</a:t>
            </a:r>
          </a:p>
        </p:txBody>
      </p:sp>
    </p:spTree>
    <p:extLst>
      <p:ext uri="{BB962C8B-B14F-4D97-AF65-F5344CB8AC3E}">
        <p14:creationId xmlns:p14="http://schemas.microsoft.com/office/powerpoint/2010/main" val="55162379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199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CSC 111  Intro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</cp:lastModifiedBy>
  <cp:revision>10</cp:revision>
  <dcterms:created xsi:type="dcterms:W3CDTF">2021-09-04T23:20:00Z</dcterms:created>
  <dcterms:modified xsi:type="dcterms:W3CDTF">2023-09-03T06:20:58Z</dcterms:modified>
</cp:coreProperties>
</file>