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4"/>
  </p:sldMasterIdLst>
  <p:notesMasterIdLst>
    <p:notesMasterId r:id="rId18"/>
  </p:notesMasterIdLst>
  <p:sldIdLst>
    <p:sldId id="257" r:id="rId5"/>
    <p:sldId id="265" r:id="rId6"/>
    <p:sldId id="266" r:id="rId7"/>
    <p:sldId id="302" r:id="rId8"/>
    <p:sldId id="300" r:id="rId9"/>
    <p:sldId id="285" r:id="rId10"/>
    <p:sldId id="301" r:id="rId11"/>
    <p:sldId id="286" r:id="rId12"/>
    <p:sldId id="287" r:id="rId13"/>
    <p:sldId id="288" r:id="rId14"/>
    <p:sldId id="289" r:id="rId15"/>
    <p:sldId id="290" r:id="rId16"/>
    <p:sldId id="29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59" autoAdjust="0"/>
    <p:restoredTop sz="94595" autoAdjust="0"/>
  </p:normalViewPr>
  <p:slideViewPr>
    <p:cSldViewPr>
      <p:cViewPr varScale="1">
        <p:scale>
          <a:sx n="74" d="100"/>
          <a:sy n="74" d="100"/>
        </p:scale>
        <p:origin x="-81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568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355842-DC4B-46B2-BC7D-717B3E010E01}" type="datetimeFigureOut">
              <a:rPr lang="en-GB" smtClean="0"/>
              <a:pPr/>
              <a:t>10/09/2013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3A6C74-3E35-493F-AD58-93D0B4FD252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1142724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9213" y="877888"/>
            <a:ext cx="4219575" cy="3165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61392" y="4350019"/>
            <a:ext cx="4740978" cy="351368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1428" tIns="45715" rIns="91428" bIns="45715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89091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1"/>
            <a:ext cx="5483225" cy="411162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1428" tIns="45715" rIns="91428" bIns="45715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90115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1"/>
            <a:ext cx="5483225" cy="411162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1428" tIns="45715" rIns="91428" bIns="45715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90115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1"/>
            <a:ext cx="5483225" cy="411162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1428" tIns="45715" rIns="91428" bIns="45715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defTabSz="457096" eaLnBrk="1" hangingPunct="1"/>
            <a:endParaRPr lang="en-US">
              <a:solidFill>
                <a:prstClr val="white"/>
              </a:solidFill>
            </a:endParaRPr>
          </a:p>
        </p:txBody>
      </p:sp>
      <p:sp>
        <p:nvSpPr>
          <p:cNvPr id="107523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1"/>
            <a:ext cx="5483225" cy="411162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1428" tIns="45715" rIns="91428" bIns="45715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defTabSz="457096" eaLnBrk="1" hangingPunct="1"/>
            <a:endParaRPr lang="en-US">
              <a:solidFill>
                <a:prstClr val="white"/>
              </a:solidFill>
            </a:endParaRPr>
          </a:p>
        </p:txBody>
      </p:sp>
      <p:sp>
        <p:nvSpPr>
          <p:cNvPr id="107523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1"/>
            <a:ext cx="5483225" cy="411162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1428" tIns="45715" rIns="91428" bIns="45715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defTabSz="457096" eaLnBrk="1" hangingPunct="1"/>
            <a:endParaRPr lang="en-US">
              <a:solidFill>
                <a:prstClr val="white"/>
              </a:solidFill>
            </a:endParaRPr>
          </a:p>
        </p:txBody>
      </p:sp>
      <p:sp>
        <p:nvSpPr>
          <p:cNvPr id="108547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1"/>
            <a:ext cx="5483225" cy="411162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1428" tIns="45715" rIns="91428" bIns="45715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defTabSz="457096" eaLnBrk="1" hangingPunct="1"/>
            <a:endParaRPr lang="en-US">
              <a:solidFill>
                <a:prstClr val="white"/>
              </a:solidFill>
            </a:endParaRPr>
          </a:p>
        </p:txBody>
      </p:sp>
      <p:sp>
        <p:nvSpPr>
          <p:cNvPr id="109571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1"/>
            <a:ext cx="5483225" cy="411162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1428" tIns="45715" rIns="91428" bIns="45715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defTabSz="457096" eaLnBrk="1" hangingPunct="1"/>
            <a:endParaRPr lang="en-US">
              <a:solidFill>
                <a:prstClr val="white"/>
              </a:solidFill>
            </a:endParaRPr>
          </a:p>
        </p:txBody>
      </p:sp>
      <p:sp>
        <p:nvSpPr>
          <p:cNvPr id="110595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1"/>
            <a:ext cx="5483225" cy="411162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2755B55C-BDD2-42FA-A454-CFA6746F4801}" type="datetime1">
              <a:rPr lang="en-GB" smtClean="0"/>
              <a:t>10/09/2013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90D20DD7-773A-436C-9374-75FE974246E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3BE4C-9EA1-4C07-B029-E0D07469F399}" type="datetime1">
              <a:rPr lang="en-GB" smtClean="0"/>
              <a:t>10/09/2013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20DD7-773A-436C-9374-75FE974246E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1DFB3C-0824-4282-B7FA-810996C52E2A}" type="datetime1">
              <a:rPr lang="en-GB" smtClean="0"/>
              <a:t>10/09/2013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20DD7-773A-436C-9374-75FE974246E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C6AD6-2EE8-44B8-A604-2683B29C1CF6}" type="datetime1">
              <a:rPr lang="en-GB" smtClean="0"/>
              <a:t>10/09/2013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20DD7-773A-436C-9374-75FE974246E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94ACCA4C-7C9F-4120-94F6-F695929A00F6}" type="datetime1">
              <a:rPr lang="en-GB" smtClean="0"/>
              <a:t>10/09/2013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90D20DD7-773A-436C-9374-75FE974246E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393CC-5E5F-4189-9227-B396403503CB}" type="datetime1">
              <a:rPr lang="en-GB" smtClean="0"/>
              <a:t>10/09/2013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20DD7-773A-436C-9374-75FE974246E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36808-501F-4821-929C-6CA07124942B}" type="datetime1">
              <a:rPr lang="en-GB" smtClean="0"/>
              <a:t>10/09/2013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20DD7-773A-436C-9374-75FE974246E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945E6-8CE4-448E-9D32-C2077A438A13}" type="datetime1">
              <a:rPr lang="en-GB" smtClean="0"/>
              <a:t>10/09/2013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20DD7-773A-436C-9374-75FE974246E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9B993-6AEB-4622-92B2-455694796FD2}" type="datetime1">
              <a:rPr lang="en-GB" smtClean="0"/>
              <a:t>10/09/2013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20DD7-773A-436C-9374-75FE974246E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660A8-57B5-4A9E-AB3E-7D644DFCF0DC}" type="datetime1">
              <a:rPr lang="en-GB" smtClean="0"/>
              <a:t>10/09/2013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20DD7-773A-436C-9374-75FE974246E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D7368-9EC5-41CB-B669-71205D727325}" type="datetime1">
              <a:rPr lang="en-GB" smtClean="0"/>
              <a:t>10/09/2013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20DD7-773A-436C-9374-75FE974246E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4FFB234-F310-436C-9401-72BE9AB0E774}" type="datetime1">
              <a:rPr lang="en-GB" smtClean="0"/>
              <a:t>10/09/2013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0D20DD7-773A-436C-9374-75FE974246E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r" rtl="1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r" rtl="1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wrap="none" tIns="35203">
            <a:normAutofit/>
          </a:bodyPr>
          <a:lstStyle/>
          <a:p>
            <a:pPr algn="l" rtl="0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GB" sz="3200" dirty="0" smtClean="0"/>
              <a:t>CSC1201</a:t>
            </a:r>
            <a:r>
              <a:rPr lang="en-GB" sz="3200" dirty="0"/>
              <a:t>: Programming Language 2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20DD7-773A-436C-9374-75FE974246ED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4098" name="Rectangle 2"/>
          <p:cNvSpPr>
            <a:spLocks noGrp="1" noChangeArrowheads="1"/>
          </p:cNvSpPr>
          <p:nvPr>
            <p:ph sz="quarter" idx="1"/>
          </p:nvPr>
        </p:nvSpPr>
        <p:spPr>
          <a:ln/>
        </p:spPr>
        <p:txBody>
          <a:bodyPr tIns="18287" anchor="ctr">
            <a:normAutofit/>
          </a:bodyPr>
          <a:lstStyle/>
          <a:p>
            <a:pPr marL="0" indent="0" algn="ctr" rtl="0">
              <a:lnSpc>
                <a:spcPct val="95000"/>
              </a:lnSpc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en-GB" sz="5400" dirty="0" smtClean="0">
                <a:latin typeface="Times New Roman" pitchFamily="18" charset="0"/>
              </a:rPr>
              <a:t>Functions</a:t>
            </a:r>
            <a:endParaRPr lang="en-GB" sz="54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3068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GB" dirty="0" smtClean="0"/>
              <a:t>Examples: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20DD7-773A-436C-9374-75FE974246ED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48854" indent="-466567" algn="l" rtl="0">
              <a:buFont typeface="+mj-lt"/>
              <a:buAutoNum type="arabicPeriod"/>
            </a:pPr>
            <a:r>
              <a:rPr lang="en-GB" sz="2900" dirty="0">
                <a:latin typeface="Arial" pitchFamily="34" charset="0"/>
              </a:rPr>
              <a:t>Write a Function larger, which returns the larger of the two given integers.</a:t>
            </a:r>
          </a:p>
          <a:p>
            <a:pPr marL="548854" indent="-466567" algn="l" rtl="0">
              <a:buFont typeface="+mj-lt"/>
              <a:buAutoNum type="arabicPeriod"/>
            </a:pPr>
            <a:endParaRPr lang="en-GB" sz="2900" dirty="0">
              <a:latin typeface="Arial" pitchFamily="34" charset="0"/>
            </a:endParaRPr>
          </a:p>
          <a:p>
            <a:pPr marL="548854" indent="-466567" algn="l" rtl="0">
              <a:buFont typeface="+mj-lt"/>
              <a:buAutoNum type="arabicPeriod"/>
            </a:pPr>
            <a:r>
              <a:rPr lang="en-GB" sz="2900" dirty="0">
                <a:latin typeface="Arial" pitchFamily="34" charset="0"/>
              </a:rPr>
              <a:t>Write a Function Square, which returns the square of the given integer.</a:t>
            </a:r>
          </a:p>
          <a:p>
            <a:pPr marL="548854" indent="-466567" algn="l" rtl="0">
              <a:buFont typeface="+mj-lt"/>
              <a:buAutoNum type="arabicPeriod"/>
            </a:pPr>
            <a:endParaRPr lang="en-GB" sz="2900" dirty="0">
              <a:solidFill>
                <a:srgbClr val="3333CC">
                  <a:lumMod val="75000"/>
                </a:srgbClr>
              </a:solidFill>
              <a:latin typeface="Arial" pitchFamily="34" charset="0"/>
            </a:endParaRPr>
          </a:p>
          <a:p>
            <a:pPr marL="548854" indent="-466567" algn="l" rtl="0">
              <a:buFont typeface="+mj-lt"/>
              <a:buAutoNum type="arabicPeriod"/>
            </a:pPr>
            <a:r>
              <a:rPr lang="en-GB" sz="2900" dirty="0"/>
              <a:t>Write a function  </a:t>
            </a:r>
            <a:r>
              <a:rPr lang="en-GB" sz="2900" dirty="0" err="1"/>
              <a:t>number_type</a:t>
            </a:r>
            <a:r>
              <a:rPr lang="en-GB" sz="2900" dirty="0"/>
              <a:t>. The function should output the number and message saying whether the number is positive, negative, or zero.</a:t>
            </a:r>
          </a:p>
          <a:p>
            <a:pPr marL="548854" indent="-466567" algn="l" rtl="0">
              <a:buFont typeface="+mj-lt"/>
              <a:buAutoNum type="arabicPeriod"/>
            </a:pPr>
            <a:endParaRPr lang="en-GB" sz="2900" dirty="0">
              <a:solidFill>
                <a:srgbClr val="3333CC">
                  <a:lumMod val="75000"/>
                </a:srgbClr>
              </a:solidFill>
              <a:latin typeface="Arial" pitchFamily="34" charset="0"/>
            </a:endParaRPr>
          </a:p>
          <a:p>
            <a:pPr marL="548854" indent="-466567" algn="l" rtl="0">
              <a:buFont typeface="+mj-lt"/>
              <a:buAutoNum type="arabicPeriod"/>
            </a:pPr>
            <a:endParaRPr lang="en-GB" sz="2900" dirty="0">
              <a:solidFill>
                <a:srgbClr val="3333CC">
                  <a:lumMod val="75000"/>
                </a:srgbClr>
              </a:solidFill>
              <a:latin typeface="Arial" pitchFamily="34" charset="0"/>
            </a:endParaRPr>
          </a:p>
          <a:p>
            <a:pPr algn="l" rtl="0"/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32341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GB" dirty="0">
                <a:solidFill>
                  <a:schemeClr val="tx2"/>
                </a:solidFill>
                <a:latin typeface="Arial" pitchFamily="34" charset="0"/>
              </a:rPr>
              <a:t>Example: With return value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26627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106" algn="l"/>
                <a:tab pos="914210" algn="l"/>
                <a:tab pos="1371316" algn="l"/>
                <a:tab pos="1828421" algn="l"/>
                <a:tab pos="2285526" algn="l"/>
                <a:tab pos="2742630" algn="l"/>
                <a:tab pos="3199736" algn="l"/>
                <a:tab pos="3656841" algn="l"/>
                <a:tab pos="4113946" algn="l"/>
                <a:tab pos="4571052" algn="l"/>
                <a:tab pos="5028157" algn="l"/>
                <a:tab pos="5485263" algn="l"/>
                <a:tab pos="5942368" algn="l"/>
                <a:tab pos="6399473" algn="l"/>
                <a:tab pos="6856578" algn="l"/>
                <a:tab pos="7313683" algn="l"/>
                <a:tab pos="7770789" algn="l"/>
                <a:tab pos="8227894" algn="l"/>
                <a:tab pos="8685000" algn="l"/>
                <a:tab pos="9142104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796" indent="-285690" eaLnBrk="0" hangingPunct="0">
              <a:tabLst>
                <a:tab pos="0" algn="l"/>
                <a:tab pos="457106" algn="l"/>
                <a:tab pos="914210" algn="l"/>
                <a:tab pos="1371316" algn="l"/>
                <a:tab pos="1828421" algn="l"/>
                <a:tab pos="2285526" algn="l"/>
                <a:tab pos="2742630" algn="l"/>
                <a:tab pos="3199736" algn="l"/>
                <a:tab pos="3656841" algn="l"/>
                <a:tab pos="4113946" algn="l"/>
                <a:tab pos="4571052" algn="l"/>
                <a:tab pos="5028157" algn="l"/>
                <a:tab pos="5485263" algn="l"/>
                <a:tab pos="5942368" algn="l"/>
                <a:tab pos="6399473" algn="l"/>
                <a:tab pos="6856578" algn="l"/>
                <a:tab pos="7313683" algn="l"/>
                <a:tab pos="7770789" algn="l"/>
                <a:tab pos="8227894" algn="l"/>
                <a:tab pos="8685000" algn="l"/>
                <a:tab pos="9142104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2764" indent="-228553" eaLnBrk="0" hangingPunct="0">
              <a:tabLst>
                <a:tab pos="0" algn="l"/>
                <a:tab pos="457106" algn="l"/>
                <a:tab pos="914210" algn="l"/>
                <a:tab pos="1371316" algn="l"/>
                <a:tab pos="1828421" algn="l"/>
                <a:tab pos="2285526" algn="l"/>
                <a:tab pos="2742630" algn="l"/>
                <a:tab pos="3199736" algn="l"/>
                <a:tab pos="3656841" algn="l"/>
                <a:tab pos="4113946" algn="l"/>
                <a:tab pos="4571052" algn="l"/>
                <a:tab pos="5028157" algn="l"/>
                <a:tab pos="5485263" algn="l"/>
                <a:tab pos="5942368" algn="l"/>
                <a:tab pos="6399473" algn="l"/>
                <a:tab pos="6856578" algn="l"/>
                <a:tab pos="7313683" algn="l"/>
                <a:tab pos="7770789" algn="l"/>
                <a:tab pos="8227894" algn="l"/>
                <a:tab pos="8685000" algn="l"/>
                <a:tab pos="9142104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599868" indent="-228553" eaLnBrk="0" hangingPunct="0">
              <a:tabLst>
                <a:tab pos="0" algn="l"/>
                <a:tab pos="457106" algn="l"/>
                <a:tab pos="914210" algn="l"/>
                <a:tab pos="1371316" algn="l"/>
                <a:tab pos="1828421" algn="l"/>
                <a:tab pos="2285526" algn="l"/>
                <a:tab pos="2742630" algn="l"/>
                <a:tab pos="3199736" algn="l"/>
                <a:tab pos="3656841" algn="l"/>
                <a:tab pos="4113946" algn="l"/>
                <a:tab pos="4571052" algn="l"/>
                <a:tab pos="5028157" algn="l"/>
                <a:tab pos="5485263" algn="l"/>
                <a:tab pos="5942368" algn="l"/>
                <a:tab pos="6399473" algn="l"/>
                <a:tab pos="6856578" algn="l"/>
                <a:tab pos="7313683" algn="l"/>
                <a:tab pos="7770789" algn="l"/>
                <a:tab pos="8227894" algn="l"/>
                <a:tab pos="8685000" algn="l"/>
                <a:tab pos="9142104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6974" indent="-228553" eaLnBrk="0" hangingPunct="0">
              <a:tabLst>
                <a:tab pos="0" algn="l"/>
                <a:tab pos="457106" algn="l"/>
                <a:tab pos="914210" algn="l"/>
                <a:tab pos="1371316" algn="l"/>
                <a:tab pos="1828421" algn="l"/>
                <a:tab pos="2285526" algn="l"/>
                <a:tab pos="2742630" algn="l"/>
                <a:tab pos="3199736" algn="l"/>
                <a:tab pos="3656841" algn="l"/>
                <a:tab pos="4113946" algn="l"/>
                <a:tab pos="4571052" algn="l"/>
                <a:tab pos="5028157" algn="l"/>
                <a:tab pos="5485263" algn="l"/>
                <a:tab pos="5942368" algn="l"/>
                <a:tab pos="6399473" algn="l"/>
                <a:tab pos="6856578" algn="l"/>
                <a:tab pos="7313683" algn="l"/>
                <a:tab pos="7770789" algn="l"/>
                <a:tab pos="8227894" algn="l"/>
                <a:tab pos="8685000" algn="l"/>
                <a:tab pos="9142104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079" indent="-228553" defTabSz="457106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06" algn="l"/>
                <a:tab pos="914210" algn="l"/>
                <a:tab pos="1371316" algn="l"/>
                <a:tab pos="1828421" algn="l"/>
                <a:tab pos="2285526" algn="l"/>
                <a:tab pos="2742630" algn="l"/>
                <a:tab pos="3199736" algn="l"/>
                <a:tab pos="3656841" algn="l"/>
                <a:tab pos="4113946" algn="l"/>
                <a:tab pos="4571052" algn="l"/>
                <a:tab pos="5028157" algn="l"/>
                <a:tab pos="5485263" algn="l"/>
                <a:tab pos="5942368" algn="l"/>
                <a:tab pos="6399473" algn="l"/>
                <a:tab pos="6856578" algn="l"/>
                <a:tab pos="7313683" algn="l"/>
                <a:tab pos="7770789" algn="l"/>
                <a:tab pos="8227894" algn="l"/>
                <a:tab pos="8685000" algn="l"/>
                <a:tab pos="9142104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184" indent="-228553" defTabSz="457106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06" algn="l"/>
                <a:tab pos="914210" algn="l"/>
                <a:tab pos="1371316" algn="l"/>
                <a:tab pos="1828421" algn="l"/>
                <a:tab pos="2285526" algn="l"/>
                <a:tab pos="2742630" algn="l"/>
                <a:tab pos="3199736" algn="l"/>
                <a:tab pos="3656841" algn="l"/>
                <a:tab pos="4113946" algn="l"/>
                <a:tab pos="4571052" algn="l"/>
                <a:tab pos="5028157" algn="l"/>
                <a:tab pos="5485263" algn="l"/>
                <a:tab pos="5942368" algn="l"/>
                <a:tab pos="6399473" algn="l"/>
                <a:tab pos="6856578" algn="l"/>
                <a:tab pos="7313683" algn="l"/>
                <a:tab pos="7770789" algn="l"/>
                <a:tab pos="8227894" algn="l"/>
                <a:tab pos="8685000" algn="l"/>
                <a:tab pos="9142104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8289" indent="-228553" defTabSz="457106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06" algn="l"/>
                <a:tab pos="914210" algn="l"/>
                <a:tab pos="1371316" algn="l"/>
                <a:tab pos="1828421" algn="l"/>
                <a:tab pos="2285526" algn="l"/>
                <a:tab pos="2742630" algn="l"/>
                <a:tab pos="3199736" algn="l"/>
                <a:tab pos="3656841" algn="l"/>
                <a:tab pos="4113946" algn="l"/>
                <a:tab pos="4571052" algn="l"/>
                <a:tab pos="5028157" algn="l"/>
                <a:tab pos="5485263" algn="l"/>
                <a:tab pos="5942368" algn="l"/>
                <a:tab pos="6399473" algn="l"/>
                <a:tab pos="6856578" algn="l"/>
                <a:tab pos="7313683" algn="l"/>
                <a:tab pos="7770789" algn="l"/>
                <a:tab pos="8227894" algn="l"/>
                <a:tab pos="8685000" algn="l"/>
                <a:tab pos="9142104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5394" indent="-228553" defTabSz="457106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06" algn="l"/>
                <a:tab pos="914210" algn="l"/>
                <a:tab pos="1371316" algn="l"/>
                <a:tab pos="1828421" algn="l"/>
                <a:tab pos="2285526" algn="l"/>
                <a:tab pos="2742630" algn="l"/>
                <a:tab pos="3199736" algn="l"/>
                <a:tab pos="3656841" algn="l"/>
                <a:tab pos="4113946" algn="l"/>
                <a:tab pos="4571052" algn="l"/>
                <a:tab pos="5028157" algn="l"/>
                <a:tab pos="5485263" algn="l"/>
                <a:tab pos="5942368" algn="l"/>
                <a:tab pos="6399473" algn="l"/>
                <a:tab pos="6856578" algn="l"/>
                <a:tab pos="7313683" algn="l"/>
                <a:tab pos="7770789" algn="l"/>
                <a:tab pos="8227894" algn="l"/>
                <a:tab pos="8685000" algn="l"/>
                <a:tab pos="9142104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334DA184-5AC4-43E8-86C1-CEDED93062A6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11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pPr marL="82288" indent="0" algn="l" defTabSz="457106" rtl="0">
              <a:buNone/>
              <a:defRPr/>
            </a:pPr>
            <a:endParaRPr lang="en-GB" sz="3300" dirty="0">
              <a:solidFill>
                <a:srgbClr val="000000"/>
              </a:solidFill>
              <a:latin typeface="Arial" pitchFamily="34" charset="0"/>
            </a:endParaRPr>
          </a:p>
          <a:p>
            <a:pPr marL="82288" indent="0" algn="l" defTabSz="457106" rtl="0">
              <a:buNone/>
              <a:defRPr/>
            </a:pPr>
            <a:r>
              <a:rPr lang="en-GB" sz="3300" dirty="0">
                <a:solidFill>
                  <a:srgbClr val="0000FF"/>
                </a:solidFill>
                <a:latin typeface="Arial" pitchFamily="34" charset="0"/>
              </a:rPr>
              <a:t>Double</a:t>
            </a:r>
            <a:r>
              <a:rPr lang="en-GB" sz="3300" dirty="0">
                <a:solidFill>
                  <a:srgbClr val="000000"/>
                </a:solidFill>
                <a:latin typeface="Arial" pitchFamily="34" charset="0"/>
              </a:rPr>
              <a:t> larger ( </a:t>
            </a:r>
            <a:r>
              <a:rPr lang="en-GB" sz="3300" dirty="0">
                <a:solidFill>
                  <a:srgbClr val="0000FF"/>
                </a:solidFill>
                <a:latin typeface="Arial" pitchFamily="34" charset="0"/>
              </a:rPr>
              <a:t>double</a:t>
            </a:r>
            <a:r>
              <a:rPr lang="en-GB" sz="3300" dirty="0">
                <a:solidFill>
                  <a:srgbClr val="000000"/>
                </a:solidFill>
                <a:latin typeface="Arial" pitchFamily="34" charset="0"/>
              </a:rPr>
              <a:t> x , </a:t>
            </a:r>
            <a:r>
              <a:rPr lang="en-GB" sz="3300" dirty="0">
                <a:solidFill>
                  <a:srgbClr val="0000FF"/>
                </a:solidFill>
                <a:latin typeface="Arial" pitchFamily="34" charset="0"/>
              </a:rPr>
              <a:t>double</a:t>
            </a:r>
            <a:r>
              <a:rPr lang="en-GB" sz="3300" dirty="0">
                <a:solidFill>
                  <a:srgbClr val="000000"/>
                </a:solidFill>
                <a:latin typeface="Arial" pitchFamily="34" charset="0"/>
              </a:rPr>
              <a:t> y )</a:t>
            </a:r>
            <a:r>
              <a:rPr lang="ar-SA" sz="3300" dirty="0">
                <a:solidFill>
                  <a:srgbClr val="000000"/>
                </a:solidFill>
                <a:latin typeface="Arial" pitchFamily="34" charset="0"/>
              </a:rPr>
              <a:t>‏</a:t>
            </a:r>
            <a:endParaRPr lang="en-US" sz="3300" dirty="0">
              <a:solidFill>
                <a:srgbClr val="000000"/>
              </a:solidFill>
              <a:latin typeface="Arial" pitchFamily="34" charset="0"/>
            </a:endParaRPr>
          </a:p>
          <a:p>
            <a:pPr marL="82288" indent="0" algn="l" defTabSz="457106" rtl="0">
              <a:buNone/>
              <a:defRPr/>
            </a:pPr>
            <a:r>
              <a:rPr lang="en-GB" sz="3300" dirty="0">
                <a:solidFill>
                  <a:srgbClr val="000000"/>
                </a:solidFill>
                <a:latin typeface="Arial" pitchFamily="34" charset="0"/>
              </a:rPr>
              <a:t>{ </a:t>
            </a:r>
          </a:p>
          <a:p>
            <a:pPr marL="82288" indent="0" algn="l" defTabSz="457106" rtl="0">
              <a:buNone/>
              <a:defRPr/>
            </a:pPr>
            <a:r>
              <a:rPr lang="en-GB" sz="3300" dirty="0">
                <a:solidFill>
                  <a:srgbClr val="000000"/>
                </a:solidFill>
                <a:latin typeface="Arial" pitchFamily="34" charset="0"/>
              </a:rPr>
              <a:t>	</a:t>
            </a:r>
            <a:r>
              <a:rPr lang="en-GB" sz="3300" dirty="0">
                <a:solidFill>
                  <a:srgbClr val="0000FF"/>
                </a:solidFill>
                <a:latin typeface="Arial" pitchFamily="34" charset="0"/>
              </a:rPr>
              <a:t>double</a:t>
            </a:r>
            <a:r>
              <a:rPr lang="en-GB" sz="3300" dirty="0">
                <a:solidFill>
                  <a:srgbClr val="000000"/>
                </a:solidFill>
                <a:latin typeface="Arial" pitchFamily="34" charset="0"/>
              </a:rPr>
              <a:t> max;</a:t>
            </a:r>
          </a:p>
          <a:p>
            <a:pPr marL="82288" indent="0" algn="l" defTabSz="457106" rtl="0">
              <a:buNone/>
              <a:defRPr/>
            </a:pPr>
            <a:r>
              <a:rPr lang="en-GB" sz="3300" dirty="0">
                <a:solidFill>
                  <a:srgbClr val="000000"/>
                </a:solidFill>
                <a:latin typeface="Arial" pitchFamily="34" charset="0"/>
              </a:rPr>
              <a:t>	</a:t>
            </a:r>
          </a:p>
          <a:p>
            <a:pPr marL="82288" indent="0" algn="l" defTabSz="457106" rtl="0">
              <a:buNone/>
              <a:defRPr/>
            </a:pPr>
            <a:r>
              <a:rPr lang="en-GB" sz="3300" dirty="0">
                <a:solidFill>
                  <a:srgbClr val="000000"/>
                </a:solidFill>
                <a:latin typeface="Arial" pitchFamily="34" charset="0"/>
              </a:rPr>
              <a:t>	</a:t>
            </a:r>
            <a:r>
              <a:rPr lang="en-GB" sz="3300" dirty="0">
                <a:solidFill>
                  <a:srgbClr val="0000FF"/>
                </a:solidFill>
                <a:latin typeface="Arial" pitchFamily="34" charset="0"/>
              </a:rPr>
              <a:t>if</a:t>
            </a:r>
            <a:r>
              <a:rPr lang="en-GB" sz="3300" dirty="0">
                <a:solidFill>
                  <a:srgbClr val="000000"/>
                </a:solidFill>
                <a:latin typeface="Arial" pitchFamily="34" charset="0"/>
              </a:rPr>
              <a:t> ( x &gt;= y )</a:t>
            </a:r>
            <a:r>
              <a:rPr lang="ar-SA" sz="3300" dirty="0">
                <a:solidFill>
                  <a:srgbClr val="000000"/>
                </a:solidFill>
                <a:latin typeface="Arial" pitchFamily="34" charset="0"/>
              </a:rPr>
              <a:t>‏</a:t>
            </a:r>
            <a:endParaRPr lang="en-US" sz="3300" dirty="0">
              <a:solidFill>
                <a:srgbClr val="000000"/>
              </a:solidFill>
              <a:latin typeface="Arial" pitchFamily="34" charset="0"/>
            </a:endParaRPr>
          </a:p>
          <a:p>
            <a:pPr marL="82288" indent="0" algn="l" defTabSz="457106" rtl="0">
              <a:buNone/>
              <a:defRPr/>
            </a:pPr>
            <a:r>
              <a:rPr lang="en-GB" sz="3300" dirty="0">
                <a:solidFill>
                  <a:srgbClr val="000000"/>
                </a:solidFill>
                <a:latin typeface="Arial" pitchFamily="34" charset="0"/>
              </a:rPr>
              <a:t>		max = x;</a:t>
            </a:r>
          </a:p>
          <a:p>
            <a:pPr marL="82288" indent="0" algn="l" defTabSz="457106" rtl="0">
              <a:buNone/>
              <a:defRPr/>
            </a:pPr>
            <a:r>
              <a:rPr lang="en-GB" sz="3300" dirty="0">
                <a:solidFill>
                  <a:srgbClr val="000000"/>
                </a:solidFill>
                <a:latin typeface="Arial" pitchFamily="34" charset="0"/>
              </a:rPr>
              <a:t>	</a:t>
            </a:r>
            <a:r>
              <a:rPr lang="en-GB" sz="3300" dirty="0">
                <a:solidFill>
                  <a:srgbClr val="0000FF"/>
                </a:solidFill>
                <a:latin typeface="Arial" pitchFamily="34" charset="0"/>
              </a:rPr>
              <a:t>else</a:t>
            </a:r>
          </a:p>
          <a:p>
            <a:pPr marL="82288" indent="0" algn="l" defTabSz="457106" rtl="0">
              <a:buNone/>
              <a:defRPr/>
            </a:pPr>
            <a:r>
              <a:rPr lang="en-GB" sz="3300" dirty="0">
                <a:solidFill>
                  <a:srgbClr val="000000"/>
                </a:solidFill>
                <a:latin typeface="Arial" pitchFamily="34" charset="0"/>
              </a:rPr>
              <a:t>		max = y;</a:t>
            </a:r>
          </a:p>
          <a:p>
            <a:pPr marL="82288" indent="0" algn="l" defTabSz="457106" rtl="0">
              <a:buNone/>
              <a:defRPr/>
            </a:pPr>
            <a:r>
              <a:rPr lang="en-GB" sz="3300" dirty="0">
                <a:solidFill>
                  <a:srgbClr val="000000"/>
                </a:solidFill>
                <a:latin typeface="Arial" pitchFamily="34" charset="0"/>
              </a:rPr>
              <a:t>	</a:t>
            </a:r>
            <a:r>
              <a:rPr lang="en-GB" sz="3300" dirty="0">
                <a:solidFill>
                  <a:srgbClr val="0000FF"/>
                </a:solidFill>
                <a:latin typeface="Arial" pitchFamily="34" charset="0"/>
              </a:rPr>
              <a:t>return</a:t>
            </a:r>
            <a:r>
              <a:rPr lang="en-GB" sz="3300" dirty="0">
                <a:solidFill>
                  <a:srgbClr val="000000"/>
                </a:solidFill>
                <a:latin typeface="Arial" pitchFamily="34" charset="0"/>
              </a:rPr>
              <a:t> max;</a:t>
            </a:r>
          </a:p>
          <a:p>
            <a:pPr marL="82288" indent="0" algn="l" defTabSz="457106" rtl="0">
              <a:buNone/>
              <a:defRPr/>
            </a:pPr>
            <a:r>
              <a:rPr lang="en-GB" sz="3300" dirty="0">
                <a:solidFill>
                  <a:srgbClr val="000000"/>
                </a:solidFill>
                <a:latin typeface="Arial" pitchFamily="34" charset="0"/>
              </a:rPr>
              <a:t>}</a:t>
            </a:r>
          </a:p>
          <a:p>
            <a:pPr marL="82288" indent="0" algn="l" defTabSz="457106" rtl="0">
              <a:buNone/>
              <a:defRPr/>
            </a:pPr>
            <a:endParaRPr lang="en-GB" sz="3300" dirty="0">
              <a:solidFill>
                <a:srgbClr val="000000"/>
              </a:solidFill>
              <a:latin typeface="Arial" pitchFamily="34" charset="0"/>
            </a:endParaRPr>
          </a:p>
          <a:p>
            <a:pPr marL="82288" indent="0" algn="l" defTabSz="457106" rtl="0">
              <a:buNone/>
              <a:defRPr/>
            </a:pPr>
            <a:r>
              <a:rPr lang="en-GB" sz="3300" b="1" dirty="0">
                <a:solidFill>
                  <a:srgbClr val="3333CC">
                    <a:lumMod val="75000"/>
                  </a:srgbClr>
                </a:solidFill>
                <a:latin typeface="Arial" pitchFamily="34" charset="0"/>
              </a:rPr>
              <a:t>Function Call</a:t>
            </a:r>
          </a:p>
          <a:p>
            <a:pPr marL="82288" indent="0" algn="l" defTabSz="457106" rtl="0">
              <a:buNone/>
              <a:defRPr/>
            </a:pPr>
            <a:r>
              <a:rPr lang="en-GB" sz="3300" dirty="0">
                <a:solidFill>
                  <a:srgbClr val="3333CC">
                    <a:lumMod val="75000"/>
                  </a:srgbClr>
                </a:solidFill>
                <a:latin typeface="Arial" pitchFamily="34" charset="0"/>
              </a:rPr>
              <a:t>……..</a:t>
            </a:r>
          </a:p>
          <a:p>
            <a:pPr marL="82288" indent="0" algn="l" defTabSz="457106" rtl="0">
              <a:buNone/>
              <a:defRPr/>
            </a:pPr>
            <a:r>
              <a:rPr lang="en-GB" sz="3300" dirty="0" err="1">
                <a:solidFill>
                  <a:srgbClr val="3333CC">
                    <a:lumMod val="75000"/>
                  </a:srgbClr>
                </a:solidFill>
                <a:latin typeface="Arial" pitchFamily="34" charset="0"/>
              </a:rPr>
              <a:t>Cout</a:t>
            </a:r>
            <a:r>
              <a:rPr lang="en-GB" sz="3300" dirty="0">
                <a:solidFill>
                  <a:srgbClr val="3333CC">
                    <a:lumMod val="75000"/>
                  </a:srgbClr>
                </a:solidFill>
                <a:latin typeface="Arial" pitchFamily="34" charset="0"/>
              </a:rPr>
              <a:t> &lt;&lt; “The larger of 5 and 6 is “ &lt;&lt; larger(5 , 6) &lt;&lt; </a:t>
            </a:r>
            <a:r>
              <a:rPr lang="en-GB" sz="3300" dirty="0" err="1">
                <a:solidFill>
                  <a:srgbClr val="3333CC">
                    <a:lumMod val="75000"/>
                  </a:srgbClr>
                </a:solidFill>
                <a:latin typeface="Arial" pitchFamily="34" charset="0"/>
              </a:rPr>
              <a:t>endl</a:t>
            </a:r>
            <a:r>
              <a:rPr lang="en-GB" sz="3300" dirty="0">
                <a:solidFill>
                  <a:srgbClr val="3333CC">
                    <a:lumMod val="75000"/>
                  </a:srgbClr>
                </a:solidFill>
                <a:latin typeface="Arial" pitchFamily="34" charset="0"/>
              </a:rPr>
              <a:t>;</a:t>
            </a:r>
          </a:p>
          <a:p>
            <a:pPr marL="82288" indent="0" algn="l" defTabSz="457106" rtl="0">
              <a:buNone/>
              <a:defRPr/>
            </a:pPr>
            <a:r>
              <a:rPr lang="en-GB" sz="3300" dirty="0">
                <a:solidFill>
                  <a:srgbClr val="3333CC">
                    <a:lumMod val="75000"/>
                  </a:srgbClr>
                </a:solidFill>
                <a:latin typeface="Arial" pitchFamily="34" charset="0"/>
              </a:rPr>
              <a:t>……….</a:t>
            </a:r>
          </a:p>
        </p:txBody>
      </p:sp>
      <p:sp>
        <p:nvSpPr>
          <p:cNvPr id="7" name="Rectangle 6"/>
          <p:cNvSpPr/>
          <p:nvPr/>
        </p:nvSpPr>
        <p:spPr>
          <a:xfrm rot="949292">
            <a:off x="5380008" y="2171838"/>
            <a:ext cx="2919866" cy="699309"/>
          </a:xfrm>
          <a:prstGeom prst="rect">
            <a:avLst/>
          </a:prstGeom>
          <a:noFill/>
        </p:spPr>
        <p:txBody>
          <a:bodyPr wrap="none" lIns="82945" tIns="41473" rIns="82945" bIns="41473">
            <a:spAutoFit/>
          </a:bodyPr>
          <a:lstStyle/>
          <a:p>
            <a:pPr algn="ctr"/>
            <a:r>
              <a:rPr lang="en-US" sz="40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Solution Ex 1</a:t>
            </a:r>
          </a:p>
        </p:txBody>
      </p:sp>
    </p:spTree>
    <p:extLst>
      <p:ext uri="{BB962C8B-B14F-4D97-AF65-F5344CB8AC3E}">
        <p14:creationId xmlns="" xmlns:p14="http://schemas.microsoft.com/office/powerpoint/2010/main" val="30424395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GB" dirty="0"/>
              <a:t>Example: </a:t>
            </a:r>
            <a:r>
              <a:rPr lang="en-GB" dirty="0" smtClean="0"/>
              <a:t>With </a:t>
            </a:r>
            <a:r>
              <a:rPr lang="en-GB" dirty="0"/>
              <a:t>return value</a:t>
            </a:r>
          </a:p>
        </p:txBody>
      </p:sp>
      <p:sp>
        <p:nvSpPr>
          <p:cNvPr id="27651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106" algn="l"/>
                <a:tab pos="914210" algn="l"/>
                <a:tab pos="1371316" algn="l"/>
                <a:tab pos="1828421" algn="l"/>
                <a:tab pos="2285526" algn="l"/>
                <a:tab pos="2742630" algn="l"/>
                <a:tab pos="3199736" algn="l"/>
                <a:tab pos="3656841" algn="l"/>
                <a:tab pos="4113946" algn="l"/>
                <a:tab pos="4571052" algn="l"/>
                <a:tab pos="5028157" algn="l"/>
                <a:tab pos="5485263" algn="l"/>
                <a:tab pos="5942368" algn="l"/>
                <a:tab pos="6399473" algn="l"/>
                <a:tab pos="6856578" algn="l"/>
                <a:tab pos="7313683" algn="l"/>
                <a:tab pos="7770789" algn="l"/>
                <a:tab pos="8227894" algn="l"/>
                <a:tab pos="8685000" algn="l"/>
                <a:tab pos="9142104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796" indent="-285690" eaLnBrk="0" hangingPunct="0">
              <a:tabLst>
                <a:tab pos="0" algn="l"/>
                <a:tab pos="457106" algn="l"/>
                <a:tab pos="914210" algn="l"/>
                <a:tab pos="1371316" algn="l"/>
                <a:tab pos="1828421" algn="l"/>
                <a:tab pos="2285526" algn="l"/>
                <a:tab pos="2742630" algn="l"/>
                <a:tab pos="3199736" algn="l"/>
                <a:tab pos="3656841" algn="l"/>
                <a:tab pos="4113946" algn="l"/>
                <a:tab pos="4571052" algn="l"/>
                <a:tab pos="5028157" algn="l"/>
                <a:tab pos="5485263" algn="l"/>
                <a:tab pos="5942368" algn="l"/>
                <a:tab pos="6399473" algn="l"/>
                <a:tab pos="6856578" algn="l"/>
                <a:tab pos="7313683" algn="l"/>
                <a:tab pos="7770789" algn="l"/>
                <a:tab pos="8227894" algn="l"/>
                <a:tab pos="8685000" algn="l"/>
                <a:tab pos="9142104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2764" indent="-228553" eaLnBrk="0" hangingPunct="0">
              <a:tabLst>
                <a:tab pos="0" algn="l"/>
                <a:tab pos="457106" algn="l"/>
                <a:tab pos="914210" algn="l"/>
                <a:tab pos="1371316" algn="l"/>
                <a:tab pos="1828421" algn="l"/>
                <a:tab pos="2285526" algn="l"/>
                <a:tab pos="2742630" algn="l"/>
                <a:tab pos="3199736" algn="l"/>
                <a:tab pos="3656841" algn="l"/>
                <a:tab pos="4113946" algn="l"/>
                <a:tab pos="4571052" algn="l"/>
                <a:tab pos="5028157" algn="l"/>
                <a:tab pos="5485263" algn="l"/>
                <a:tab pos="5942368" algn="l"/>
                <a:tab pos="6399473" algn="l"/>
                <a:tab pos="6856578" algn="l"/>
                <a:tab pos="7313683" algn="l"/>
                <a:tab pos="7770789" algn="l"/>
                <a:tab pos="8227894" algn="l"/>
                <a:tab pos="8685000" algn="l"/>
                <a:tab pos="9142104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599868" indent="-228553" eaLnBrk="0" hangingPunct="0">
              <a:tabLst>
                <a:tab pos="0" algn="l"/>
                <a:tab pos="457106" algn="l"/>
                <a:tab pos="914210" algn="l"/>
                <a:tab pos="1371316" algn="l"/>
                <a:tab pos="1828421" algn="l"/>
                <a:tab pos="2285526" algn="l"/>
                <a:tab pos="2742630" algn="l"/>
                <a:tab pos="3199736" algn="l"/>
                <a:tab pos="3656841" algn="l"/>
                <a:tab pos="4113946" algn="l"/>
                <a:tab pos="4571052" algn="l"/>
                <a:tab pos="5028157" algn="l"/>
                <a:tab pos="5485263" algn="l"/>
                <a:tab pos="5942368" algn="l"/>
                <a:tab pos="6399473" algn="l"/>
                <a:tab pos="6856578" algn="l"/>
                <a:tab pos="7313683" algn="l"/>
                <a:tab pos="7770789" algn="l"/>
                <a:tab pos="8227894" algn="l"/>
                <a:tab pos="8685000" algn="l"/>
                <a:tab pos="9142104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6974" indent="-228553" eaLnBrk="0" hangingPunct="0">
              <a:tabLst>
                <a:tab pos="0" algn="l"/>
                <a:tab pos="457106" algn="l"/>
                <a:tab pos="914210" algn="l"/>
                <a:tab pos="1371316" algn="l"/>
                <a:tab pos="1828421" algn="l"/>
                <a:tab pos="2285526" algn="l"/>
                <a:tab pos="2742630" algn="l"/>
                <a:tab pos="3199736" algn="l"/>
                <a:tab pos="3656841" algn="l"/>
                <a:tab pos="4113946" algn="l"/>
                <a:tab pos="4571052" algn="l"/>
                <a:tab pos="5028157" algn="l"/>
                <a:tab pos="5485263" algn="l"/>
                <a:tab pos="5942368" algn="l"/>
                <a:tab pos="6399473" algn="l"/>
                <a:tab pos="6856578" algn="l"/>
                <a:tab pos="7313683" algn="l"/>
                <a:tab pos="7770789" algn="l"/>
                <a:tab pos="8227894" algn="l"/>
                <a:tab pos="8685000" algn="l"/>
                <a:tab pos="9142104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079" indent="-228553" defTabSz="457106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06" algn="l"/>
                <a:tab pos="914210" algn="l"/>
                <a:tab pos="1371316" algn="l"/>
                <a:tab pos="1828421" algn="l"/>
                <a:tab pos="2285526" algn="l"/>
                <a:tab pos="2742630" algn="l"/>
                <a:tab pos="3199736" algn="l"/>
                <a:tab pos="3656841" algn="l"/>
                <a:tab pos="4113946" algn="l"/>
                <a:tab pos="4571052" algn="l"/>
                <a:tab pos="5028157" algn="l"/>
                <a:tab pos="5485263" algn="l"/>
                <a:tab pos="5942368" algn="l"/>
                <a:tab pos="6399473" algn="l"/>
                <a:tab pos="6856578" algn="l"/>
                <a:tab pos="7313683" algn="l"/>
                <a:tab pos="7770789" algn="l"/>
                <a:tab pos="8227894" algn="l"/>
                <a:tab pos="8685000" algn="l"/>
                <a:tab pos="9142104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184" indent="-228553" defTabSz="457106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06" algn="l"/>
                <a:tab pos="914210" algn="l"/>
                <a:tab pos="1371316" algn="l"/>
                <a:tab pos="1828421" algn="l"/>
                <a:tab pos="2285526" algn="l"/>
                <a:tab pos="2742630" algn="l"/>
                <a:tab pos="3199736" algn="l"/>
                <a:tab pos="3656841" algn="l"/>
                <a:tab pos="4113946" algn="l"/>
                <a:tab pos="4571052" algn="l"/>
                <a:tab pos="5028157" algn="l"/>
                <a:tab pos="5485263" algn="l"/>
                <a:tab pos="5942368" algn="l"/>
                <a:tab pos="6399473" algn="l"/>
                <a:tab pos="6856578" algn="l"/>
                <a:tab pos="7313683" algn="l"/>
                <a:tab pos="7770789" algn="l"/>
                <a:tab pos="8227894" algn="l"/>
                <a:tab pos="8685000" algn="l"/>
                <a:tab pos="9142104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8289" indent="-228553" defTabSz="457106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06" algn="l"/>
                <a:tab pos="914210" algn="l"/>
                <a:tab pos="1371316" algn="l"/>
                <a:tab pos="1828421" algn="l"/>
                <a:tab pos="2285526" algn="l"/>
                <a:tab pos="2742630" algn="l"/>
                <a:tab pos="3199736" algn="l"/>
                <a:tab pos="3656841" algn="l"/>
                <a:tab pos="4113946" algn="l"/>
                <a:tab pos="4571052" algn="l"/>
                <a:tab pos="5028157" algn="l"/>
                <a:tab pos="5485263" algn="l"/>
                <a:tab pos="5942368" algn="l"/>
                <a:tab pos="6399473" algn="l"/>
                <a:tab pos="6856578" algn="l"/>
                <a:tab pos="7313683" algn="l"/>
                <a:tab pos="7770789" algn="l"/>
                <a:tab pos="8227894" algn="l"/>
                <a:tab pos="8685000" algn="l"/>
                <a:tab pos="9142104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5394" indent="-228553" defTabSz="457106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06" algn="l"/>
                <a:tab pos="914210" algn="l"/>
                <a:tab pos="1371316" algn="l"/>
                <a:tab pos="1828421" algn="l"/>
                <a:tab pos="2285526" algn="l"/>
                <a:tab pos="2742630" algn="l"/>
                <a:tab pos="3199736" algn="l"/>
                <a:tab pos="3656841" algn="l"/>
                <a:tab pos="4113946" algn="l"/>
                <a:tab pos="4571052" algn="l"/>
                <a:tab pos="5028157" algn="l"/>
                <a:tab pos="5485263" algn="l"/>
                <a:tab pos="5942368" algn="l"/>
                <a:tab pos="6399473" algn="l"/>
                <a:tab pos="6856578" algn="l"/>
                <a:tab pos="7313683" algn="l"/>
                <a:tab pos="7770789" algn="l"/>
                <a:tab pos="8227894" algn="l"/>
                <a:tab pos="8685000" algn="l"/>
                <a:tab pos="9142104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07BE6524-98C3-46E8-A68D-07A7E13A5B91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12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40000" lnSpcReduction="20000"/>
          </a:bodyPr>
          <a:lstStyle/>
          <a:p>
            <a:pPr marL="82288" indent="0" algn="l" defTabSz="457106" rtl="0">
              <a:buNone/>
              <a:defRPr/>
            </a:pPr>
            <a:endParaRPr lang="en-GB" sz="3300" dirty="0">
              <a:solidFill>
                <a:srgbClr val="000000"/>
              </a:solidFill>
              <a:latin typeface="Arial" pitchFamily="34" charset="0"/>
            </a:endParaRPr>
          </a:p>
          <a:p>
            <a:pPr marL="82288" indent="0" algn="l" defTabSz="457106" rtl="0">
              <a:buNone/>
              <a:defRPr/>
            </a:pPr>
            <a:r>
              <a:rPr lang="en-GB" sz="3300" dirty="0">
                <a:solidFill>
                  <a:srgbClr val="0000FF"/>
                </a:solidFill>
                <a:latin typeface="Arial" pitchFamily="34" charset="0"/>
              </a:rPr>
              <a:t>#include</a:t>
            </a:r>
            <a:r>
              <a:rPr lang="en-GB" sz="3300" dirty="0">
                <a:solidFill>
                  <a:srgbClr val="800000"/>
                </a:solidFill>
                <a:latin typeface="Arial" pitchFamily="34" charset="0"/>
              </a:rPr>
              <a:t>&lt;</a:t>
            </a:r>
            <a:r>
              <a:rPr lang="en-GB" sz="3300" dirty="0" err="1">
                <a:solidFill>
                  <a:srgbClr val="800000"/>
                </a:solidFill>
                <a:latin typeface="Arial" pitchFamily="34" charset="0"/>
              </a:rPr>
              <a:t>iostream</a:t>
            </a:r>
            <a:r>
              <a:rPr lang="en-GB" sz="3300" dirty="0">
                <a:solidFill>
                  <a:srgbClr val="800000"/>
                </a:solidFill>
                <a:latin typeface="Arial" pitchFamily="34" charset="0"/>
              </a:rPr>
              <a:t>&gt;</a:t>
            </a:r>
          </a:p>
          <a:p>
            <a:pPr marL="82288" indent="0" algn="l" defTabSz="457106" rtl="0">
              <a:buNone/>
              <a:defRPr/>
            </a:pPr>
            <a:r>
              <a:rPr lang="en-GB" sz="3300" dirty="0">
                <a:solidFill>
                  <a:srgbClr val="0000FF"/>
                </a:solidFill>
                <a:latin typeface="Arial" pitchFamily="34" charset="0"/>
              </a:rPr>
              <a:t>using</a:t>
            </a:r>
            <a:r>
              <a:rPr lang="en-GB" sz="3300" dirty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GB" sz="3300" dirty="0" err="1">
                <a:solidFill>
                  <a:srgbClr val="000000"/>
                </a:solidFill>
                <a:latin typeface="Arial" pitchFamily="34" charset="0"/>
              </a:rPr>
              <a:t>std</a:t>
            </a:r>
            <a:r>
              <a:rPr lang="en-GB" sz="3300" dirty="0">
                <a:solidFill>
                  <a:srgbClr val="000000"/>
                </a:solidFill>
                <a:latin typeface="Arial" pitchFamily="34" charset="0"/>
              </a:rPr>
              <a:t>::</a:t>
            </a:r>
            <a:r>
              <a:rPr lang="en-GB" sz="3300" dirty="0" err="1">
                <a:solidFill>
                  <a:srgbClr val="000000"/>
                </a:solidFill>
                <a:latin typeface="Arial" pitchFamily="34" charset="0"/>
              </a:rPr>
              <a:t>cin</a:t>
            </a:r>
            <a:r>
              <a:rPr lang="en-GB" sz="3300" dirty="0">
                <a:solidFill>
                  <a:srgbClr val="000000"/>
                </a:solidFill>
                <a:latin typeface="Arial" pitchFamily="34" charset="0"/>
              </a:rPr>
              <a:t>;</a:t>
            </a:r>
          </a:p>
          <a:p>
            <a:pPr marL="82288" indent="0" algn="l" defTabSz="457106" rtl="0">
              <a:buNone/>
              <a:defRPr/>
            </a:pPr>
            <a:r>
              <a:rPr lang="en-GB" sz="3300" dirty="0">
                <a:solidFill>
                  <a:srgbClr val="0000FF"/>
                </a:solidFill>
                <a:latin typeface="Arial" pitchFamily="34" charset="0"/>
              </a:rPr>
              <a:t>using</a:t>
            </a:r>
            <a:r>
              <a:rPr lang="en-GB" sz="3300" dirty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GB" sz="3300" dirty="0" err="1">
                <a:solidFill>
                  <a:srgbClr val="000000"/>
                </a:solidFill>
                <a:latin typeface="Arial" pitchFamily="34" charset="0"/>
              </a:rPr>
              <a:t>std</a:t>
            </a:r>
            <a:r>
              <a:rPr lang="en-GB" sz="3300" dirty="0">
                <a:solidFill>
                  <a:srgbClr val="000000"/>
                </a:solidFill>
                <a:latin typeface="Arial" pitchFamily="34" charset="0"/>
              </a:rPr>
              <a:t>::</a:t>
            </a:r>
            <a:r>
              <a:rPr lang="en-GB" sz="3300" dirty="0" err="1">
                <a:solidFill>
                  <a:srgbClr val="000000"/>
                </a:solidFill>
                <a:latin typeface="Arial" pitchFamily="34" charset="0"/>
              </a:rPr>
              <a:t>cout</a:t>
            </a:r>
            <a:r>
              <a:rPr lang="en-GB" sz="3300" dirty="0">
                <a:solidFill>
                  <a:srgbClr val="000000"/>
                </a:solidFill>
                <a:latin typeface="Arial" pitchFamily="34" charset="0"/>
              </a:rPr>
              <a:t>;</a:t>
            </a:r>
          </a:p>
          <a:p>
            <a:pPr marL="82288" indent="0" algn="l" defTabSz="457106" rtl="0">
              <a:buNone/>
              <a:defRPr/>
            </a:pPr>
            <a:r>
              <a:rPr lang="en-GB" sz="3300" dirty="0">
                <a:solidFill>
                  <a:srgbClr val="0000FF"/>
                </a:solidFill>
                <a:latin typeface="Arial" pitchFamily="34" charset="0"/>
              </a:rPr>
              <a:t>using</a:t>
            </a:r>
            <a:r>
              <a:rPr lang="en-GB" sz="3300" dirty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GB" sz="3300" dirty="0" err="1">
                <a:solidFill>
                  <a:srgbClr val="000000"/>
                </a:solidFill>
                <a:latin typeface="Arial" pitchFamily="34" charset="0"/>
              </a:rPr>
              <a:t>std</a:t>
            </a:r>
            <a:r>
              <a:rPr lang="en-GB" sz="3300" dirty="0">
                <a:solidFill>
                  <a:srgbClr val="000000"/>
                </a:solidFill>
                <a:latin typeface="Arial" pitchFamily="34" charset="0"/>
              </a:rPr>
              <a:t>::</a:t>
            </a:r>
            <a:r>
              <a:rPr lang="en-GB" sz="3300" dirty="0" err="1">
                <a:solidFill>
                  <a:srgbClr val="000000"/>
                </a:solidFill>
                <a:latin typeface="Arial" pitchFamily="34" charset="0"/>
              </a:rPr>
              <a:t>endl</a:t>
            </a:r>
            <a:r>
              <a:rPr lang="en-GB" sz="3300" dirty="0">
                <a:solidFill>
                  <a:srgbClr val="000000"/>
                </a:solidFill>
                <a:latin typeface="Arial" pitchFamily="34" charset="0"/>
              </a:rPr>
              <a:t>;</a:t>
            </a:r>
          </a:p>
          <a:p>
            <a:pPr marL="82288" indent="0" algn="l" defTabSz="457106" rtl="0">
              <a:buNone/>
              <a:defRPr/>
            </a:pPr>
            <a:endParaRPr lang="en-GB" sz="3300" dirty="0">
              <a:solidFill>
                <a:srgbClr val="000000"/>
              </a:solidFill>
              <a:latin typeface="Arial" pitchFamily="34" charset="0"/>
            </a:endParaRPr>
          </a:p>
          <a:p>
            <a:pPr marL="82288" indent="0" algn="l" defTabSz="457106" rtl="0">
              <a:buNone/>
              <a:defRPr/>
            </a:pPr>
            <a:r>
              <a:rPr lang="en-GB" sz="3300" dirty="0" err="1">
                <a:solidFill>
                  <a:srgbClr val="0000FF"/>
                </a:solidFill>
                <a:latin typeface="Arial" pitchFamily="34" charset="0"/>
              </a:rPr>
              <a:t>int</a:t>
            </a:r>
            <a:r>
              <a:rPr lang="en-GB" sz="3300" dirty="0">
                <a:solidFill>
                  <a:srgbClr val="000000"/>
                </a:solidFill>
                <a:latin typeface="Arial" pitchFamily="34" charset="0"/>
              </a:rPr>
              <a:t> square (</a:t>
            </a:r>
            <a:r>
              <a:rPr lang="en-GB" sz="3300" dirty="0" err="1">
                <a:solidFill>
                  <a:srgbClr val="0000FF"/>
                </a:solidFill>
                <a:latin typeface="Arial" pitchFamily="34" charset="0"/>
              </a:rPr>
              <a:t>int</a:t>
            </a:r>
            <a:r>
              <a:rPr lang="en-GB" sz="3300" dirty="0">
                <a:solidFill>
                  <a:srgbClr val="000000"/>
                </a:solidFill>
                <a:latin typeface="Arial" pitchFamily="34" charset="0"/>
              </a:rPr>
              <a:t> x)</a:t>
            </a:r>
            <a:r>
              <a:rPr lang="ar-SA" sz="3300" dirty="0">
                <a:solidFill>
                  <a:srgbClr val="000000"/>
                </a:solidFill>
                <a:latin typeface="Arial" pitchFamily="34" charset="0"/>
              </a:rPr>
              <a:t>‏</a:t>
            </a:r>
            <a:endParaRPr lang="en-US" sz="3300" dirty="0">
              <a:solidFill>
                <a:srgbClr val="000000"/>
              </a:solidFill>
              <a:latin typeface="Arial" pitchFamily="34" charset="0"/>
            </a:endParaRPr>
          </a:p>
          <a:p>
            <a:pPr marL="82288" indent="0" algn="l" defTabSz="457106" rtl="0">
              <a:buNone/>
              <a:defRPr/>
            </a:pPr>
            <a:r>
              <a:rPr lang="en-GB" sz="3300" dirty="0">
                <a:solidFill>
                  <a:srgbClr val="000000"/>
                </a:solidFill>
                <a:latin typeface="Arial" pitchFamily="34" charset="0"/>
              </a:rPr>
              <a:t>{</a:t>
            </a:r>
          </a:p>
          <a:p>
            <a:pPr marL="82288" indent="0" algn="l" defTabSz="457106" rtl="0">
              <a:buNone/>
              <a:defRPr/>
            </a:pPr>
            <a:r>
              <a:rPr lang="en-GB" sz="3300" dirty="0">
                <a:solidFill>
                  <a:srgbClr val="000000"/>
                </a:solidFill>
                <a:latin typeface="Arial" pitchFamily="34" charset="0"/>
              </a:rPr>
              <a:t>	</a:t>
            </a:r>
            <a:r>
              <a:rPr lang="en-GB" sz="3300" dirty="0">
                <a:solidFill>
                  <a:srgbClr val="0000FF"/>
                </a:solidFill>
                <a:latin typeface="Arial" pitchFamily="34" charset="0"/>
              </a:rPr>
              <a:t>return</a:t>
            </a:r>
            <a:r>
              <a:rPr lang="en-GB" sz="3300" dirty="0">
                <a:solidFill>
                  <a:srgbClr val="000000"/>
                </a:solidFill>
                <a:latin typeface="Arial" pitchFamily="34" charset="0"/>
              </a:rPr>
              <a:t> x*x;</a:t>
            </a:r>
          </a:p>
          <a:p>
            <a:pPr marL="82288" indent="0" algn="l" defTabSz="457106" rtl="0">
              <a:buNone/>
              <a:defRPr/>
            </a:pPr>
            <a:r>
              <a:rPr lang="en-GB" sz="3300" dirty="0">
                <a:solidFill>
                  <a:srgbClr val="000000"/>
                </a:solidFill>
                <a:latin typeface="Arial" pitchFamily="34" charset="0"/>
              </a:rPr>
              <a:t>}</a:t>
            </a:r>
          </a:p>
          <a:p>
            <a:pPr marL="82288" indent="0" algn="l" defTabSz="457106" rtl="0">
              <a:buNone/>
              <a:defRPr/>
            </a:pPr>
            <a:endParaRPr lang="en-GB" sz="3300" dirty="0">
              <a:solidFill>
                <a:srgbClr val="000000"/>
              </a:solidFill>
              <a:latin typeface="Arial" pitchFamily="34" charset="0"/>
            </a:endParaRPr>
          </a:p>
          <a:p>
            <a:pPr marL="82288" indent="0" algn="l" defTabSz="457106" rtl="0">
              <a:buNone/>
              <a:defRPr/>
            </a:pPr>
            <a:r>
              <a:rPr lang="en-GB" sz="3300" dirty="0" err="1">
                <a:solidFill>
                  <a:srgbClr val="0000FF"/>
                </a:solidFill>
                <a:latin typeface="Arial" pitchFamily="34" charset="0"/>
              </a:rPr>
              <a:t>int</a:t>
            </a:r>
            <a:r>
              <a:rPr lang="en-GB" sz="3300" dirty="0">
                <a:solidFill>
                  <a:srgbClr val="000000"/>
                </a:solidFill>
                <a:latin typeface="Arial" pitchFamily="34" charset="0"/>
              </a:rPr>
              <a:t> main ( )</a:t>
            </a:r>
            <a:r>
              <a:rPr lang="ar-SA" sz="3300" dirty="0">
                <a:solidFill>
                  <a:srgbClr val="000000"/>
                </a:solidFill>
                <a:latin typeface="Arial" pitchFamily="34" charset="0"/>
              </a:rPr>
              <a:t>‏</a:t>
            </a:r>
            <a:endParaRPr lang="en-US" sz="3300" dirty="0">
              <a:solidFill>
                <a:srgbClr val="000000"/>
              </a:solidFill>
              <a:latin typeface="Arial" pitchFamily="34" charset="0"/>
            </a:endParaRPr>
          </a:p>
          <a:p>
            <a:pPr marL="82288" indent="0" algn="l" defTabSz="457106" rtl="0">
              <a:buNone/>
              <a:defRPr/>
            </a:pPr>
            <a:r>
              <a:rPr lang="en-GB" sz="3300" dirty="0">
                <a:solidFill>
                  <a:srgbClr val="000000"/>
                </a:solidFill>
                <a:latin typeface="Arial" pitchFamily="34" charset="0"/>
              </a:rPr>
              <a:t>{</a:t>
            </a:r>
          </a:p>
          <a:p>
            <a:pPr marL="82288" indent="0" algn="l" defTabSz="457106" rtl="0">
              <a:buNone/>
              <a:defRPr/>
            </a:pPr>
            <a:r>
              <a:rPr lang="en-GB" sz="3300" dirty="0">
                <a:solidFill>
                  <a:srgbClr val="000000"/>
                </a:solidFill>
                <a:latin typeface="Arial" pitchFamily="34" charset="0"/>
              </a:rPr>
              <a:t>	</a:t>
            </a:r>
            <a:r>
              <a:rPr lang="en-GB" sz="3300" dirty="0" err="1">
                <a:solidFill>
                  <a:srgbClr val="0000FF"/>
                </a:solidFill>
                <a:latin typeface="Arial" pitchFamily="34" charset="0"/>
              </a:rPr>
              <a:t>int</a:t>
            </a:r>
            <a:r>
              <a:rPr lang="en-GB" sz="3300" dirty="0">
                <a:solidFill>
                  <a:srgbClr val="000000"/>
                </a:solidFill>
                <a:latin typeface="Arial" pitchFamily="34" charset="0"/>
              </a:rPr>
              <a:t> number;</a:t>
            </a:r>
          </a:p>
          <a:p>
            <a:pPr marL="82288" indent="0" algn="l" defTabSz="457106" rtl="0">
              <a:buNone/>
              <a:defRPr/>
            </a:pPr>
            <a:r>
              <a:rPr lang="en-GB" sz="3300" dirty="0">
                <a:solidFill>
                  <a:srgbClr val="000000"/>
                </a:solidFill>
                <a:latin typeface="Arial" pitchFamily="34" charset="0"/>
              </a:rPr>
              <a:t>	</a:t>
            </a:r>
            <a:r>
              <a:rPr lang="en-GB" sz="3300" dirty="0" err="1">
                <a:solidFill>
                  <a:srgbClr val="000000"/>
                </a:solidFill>
                <a:latin typeface="Arial" pitchFamily="34" charset="0"/>
              </a:rPr>
              <a:t>cout</a:t>
            </a:r>
            <a:r>
              <a:rPr lang="en-GB" sz="3300" dirty="0">
                <a:solidFill>
                  <a:srgbClr val="000000"/>
                </a:solidFill>
                <a:latin typeface="Arial" pitchFamily="34" charset="0"/>
              </a:rPr>
              <a:t>&lt;&lt;</a:t>
            </a:r>
            <a:r>
              <a:rPr lang="en-GB" sz="3300" dirty="0">
                <a:solidFill>
                  <a:srgbClr val="800000"/>
                </a:solidFill>
                <a:latin typeface="Arial" pitchFamily="34" charset="0"/>
              </a:rPr>
              <a:t>"Enter any number to Calculate the square of this number "</a:t>
            </a:r>
            <a:r>
              <a:rPr lang="en-GB" sz="3300" dirty="0">
                <a:solidFill>
                  <a:srgbClr val="000000"/>
                </a:solidFill>
                <a:latin typeface="Arial" pitchFamily="34" charset="0"/>
              </a:rPr>
              <a:t>;</a:t>
            </a:r>
          </a:p>
          <a:p>
            <a:pPr marL="82288" indent="0" algn="l" defTabSz="457106" rtl="0">
              <a:buNone/>
              <a:defRPr/>
            </a:pPr>
            <a:r>
              <a:rPr lang="en-GB" sz="3300" dirty="0">
                <a:solidFill>
                  <a:srgbClr val="000000"/>
                </a:solidFill>
                <a:latin typeface="Arial" pitchFamily="34" charset="0"/>
              </a:rPr>
              <a:t>	</a:t>
            </a:r>
            <a:r>
              <a:rPr lang="en-GB" sz="3300" dirty="0" err="1">
                <a:solidFill>
                  <a:srgbClr val="000000"/>
                </a:solidFill>
                <a:latin typeface="Arial" pitchFamily="34" charset="0"/>
              </a:rPr>
              <a:t>cin</a:t>
            </a:r>
            <a:r>
              <a:rPr lang="en-GB" sz="3300" dirty="0">
                <a:solidFill>
                  <a:srgbClr val="000000"/>
                </a:solidFill>
                <a:latin typeface="Arial" pitchFamily="34" charset="0"/>
              </a:rPr>
              <a:t>&gt;&gt;number;</a:t>
            </a:r>
          </a:p>
          <a:p>
            <a:pPr marL="82288" indent="0" algn="l" defTabSz="457106" rtl="0">
              <a:buNone/>
              <a:defRPr/>
            </a:pPr>
            <a:r>
              <a:rPr lang="en-GB" sz="3300" dirty="0">
                <a:solidFill>
                  <a:srgbClr val="000000"/>
                </a:solidFill>
                <a:latin typeface="Arial" pitchFamily="34" charset="0"/>
              </a:rPr>
              <a:t>	</a:t>
            </a:r>
            <a:r>
              <a:rPr lang="en-GB" sz="3300" dirty="0" err="1">
                <a:solidFill>
                  <a:srgbClr val="000000"/>
                </a:solidFill>
                <a:latin typeface="Arial" pitchFamily="34" charset="0"/>
              </a:rPr>
              <a:t>cout</a:t>
            </a:r>
            <a:r>
              <a:rPr lang="en-GB" sz="3300" dirty="0">
                <a:solidFill>
                  <a:srgbClr val="000000"/>
                </a:solidFill>
                <a:latin typeface="Arial" pitchFamily="34" charset="0"/>
              </a:rPr>
              <a:t>&lt;&lt;</a:t>
            </a:r>
            <a:r>
              <a:rPr lang="en-GB" sz="3300" dirty="0" err="1">
                <a:solidFill>
                  <a:srgbClr val="000000"/>
                </a:solidFill>
                <a:latin typeface="Arial" pitchFamily="34" charset="0"/>
              </a:rPr>
              <a:t>endl</a:t>
            </a:r>
            <a:r>
              <a:rPr lang="en-GB" sz="3300" dirty="0">
                <a:solidFill>
                  <a:srgbClr val="000000"/>
                </a:solidFill>
                <a:latin typeface="Arial" pitchFamily="34" charset="0"/>
              </a:rPr>
              <a:t>;</a:t>
            </a:r>
          </a:p>
          <a:p>
            <a:pPr marL="82288" indent="0" algn="l" defTabSz="457106" rtl="0">
              <a:buNone/>
              <a:defRPr/>
            </a:pPr>
            <a:r>
              <a:rPr lang="en-GB" sz="3300" dirty="0">
                <a:solidFill>
                  <a:srgbClr val="000000"/>
                </a:solidFill>
                <a:latin typeface="Arial" pitchFamily="34" charset="0"/>
              </a:rPr>
              <a:t>	</a:t>
            </a:r>
            <a:r>
              <a:rPr lang="en-GB" sz="3300" dirty="0" err="1">
                <a:solidFill>
                  <a:srgbClr val="000000"/>
                </a:solidFill>
                <a:latin typeface="Arial" pitchFamily="34" charset="0"/>
              </a:rPr>
              <a:t>cout</a:t>
            </a:r>
            <a:r>
              <a:rPr lang="en-GB" sz="3300" dirty="0">
                <a:solidFill>
                  <a:srgbClr val="000000"/>
                </a:solidFill>
                <a:latin typeface="Arial" pitchFamily="34" charset="0"/>
              </a:rPr>
              <a:t>&lt;&lt;</a:t>
            </a:r>
            <a:r>
              <a:rPr lang="en-GB" sz="3300" dirty="0">
                <a:solidFill>
                  <a:srgbClr val="800000"/>
                </a:solidFill>
                <a:latin typeface="Arial" pitchFamily="34" charset="0"/>
              </a:rPr>
              <a:t>"the square of "</a:t>
            </a:r>
            <a:r>
              <a:rPr lang="en-GB" sz="3300" dirty="0">
                <a:solidFill>
                  <a:srgbClr val="000000"/>
                </a:solidFill>
                <a:latin typeface="Arial" pitchFamily="34" charset="0"/>
              </a:rPr>
              <a:t>&lt;&lt;number&lt;&lt;</a:t>
            </a:r>
            <a:r>
              <a:rPr lang="en-GB" sz="3300" dirty="0">
                <a:solidFill>
                  <a:srgbClr val="800000"/>
                </a:solidFill>
                <a:latin typeface="Arial" pitchFamily="34" charset="0"/>
              </a:rPr>
              <a:t>" is "</a:t>
            </a:r>
            <a:r>
              <a:rPr lang="en-GB" sz="3300" dirty="0">
                <a:solidFill>
                  <a:srgbClr val="000000"/>
                </a:solidFill>
                <a:latin typeface="Arial" pitchFamily="34" charset="0"/>
              </a:rPr>
              <a:t> &lt;&lt;square(number)&lt;&lt;</a:t>
            </a:r>
            <a:r>
              <a:rPr lang="en-GB" sz="3300" dirty="0" err="1">
                <a:solidFill>
                  <a:srgbClr val="000000"/>
                </a:solidFill>
                <a:latin typeface="Arial" pitchFamily="34" charset="0"/>
              </a:rPr>
              <a:t>endl</a:t>
            </a:r>
            <a:r>
              <a:rPr lang="en-GB" sz="3300" dirty="0">
                <a:solidFill>
                  <a:srgbClr val="000000"/>
                </a:solidFill>
                <a:latin typeface="Arial" pitchFamily="34" charset="0"/>
              </a:rPr>
              <a:t>;</a:t>
            </a:r>
          </a:p>
          <a:p>
            <a:pPr marL="82288" indent="0" algn="l" defTabSz="457106" rtl="0">
              <a:buNone/>
              <a:defRPr/>
            </a:pPr>
            <a:r>
              <a:rPr lang="en-GB" sz="3300" dirty="0">
                <a:solidFill>
                  <a:srgbClr val="000000"/>
                </a:solidFill>
                <a:latin typeface="Arial" pitchFamily="34" charset="0"/>
              </a:rPr>
              <a:t>	</a:t>
            </a:r>
            <a:r>
              <a:rPr lang="en-GB" sz="3300" dirty="0">
                <a:solidFill>
                  <a:srgbClr val="0000FF"/>
                </a:solidFill>
                <a:latin typeface="Arial" pitchFamily="34" charset="0"/>
              </a:rPr>
              <a:t>return</a:t>
            </a:r>
            <a:r>
              <a:rPr lang="en-GB" sz="3300" dirty="0">
                <a:solidFill>
                  <a:srgbClr val="000000"/>
                </a:solidFill>
                <a:latin typeface="Arial" pitchFamily="34" charset="0"/>
              </a:rPr>
              <a:t> 0;</a:t>
            </a:r>
          </a:p>
          <a:p>
            <a:pPr marL="82288" indent="0" algn="l" defTabSz="457106" rtl="0">
              <a:buNone/>
              <a:defRPr/>
            </a:pPr>
            <a:r>
              <a:rPr lang="en-GB" sz="3300" dirty="0">
                <a:solidFill>
                  <a:srgbClr val="000000"/>
                </a:solidFill>
                <a:latin typeface="Arial" pitchFamily="34" charset="0"/>
              </a:rPr>
              <a:t>}</a:t>
            </a:r>
            <a:endParaRPr lang="en-GB" sz="3300" dirty="0">
              <a:solidFill>
                <a:srgbClr val="00CC99">
                  <a:lumMod val="50000"/>
                </a:srgbClr>
              </a:solidFill>
              <a:latin typeface="Arial" pitchFamily="34" charset="0"/>
            </a:endParaRPr>
          </a:p>
          <a:p>
            <a:pPr marL="82288" indent="0" algn="l" rtl="0">
              <a:buNone/>
            </a:pP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 rot="949292">
            <a:off x="5380008" y="2171838"/>
            <a:ext cx="2919866" cy="699309"/>
          </a:xfrm>
          <a:prstGeom prst="rect">
            <a:avLst/>
          </a:prstGeom>
          <a:noFill/>
        </p:spPr>
        <p:txBody>
          <a:bodyPr wrap="none" lIns="82945" tIns="41473" rIns="82945" bIns="41473">
            <a:spAutoFit/>
          </a:bodyPr>
          <a:lstStyle/>
          <a:p>
            <a:pPr algn="ctr"/>
            <a:r>
              <a:rPr lang="en-US" sz="40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Solution Ex 2</a:t>
            </a:r>
          </a:p>
        </p:txBody>
      </p:sp>
    </p:spTree>
    <p:extLst>
      <p:ext uri="{BB962C8B-B14F-4D97-AF65-F5344CB8AC3E}">
        <p14:creationId xmlns="" xmlns:p14="http://schemas.microsoft.com/office/powerpoint/2010/main" val="398195882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GB" dirty="0"/>
              <a:t>Example: </a:t>
            </a:r>
            <a:r>
              <a:rPr lang="en-GB" dirty="0" smtClean="0"/>
              <a:t>Without return </a:t>
            </a:r>
            <a:r>
              <a:rPr lang="en-GB" dirty="0"/>
              <a:t>value</a:t>
            </a:r>
          </a:p>
        </p:txBody>
      </p:sp>
      <p:sp>
        <p:nvSpPr>
          <p:cNvPr id="28675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106" algn="l"/>
                <a:tab pos="914210" algn="l"/>
                <a:tab pos="1371316" algn="l"/>
                <a:tab pos="1828421" algn="l"/>
                <a:tab pos="2285526" algn="l"/>
                <a:tab pos="2742630" algn="l"/>
                <a:tab pos="3199736" algn="l"/>
                <a:tab pos="3656841" algn="l"/>
                <a:tab pos="4113946" algn="l"/>
                <a:tab pos="4571052" algn="l"/>
                <a:tab pos="5028157" algn="l"/>
                <a:tab pos="5485263" algn="l"/>
                <a:tab pos="5942368" algn="l"/>
                <a:tab pos="6399473" algn="l"/>
                <a:tab pos="6856578" algn="l"/>
                <a:tab pos="7313683" algn="l"/>
                <a:tab pos="7770789" algn="l"/>
                <a:tab pos="8227894" algn="l"/>
                <a:tab pos="8685000" algn="l"/>
                <a:tab pos="9142104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796" indent="-285690" eaLnBrk="0" hangingPunct="0">
              <a:tabLst>
                <a:tab pos="0" algn="l"/>
                <a:tab pos="457106" algn="l"/>
                <a:tab pos="914210" algn="l"/>
                <a:tab pos="1371316" algn="l"/>
                <a:tab pos="1828421" algn="l"/>
                <a:tab pos="2285526" algn="l"/>
                <a:tab pos="2742630" algn="l"/>
                <a:tab pos="3199736" algn="l"/>
                <a:tab pos="3656841" algn="l"/>
                <a:tab pos="4113946" algn="l"/>
                <a:tab pos="4571052" algn="l"/>
                <a:tab pos="5028157" algn="l"/>
                <a:tab pos="5485263" algn="l"/>
                <a:tab pos="5942368" algn="l"/>
                <a:tab pos="6399473" algn="l"/>
                <a:tab pos="6856578" algn="l"/>
                <a:tab pos="7313683" algn="l"/>
                <a:tab pos="7770789" algn="l"/>
                <a:tab pos="8227894" algn="l"/>
                <a:tab pos="8685000" algn="l"/>
                <a:tab pos="9142104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2764" indent="-228553" eaLnBrk="0" hangingPunct="0">
              <a:tabLst>
                <a:tab pos="0" algn="l"/>
                <a:tab pos="457106" algn="l"/>
                <a:tab pos="914210" algn="l"/>
                <a:tab pos="1371316" algn="l"/>
                <a:tab pos="1828421" algn="l"/>
                <a:tab pos="2285526" algn="l"/>
                <a:tab pos="2742630" algn="l"/>
                <a:tab pos="3199736" algn="l"/>
                <a:tab pos="3656841" algn="l"/>
                <a:tab pos="4113946" algn="l"/>
                <a:tab pos="4571052" algn="l"/>
                <a:tab pos="5028157" algn="l"/>
                <a:tab pos="5485263" algn="l"/>
                <a:tab pos="5942368" algn="l"/>
                <a:tab pos="6399473" algn="l"/>
                <a:tab pos="6856578" algn="l"/>
                <a:tab pos="7313683" algn="l"/>
                <a:tab pos="7770789" algn="l"/>
                <a:tab pos="8227894" algn="l"/>
                <a:tab pos="8685000" algn="l"/>
                <a:tab pos="9142104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599868" indent="-228553" eaLnBrk="0" hangingPunct="0">
              <a:tabLst>
                <a:tab pos="0" algn="l"/>
                <a:tab pos="457106" algn="l"/>
                <a:tab pos="914210" algn="l"/>
                <a:tab pos="1371316" algn="l"/>
                <a:tab pos="1828421" algn="l"/>
                <a:tab pos="2285526" algn="l"/>
                <a:tab pos="2742630" algn="l"/>
                <a:tab pos="3199736" algn="l"/>
                <a:tab pos="3656841" algn="l"/>
                <a:tab pos="4113946" algn="l"/>
                <a:tab pos="4571052" algn="l"/>
                <a:tab pos="5028157" algn="l"/>
                <a:tab pos="5485263" algn="l"/>
                <a:tab pos="5942368" algn="l"/>
                <a:tab pos="6399473" algn="l"/>
                <a:tab pos="6856578" algn="l"/>
                <a:tab pos="7313683" algn="l"/>
                <a:tab pos="7770789" algn="l"/>
                <a:tab pos="8227894" algn="l"/>
                <a:tab pos="8685000" algn="l"/>
                <a:tab pos="9142104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6974" indent="-228553" eaLnBrk="0" hangingPunct="0">
              <a:tabLst>
                <a:tab pos="0" algn="l"/>
                <a:tab pos="457106" algn="l"/>
                <a:tab pos="914210" algn="l"/>
                <a:tab pos="1371316" algn="l"/>
                <a:tab pos="1828421" algn="l"/>
                <a:tab pos="2285526" algn="l"/>
                <a:tab pos="2742630" algn="l"/>
                <a:tab pos="3199736" algn="l"/>
                <a:tab pos="3656841" algn="l"/>
                <a:tab pos="4113946" algn="l"/>
                <a:tab pos="4571052" algn="l"/>
                <a:tab pos="5028157" algn="l"/>
                <a:tab pos="5485263" algn="l"/>
                <a:tab pos="5942368" algn="l"/>
                <a:tab pos="6399473" algn="l"/>
                <a:tab pos="6856578" algn="l"/>
                <a:tab pos="7313683" algn="l"/>
                <a:tab pos="7770789" algn="l"/>
                <a:tab pos="8227894" algn="l"/>
                <a:tab pos="8685000" algn="l"/>
                <a:tab pos="9142104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079" indent="-228553" defTabSz="457106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06" algn="l"/>
                <a:tab pos="914210" algn="l"/>
                <a:tab pos="1371316" algn="l"/>
                <a:tab pos="1828421" algn="l"/>
                <a:tab pos="2285526" algn="l"/>
                <a:tab pos="2742630" algn="l"/>
                <a:tab pos="3199736" algn="l"/>
                <a:tab pos="3656841" algn="l"/>
                <a:tab pos="4113946" algn="l"/>
                <a:tab pos="4571052" algn="l"/>
                <a:tab pos="5028157" algn="l"/>
                <a:tab pos="5485263" algn="l"/>
                <a:tab pos="5942368" algn="l"/>
                <a:tab pos="6399473" algn="l"/>
                <a:tab pos="6856578" algn="l"/>
                <a:tab pos="7313683" algn="l"/>
                <a:tab pos="7770789" algn="l"/>
                <a:tab pos="8227894" algn="l"/>
                <a:tab pos="8685000" algn="l"/>
                <a:tab pos="9142104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184" indent="-228553" defTabSz="457106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06" algn="l"/>
                <a:tab pos="914210" algn="l"/>
                <a:tab pos="1371316" algn="l"/>
                <a:tab pos="1828421" algn="l"/>
                <a:tab pos="2285526" algn="l"/>
                <a:tab pos="2742630" algn="l"/>
                <a:tab pos="3199736" algn="l"/>
                <a:tab pos="3656841" algn="l"/>
                <a:tab pos="4113946" algn="l"/>
                <a:tab pos="4571052" algn="l"/>
                <a:tab pos="5028157" algn="l"/>
                <a:tab pos="5485263" algn="l"/>
                <a:tab pos="5942368" algn="l"/>
                <a:tab pos="6399473" algn="l"/>
                <a:tab pos="6856578" algn="l"/>
                <a:tab pos="7313683" algn="l"/>
                <a:tab pos="7770789" algn="l"/>
                <a:tab pos="8227894" algn="l"/>
                <a:tab pos="8685000" algn="l"/>
                <a:tab pos="9142104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8289" indent="-228553" defTabSz="457106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06" algn="l"/>
                <a:tab pos="914210" algn="l"/>
                <a:tab pos="1371316" algn="l"/>
                <a:tab pos="1828421" algn="l"/>
                <a:tab pos="2285526" algn="l"/>
                <a:tab pos="2742630" algn="l"/>
                <a:tab pos="3199736" algn="l"/>
                <a:tab pos="3656841" algn="l"/>
                <a:tab pos="4113946" algn="l"/>
                <a:tab pos="4571052" algn="l"/>
                <a:tab pos="5028157" algn="l"/>
                <a:tab pos="5485263" algn="l"/>
                <a:tab pos="5942368" algn="l"/>
                <a:tab pos="6399473" algn="l"/>
                <a:tab pos="6856578" algn="l"/>
                <a:tab pos="7313683" algn="l"/>
                <a:tab pos="7770789" algn="l"/>
                <a:tab pos="8227894" algn="l"/>
                <a:tab pos="8685000" algn="l"/>
                <a:tab pos="9142104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5394" indent="-228553" defTabSz="457106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06" algn="l"/>
                <a:tab pos="914210" algn="l"/>
                <a:tab pos="1371316" algn="l"/>
                <a:tab pos="1828421" algn="l"/>
                <a:tab pos="2285526" algn="l"/>
                <a:tab pos="2742630" algn="l"/>
                <a:tab pos="3199736" algn="l"/>
                <a:tab pos="3656841" algn="l"/>
                <a:tab pos="4113946" algn="l"/>
                <a:tab pos="4571052" algn="l"/>
                <a:tab pos="5028157" algn="l"/>
                <a:tab pos="5485263" algn="l"/>
                <a:tab pos="5942368" algn="l"/>
                <a:tab pos="6399473" algn="l"/>
                <a:tab pos="6856578" algn="l"/>
                <a:tab pos="7313683" algn="l"/>
                <a:tab pos="7770789" algn="l"/>
                <a:tab pos="8227894" algn="l"/>
                <a:tab pos="8685000" algn="l"/>
                <a:tab pos="9142104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C4D0BBD6-E95A-47B3-8442-13DA09DF6F4E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13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marL="82288" indent="0" algn="l" rtl="0">
              <a:buNone/>
            </a:pPr>
            <a:endParaRPr lang="en-GB" dirty="0"/>
          </a:p>
          <a:p>
            <a:pPr marL="82288" indent="0" algn="l" rtl="0">
              <a:buNone/>
            </a:pPr>
            <a:r>
              <a:rPr lang="en-GB" dirty="0"/>
              <a:t>Void  </a:t>
            </a:r>
            <a:r>
              <a:rPr lang="en-GB" dirty="0" err="1"/>
              <a:t>number_type</a:t>
            </a:r>
            <a:r>
              <a:rPr lang="en-GB" dirty="0"/>
              <a:t> ( </a:t>
            </a:r>
            <a:r>
              <a:rPr lang="en-GB" dirty="0" err="1"/>
              <a:t>int</a:t>
            </a:r>
            <a:r>
              <a:rPr lang="en-GB" dirty="0"/>
              <a:t> x)‏</a:t>
            </a:r>
          </a:p>
          <a:p>
            <a:pPr marL="82288" indent="0" algn="l" rtl="0">
              <a:buNone/>
            </a:pPr>
            <a:r>
              <a:rPr lang="en-GB" dirty="0"/>
              <a:t>{</a:t>
            </a:r>
          </a:p>
          <a:p>
            <a:pPr marL="82288" indent="0" algn="l" rtl="0">
              <a:buNone/>
            </a:pPr>
            <a:r>
              <a:rPr lang="en-GB" dirty="0"/>
              <a:t>	if ( x &gt; 0 )‏</a:t>
            </a:r>
          </a:p>
          <a:p>
            <a:pPr marL="82288" indent="0" algn="l" rtl="0">
              <a:buNone/>
            </a:pPr>
            <a:r>
              <a:rPr lang="en-GB" dirty="0"/>
              <a:t>		</a:t>
            </a:r>
            <a:r>
              <a:rPr lang="en-GB" dirty="0" err="1"/>
              <a:t>cout</a:t>
            </a:r>
            <a:r>
              <a:rPr lang="en-GB" dirty="0"/>
              <a:t> &lt;&lt; x &lt;&lt; “ is positive.” &lt;&lt; </a:t>
            </a:r>
            <a:r>
              <a:rPr lang="en-GB" dirty="0" err="1"/>
              <a:t>endl</a:t>
            </a:r>
            <a:r>
              <a:rPr lang="en-GB" dirty="0"/>
              <a:t>;</a:t>
            </a:r>
          </a:p>
          <a:p>
            <a:pPr marL="82288" indent="0" algn="l" rtl="0">
              <a:buNone/>
            </a:pPr>
            <a:r>
              <a:rPr lang="en-GB" dirty="0"/>
              <a:t>	else if ( x &lt; 0 )‏</a:t>
            </a:r>
          </a:p>
          <a:p>
            <a:pPr marL="82288" indent="0" algn="l" rtl="0">
              <a:buNone/>
            </a:pPr>
            <a:r>
              <a:rPr lang="en-GB" dirty="0"/>
              <a:t>		</a:t>
            </a:r>
            <a:r>
              <a:rPr lang="en-GB" dirty="0" err="1"/>
              <a:t>cout</a:t>
            </a:r>
            <a:r>
              <a:rPr lang="en-GB" dirty="0"/>
              <a:t> &lt;&lt; x &lt;&lt; “ is negative.” &lt;&lt; </a:t>
            </a:r>
            <a:r>
              <a:rPr lang="en-GB" dirty="0" err="1"/>
              <a:t>endl</a:t>
            </a:r>
            <a:r>
              <a:rPr lang="en-GB" dirty="0"/>
              <a:t>;</a:t>
            </a:r>
          </a:p>
          <a:p>
            <a:pPr marL="82288" indent="0" algn="l" rtl="0">
              <a:buNone/>
            </a:pPr>
            <a:r>
              <a:rPr lang="en-GB" dirty="0"/>
              <a:t>	else</a:t>
            </a:r>
          </a:p>
          <a:p>
            <a:pPr marL="82288" indent="0" algn="l" rtl="0">
              <a:buNone/>
            </a:pPr>
            <a:r>
              <a:rPr lang="en-GB" dirty="0"/>
              <a:t>		</a:t>
            </a:r>
            <a:r>
              <a:rPr lang="en-GB" dirty="0" err="1"/>
              <a:t>cout</a:t>
            </a:r>
            <a:r>
              <a:rPr lang="en-GB" dirty="0"/>
              <a:t>&lt;&lt; x &lt;&lt; “is a zero.”&lt;&lt;</a:t>
            </a:r>
            <a:r>
              <a:rPr lang="en-GB" dirty="0" err="1"/>
              <a:t>endl</a:t>
            </a:r>
            <a:r>
              <a:rPr lang="en-GB" dirty="0"/>
              <a:t>;</a:t>
            </a:r>
          </a:p>
          <a:p>
            <a:pPr marL="82288" indent="0" algn="l" rtl="0">
              <a:buNone/>
            </a:pPr>
            <a:r>
              <a:rPr lang="en-GB" dirty="0"/>
              <a:t>}</a:t>
            </a:r>
          </a:p>
          <a:p>
            <a:pPr marL="82288" indent="0" algn="l" rtl="0">
              <a:buNone/>
            </a:pPr>
            <a:endParaRPr lang="en-GB" dirty="0"/>
          </a:p>
          <a:p>
            <a:pPr marL="82288" indent="0" algn="l" rtl="0">
              <a:buNone/>
            </a:pPr>
            <a:r>
              <a:rPr lang="en-GB" dirty="0"/>
              <a:t>Function Call</a:t>
            </a:r>
          </a:p>
          <a:p>
            <a:pPr marL="82288" indent="0" algn="l" rtl="0">
              <a:buNone/>
            </a:pPr>
            <a:r>
              <a:rPr lang="en-GB" dirty="0"/>
              <a:t>……..</a:t>
            </a:r>
          </a:p>
          <a:p>
            <a:pPr marL="82288" indent="0" algn="l" rtl="0">
              <a:buNone/>
            </a:pPr>
            <a:r>
              <a:rPr lang="en-GB" dirty="0" err="1"/>
              <a:t>Number_type</a:t>
            </a:r>
            <a:r>
              <a:rPr lang="en-GB" dirty="0"/>
              <a:t>( 5 );</a:t>
            </a:r>
          </a:p>
          <a:p>
            <a:pPr marL="82288" indent="0" algn="l" rtl="0">
              <a:buNone/>
            </a:pPr>
            <a:r>
              <a:rPr lang="en-GB" dirty="0"/>
              <a:t>………. 	</a:t>
            </a:r>
          </a:p>
          <a:p>
            <a:pPr marL="82288" indent="0" algn="l" rtl="0">
              <a:buNone/>
            </a:pP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 rot="949292">
            <a:off x="5542901" y="1928444"/>
            <a:ext cx="2919866" cy="699309"/>
          </a:xfrm>
          <a:prstGeom prst="rect">
            <a:avLst/>
          </a:prstGeom>
          <a:noFill/>
        </p:spPr>
        <p:txBody>
          <a:bodyPr wrap="none" lIns="82945" tIns="41473" rIns="82945" bIns="41473">
            <a:spAutoFit/>
          </a:bodyPr>
          <a:lstStyle/>
          <a:p>
            <a:pPr algn="ctr"/>
            <a:r>
              <a:rPr lang="en-US" sz="40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Solution Ex 3</a:t>
            </a:r>
          </a:p>
        </p:txBody>
      </p:sp>
    </p:spTree>
    <p:extLst>
      <p:ext uri="{BB962C8B-B14F-4D97-AF65-F5344CB8AC3E}">
        <p14:creationId xmlns="" xmlns:p14="http://schemas.microsoft.com/office/powerpoint/2010/main" val="20076130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873" indent="-285720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2882" indent="-228577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034" indent="-228577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187" indent="-228577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340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492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8645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5797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E725B49C-7B91-4F5A-9922-08B27F8A7ABD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2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3568" y="2924944"/>
            <a:ext cx="7498080" cy="2603376"/>
          </a:xfrm>
        </p:spPr>
        <p:txBody>
          <a:bodyPr>
            <a:normAutofit/>
          </a:bodyPr>
          <a:lstStyle/>
          <a:p>
            <a:pPr marL="82288" indent="0" algn="l" rtl="0">
              <a:spcBef>
                <a:spcPts val="1125"/>
              </a:spcBef>
              <a:buClr>
                <a:srgbClr val="003399"/>
              </a:buClr>
              <a:buNone/>
            </a:pPr>
            <a:r>
              <a:rPr lang="en-GB" sz="2400" b="1" dirty="0" smtClean="0"/>
              <a:t>Function declaration:</a:t>
            </a:r>
          </a:p>
          <a:p>
            <a:pPr marL="82288" indent="0" algn="l" rtl="0">
              <a:spcBef>
                <a:spcPts val="1125"/>
              </a:spcBef>
              <a:buClr>
                <a:srgbClr val="003399"/>
              </a:buClr>
              <a:buNone/>
            </a:pPr>
            <a:r>
              <a:rPr lang="en-US" sz="2400" dirty="0" err="1" smtClean="0">
                <a:solidFill>
                  <a:srgbClr val="FF0000"/>
                </a:solidFill>
              </a:rPr>
              <a:t>return_type</a:t>
            </a:r>
            <a:r>
              <a:rPr lang="en-US" sz="2400" dirty="0" smtClean="0"/>
              <a:t> </a:t>
            </a:r>
            <a:r>
              <a:rPr lang="en-GB" sz="2400" dirty="0" err="1" smtClean="0"/>
              <a:t>FuncName</a:t>
            </a:r>
            <a:r>
              <a:rPr lang="en-GB" sz="2400" dirty="0" smtClean="0"/>
              <a:t>(</a:t>
            </a:r>
            <a:r>
              <a:rPr lang="en-GB" sz="1800" dirty="0" smtClean="0">
                <a:solidFill>
                  <a:srgbClr val="FF0000"/>
                </a:solidFill>
              </a:rPr>
              <a:t>Type</a:t>
            </a:r>
            <a:r>
              <a:rPr lang="en-GB" sz="1800" dirty="0" smtClean="0"/>
              <a:t> </a:t>
            </a:r>
            <a:r>
              <a:rPr lang="en-GB" sz="1800" dirty="0"/>
              <a:t>arg1, </a:t>
            </a:r>
            <a:r>
              <a:rPr lang="en-GB" sz="1800" dirty="0">
                <a:solidFill>
                  <a:srgbClr val="FF0000"/>
                </a:solidFill>
              </a:rPr>
              <a:t>Type</a:t>
            </a:r>
            <a:r>
              <a:rPr lang="en-GB" sz="1800" dirty="0"/>
              <a:t> arg2</a:t>
            </a:r>
            <a:r>
              <a:rPr lang="en-GB" sz="1800" dirty="0" smtClean="0"/>
              <a:t>,….. </a:t>
            </a:r>
            <a:r>
              <a:rPr lang="en-GB" sz="1800" dirty="0">
                <a:solidFill>
                  <a:srgbClr val="FF0000"/>
                </a:solidFill>
              </a:rPr>
              <a:t>Type</a:t>
            </a:r>
            <a:r>
              <a:rPr lang="en-GB" sz="1800" dirty="0"/>
              <a:t> </a:t>
            </a:r>
            <a:r>
              <a:rPr lang="en-GB" sz="1800" dirty="0" err="1"/>
              <a:t>argN</a:t>
            </a:r>
            <a:r>
              <a:rPr lang="en-GB" sz="1800" dirty="0"/>
              <a:t>) </a:t>
            </a:r>
            <a:endParaRPr lang="en-GB" sz="1800" dirty="0" smtClean="0"/>
          </a:p>
          <a:p>
            <a:pPr marL="82288" indent="0" algn="l" rtl="0">
              <a:spcBef>
                <a:spcPts val="1125"/>
              </a:spcBef>
              <a:buClr>
                <a:srgbClr val="003399"/>
              </a:buClr>
              <a:buNone/>
            </a:pPr>
            <a:r>
              <a:rPr lang="en-GB" sz="2400" dirty="0" smtClean="0">
                <a:solidFill>
                  <a:srgbClr val="FF0000"/>
                </a:solidFill>
              </a:rPr>
              <a:t>{</a:t>
            </a:r>
            <a:r>
              <a:rPr lang="en-GB" sz="2400" dirty="0" smtClean="0"/>
              <a:t> </a:t>
            </a:r>
            <a:r>
              <a:rPr lang="en-GB" sz="2400" dirty="0"/>
              <a:t>function body </a:t>
            </a:r>
            <a:r>
              <a:rPr lang="en-GB" sz="2400" dirty="0" smtClean="0">
                <a:solidFill>
                  <a:srgbClr val="FF0000"/>
                </a:solidFill>
              </a:rPr>
              <a:t>}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4725144"/>
            <a:ext cx="9144000" cy="190052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285750" indent="-285750" algn="just">
              <a:spcBef>
                <a:spcPts val="1125"/>
              </a:spcBef>
              <a:buClr>
                <a:srgbClr val="003399"/>
              </a:buClr>
              <a:buFont typeface="Arial" pitchFamily="34" charset="0"/>
              <a:buChar char="•"/>
            </a:pPr>
            <a:r>
              <a:rPr lang="en-GB" dirty="0" smtClean="0"/>
              <a:t>A program can contain one or many functions</a:t>
            </a:r>
          </a:p>
          <a:p>
            <a:pPr marL="285750" indent="-285750" algn="just">
              <a:spcBef>
                <a:spcPts val="1125"/>
              </a:spcBef>
              <a:buClr>
                <a:srgbClr val="003399"/>
              </a:buClr>
              <a:buFont typeface="Arial" pitchFamily="34" charset="0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Must always </a:t>
            </a:r>
            <a:r>
              <a:rPr lang="en-GB" dirty="0" smtClean="0"/>
              <a:t>have a function called “main”.</a:t>
            </a:r>
          </a:p>
          <a:p>
            <a:pPr marL="285750" indent="-285750" algn="just">
              <a:spcBef>
                <a:spcPts val="1125"/>
              </a:spcBef>
              <a:buClr>
                <a:srgbClr val="003399"/>
              </a:buClr>
              <a:buFont typeface="Arial" pitchFamily="34" charset="0"/>
              <a:buChar char="•"/>
            </a:pPr>
            <a:r>
              <a:rPr lang="en-GB" dirty="0" smtClean="0"/>
              <a:t>The main function is the starting point of all C++ programs</a:t>
            </a:r>
          </a:p>
          <a:p>
            <a:pPr marL="285750" indent="-285750" algn="just">
              <a:spcBef>
                <a:spcPts val="1125"/>
              </a:spcBef>
              <a:buClr>
                <a:srgbClr val="003399"/>
              </a:buClr>
              <a:buFont typeface="Arial" pitchFamily="34" charset="0"/>
              <a:buChar char="•"/>
            </a:pPr>
            <a:r>
              <a:rPr lang="en-GB" dirty="0" smtClean="0"/>
              <a:t>The compiler will not compile the code unless it finds a function called “main” within the program.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55576" y="404664"/>
            <a:ext cx="7884368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/>
              <a:t>A </a:t>
            </a:r>
            <a:r>
              <a:rPr lang="en-US" sz="2400" b="1" dirty="0" smtClean="0">
                <a:solidFill>
                  <a:srgbClr val="FF0000"/>
                </a:solidFill>
              </a:rPr>
              <a:t>Function</a:t>
            </a:r>
            <a:r>
              <a:rPr lang="en-US" sz="2400" dirty="0" smtClean="0"/>
              <a:t> is a group of statements that together perform a task.</a:t>
            </a:r>
            <a:br>
              <a:rPr lang="en-US" sz="2400" dirty="0" smtClean="0"/>
            </a:br>
            <a:r>
              <a:rPr lang="en-US" sz="2400" dirty="0" smtClean="0"/>
              <a:t>It can be used anywhere in the program.</a:t>
            </a:r>
            <a:br>
              <a:rPr lang="en-US" sz="2400" dirty="0" smtClean="0"/>
            </a:br>
            <a:r>
              <a:rPr lang="en-US" sz="2400" dirty="0" smtClean="0">
                <a:solidFill>
                  <a:srgbClr val="FF0000"/>
                </a:solidFill>
              </a:rPr>
              <a:t> Why we need function? </a:t>
            </a:r>
          </a:p>
          <a:p>
            <a:r>
              <a:rPr lang="en-US" sz="2400" dirty="0" smtClean="0"/>
              <a:t>– Organize code in program</a:t>
            </a:r>
          </a:p>
          <a:p>
            <a:r>
              <a:rPr lang="en-US" sz="2400" dirty="0" smtClean="0"/>
              <a:t>– </a:t>
            </a:r>
            <a:r>
              <a:rPr lang="en-US" sz="2400" dirty="0" smtClean="0"/>
              <a:t>Code are easier to maintain?</a:t>
            </a:r>
            <a:endParaRPr lang="ar-SA" sz="2400" dirty="0"/>
          </a:p>
        </p:txBody>
      </p:sp>
    </p:spTree>
    <p:extLst>
      <p:ext uri="{BB962C8B-B14F-4D97-AF65-F5344CB8AC3E}">
        <p14:creationId xmlns="" xmlns:p14="http://schemas.microsoft.com/office/powerpoint/2010/main" val="33696645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GB" dirty="0"/>
              <a:t>“Hello World” </a:t>
            </a:r>
            <a:r>
              <a:rPr lang="en-GB" dirty="0" smtClean="0"/>
              <a:t>program</a:t>
            </a:r>
            <a:endParaRPr lang="en-GB" dirty="0"/>
          </a:p>
        </p:txBody>
      </p:sp>
      <p:sp>
        <p:nvSpPr>
          <p:cNvPr id="8195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873" indent="-285720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2882" indent="-228577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034" indent="-228577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187" indent="-228577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340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492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8645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5797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D4C1CEB3-BE2E-4251-8C7F-64BCD3066CD0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3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82288" indent="0" algn="l" rtl="0">
              <a:spcBef>
                <a:spcPts val="1125"/>
              </a:spcBef>
              <a:buClr>
                <a:srgbClr val="FF9900"/>
              </a:buClr>
              <a:buNone/>
            </a:pPr>
            <a:r>
              <a:rPr lang="en-GB" b="1" dirty="0" smtClean="0"/>
              <a:t>#</a:t>
            </a:r>
            <a:r>
              <a:rPr lang="en-GB" b="1" dirty="0"/>
              <a:t>include &lt;</a:t>
            </a:r>
            <a:r>
              <a:rPr lang="en-GB" b="1" dirty="0" err="1"/>
              <a:t>iostream</a:t>
            </a:r>
            <a:r>
              <a:rPr lang="en-GB" b="1" dirty="0"/>
              <a:t>&gt;</a:t>
            </a:r>
          </a:p>
          <a:p>
            <a:pPr marL="82288" indent="0" algn="l" rtl="0">
              <a:spcBef>
                <a:spcPts val="1125"/>
              </a:spcBef>
              <a:buClr>
                <a:srgbClr val="FF9900"/>
              </a:buClr>
              <a:buNone/>
            </a:pPr>
            <a:r>
              <a:rPr lang="en-GB" b="1" dirty="0"/>
              <a:t>using namespace </a:t>
            </a:r>
            <a:r>
              <a:rPr lang="en-GB" b="1" dirty="0" err="1"/>
              <a:t>std</a:t>
            </a:r>
            <a:r>
              <a:rPr lang="en-GB" b="1" dirty="0"/>
              <a:t>;</a:t>
            </a:r>
          </a:p>
          <a:p>
            <a:pPr marL="82288" indent="0" algn="l" rtl="0">
              <a:spcBef>
                <a:spcPts val="1125"/>
              </a:spcBef>
              <a:buClr>
                <a:srgbClr val="FF9900"/>
              </a:buClr>
              <a:buNone/>
            </a:pPr>
            <a:r>
              <a:rPr lang="en-GB" b="1" dirty="0" err="1"/>
              <a:t>int</a:t>
            </a:r>
            <a:r>
              <a:rPr lang="en-GB" b="1" dirty="0"/>
              <a:t> main ()</a:t>
            </a:r>
            <a:r>
              <a:rPr lang="ar-SA" b="1" dirty="0"/>
              <a:t>‏</a:t>
            </a:r>
            <a:endParaRPr lang="en-GB" b="1" dirty="0"/>
          </a:p>
          <a:p>
            <a:pPr marL="82288" indent="0" algn="l" rtl="0">
              <a:spcBef>
                <a:spcPts val="1125"/>
              </a:spcBef>
              <a:buClr>
                <a:srgbClr val="FF9900"/>
              </a:buClr>
              <a:buNone/>
            </a:pPr>
            <a:r>
              <a:rPr lang="en-GB" b="1" dirty="0"/>
              <a:t>{</a:t>
            </a:r>
          </a:p>
          <a:p>
            <a:pPr marL="82288" indent="0" algn="l" rtl="0">
              <a:spcBef>
                <a:spcPts val="1125"/>
              </a:spcBef>
              <a:buClr>
                <a:srgbClr val="FF9900"/>
              </a:buClr>
              <a:buNone/>
            </a:pPr>
            <a:r>
              <a:rPr lang="en-GB" b="1" dirty="0" err="1"/>
              <a:t>cout</a:t>
            </a:r>
            <a:r>
              <a:rPr lang="en-GB" b="1" dirty="0"/>
              <a:t> &lt;&lt; “Hello World\n”;</a:t>
            </a:r>
          </a:p>
          <a:p>
            <a:pPr marL="82288" indent="0" algn="l" rtl="0">
              <a:spcBef>
                <a:spcPts val="1125"/>
              </a:spcBef>
              <a:buClr>
                <a:srgbClr val="FF9900"/>
              </a:buClr>
              <a:buNone/>
            </a:pPr>
            <a:r>
              <a:rPr lang="en-GB" b="1" dirty="0"/>
              <a:t>Return 0;</a:t>
            </a:r>
          </a:p>
          <a:p>
            <a:pPr marL="82288" indent="0" algn="l" rtl="0">
              <a:spcBef>
                <a:spcPts val="1125"/>
              </a:spcBef>
              <a:buClr>
                <a:srgbClr val="FF9900"/>
              </a:buClr>
              <a:buNone/>
            </a:pPr>
            <a:r>
              <a:rPr lang="en-GB" b="1" dirty="0"/>
              <a:t>} </a:t>
            </a:r>
            <a:r>
              <a:rPr lang="en-GB" dirty="0"/>
              <a:t> </a:t>
            </a:r>
            <a:endParaRPr lang="en-GB" dirty="0" smtClean="0"/>
          </a:p>
          <a:p>
            <a:pPr marL="82288" indent="0" algn="l" rtl="0">
              <a:spcBef>
                <a:spcPts val="1125"/>
              </a:spcBef>
              <a:buClr>
                <a:srgbClr val="FF9900"/>
              </a:buClr>
              <a:buNone/>
            </a:pPr>
            <a:endParaRPr lang="en-GB" dirty="0">
              <a:solidFill>
                <a:srgbClr val="FF9900"/>
              </a:solidFill>
            </a:endParaRPr>
          </a:p>
          <a:p>
            <a:pPr marL="82288" indent="0" algn="l" rtl="0">
              <a:buNone/>
            </a:pP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3459725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GB" dirty="0" smtClean="0"/>
              <a:t>Function</a:t>
            </a:r>
            <a:endParaRPr lang="en-GB" dirty="0"/>
          </a:p>
        </p:txBody>
      </p:sp>
      <p:sp>
        <p:nvSpPr>
          <p:cNvPr id="8195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873" indent="-285720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2882" indent="-228577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034" indent="-228577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187" indent="-228577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340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492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8645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5797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D4C1CEB3-BE2E-4251-8C7F-64BCD3066CD0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4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82288" indent="0" algn="l" rtl="0">
              <a:spcBef>
                <a:spcPts val="1125"/>
              </a:spcBef>
              <a:buClr>
                <a:srgbClr val="FF9900"/>
              </a:buClr>
              <a:buNone/>
            </a:pPr>
            <a:r>
              <a:rPr lang="en-US" dirty="0" smtClean="0">
                <a:solidFill>
                  <a:srgbClr val="FF0000"/>
                </a:solidFill>
                <a:cs typeface="+mj-cs"/>
              </a:rPr>
              <a:t>When we need function?</a:t>
            </a:r>
          </a:p>
          <a:p>
            <a:pPr marL="82288" indent="0" algn="l" rtl="0">
              <a:spcBef>
                <a:spcPts val="1125"/>
              </a:spcBef>
              <a:buClr>
                <a:srgbClr val="FF9900"/>
              </a:buClr>
              <a:buNone/>
            </a:pPr>
            <a:r>
              <a:rPr lang="en-US" dirty="0" smtClean="0">
                <a:cs typeface="+mj-cs"/>
              </a:rPr>
              <a:t>– When you need to repeat the same process over and </a:t>
            </a:r>
          </a:p>
          <a:p>
            <a:pPr marL="82288" indent="0" algn="l" rtl="0">
              <a:spcBef>
                <a:spcPts val="1125"/>
              </a:spcBef>
              <a:buClr>
                <a:srgbClr val="FF9900"/>
              </a:buClr>
              <a:buNone/>
            </a:pPr>
            <a:r>
              <a:rPr lang="en-US" dirty="0" smtClean="0">
                <a:cs typeface="+mj-cs"/>
              </a:rPr>
              <a:t>over in a program.</a:t>
            </a:r>
          </a:p>
          <a:p>
            <a:pPr marL="82288" indent="0" algn="l" rtl="0">
              <a:spcBef>
                <a:spcPts val="1125"/>
              </a:spcBef>
              <a:buClr>
                <a:srgbClr val="FF9900"/>
              </a:buClr>
              <a:buNone/>
            </a:pPr>
            <a:r>
              <a:rPr lang="en-US" dirty="0" smtClean="0">
                <a:cs typeface="+mj-cs"/>
              </a:rPr>
              <a:t>– The function can be called many times but appears in </a:t>
            </a:r>
          </a:p>
          <a:p>
            <a:pPr marL="82288" indent="0" algn="l" rtl="0">
              <a:spcBef>
                <a:spcPts val="1125"/>
              </a:spcBef>
              <a:buClr>
                <a:srgbClr val="FF9900"/>
              </a:buClr>
              <a:buNone/>
            </a:pPr>
            <a:r>
              <a:rPr lang="en-US" dirty="0" smtClean="0">
                <a:cs typeface="+mj-cs"/>
              </a:rPr>
              <a:t>the code once.</a:t>
            </a:r>
            <a:endParaRPr lang="en-GB" dirty="0"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59725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/>
              <a:t>1- Predefined functions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20DD7-773A-436C-9374-75FE974246ED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512" y="1196752"/>
            <a:ext cx="8686800" cy="4937760"/>
          </a:xfrm>
        </p:spPr>
        <p:txBody>
          <a:bodyPr>
            <a:normAutofit/>
          </a:bodyPr>
          <a:lstStyle/>
          <a:p>
            <a:pPr algn="l" rtl="0"/>
            <a:r>
              <a:rPr lang="en-US" b="1" dirty="0" smtClean="0"/>
              <a:t>Predefined functions</a:t>
            </a:r>
            <a:r>
              <a:rPr lang="en-US" dirty="0" smtClean="0"/>
              <a:t> are functions that are built into C++ Language to perform some standard operations. </a:t>
            </a:r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The C++ standard library provides numerous built-in functions that your program can call. For example, function </a:t>
            </a:r>
            <a:r>
              <a:rPr lang="en-US" b="1" dirty="0" err="1" smtClean="0"/>
              <a:t>strcat</a:t>
            </a:r>
            <a:r>
              <a:rPr lang="en-US" b="1" dirty="0" smtClean="0"/>
              <a:t>()</a:t>
            </a:r>
            <a:r>
              <a:rPr lang="en-US" dirty="0" smtClean="0"/>
              <a:t> to concatenate two </a:t>
            </a:r>
            <a:r>
              <a:rPr lang="en-US" dirty="0" smtClean="0"/>
              <a:t>strings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the </a:t>
            </a:r>
            <a:r>
              <a:rPr lang="en-US" dirty="0" smtClean="0"/>
              <a:t>definitions have been written and it is ready </a:t>
            </a:r>
            <a:r>
              <a:rPr lang="en-US" dirty="0" smtClean="0"/>
              <a:t>to be </a:t>
            </a:r>
            <a:r>
              <a:rPr lang="en-US" dirty="0" smtClean="0"/>
              <a:t>used</a:t>
            </a:r>
            <a:r>
              <a:rPr lang="en-US" dirty="0" smtClean="0"/>
              <a:t>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– User needs to include pre-defined header file </a:t>
            </a:r>
            <a:r>
              <a:rPr lang="en-US" dirty="0" smtClean="0"/>
              <a:t> (</a:t>
            </a:r>
            <a:r>
              <a:rPr lang="en-US" dirty="0" smtClean="0"/>
              <a:t>i.e. </a:t>
            </a:r>
            <a:r>
              <a:rPr lang="en-US" dirty="0" err="1" smtClean="0"/>
              <a:t>math.h</a:t>
            </a:r>
            <a:r>
              <a:rPr lang="en-US" dirty="0" smtClean="0"/>
              <a:t>, </a:t>
            </a:r>
            <a:r>
              <a:rPr lang="en-US" dirty="0" err="1" smtClean="0"/>
              <a:t>time.h</a:t>
            </a:r>
            <a:r>
              <a:rPr lang="en-US" dirty="0" smtClean="0"/>
              <a:t>)</a:t>
            </a:r>
            <a:endParaRPr lang="en-US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GB" dirty="0" smtClean="0"/>
              <a:t>2- User </a:t>
            </a:r>
            <a:r>
              <a:rPr lang="en-GB" dirty="0"/>
              <a:t>defined functions</a:t>
            </a:r>
          </a:p>
        </p:txBody>
      </p:sp>
      <p:sp>
        <p:nvSpPr>
          <p:cNvPr id="25603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106" algn="l"/>
                <a:tab pos="914210" algn="l"/>
                <a:tab pos="1371316" algn="l"/>
                <a:tab pos="1828421" algn="l"/>
                <a:tab pos="2285526" algn="l"/>
                <a:tab pos="2742630" algn="l"/>
                <a:tab pos="3199736" algn="l"/>
                <a:tab pos="3656841" algn="l"/>
                <a:tab pos="4113946" algn="l"/>
                <a:tab pos="4571052" algn="l"/>
                <a:tab pos="5028157" algn="l"/>
                <a:tab pos="5485263" algn="l"/>
                <a:tab pos="5942368" algn="l"/>
                <a:tab pos="6399473" algn="l"/>
                <a:tab pos="6856578" algn="l"/>
                <a:tab pos="7313683" algn="l"/>
                <a:tab pos="7770789" algn="l"/>
                <a:tab pos="8227894" algn="l"/>
                <a:tab pos="8685000" algn="l"/>
                <a:tab pos="9142104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796" indent="-285690" eaLnBrk="0" hangingPunct="0">
              <a:tabLst>
                <a:tab pos="0" algn="l"/>
                <a:tab pos="457106" algn="l"/>
                <a:tab pos="914210" algn="l"/>
                <a:tab pos="1371316" algn="l"/>
                <a:tab pos="1828421" algn="l"/>
                <a:tab pos="2285526" algn="l"/>
                <a:tab pos="2742630" algn="l"/>
                <a:tab pos="3199736" algn="l"/>
                <a:tab pos="3656841" algn="l"/>
                <a:tab pos="4113946" algn="l"/>
                <a:tab pos="4571052" algn="l"/>
                <a:tab pos="5028157" algn="l"/>
                <a:tab pos="5485263" algn="l"/>
                <a:tab pos="5942368" algn="l"/>
                <a:tab pos="6399473" algn="l"/>
                <a:tab pos="6856578" algn="l"/>
                <a:tab pos="7313683" algn="l"/>
                <a:tab pos="7770789" algn="l"/>
                <a:tab pos="8227894" algn="l"/>
                <a:tab pos="8685000" algn="l"/>
                <a:tab pos="9142104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2764" indent="-228553" eaLnBrk="0" hangingPunct="0">
              <a:tabLst>
                <a:tab pos="0" algn="l"/>
                <a:tab pos="457106" algn="l"/>
                <a:tab pos="914210" algn="l"/>
                <a:tab pos="1371316" algn="l"/>
                <a:tab pos="1828421" algn="l"/>
                <a:tab pos="2285526" algn="l"/>
                <a:tab pos="2742630" algn="l"/>
                <a:tab pos="3199736" algn="l"/>
                <a:tab pos="3656841" algn="l"/>
                <a:tab pos="4113946" algn="l"/>
                <a:tab pos="4571052" algn="l"/>
                <a:tab pos="5028157" algn="l"/>
                <a:tab pos="5485263" algn="l"/>
                <a:tab pos="5942368" algn="l"/>
                <a:tab pos="6399473" algn="l"/>
                <a:tab pos="6856578" algn="l"/>
                <a:tab pos="7313683" algn="l"/>
                <a:tab pos="7770789" algn="l"/>
                <a:tab pos="8227894" algn="l"/>
                <a:tab pos="8685000" algn="l"/>
                <a:tab pos="9142104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599868" indent="-228553" eaLnBrk="0" hangingPunct="0">
              <a:tabLst>
                <a:tab pos="0" algn="l"/>
                <a:tab pos="457106" algn="l"/>
                <a:tab pos="914210" algn="l"/>
                <a:tab pos="1371316" algn="l"/>
                <a:tab pos="1828421" algn="l"/>
                <a:tab pos="2285526" algn="l"/>
                <a:tab pos="2742630" algn="l"/>
                <a:tab pos="3199736" algn="l"/>
                <a:tab pos="3656841" algn="l"/>
                <a:tab pos="4113946" algn="l"/>
                <a:tab pos="4571052" algn="l"/>
                <a:tab pos="5028157" algn="l"/>
                <a:tab pos="5485263" algn="l"/>
                <a:tab pos="5942368" algn="l"/>
                <a:tab pos="6399473" algn="l"/>
                <a:tab pos="6856578" algn="l"/>
                <a:tab pos="7313683" algn="l"/>
                <a:tab pos="7770789" algn="l"/>
                <a:tab pos="8227894" algn="l"/>
                <a:tab pos="8685000" algn="l"/>
                <a:tab pos="9142104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6974" indent="-228553" eaLnBrk="0" hangingPunct="0">
              <a:tabLst>
                <a:tab pos="0" algn="l"/>
                <a:tab pos="457106" algn="l"/>
                <a:tab pos="914210" algn="l"/>
                <a:tab pos="1371316" algn="l"/>
                <a:tab pos="1828421" algn="l"/>
                <a:tab pos="2285526" algn="l"/>
                <a:tab pos="2742630" algn="l"/>
                <a:tab pos="3199736" algn="l"/>
                <a:tab pos="3656841" algn="l"/>
                <a:tab pos="4113946" algn="l"/>
                <a:tab pos="4571052" algn="l"/>
                <a:tab pos="5028157" algn="l"/>
                <a:tab pos="5485263" algn="l"/>
                <a:tab pos="5942368" algn="l"/>
                <a:tab pos="6399473" algn="l"/>
                <a:tab pos="6856578" algn="l"/>
                <a:tab pos="7313683" algn="l"/>
                <a:tab pos="7770789" algn="l"/>
                <a:tab pos="8227894" algn="l"/>
                <a:tab pos="8685000" algn="l"/>
                <a:tab pos="9142104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079" indent="-228553" defTabSz="457106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06" algn="l"/>
                <a:tab pos="914210" algn="l"/>
                <a:tab pos="1371316" algn="l"/>
                <a:tab pos="1828421" algn="l"/>
                <a:tab pos="2285526" algn="l"/>
                <a:tab pos="2742630" algn="l"/>
                <a:tab pos="3199736" algn="l"/>
                <a:tab pos="3656841" algn="l"/>
                <a:tab pos="4113946" algn="l"/>
                <a:tab pos="4571052" algn="l"/>
                <a:tab pos="5028157" algn="l"/>
                <a:tab pos="5485263" algn="l"/>
                <a:tab pos="5942368" algn="l"/>
                <a:tab pos="6399473" algn="l"/>
                <a:tab pos="6856578" algn="l"/>
                <a:tab pos="7313683" algn="l"/>
                <a:tab pos="7770789" algn="l"/>
                <a:tab pos="8227894" algn="l"/>
                <a:tab pos="8685000" algn="l"/>
                <a:tab pos="9142104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184" indent="-228553" defTabSz="457106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06" algn="l"/>
                <a:tab pos="914210" algn="l"/>
                <a:tab pos="1371316" algn="l"/>
                <a:tab pos="1828421" algn="l"/>
                <a:tab pos="2285526" algn="l"/>
                <a:tab pos="2742630" algn="l"/>
                <a:tab pos="3199736" algn="l"/>
                <a:tab pos="3656841" algn="l"/>
                <a:tab pos="4113946" algn="l"/>
                <a:tab pos="4571052" algn="l"/>
                <a:tab pos="5028157" algn="l"/>
                <a:tab pos="5485263" algn="l"/>
                <a:tab pos="5942368" algn="l"/>
                <a:tab pos="6399473" algn="l"/>
                <a:tab pos="6856578" algn="l"/>
                <a:tab pos="7313683" algn="l"/>
                <a:tab pos="7770789" algn="l"/>
                <a:tab pos="8227894" algn="l"/>
                <a:tab pos="8685000" algn="l"/>
                <a:tab pos="9142104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8289" indent="-228553" defTabSz="457106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06" algn="l"/>
                <a:tab pos="914210" algn="l"/>
                <a:tab pos="1371316" algn="l"/>
                <a:tab pos="1828421" algn="l"/>
                <a:tab pos="2285526" algn="l"/>
                <a:tab pos="2742630" algn="l"/>
                <a:tab pos="3199736" algn="l"/>
                <a:tab pos="3656841" algn="l"/>
                <a:tab pos="4113946" algn="l"/>
                <a:tab pos="4571052" algn="l"/>
                <a:tab pos="5028157" algn="l"/>
                <a:tab pos="5485263" algn="l"/>
                <a:tab pos="5942368" algn="l"/>
                <a:tab pos="6399473" algn="l"/>
                <a:tab pos="6856578" algn="l"/>
                <a:tab pos="7313683" algn="l"/>
                <a:tab pos="7770789" algn="l"/>
                <a:tab pos="8227894" algn="l"/>
                <a:tab pos="8685000" algn="l"/>
                <a:tab pos="9142104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5394" indent="-228553" defTabSz="457106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06" algn="l"/>
                <a:tab pos="914210" algn="l"/>
                <a:tab pos="1371316" algn="l"/>
                <a:tab pos="1828421" algn="l"/>
                <a:tab pos="2285526" algn="l"/>
                <a:tab pos="2742630" algn="l"/>
                <a:tab pos="3199736" algn="l"/>
                <a:tab pos="3656841" algn="l"/>
                <a:tab pos="4113946" algn="l"/>
                <a:tab pos="4571052" algn="l"/>
                <a:tab pos="5028157" algn="l"/>
                <a:tab pos="5485263" algn="l"/>
                <a:tab pos="5942368" algn="l"/>
                <a:tab pos="6399473" algn="l"/>
                <a:tab pos="6856578" algn="l"/>
                <a:tab pos="7313683" algn="l"/>
                <a:tab pos="7770789" algn="l"/>
                <a:tab pos="8227894" algn="l"/>
                <a:tab pos="8685000" algn="l"/>
                <a:tab pos="9142104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1B7083F3-58BC-46CF-9076-C22A23CF2182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6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defTabSz="457106" rtl="0">
              <a:lnSpc>
                <a:spcPct val="150000"/>
              </a:lnSpc>
              <a:defRPr/>
            </a:pPr>
            <a:r>
              <a:rPr lang="en-US" sz="2400" dirty="0" smtClean="0">
                <a:latin typeface="Arial" pitchFamily="34" charset="0"/>
              </a:rPr>
              <a:t>Function that been created by the user.</a:t>
            </a:r>
          </a:p>
          <a:p>
            <a:pPr algn="l" defTabSz="457106" rtl="0">
              <a:lnSpc>
                <a:spcPct val="150000"/>
              </a:lnSpc>
              <a:defRPr/>
            </a:pPr>
            <a:r>
              <a:rPr lang="en-US" sz="2400" dirty="0" smtClean="0">
                <a:latin typeface="Arial" pitchFamily="34" charset="0"/>
              </a:rPr>
              <a:t>– This functions need to be declared and defined by the </a:t>
            </a:r>
            <a:r>
              <a:rPr lang="en-US" sz="2400" dirty="0" smtClean="0">
                <a:latin typeface="Arial" pitchFamily="34" charset="0"/>
              </a:rPr>
              <a:t>user</a:t>
            </a:r>
            <a:endParaRPr lang="en-GB" sz="1800" dirty="0"/>
          </a:p>
        </p:txBody>
      </p:sp>
    </p:spTree>
    <p:extLst>
      <p:ext uri="{BB962C8B-B14F-4D97-AF65-F5344CB8AC3E}">
        <p14:creationId xmlns="" xmlns:p14="http://schemas.microsoft.com/office/powerpoint/2010/main" val="4068116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GB" dirty="0" smtClean="0"/>
              <a:t>functions</a:t>
            </a:r>
            <a:endParaRPr lang="en-GB" dirty="0"/>
          </a:p>
        </p:txBody>
      </p:sp>
      <p:sp>
        <p:nvSpPr>
          <p:cNvPr id="25603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106" algn="l"/>
                <a:tab pos="914210" algn="l"/>
                <a:tab pos="1371316" algn="l"/>
                <a:tab pos="1828421" algn="l"/>
                <a:tab pos="2285526" algn="l"/>
                <a:tab pos="2742630" algn="l"/>
                <a:tab pos="3199736" algn="l"/>
                <a:tab pos="3656841" algn="l"/>
                <a:tab pos="4113946" algn="l"/>
                <a:tab pos="4571052" algn="l"/>
                <a:tab pos="5028157" algn="l"/>
                <a:tab pos="5485263" algn="l"/>
                <a:tab pos="5942368" algn="l"/>
                <a:tab pos="6399473" algn="l"/>
                <a:tab pos="6856578" algn="l"/>
                <a:tab pos="7313683" algn="l"/>
                <a:tab pos="7770789" algn="l"/>
                <a:tab pos="8227894" algn="l"/>
                <a:tab pos="8685000" algn="l"/>
                <a:tab pos="9142104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796" indent="-285690" eaLnBrk="0" hangingPunct="0">
              <a:tabLst>
                <a:tab pos="0" algn="l"/>
                <a:tab pos="457106" algn="l"/>
                <a:tab pos="914210" algn="l"/>
                <a:tab pos="1371316" algn="l"/>
                <a:tab pos="1828421" algn="l"/>
                <a:tab pos="2285526" algn="l"/>
                <a:tab pos="2742630" algn="l"/>
                <a:tab pos="3199736" algn="l"/>
                <a:tab pos="3656841" algn="l"/>
                <a:tab pos="4113946" algn="l"/>
                <a:tab pos="4571052" algn="l"/>
                <a:tab pos="5028157" algn="l"/>
                <a:tab pos="5485263" algn="l"/>
                <a:tab pos="5942368" algn="l"/>
                <a:tab pos="6399473" algn="l"/>
                <a:tab pos="6856578" algn="l"/>
                <a:tab pos="7313683" algn="l"/>
                <a:tab pos="7770789" algn="l"/>
                <a:tab pos="8227894" algn="l"/>
                <a:tab pos="8685000" algn="l"/>
                <a:tab pos="9142104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2764" indent="-228553" eaLnBrk="0" hangingPunct="0">
              <a:tabLst>
                <a:tab pos="0" algn="l"/>
                <a:tab pos="457106" algn="l"/>
                <a:tab pos="914210" algn="l"/>
                <a:tab pos="1371316" algn="l"/>
                <a:tab pos="1828421" algn="l"/>
                <a:tab pos="2285526" algn="l"/>
                <a:tab pos="2742630" algn="l"/>
                <a:tab pos="3199736" algn="l"/>
                <a:tab pos="3656841" algn="l"/>
                <a:tab pos="4113946" algn="l"/>
                <a:tab pos="4571052" algn="l"/>
                <a:tab pos="5028157" algn="l"/>
                <a:tab pos="5485263" algn="l"/>
                <a:tab pos="5942368" algn="l"/>
                <a:tab pos="6399473" algn="l"/>
                <a:tab pos="6856578" algn="l"/>
                <a:tab pos="7313683" algn="l"/>
                <a:tab pos="7770789" algn="l"/>
                <a:tab pos="8227894" algn="l"/>
                <a:tab pos="8685000" algn="l"/>
                <a:tab pos="9142104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599868" indent="-228553" eaLnBrk="0" hangingPunct="0">
              <a:tabLst>
                <a:tab pos="0" algn="l"/>
                <a:tab pos="457106" algn="l"/>
                <a:tab pos="914210" algn="l"/>
                <a:tab pos="1371316" algn="l"/>
                <a:tab pos="1828421" algn="l"/>
                <a:tab pos="2285526" algn="l"/>
                <a:tab pos="2742630" algn="l"/>
                <a:tab pos="3199736" algn="l"/>
                <a:tab pos="3656841" algn="l"/>
                <a:tab pos="4113946" algn="l"/>
                <a:tab pos="4571052" algn="l"/>
                <a:tab pos="5028157" algn="l"/>
                <a:tab pos="5485263" algn="l"/>
                <a:tab pos="5942368" algn="l"/>
                <a:tab pos="6399473" algn="l"/>
                <a:tab pos="6856578" algn="l"/>
                <a:tab pos="7313683" algn="l"/>
                <a:tab pos="7770789" algn="l"/>
                <a:tab pos="8227894" algn="l"/>
                <a:tab pos="8685000" algn="l"/>
                <a:tab pos="9142104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6974" indent="-228553" eaLnBrk="0" hangingPunct="0">
              <a:tabLst>
                <a:tab pos="0" algn="l"/>
                <a:tab pos="457106" algn="l"/>
                <a:tab pos="914210" algn="l"/>
                <a:tab pos="1371316" algn="l"/>
                <a:tab pos="1828421" algn="l"/>
                <a:tab pos="2285526" algn="l"/>
                <a:tab pos="2742630" algn="l"/>
                <a:tab pos="3199736" algn="l"/>
                <a:tab pos="3656841" algn="l"/>
                <a:tab pos="4113946" algn="l"/>
                <a:tab pos="4571052" algn="l"/>
                <a:tab pos="5028157" algn="l"/>
                <a:tab pos="5485263" algn="l"/>
                <a:tab pos="5942368" algn="l"/>
                <a:tab pos="6399473" algn="l"/>
                <a:tab pos="6856578" algn="l"/>
                <a:tab pos="7313683" algn="l"/>
                <a:tab pos="7770789" algn="l"/>
                <a:tab pos="8227894" algn="l"/>
                <a:tab pos="8685000" algn="l"/>
                <a:tab pos="9142104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079" indent="-228553" defTabSz="457106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06" algn="l"/>
                <a:tab pos="914210" algn="l"/>
                <a:tab pos="1371316" algn="l"/>
                <a:tab pos="1828421" algn="l"/>
                <a:tab pos="2285526" algn="l"/>
                <a:tab pos="2742630" algn="l"/>
                <a:tab pos="3199736" algn="l"/>
                <a:tab pos="3656841" algn="l"/>
                <a:tab pos="4113946" algn="l"/>
                <a:tab pos="4571052" algn="l"/>
                <a:tab pos="5028157" algn="l"/>
                <a:tab pos="5485263" algn="l"/>
                <a:tab pos="5942368" algn="l"/>
                <a:tab pos="6399473" algn="l"/>
                <a:tab pos="6856578" algn="l"/>
                <a:tab pos="7313683" algn="l"/>
                <a:tab pos="7770789" algn="l"/>
                <a:tab pos="8227894" algn="l"/>
                <a:tab pos="8685000" algn="l"/>
                <a:tab pos="9142104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184" indent="-228553" defTabSz="457106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06" algn="l"/>
                <a:tab pos="914210" algn="l"/>
                <a:tab pos="1371316" algn="l"/>
                <a:tab pos="1828421" algn="l"/>
                <a:tab pos="2285526" algn="l"/>
                <a:tab pos="2742630" algn="l"/>
                <a:tab pos="3199736" algn="l"/>
                <a:tab pos="3656841" algn="l"/>
                <a:tab pos="4113946" algn="l"/>
                <a:tab pos="4571052" algn="l"/>
                <a:tab pos="5028157" algn="l"/>
                <a:tab pos="5485263" algn="l"/>
                <a:tab pos="5942368" algn="l"/>
                <a:tab pos="6399473" algn="l"/>
                <a:tab pos="6856578" algn="l"/>
                <a:tab pos="7313683" algn="l"/>
                <a:tab pos="7770789" algn="l"/>
                <a:tab pos="8227894" algn="l"/>
                <a:tab pos="8685000" algn="l"/>
                <a:tab pos="9142104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8289" indent="-228553" defTabSz="457106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06" algn="l"/>
                <a:tab pos="914210" algn="l"/>
                <a:tab pos="1371316" algn="l"/>
                <a:tab pos="1828421" algn="l"/>
                <a:tab pos="2285526" algn="l"/>
                <a:tab pos="2742630" algn="l"/>
                <a:tab pos="3199736" algn="l"/>
                <a:tab pos="3656841" algn="l"/>
                <a:tab pos="4113946" algn="l"/>
                <a:tab pos="4571052" algn="l"/>
                <a:tab pos="5028157" algn="l"/>
                <a:tab pos="5485263" algn="l"/>
                <a:tab pos="5942368" algn="l"/>
                <a:tab pos="6399473" algn="l"/>
                <a:tab pos="6856578" algn="l"/>
                <a:tab pos="7313683" algn="l"/>
                <a:tab pos="7770789" algn="l"/>
                <a:tab pos="8227894" algn="l"/>
                <a:tab pos="8685000" algn="l"/>
                <a:tab pos="9142104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5394" indent="-228553" defTabSz="457106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06" algn="l"/>
                <a:tab pos="914210" algn="l"/>
                <a:tab pos="1371316" algn="l"/>
                <a:tab pos="1828421" algn="l"/>
                <a:tab pos="2285526" algn="l"/>
                <a:tab pos="2742630" algn="l"/>
                <a:tab pos="3199736" algn="l"/>
                <a:tab pos="3656841" algn="l"/>
                <a:tab pos="4113946" algn="l"/>
                <a:tab pos="4571052" algn="l"/>
                <a:tab pos="5028157" algn="l"/>
                <a:tab pos="5485263" algn="l"/>
                <a:tab pos="5942368" algn="l"/>
                <a:tab pos="6399473" algn="l"/>
                <a:tab pos="6856578" algn="l"/>
                <a:tab pos="7313683" algn="l"/>
                <a:tab pos="7770789" algn="l"/>
                <a:tab pos="8227894" algn="l"/>
                <a:tab pos="8685000" algn="l"/>
                <a:tab pos="9142104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1B7083F3-58BC-46CF-9076-C22A23CF2182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7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algn="l" defTabSz="457106" rtl="0">
              <a:lnSpc>
                <a:spcPct val="150000"/>
              </a:lnSpc>
              <a:defRPr/>
            </a:pPr>
            <a:r>
              <a:rPr lang="en-GB" sz="3300" b="1" dirty="0">
                <a:latin typeface="Arial" pitchFamily="34" charset="0"/>
              </a:rPr>
              <a:t>Value returning functions:</a:t>
            </a:r>
            <a:r>
              <a:rPr lang="en-GB" sz="3300" dirty="0">
                <a:latin typeface="Arial" pitchFamily="34" charset="0"/>
              </a:rPr>
              <a:t> </a:t>
            </a:r>
          </a:p>
          <a:p>
            <a:pPr lvl="1" algn="l" defTabSz="457106" rtl="0">
              <a:lnSpc>
                <a:spcPct val="150000"/>
              </a:lnSpc>
              <a:defRPr/>
            </a:pPr>
            <a:r>
              <a:rPr lang="en-GB" sz="2900" dirty="0">
                <a:solidFill>
                  <a:srgbClr val="3333CC">
                    <a:lumMod val="75000"/>
                  </a:srgbClr>
                </a:solidFill>
                <a:latin typeface="Arial" pitchFamily="34" charset="0"/>
              </a:rPr>
              <a:t>functions that have a return type. </a:t>
            </a:r>
          </a:p>
          <a:p>
            <a:pPr lvl="1" algn="l" defTabSz="457106" rtl="0">
              <a:lnSpc>
                <a:spcPct val="150000"/>
              </a:lnSpc>
              <a:defRPr/>
            </a:pPr>
            <a:r>
              <a:rPr lang="en-GB" sz="2900" dirty="0">
                <a:solidFill>
                  <a:srgbClr val="3333CC">
                    <a:lumMod val="75000"/>
                  </a:srgbClr>
                </a:solidFill>
                <a:latin typeface="Arial" pitchFamily="34" charset="0"/>
              </a:rPr>
              <a:t>These functions return a value of a specific data type using the </a:t>
            </a:r>
            <a:r>
              <a:rPr lang="en-GB" sz="2900" b="1" dirty="0">
                <a:solidFill>
                  <a:srgbClr val="C00000"/>
                </a:solidFill>
                <a:latin typeface="Arial" pitchFamily="34" charset="0"/>
              </a:rPr>
              <a:t>return</a:t>
            </a:r>
            <a:r>
              <a:rPr lang="en-GB" sz="2900" dirty="0">
                <a:solidFill>
                  <a:srgbClr val="C00000"/>
                </a:solidFill>
                <a:latin typeface="Arial" pitchFamily="34" charset="0"/>
              </a:rPr>
              <a:t> </a:t>
            </a:r>
            <a:r>
              <a:rPr lang="en-GB" sz="2900" dirty="0">
                <a:solidFill>
                  <a:srgbClr val="3333CC">
                    <a:lumMod val="75000"/>
                  </a:srgbClr>
                </a:solidFill>
                <a:latin typeface="Arial" pitchFamily="34" charset="0"/>
              </a:rPr>
              <a:t>statement.</a:t>
            </a:r>
          </a:p>
          <a:p>
            <a:pPr marL="82288" indent="0" algn="l" defTabSz="457106" rtl="0">
              <a:lnSpc>
                <a:spcPct val="150000"/>
              </a:lnSpc>
              <a:buNone/>
              <a:defRPr/>
            </a:pPr>
            <a:endParaRPr lang="en-GB" sz="3300" dirty="0">
              <a:solidFill>
                <a:srgbClr val="3333CC">
                  <a:lumMod val="75000"/>
                </a:srgbClr>
              </a:solidFill>
              <a:latin typeface="Arial" pitchFamily="34" charset="0"/>
            </a:endParaRPr>
          </a:p>
          <a:p>
            <a:pPr algn="l" defTabSz="457106" rtl="0">
              <a:lnSpc>
                <a:spcPct val="150000"/>
              </a:lnSpc>
              <a:defRPr/>
            </a:pPr>
            <a:r>
              <a:rPr lang="en-GB" sz="3300" b="1" dirty="0">
                <a:latin typeface="Arial" pitchFamily="34" charset="0"/>
              </a:rPr>
              <a:t>Void functions:</a:t>
            </a:r>
            <a:r>
              <a:rPr lang="en-GB" sz="3300" dirty="0">
                <a:latin typeface="Arial" pitchFamily="34" charset="0"/>
              </a:rPr>
              <a:t> </a:t>
            </a:r>
          </a:p>
          <a:p>
            <a:pPr lvl="1" algn="l" defTabSz="457106" rtl="0">
              <a:lnSpc>
                <a:spcPct val="150000"/>
              </a:lnSpc>
              <a:defRPr/>
            </a:pPr>
            <a:r>
              <a:rPr lang="en-GB" sz="2900" dirty="0">
                <a:solidFill>
                  <a:srgbClr val="3333CC">
                    <a:lumMod val="75000"/>
                  </a:srgbClr>
                </a:solidFill>
                <a:latin typeface="Arial" pitchFamily="34" charset="0"/>
              </a:rPr>
              <a:t>functions that do not have a return type. </a:t>
            </a:r>
          </a:p>
          <a:p>
            <a:pPr lvl="1" algn="l" defTabSz="457106" rtl="0">
              <a:lnSpc>
                <a:spcPct val="150000"/>
              </a:lnSpc>
              <a:defRPr/>
            </a:pPr>
            <a:r>
              <a:rPr lang="en-GB" sz="2900" dirty="0">
                <a:solidFill>
                  <a:srgbClr val="3333CC">
                    <a:lumMod val="75000"/>
                  </a:srgbClr>
                </a:solidFill>
                <a:latin typeface="Arial" pitchFamily="34" charset="0"/>
              </a:rPr>
              <a:t>These functions do not use a return statement to return a value.</a:t>
            </a:r>
          </a:p>
          <a:p>
            <a:pPr marL="82288" indent="0" algn="l" rtl="0">
              <a:buNone/>
            </a:pP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4068116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GB" dirty="0"/>
              <a:t> Value returning functions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20DD7-773A-436C-9374-75FE974246ED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82288" indent="0" algn="l" defTabSz="457106" rtl="0">
              <a:buNone/>
              <a:defRPr/>
            </a:pPr>
            <a:r>
              <a:rPr lang="en-GB" sz="2900" dirty="0">
                <a:solidFill>
                  <a:srgbClr val="3333CC">
                    <a:lumMod val="75000"/>
                  </a:srgbClr>
                </a:solidFill>
                <a:latin typeface="Arial" pitchFamily="34" charset="0"/>
              </a:rPr>
              <a:t>The syntax is:</a:t>
            </a:r>
          </a:p>
          <a:p>
            <a:pPr marL="82288" indent="0" algn="l" defTabSz="457106" rtl="0">
              <a:buNone/>
              <a:defRPr/>
            </a:pPr>
            <a:endParaRPr lang="en-GB" sz="2900" dirty="0">
              <a:solidFill>
                <a:srgbClr val="3333CC">
                  <a:lumMod val="75000"/>
                </a:srgbClr>
              </a:solidFill>
              <a:latin typeface="Arial" pitchFamily="34" charset="0"/>
            </a:endParaRPr>
          </a:p>
          <a:p>
            <a:pPr marL="82288" indent="0" algn="l" defTabSz="457106" rtl="0">
              <a:buNone/>
              <a:defRPr/>
            </a:pPr>
            <a:r>
              <a:rPr lang="en-GB" sz="2900" dirty="0" err="1">
                <a:solidFill>
                  <a:srgbClr val="C00000"/>
                </a:solidFill>
                <a:latin typeface="Arial" pitchFamily="34" charset="0"/>
              </a:rPr>
              <a:t>FuncType</a:t>
            </a:r>
            <a:r>
              <a:rPr lang="en-GB" sz="2900" dirty="0">
                <a:solidFill>
                  <a:srgbClr val="C00000"/>
                </a:solidFill>
                <a:latin typeface="Arial" pitchFamily="34" charset="0"/>
              </a:rPr>
              <a:t> </a:t>
            </a:r>
            <a:r>
              <a:rPr lang="en-GB" sz="2900" dirty="0" err="1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FuncName</a:t>
            </a:r>
            <a:r>
              <a:rPr lang="en-GB" sz="29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(formal parameter list )</a:t>
            </a:r>
            <a:r>
              <a:rPr lang="ar-SA" sz="29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‏</a:t>
            </a:r>
            <a:endParaRPr lang="en-US" sz="2900" dirty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  <a:p>
            <a:pPr marL="82288" indent="0" algn="l" defTabSz="457106" rtl="0">
              <a:buNone/>
              <a:defRPr/>
            </a:pPr>
            <a:r>
              <a:rPr lang="en-GB" sz="29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{</a:t>
            </a:r>
          </a:p>
          <a:p>
            <a:pPr marL="82288" indent="0" algn="l" defTabSz="457106" rtl="0">
              <a:buNone/>
              <a:defRPr/>
            </a:pPr>
            <a:r>
              <a:rPr lang="en-GB" sz="29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	statements</a:t>
            </a:r>
          </a:p>
          <a:p>
            <a:pPr marL="82288" indent="0" algn="l" defTabSz="457106" rtl="0">
              <a:buNone/>
              <a:defRPr/>
            </a:pPr>
            <a:r>
              <a:rPr lang="en-GB" sz="29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}</a:t>
            </a:r>
          </a:p>
          <a:p>
            <a:pPr algn="l" rtl="0"/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368312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GB" dirty="0"/>
              <a:t>Void functions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20DD7-773A-436C-9374-75FE974246ED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82288" indent="0" algn="l" defTabSz="457106" rtl="0">
              <a:buNone/>
              <a:defRPr/>
            </a:pPr>
            <a:r>
              <a:rPr lang="en-GB" sz="2900" dirty="0">
                <a:solidFill>
                  <a:srgbClr val="3333CC">
                    <a:lumMod val="75000"/>
                  </a:srgbClr>
                </a:solidFill>
                <a:latin typeface="Arial" pitchFamily="34" charset="0"/>
              </a:rPr>
              <a:t>The syntax is:</a:t>
            </a:r>
          </a:p>
          <a:p>
            <a:pPr marL="82288" indent="0" algn="l" defTabSz="457106" rtl="0">
              <a:buNone/>
              <a:defRPr/>
            </a:pPr>
            <a:r>
              <a:rPr lang="en-GB" sz="2900" dirty="0">
                <a:solidFill>
                  <a:srgbClr val="C00000"/>
                </a:solidFill>
                <a:latin typeface="Arial" pitchFamily="34" charset="0"/>
              </a:rPr>
              <a:t>Void</a:t>
            </a:r>
            <a:r>
              <a:rPr lang="en-GB" sz="2900" dirty="0">
                <a:solidFill>
                  <a:srgbClr val="00CC99">
                    <a:lumMod val="50000"/>
                  </a:srgbClr>
                </a:solidFill>
                <a:latin typeface="Arial" pitchFamily="34" charset="0"/>
              </a:rPr>
              <a:t>  </a:t>
            </a:r>
            <a:r>
              <a:rPr lang="en-GB" sz="2900" dirty="0" err="1">
                <a:solidFill>
                  <a:srgbClr val="002060"/>
                </a:solidFill>
                <a:latin typeface="Arial" pitchFamily="34" charset="0"/>
              </a:rPr>
              <a:t>FuncName</a:t>
            </a:r>
            <a:r>
              <a:rPr lang="en-GB" sz="2900" dirty="0">
                <a:solidFill>
                  <a:srgbClr val="002060"/>
                </a:solidFill>
                <a:latin typeface="Arial" pitchFamily="34" charset="0"/>
              </a:rPr>
              <a:t> ( formal parameter list )</a:t>
            </a:r>
            <a:r>
              <a:rPr lang="ar-SA" sz="2900" dirty="0">
                <a:solidFill>
                  <a:srgbClr val="002060"/>
                </a:solidFill>
                <a:latin typeface="Arial" pitchFamily="34" charset="0"/>
              </a:rPr>
              <a:t>‏</a:t>
            </a:r>
            <a:endParaRPr lang="en-US" sz="2900" dirty="0">
              <a:solidFill>
                <a:srgbClr val="002060"/>
              </a:solidFill>
              <a:latin typeface="Arial" pitchFamily="34" charset="0"/>
            </a:endParaRPr>
          </a:p>
          <a:p>
            <a:pPr marL="82288" indent="0" algn="l" defTabSz="457106" rtl="0">
              <a:buNone/>
              <a:defRPr/>
            </a:pPr>
            <a:r>
              <a:rPr lang="en-GB" sz="2900" dirty="0">
                <a:solidFill>
                  <a:srgbClr val="002060"/>
                </a:solidFill>
                <a:latin typeface="Arial" pitchFamily="34" charset="0"/>
              </a:rPr>
              <a:t>{</a:t>
            </a:r>
          </a:p>
          <a:p>
            <a:pPr marL="82288" indent="0" algn="l" defTabSz="457106" rtl="0">
              <a:buNone/>
              <a:defRPr/>
            </a:pPr>
            <a:r>
              <a:rPr lang="en-GB" sz="2900" dirty="0">
                <a:solidFill>
                  <a:srgbClr val="002060"/>
                </a:solidFill>
                <a:latin typeface="Arial" pitchFamily="34" charset="0"/>
              </a:rPr>
              <a:t>	statements</a:t>
            </a:r>
          </a:p>
          <a:p>
            <a:pPr marL="82288" indent="0" algn="l" defTabSz="457106" rtl="0">
              <a:buNone/>
              <a:defRPr/>
            </a:pPr>
            <a:r>
              <a:rPr lang="en-GB" sz="2900" dirty="0">
                <a:solidFill>
                  <a:srgbClr val="002060"/>
                </a:solidFill>
                <a:latin typeface="Arial" pitchFamily="34" charset="0"/>
              </a:rPr>
              <a:t>}</a:t>
            </a:r>
          </a:p>
          <a:p>
            <a:pPr algn="l" rtl="0"/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335177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594AD1C67AF545A5960EF5B4D34DFC" ma:contentTypeVersion="1" ma:contentTypeDescription="Create a new document." ma:contentTypeScope="" ma:versionID="158d98ff5f363f64d157ecf49ddff337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3E82FE37-BB38-4986-BCE1-C2517EE8E3A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B67F8B9-41C9-4BCD-B1EA-1C181E3A3A2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7981E4D-BA02-48CB-9A0E-C240786B5E59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109</TotalTime>
  <Words>388</Words>
  <Application>Microsoft Office PowerPoint</Application>
  <PresentationFormat>On-screen Show (4:3)</PresentationFormat>
  <Paragraphs>135</Paragraphs>
  <Slides>13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Origin</vt:lpstr>
      <vt:lpstr>CSC1201: Programming Language 2</vt:lpstr>
      <vt:lpstr>Slide 2</vt:lpstr>
      <vt:lpstr>“Hello World” program</vt:lpstr>
      <vt:lpstr>Function</vt:lpstr>
      <vt:lpstr>1- Predefined functions</vt:lpstr>
      <vt:lpstr>2- User defined functions</vt:lpstr>
      <vt:lpstr>functions</vt:lpstr>
      <vt:lpstr> Value returning functions</vt:lpstr>
      <vt:lpstr>Void functions</vt:lpstr>
      <vt:lpstr>Examples:</vt:lpstr>
      <vt:lpstr>Example: With return value</vt:lpstr>
      <vt:lpstr>Example: With return value</vt:lpstr>
      <vt:lpstr>Example: Without return value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CSC1201: Programming Language 2</dc:title>
  <dc:creator>ALjaffan</dc:creator>
  <cp:lastModifiedBy>NOUF</cp:lastModifiedBy>
  <cp:revision>17</cp:revision>
  <dcterms:created xsi:type="dcterms:W3CDTF">2012-09-07T19:17:26Z</dcterms:created>
  <dcterms:modified xsi:type="dcterms:W3CDTF">2013-09-10T19:13:33Z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0x01010006594AD1C67AF545A5960EF5B4D34DFC</vt:lpwstr>
  </property>
</Properties>
</file>