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7"/>
  </p:notesMasterIdLst>
  <p:sldIdLst>
    <p:sldId id="257" r:id="rId5"/>
    <p:sldId id="297" r:id="rId6"/>
    <p:sldId id="266" r:id="rId7"/>
    <p:sldId id="267" r:id="rId8"/>
    <p:sldId id="298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 varScale="1">
        <p:scale>
          <a:sx n="72" d="100"/>
          <a:sy n="72" d="100"/>
        </p:scale>
        <p:origin x="-8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55842-DC4B-46B2-BC7D-717B3E010E01}" type="datetimeFigureOut">
              <a:rPr lang="en-GB" smtClean="0"/>
              <a:pPr/>
              <a:t>10/09/2013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3A6C74-3E35-493F-AD58-93D0B4FD252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14272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9213" y="877888"/>
            <a:ext cx="4219575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368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933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035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137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240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342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445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547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0649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216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3187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4211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5235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6259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428" tIns="45715" rIns="91428" bIns="45715" anchor="ctr"/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728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1"/>
            <a:ext cx="5483225" cy="41116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FF6697-5D73-4ADC-903B-60A21E19746C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11C025-9DC1-4989-9F9E-E886DFDB35D4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0D4041-2915-4683-99DB-3B2342E610D7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000BA2-F501-4844-B5D0-06ED062AFF38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62F5AC-75F3-4158-923D-9E057929DB15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83033C-60E2-42F0-BF1E-CB9E02312E3D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06E6E4-7995-44CA-AA33-22D1AD2286C3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EA615E-D3A8-46B8-9CC8-165E835D2CA9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9E9D96-4358-47ED-89D4-BB498800E95F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34B409-A099-4A3D-A92B-408861712F23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296DEE-DCA3-48AF-B986-0DB03F06B1A2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77959EE-866E-4602-99F7-485F5206F985}" type="datetime1">
              <a:rPr lang="en-GB" smtClean="0"/>
              <a:pPr/>
              <a:t>10/09/2013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D20DD7-773A-436C-9374-75FE974246E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wrap="none" tIns="35203">
            <a:norm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GB" sz="3200" dirty="0" smtClean="0"/>
              <a:t>CSC1201</a:t>
            </a:r>
            <a:r>
              <a:rPr lang="en-GB" sz="3200" dirty="0"/>
              <a:t>: Programming Language 2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 tIns="18287" anchor="ctr">
            <a:normAutofit/>
          </a:bodyPr>
          <a:lstStyle/>
          <a:p>
            <a:pPr marL="0" indent="0" algn="ctr">
              <a:lnSpc>
                <a:spcPct val="95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dirty="0" smtClean="0">
                <a:latin typeface="Times New Roman" pitchFamily="18" charset="0"/>
              </a:rPr>
              <a:t>Lecture 1</a:t>
            </a:r>
            <a:endParaRPr lang="en-GB" dirty="0">
              <a:latin typeface="Times New Roman" pitchFamily="18" charset="0"/>
            </a:endParaRPr>
          </a:p>
          <a:p>
            <a:pPr marL="0" indent="0">
              <a:lnSpc>
                <a:spcPct val="95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GB" dirty="0">
              <a:latin typeface="Times New Roman" pitchFamily="18" charset="0"/>
            </a:endParaRPr>
          </a:p>
          <a:p>
            <a:pPr marL="0" indent="0" algn="ctr">
              <a:lnSpc>
                <a:spcPct val="95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GB" dirty="0">
                <a:latin typeface="Times New Roman" pitchFamily="18" charset="0"/>
              </a:rPr>
              <a:t>Level 2 </a:t>
            </a:r>
            <a:r>
              <a:rPr lang="en-GB" dirty="0" smtClean="0">
                <a:latin typeface="Times New Roman" pitchFamily="18" charset="0"/>
              </a:rPr>
              <a:t>Course</a:t>
            </a:r>
            <a:endParaRPr lang="en-GB" dirty="0">
              <a:latin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Aljaffan (C) 2012 - CSC 1201 Course at KSU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3068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684213" y="908050"/>
            <a:ext cx="7848600" cy="7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3399"/>
              </a:buClr>
            </a:pPr>
            <a:endParaRPr lang="en-GB" dirty="0">
              <a:solidFill>
                <a:srgbClr val="003399"/>
              </a:solidFill>
            </a:endParaRPr>
          </a:p>
          <a:p>
            <a:pPr eaLnBrk="1" hangingPunct="1">
              <a:spcBef>
                <a:spcPts val="1125"/>
              </a:spcBef>
              <a:buClr>
                <a:srgbClr val="003399"/>
              </a:buClr>
            </a:pPr>
            <a:endParaRPr lang="en-GB" dirty="0">
              <a:solidFill>
                <a:srgbClr val="003399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Input (Read) </a:t>
            </a:r>
            <a:r>
              <a:rPr lang="en-GB" dirty="0" smtClean="0"/>
              <a:t>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 smtClean="0">
                <a:solidFill>
                  <a:srgbClr val="003399"/>
                </a:solidFill>
              </a:rPr>
              <a:t>The </a:t>
            </a:r>
            <a:r>
              <a:rPr lang="en-GB" dirty="0">
                <a:solidFill>
                  <a:srgbClr val="003399"/>
                </a:solidFill>
              </a:rPr>
              <a:t>syntax of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</a:rPr>
              <a:t>cin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rgbClr val="003399"/>
                </a:solidFill>
              </a:rPr>
              <a:t>together with &gt;&gt; is:</a:t>
            </a: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sz="2800" b="1" dirty="0" err="1" smtClean="0">
                <a:solidFill>
                  <a:schemeClr val="accent1">
                    <a:lumMod val="50000"/>
                  </a:schemeClr>
                </a:solidFill>
              </a:rPr>
              <a:t>cin</a:t>
            </a: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&gt;&gt; </a:t>
            </a:r>
            <a:r>
              <a:rPr lang="en-GB" sz="2800" b="1" dirty="0">
                <a:solidFill>
                  <a:srgbClr val="0070C0"/>
                </a:solidFill>
              </a:rPr>
              <a:t>variable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&gt;&gt; </a:t>
            </a:r>
            <a:r>
              <a:rPr lang="en-GB" sz="2800" b="1" dirty="0">
                <a:solidFill>
                  <a:srgbClr val="0070C0"/>
                </a:solidFill>
              </a:rPr>
              <a:t>variable</a:t>
            </a:r>
            <a:r>
              <a:rPr lang="en-GB" sz="2800" b="1" dirty="0">
                <a:solidFill>
                  <a:srgbClr val="FF0000"/>
                </a:solidFill>
              </a:rPr>
              <a:t> 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</a:rPr>
              <a:t>&gt;&gt; ……….;</a:t>
            </a:r>
          </a:p>
          <a:p>
            <a:pPr>
              <a:spcBef>
                <a:spcPts val="1125"/>
              </a:spcBef>
              <a:buClr>
                <a:srgbClr val="003399"/>
              </a:buClr>
            </a:pPr>
            <a:endParaRPr lang="en-GB" dirty="0">
              <a:solidFill>
                <a:srgbClr val="003399"/>
              </a:solidFill>
            </a:endParaRPr>
          </a:p>
          <a:p>
            <a:pPr lvl="1">
              <a:spcBef>
                <a:spcPts val="1125"/>
              </a:spcBef>
              <a:buClr>
                <a:srgbClr val="003399"/>
              </a:buClr>
            </a:pPr>
            <a:r>
              <a:rPr lang="en-GB" dirty="0">
                <a:solidFill>
                  <a:srgbClr val="003399"/>
                </a:solidFill>
              </a:rPr>
              <a:t>For </a:t>
            </a:r>
            <a:r>
              <a:rPr lang="en-GB" dirty="0" smtClean="0">
                <a:solidFill>
                  <a:srgbClr val="003399"/>
                </a:solidFill>
              </a:rPr>
              <a:t>example:</a:t>
            </a:r>
          </a:p>
          <a:p>
            <a:pPr marL="402294" lvl="1" indent="0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>
                <a:solidFill>
                  <a:srgbClr val="003399"/>
                </a:solidFill>
              </a:rPr>
              <a:t> </a:t>
            </a:r>
            <a:r>
              <a:rPr lang="en-GB" dirty="0" smtClean="0">
                <a:solidFill>
                  <a:srgbClr val="003399"/>
                </a:solidFill>
              </a:rPr>
              <a:t>  </a:t>
            </a:r>
            <a:r>
              <a:rPr lang="en-GB" b="1" dirty="0" err="1" smtClean="0">
                <a:solidFill>
                  <a:schemeClr val="accent5">
                    <a:lumMod val="75000"/>
                  </a:schemeClr>
                </a:solidFill>
              </a:rPr>
              <a:t>cin</a:t>
            </a:r>
            <a:r>
              <a:rPr lang="en-GB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rgbClr val="003399"/>
                </a:solidFill>
              </a:rPr>
              <a:t>&gt;&gt; first &gt;&gt; second;</a:t>
            </a:r>
          </a:p>
          <a:p>
            <a:endParaRPr lang="en-GB" dirty="0"/>
          </a:p>
        </p:txBody>
      </p:sp>
      <p:sp>
        <p:nvSpPr>
          <p:cNvPr id="1433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AB2231D6-EB13-4FA1-A4D2-163E22C2EBBB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10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3847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Output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dirty="0" smtClean="0">
                <a:solidFill>
                  <a:srgbClr val="003399"/>
                </a:solidFill>
              </a:rPr>
              <a:t>The </a:t>
            </a:r>
            <a:r>
              <a:rPr lang="en-GB" dirty="0">
                <a:solidFill>
                  <a:srgbClr val="003399"/>
                </a:solidFill>
              </a:rPr>
              <a:t>syntax of </a:t>
            </a:r>
            <a:r>
              <a:rPr lang="en-GB" dirty="0" err="1">
                <a:solidFill>
                  <a:srgbClr val="003399"/>
                </a:solidFill>
              </a:rPr>
              <a:t>cout</a:t>
            </a:r>
            <a:r>
              <a:rPr lang="en-GB" dirty="0">
                <a:solidFill>
                  <a:srgbClr val="003399"/>
                </a:solidFill>
              </a:rPr>
              <a:t> together with &lt;&lt; is:</a:t>
            </a:r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endParaRPr lang="en-GB" dirty="0">
              <a:solidFill>
                <a:srgbClr val="003399"/>
              </a:solidFill>
            </a:endParaRPr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b="1" dirty="0" err="1">
                <a:solidFill>
                  <a:schemeClr val="accent1">
                    <a:lumMod val="50000"/>
                  </a:schemeClr>
                </a:solidFill>
              </a:rPr>
              <a:t>cout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 &lt;&lt; </a:t>
            </a:r>
            <a:r>
              <a:rPr lang="en-GB" b="1" dirty="0">
                <a:solidFill>
                  <a:srgbClr val="0070C0"/>
                </a:solidFill>
              </a:rPr>
              <a:t>expression or manipulator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&lt;&lt;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expression or manipulator 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……….;</a:t>
            </a:r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endParaRPr lang="en-GB" dirty="0">
              <a:solidFill>
                <a:srgbClr val="003399"/>
              </a:solidFill>
            </a:endParaRPr>
          </a:p>
          <a:p>
            <a:pPr marL="285720" indent="-285720"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dirty="0">
                <a:solidFill>
                  <a:srgbClr val="003399"/>
                </a:solidFill>
              </a:rPr>
              <a:t>The expression is evaluated and its value is printed at the current insertion point on the output device.</a:t>
            </a:r>
          </a:p>
          <a:p>
            <a:pPr marL="285720" indent="-285720"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dirty="0">
                <a:solidFill>
                  <a:srgbClr val="003399"/>
                </a:solidFill>
              </a:rPr>
              <a:t>A manipulator is used to format the output</a:t>
            </a:r>
            <a:r>
              <a:rPr lang="en-GB" dirty="0" smtClean="0">
                <a:solidFill>
                  <a:srgbClr val="003399"/>
                </a:solidFill>
              </a:rPr>
              <a:t>. </a:t>
            </a:r>
            <a:r>
              <a:rPr lang="en-GB" dirty="0">
                <a:solidFill>
                  <a:srgbClr val="003399"/>
                </a:solidFill>
              </a:rPr>
              <a:t>The simplest manipulator  is </a:t>
            </a:r>
            <a:r>
              <a:rPr lang="en-GB" dirty="0" err="1">
                <a:solidFill>
                  <a:srgbClr val="003399"/>
                </a:solidFill>
              </a:rPr>
              <a:t>endl</a:t>
            </a:r>
            <a:r>
              <a:rPr lang="en-GB" dirty="0">
                <a:solidFill>
                  <a:srgbClr val="003399"/>
                </a:solidFill>
              </a:rPr>
              <a:t>.</a:t>
            </a:r>
          </a:p>
          <a:p>
            <a:endParaRPr lang="en-GB" dirty="0"/>
          </a:p>
        </p:txBody>
      </p:sp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71655B4B-538E-4DC8-82D3-9548D705BF4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725850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Working with </a:t>
            </a:r>
            <a:r>
              <a:rPr lang="en-GB" dirty="0" smtClean="0"/>
              <a:t>String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dirty="0" smtClean="0"/>
              <a:t>The </a:t>
            </a:r>
            <a:r>
              <a:rPr lang="en-GB" dirty="0"/>
              <a:t>C++ &lt;string&gt; class provides methods to manipulate strings of text.</a:t>
            </a:r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r>
              <a:rPr lang="en-GB" dirty="0"/>
              <a:t>This is an example of Declaring and initializing  a string variable</a:t>
            </a:r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endParaRPr lang="en-GB" dirty="0"/>
          </a:p>
          <a:p>
            <a:pPr>
              <a:buClrTx/>
              <a:buFontTx/>
              <a:buNone/>
              <a:defRPr/>
            </a:pPr>
            <a:r>
              <a:rPr lang="en-GB" dirty="0"/>
              <a:t>#include &lt;string&gt;</a:t>
            </a:r>
          </a:p>
          <a:p>
            <a:pPr>
              <a:buClrTx/>
              <a:buFontTx/>
              <a:buNone/>
              <a:defRPr/>
            </a:pPr>
            <a:r>
              <a:rPr lang="en-GB" dirty="0"/>
              <a:t>#include &lt;</a:t>
            </a:r>
            <a:r>
              <a:rPr lang="en-GB" dirty="0" err="1"/>
              <a:t>iostream</a:t>
            </a:r>
            <a:r>
              <a:rPr lang="en-GB" dirty="0"/>
              <a:t>&gt;</a:t>
            </a:r>
          </a:p>
          <a:p>
            <a:pPr>
              <a:buClrTx/>
              <a:buFontTx/>
              <a:buNone/>
              <a:defRPr/>
            </a:pPr>
            <a:r>
              <a:rPr lang="en-GB" dirty="0"/>
              <a:t>using namespace </a:t>
            </a:r>
            <a:r>
              <a:rPr lang="en-GB" dirty="0" err="1"/>
              <a:t>std</a:t>
            </a:r>
            <a:r>
              <a:rPr lang="en-GB" dirty="0"/>
              <a:t>;</a:t>
            </a:r>
          </a:p>
          <a:p>
            <a:pPr>
              <a:buClrTx/>
              <a:buFontTx/>
              <a:buNone/>
              <a:defRPr/>
            </a:pPr>
            <a:endParaRPr lang="en-GB" dirty="0" smtClean="0"/>
          </a:p>
          <a:p>
            <a:pPr>
              <a:buClrTx/>
              <a:buFontTx/>
              <a:buNone/>
              <a:defRPr/>
            </a:pPr>
            <a:r>
              <a:rPr lang="en-GB" dirty="0" err="1" smtClean="0"/>
              <a:t>int</a:t>
            </a:r>
            <a:r>
              <a:rPr lang="en-GB" dirty="0" smtClean="0"/>
              <a:t> </a:t>
            </a:r>
            <a:r>
              <a:rPr lang="en-GB" dirty="0"/>
              <a:t>main()</a:t>
            </a:r>
            <a:r>
              <a:rPr lang="ar-SA" dirty="0"/>
              <a:t>‏</a:t>
            </a:r>
            <a:endParaRPr lang="en-US" dirty="0"/>
          </a:p>
          <a:p>
            <a:pPr>
              <a:buClrTx/>
              <a:buFontTx/>
              <a:buNone/>
              <a:defRPr/>
            </a:pPr>
            <a:r>
              <a:rPr lang="en-GB" dirty="0"/>
              <a:t>{</a:t>
            </a:r>
          </a:p>
          <a:p>
            <a:pPr>
              <a:buClrTx/>
              <a:buFontTx/>
              <a:buNone/>
              <a:defRPr/>
            </a:pPr>
            <a:r>
              <a:rPr lang="en-GB" dirty="0"/>
              <a:t>  string </a:t>
            </a:r>
            <a:r>
              <a:rPr lang="en-GB" dirty="0" err="1"/>
              <a:t>str</a:t>
            </a:r>
            <a:r>
              <a:rPr lang="en-GB" dirty="0"/>
              <a:t> = "C++ is fun";</a:t>
            </a: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defRPr/>
            </a:pPr>
            <a:r>
              <a:rPr lang="en-GB" dirty="0" smtClean="0"/>
              <a:t>	…………}</a:t>
            </a:r>
            <a:endParaRPr lang="en-GB" dirty="0"/>
          </a:p>
          <a:p>
            <a:pPr>
              <a:spcBef>
                <a:spcPts val="1125"/>
              </a:spcBef>
              <a:buClr>
                <a:srgbClr val="003399"/>
              </a:buClr>
              <a:defRPr/>
            </a:pPr>
            <a:endParaRPr lang="en-GB" dirty="0"/>
          </a:p>
          <a:p>
            <a:endParaRPr lang="en-GB" dirty="0"/>
          </a:p>
        </p:txBody>
      </p:sp>
      <p:sp>
        <p:nvSpPr>
          <p:cNvPr id="16387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8EB38E65-B6AD-421D-A9B1-BCEAD876A46F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12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536261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303" t="58087" r="25000" b="19652"/>
          <a:stretch>
            <a:fillRect/>
          </a:stretch>
        </p:blipFill>
        <p:spPr bwMode="auto">
          <a:xfrm>
            <a:off x="5867400" y="1371600"/>
            <a:ext cx="2279650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696" t="40260" r="22609" b="38609"/>
          <a:stretch>
            <a:fillRect/>
          </a:stretch>
        </p:blipFill>
        <p:spPr bwMode="auto">
          <a:xfrm>
            <a:off x="5410200" y="3962401"/>
            <a:ext cx="28892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Control Structures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88" indent="0">
              <a:buNone/>
            </a:pPr>
            <a:r>
              <a:rPr lang="en-GB" b="1" dirty="0" smtClean="0"/>
              <a:t>IF </a:t>
            </a:r>
            <a:r>
              <a:rPr lang="en-GB" b="1" dirty="0"/>
              <a:t>statement:</a:t>
            </a:r>
          </a:p>
          <a:p>
            <a:pPr marL="82288" indent="0">
              <a:buNone/>
            </a:pPr>
            <a:r>
              <a:rPr lang="en-GB" dirty="0">
                <a:solidFill>
                  <a:srgbClr val="C00000"/>
                </a:solidFill>
              </a:rPr>
              <a:t>if (condition)	</a:t>
            </a:r>
            <a:br>
              <a:rPr lang="en-GB" dirty="0">
                <a:solidFill>
                  <a:srgbClr val="C00000"/>
                </a:solidFill>
              </a:rPr>
            </a:br>
            <a:r>
              <a:rPr lang="en-GB" dirty="0"/>
              <a:t>{</a:t>
            </a:r>
            <a:br>
              <a:rPr lang="en-GB" dirty="0"/>
            </a:br>
            <a:r>
              <a:rPr lang="en-GB" dirty="0"/>
              <a:t>    statement(s);</a:t>
            </a:r>
            <a:br>
              <a:rPr lang="en-GB" dirty="0"/>
            </a:br>
            <a:r>
              <a:rPr lang="en-GB" dirty="0"/>
              <a:t>}</a:t>
            </a:r>
          </a:p>
          <a:p>
            <a:pPr marL="82288" indent="0">
              <a:buNone/>
            </a:pPr>
            <a:endParaRPr lang="en-GB" dirty="0"/>
          </a:p>
          <a:p>
            <a:pPr marL="82288" indent="0">
              <a:buNone/>
            </a:pPr>
            <a:r>
              <a:rPr lang="en-GB" b="1" dirty="0" smtClean="0"/>
              <a:t>IF Else  </a:t>
            </a:r>
            <a:r>
              <a:rPr lang="en-GB" b="1" dirty="0"/>
              <a:t>statement:</a:t>
            </a:r>
          </a:p>
          <a:p>
            <a:pPr marL="82288" indent="0">
              <a:buNone/>
            </a:pPr>
            <a:r>
              <a:rPr lang="en-GB" dirty="0">
                <a:solidFill>
                  <a:srgbClr val="C00000"/>
                </a:solidFill>
              </a:rPr>
              <a:t>if (condition)	</a:t>
            </a:r>
            <a:br>
              <a:rPr lang="en-GB" dirty="0">
                <a:solidFill>
                  <a:srgbClr val="C00000"/>
                </a:solidFill>
              </a:rPr>
            </a:br>
            <a:r>
              <a:rPr lang="en-GB" dirty="0"/>
              <a:t>{</a:t>
            </a:r>
            <a:br>
              <a:rPr lang="en-GB" dirty="0"/>
            </a:br>
            <a:r>
              <a:rPr lang="en-GB" dirty="0"/>
              <a:t>    statement(s); </a:t>
            </a:r>
            <a:r>
              <a:rPr lang="en-GB" dirty="0">
                <a:solidFill>
                  <a:srgbClr val="00B050"/>
                </a:solidFill>
              </a:rPr>
              <a:t>← True Branch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}</a:t>
            </a:r>
            <a:br>
              <a:rPr lang="en-GB" dirty="0"/>
            </a:br>
            <a:r>
              <a:rPr lang="en-GB" dirty="0">
                <a:solidFill>
                  <a:srgbClr val="C00000"/>
                </a:solidFill>
              </a:rPr>
              <a:t>else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{</a:t>
            </a:r>
            <a:br>
              <a:rPr lang="en-GB" dirty="0"/>
            </a:br>
            <a:r>
              <a:rPr lang="en-GB" dirty="0"/>
              <a:t>   statement(s); </a:t>
            </a:r>
            <a:r>
              <a:rPr lang="en-GB" dirty="0">
                <a:solidFill>
                  <a:srgbClr val="C00000"/>
                </a:solidFill>
              </a:rPr>
              <a:t>← False Branch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}</a:t>
            </a:r>
          </a:p>
          <a:p>
            <a:pPr marL="82288" indent="0">
              <a:buNone/>
            </a:pPr>
            <a:endParaRPr lang="en-GB" dirty="0"/>
          </a:p>
        </p:txBody>
      </p:sp>
      <p:sp>
        <p:nvSpPr>
          <p:cNvPr id="1741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0348EEE2-E2F9-462F-A4BB-B7EC10F29530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79787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 : If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980728"/>
            <a:ext cx="7498080" cy="4800600"/>
          </a:xfrm>
        </p:spPr>
        <p:txBody>
          <a:bodyPr>
            <a:noAutofit/>
          </a:bodyPr>
          <a:lstStyle/>
          <a:p>
            <a:pPr marL="82288" indent="0">
              <a:buNone/>
            </a:pPr>
            <a:endParaRPr lang="en-GB" sz="1400" b="1" dirty="0"/>
          </a:p>
          <a:p>
            <a:pPr marL="82288" indent="0">
              <a:buNone/>
            </a:pPr>
            <a:r>
              <a:rPr lang="en-GB" sz="1400" b="1" dirty="0"/>
              <a:t>#include &lt;</a:t>
            </a:r>
            <a:r>
              <a:rPr lang="en-GB" sz="1400" b="1" dirty="0" err="1"/>
              <a:t>iostream</a:t>
            </a:r>
            <a:r>
              <a:rPr lang="en-GB" sz="1400" b="1" dirty="0"/>
              <a:t>&gt;</a:t>
            </a:r>
          </a:p>
          <a:p>
            <a:pPr marL="82288" indent="0">
              <a:buNone/>
            </a:pPr>
            <a:r>
              <a:rPr lang="en-GB" sz="1400" b="1" dirty="0"/>
              <a:t>using namespace </a:t>
            </a:r>
            <a:r>
              <a:rPr lang="en-GB" sz="1400" b="1" dirty="0" err="1"/>
              <a:t>std</a:t>
            </a:r>
            <a:r>
              <a:rPr lang="en-GB" sz="1400" b="1" dirty="0"/>
              <a:t>;</a:t>
            </a:r>
          </a:p>
          <a:p>
            <a:pPr marL="82288" indent="0">
              <a:buNone/>
            </a:pPr>
            <a:endParaRPr lang="en-GB" sz="1400" b="1" dirty="0"/>
          </a:p>
          <a:p>
            <a:pPr marL="82288" indent="0">
              <a:buNone/>
            </a:pPr>
            <a:r>
              <a:rPr lang="en-GB" sz="1400" b="1" dirty="0" err="1"/>
              <a:t>int</a:t>
            </a:r>
            <a:r>
              <a:rPr lang="en-GB" sz="1400" b="1" dirty="0"/>
              <a:t> main()</a:t>
            </a:r>
          </a:p>
          <a:p>
            <a:pPr marL="82288" indent="0">
              <a:buNone/>
            </a:pPr>
            <a:r>
              <a:rPr lang="en-GB" sz="1400" b="1" dirty="0"/>
              <a:t>{</a:t>
            </a:r>
          </a:p>
          <a:p>
            <a:pPr marL="82288" indent="0">
              <a:buNone/>
            </a:pPr>
            <a:r>
              <a:rPr lang="en-GB" sz="1400" b="1" dirty="0"/>
              <a:t>  </a:t>
            </a:r>
            <a:r>
              <a:rPr lang="en-GB" sz="1400" b="1" dirty="0" err="1"/>
              <a:t>int</a:t>
            </a:r>
            <a:r>
              <a:rPr lang="en-GB" sz="1400" b="1" dirty="0"/>
              <a:t> </a:t>
            </a:r>
            <a:r>
              <a:rPr lang="en-GB" sz="1400" b="1" dirty="0" err="1"/>
              <a:t>num</a:t>
            </a:r>
            <a:r>
              <a:rPr lang="en-GB" sz="1400" b="1" dirty="0"/>
              <a:t>=2;</a:t>
            </a:r>
          </a:p>
          <a:p>
            <a:pPr marL="82288" indent="0">
              <a:buNone/>
            </a:pPr>
            <a:r>
              <a:rPr lang="en-GB" sz="1400" b="1" dirty="0"/>
              <a:t>  bool flag=0;</a:t>
            </a:r>
          </a:p>
          <a:p>
            <a:pPr marL="82288" indent="0">
              <a:buNone/>
            </a:pPr>
            <a:endParaRPr lang="en-GB" sz="1400" b="1" dirty="0"/>
          </a:p>
          <a:p>
            <a:pPr marL="82288" indent="0">
              <a:buNone/>
            </a:pPr>
            <a:r>
              <a:rPr lang="en-GB" sz="1400" b="1" dirty="0"/>
              <a:t>  if( (</a:t>
            </a:r>
            <a:r>
              <a:rPr lang="en-GB" sz="1400" b="1" dirty="0" err="1"/>
              <a:t>num</a:t>
            </a:r>
            <a:r>
              <a:rPr lang="en-GB" sz="1400" b="1" dirty="0"/>
              <a:t>==2) &amp;&amp; (flag) )</a:t>
            </a:r>
          </a:p>
          <a:p>
            <a:pPr marL="82288" indent="0">
              <a:buNone/>
            </a:pPr>
            <a:r>
              <a:rPr lang="en-GB" sz="1400" b="1" dirty="0"/>
              <a:t>  {</a:t>
            </a:r>
          </a:p>
          <a:p>
            <a:pPr marL="82288" indent="0">
              <a:buNone/>
            </a:pPr>
            <a:r>
              <a:rPr lang="en-GB" sz="1400" b="1" dirty="0"/>
              <a:t>    </a:t>
            </a:r>
            <a:r>
              <a:rPr lang="en-GB" sz="1400" b="1" dirty="0" smtClean="0"/>
              <a:t>	</a:t>
            </a:r>
            <a:r>
              <a:rPr lang="en-GB" sz="1400" b="1" dirty="0" err="1" smtClean="0"/>
              <a:t>cout</a:t>
            </a:r>
            <a:r>
              <a:rPr lang="en-GB" sz="1400" b="1" dirty="0" smtClean="0"/>
              <a:t> </a:t>
            </a:r>
            <a:r>
              <a:rPr lang="en-GB" sz="1400" b="1" dirty="0"/>
              <a:t>&lt;&lt; "The first test is true\n";</a:t>
            </a:r>
          </a:p>
          <a:p>
            <a:pPr marL="82288" indent="0">
              <a:buNone/>
            </a:pPr>
            <a:r>
              <a:rPr lang="en-GB" sz="1400" b="1" dirty="0"/>
              <a:t>  }</a:t>
            </a:r>
          </a:p>
          <a:p>
            <a:pPr marL="82288" indent="0">
              <a:buNone/>
            </a:pPr>
            <a:r>
              <a:rPr lang="en-GB" sz="1400" b="1" dirty="0"/>
              <a:t>  else </a:t>
            </a:r>
            <a:r>
              <a:rPr lang="en-GB" sz="1400" b="1" dirty="0" smtClean="0"/>
              <a:t>if</a:t>
            </a:r>
            <a:r>
              <a:rPr lang="en-GB" sz="1400" b="1" dirty="0"/>
              <a:t>( (</a:t>
            </a:r>
            <a:r>
              <a:rPr lang="en-GB" sz="1400" b="1" dirty="0" err="1"/>
              <a:t>num</a:t>
            </a:r>
            <a:r>
              <a:rPr lang="en-GB" sz="1400" b="1" dirty="0"/>
              <a:t>==2) &amp;&amp; (!flag) )</a:t>
            </a:r>
          </a:p>
          <a:p>
            <a:pPr marL="82288" indent="0">
              <a:buNone/>
            </a:pPr>
            <a:r>
              <a:rPr lang="en-GB" sz="1400" b="1" dirty="0"/>
              <a:t>  {</a:t>
            </a:r>
          </a:p>
          <a:p>
            <a:pPr marL="82288" indent="0">
              <a:buNone/>
            </a:pPr>
            <a:r>
              <a:rPr lang="en-GB" sz="1400" b="1" dirty="0"/>
              <a:t>   </a:t>
            </a:r>
            <a:r>
              <a:rPr lang="en-GB" sz="1400" b="1" dirty="0" smtClean="0"/>
              <a:t>	 </a:t>
            </a:r>
            <a:r>
              <a:rPr lang="en-GB" sz="1400" b="1" dirty="0" err="1"/>
              <a:t>cout</a:t>
            </a:r>
            <a:r>
              <a:rPr lang="en-GB" sz="1400" b="1" dirty="0"/>
              <a:t> &lt;&lt; "The second test is true\n";</a:t>
            </a:r>
          </a:p>
          <a:p>
            <a:pPr marL="82288" indent="0">
              <a:buNone/>
            </a:pPr>
            <a:r>
              <a:rPr lang="en-GB" sz="1400" b="1" dirty="0"/>
              <a:t>  }</a:t>
            </a:r>
          </a:p>
          <a:p>
            <a:pPr marL="82288" indent="0">
              <a:buNone/>
            </a:pPr>
            <a:r>
              <a:rPr lang="en-GB" sz="1400" b="1" dirty="0"/>
              <a:t>  return 0;</a:t>
            </a:r>
          </a:p>
          <a:p>
            <a:pPr marL="82288" indent="0">
              <a:buNone/>
            </a:pPr>
            <a:r>
              <a:rPr lang="en-GB" sz="1400" b="1" dirty="0"/>
              <a:t>}</a:t>
            </a:r>
          </a:p>
          <a:p>
            <a:pPr marL="82288" indent="0">
              <a:buNone/>
            </a:pPr>
            <a:endParaRPr lang="en-GB" sz="1400" b="1" dirty="0"/>
          </a:p>
        </p:txBody>
      </p:sp>
      <p:sp>
        <p:nvSpPr>
          <p:cNvPr id="1843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EF1F2890-A1A9-417C-B238-389F08D7E0D7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401196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4891" t="48174" r="33478" b="14261"/>
          <a:stretch>
            <a:fillRect/>
          </a:stretch>
        </p:blipFill>
        <p:spPr bwMode="auto">
          <a:xfrm>
            <a:off x="-1" y="1124744"/>
            <a:ext cx="431218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299" t="24437" r="19261" b="18774"/>
          <a:stretch>
            <a:fillRect/>
          </a:stretch>
        </p:blipFill>
        <p:spPr bwMode="auto">
          <a:xfrm>
            <a:off x="4177373" y="908050"/>
            <a:ext cx="4640263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1125"/>
              </a:spcBef>
            </a:pPr>
            <a:r>
              <a:rPr lang="en-GB" dirty="0">
                <a:solidFill>
                  <a:srgbClr val="003399"/>
                </a:solidFill>
              </a:rPr>
              <a:t>Switch </a:t>
            </a:r>
            <a:r>
              <a:rPr lang="en-GB" dirty="0" smtClean="0">
                <a:solidFill>
                  <a:srgbClr val="003399"/>
                </a:solidFill>
              </a:rPr>
              <a:t>Structures</a:t>
            </a:r>
            <a:endParaRPr lang="en-GB" dirty="0"/>
          </a:p>
        </p:txBody>
      </p:sp>
      <p:sp>
        <p:nvSpPr>
          <p:cNvPr id="1946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0A260E2C-3236-4B5A-97C2-471A9C4F79FA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15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0524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609600" y="152401"/>
            <a:ext cx="7848600" cy="371503"/>
          </a:xfrm>
          <a:prstGeom prst="rect">
            <a:avLst/>
          </a:prstGeom>
          <a:noFill/>
          <a:ln>
            <a:noFill/>
          </a:ln>
          <a:extLst/>
        </p:spPr>
        <p:txBody>
          <a:bodyPr lIns="89991" tIns="46795" rIns="89991" bIns="46795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3399"/>
              </a:buClr>
              <a:defRPr/>
            </a:pP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Example: Switch 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9" y="1273297"/>
            <a:ext cx="7498080" cy="4800600"/>
          </a:xfrm>
        </p:spPr>
        <p:txBody>
          <a:bodyPr>
            <a:noAutofit/>
          </a:bodyPr>
          <a:lstStyle/>
          <a:p>
            <a:pPr marL="82288" indent="0">
              <a:buNone/>
              <a:defRPr/>
            </a:pP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#include &lt;</a:t>
            </a:r>
            <a:r>
              <a:rPr lang="en-US" sz="10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iostream</a:t>
            </a: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&gt;</a:t>
            </a:r>
          </a:p>
          <a:p>
            <a:pPr marL="82288" indent="0">
              <a:buNone/>
              <a:defRPr/>
            </a:pP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using namespace </a:t>
            </a:r>
            <a:r>
              <a:rPr lang="en-US" sz="10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std</a:t>
            </a: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;</a:t>
            </a:r>
            <a:endParaRPr lang="ar-SA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</a:endParaRPr>
          </a:p>
          <a:p>
            <a:pPr marL="82288" indent="0">
              <a:buNone/>
              <a:defRPr/>
            </a:pPr>
            <a:r>
              <a:rPr lang="en-US" sz="10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int</a:t>
            </a: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 main()</a:t>
            </a:r>
          </a:p>
          <a:p>
            <a:pPr marL="82288" indent="0">
              <a:buNone/>
              <a:defRPr/>
            </a:pPr>
            <a:r>
              <a:rPr lang="ar-SA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</a:rPr>
              <a:t>{</a:t>
            </a: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endParaRPr lang="en-US" sz="1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olas" pitchFamily="49" charset="0"/>
              <a:cs typeface="Consolas" pitchFamily="49" charset="0"/>
            </a:endParaRPr>
          </a:p>
          <a:p>
            <a:pPr marL="82288" indent="0">
              <a:buNone/>
              <a:defRPr/>
            </a:pPr>
            <a:r>
              <a:rPr lang="en-US" sz="1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 pitchFamily="49" charset="0"/>
                <a:cs typeface="Consolas" pitchFamily="49" charset="0"/>
              </a:rPr>
              <a:t>}</a:t>
            </a:r>
          </a:p>
        </p:txBody>
      </p:sp>
      <p:sp>
        <p:nvSpPr>
          <p:cNvPr id="2048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2404D02-019B-428D-9880-CCD91E4A271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348" y="2253161"/>
            <a:ext cx="6401114" cy="4177184"/>
          </a:xfrm>
          <a:prstGeom prst="rect">
            <a:avLst/>
          </a:prstGeom>
          <a:noFill/>
        </p:spPr>
        <p:txBody>
          <a:bodyPr wrap="square" lIns="82945" tIns="41473" rIns="82945" bIns="41473" rtlCol="0">
            <a:spAutoFit/>
          </a:bodyPr>
          <a:lstStyle/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char letter;</a:t>
            </a:r>
          </a:p>
          <a:p>
            <a:pPr marL="82288">
              <a:defRPr/>
            </a:pPr>
            <a:endParaRPr lang="ar-SA" sz="1400" b="1" dirty="0">
              <a:solidFill>
                <a:schemeClr val="tx1">
                  <a:lumMod val="95000"/>
                  <a:lumOff val="5000"/>
                </a:schemeClr>
              </a:solidFill>
              <a:latin typeface="Consolas" pitchFamily="49" charset="0"/>
            </a:endParaRP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cout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&lt;&lt; "Enter any  a-z character: ";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cin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&gt;&gt; letter;</a:t>
            </a:r>
          </a:p>
          <a:p>
            <a:pPr marL="82288">
              <a:defRPr/>
            </a:pPr>
            <a:endParaRPr lang="ar-SA" sz="1400" b="1" dirty="0">
              <a:solidFill>
                <a:schemeClr val="tx1">
                  <a:lumMod val="95000"/>
                  <a:lumOff val="5000"/>
                </a:schemeClr>
              </a:solidFill>
              <a:latin typeface="Consolas" pitchFamily="49" charset="0"/>
            </a:endParaRP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switch(letter)</a:t>
            </a:r>
          </a:p>
          <a:p>
            <a:pPr marL="82288">
              <a:defRPr/>
            </a:pPr>
            <a:r>
              <a:rPr lang="ar-SA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</a:rPr>
              <a:t>  {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  case 'a' :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cout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&lt;&lt; "Letter \'a\' found\n";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break;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  case 'b' :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cout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&lt;&lt; "Letter \'b\' found\n";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break;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  case 'c' :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cout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&lt;&lt; "Letter \'c\' found\n"; 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	break;</a:t>
            </a:r>
            <a:endParaRPr lang="ar-SA" sz="1400" b="1" dirty="0">
              <a:solidFill>
                <a:schemeClr val="tx1">
                  <a:lumMod val="95000"/>
                  <a:lumOff val="5000"/>
                </a:schemeClr>
              </a:solidFill>
              <a:latin typeface="Consolas" pitchFamily="49" charset="0"/>
            </a:endParaRP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  default : </a:t>
            </a:r>
            <a:r>
              <a:rPr lang="en-US" sz="1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cout</a:t>
            </a: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&lt;&lt; "Letter is not a, b or c\n"; </a:t>
            </a:r>
            <a:endParaRPr lang="ar-SA" sz="1400" b="1" dirty="0">
              <a:solidFill>
                <a:schemeClr val="tx1">
                  <a:lumMod val="95000"/>
                  <a:lumOff val="5000"/>
                </a:schemeClr>
              </a:solidFill>
              <a:latin typeface="Consolas" pitchFamily="49" charset="0"/>
            </a:endParaRPr>
          </a:p>
          <a:p>
            <a:pPr marL="82288">
              <a:defRPr/>
            </a:pPr>
            <a:r>
              <a:rPr lang="ar-SA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</a:rPr>
              <a:t>  }</a:t>
            </a:r>
          </a:p>
          <a:p>
            <a:pPr marL="82288">
              <a:defRPr/>
            </a:pPr>
            <a:r>
              <a:rPr lang="en-US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olas" pitchFamily="49" charset="0"/>
                <a:cs typeface="Consolas" pitchFamily="49" charset="0"/>
              </a:rPr>
              <a:t>  return 0;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809169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Relational Operators in C</a:t>
            </a:r>
            <a:r>
              <a:rPr lang="en-GB" dirty="0" smtClean="0"/>
              <a:t>++</a:t>
            </a:r>
            <a:endParaRPr lang="en-GB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5680" y="2213912"/>
            <a:ext cx="7498080" cy="326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CCC17FD-F931-4F95-AF4C-B800E03C89B6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593963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Logical Operators in C</a:t>
            </a:r>
            <a:r>
              <a:rPr lang="en-GB" dirty="0" smtClean="0"/>
              <a:t>++</a:t>
            </a:r>
            <a:endParaRPr lang="en-GB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272" t="61954" r="13895" b="19081"/>
          <a:stretch>
            <a:fillRect/>
          </a:stretch>
        </p:blipFill>
        <p:spPr bwMode="auto">
          <a:xfrm>
            <a:off x="1115616" y="2276872"/>
            <a:ext cx="7796066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1D41D12F-CA51-4605-8AD4-FA55BE16F33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62824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3399"/>
                </a:solidFill>
              </a:rPr>
              <a:t>While looping Structure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endParaRPr lang="en-GB" sz="2500" dirty="0">
              <a:solidFill>
                <a:srgbClr val="003399"/>
              </a:solidFill>
            </a:endParaRP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endParaRPr lang="en-GB" sz="2500" dirty="0">
              <a:solidFill>
                <a:srgbClr val="003399"/>
              </a:solidFill>
            </a:endParaRP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sz="2500" dirty="0">
                <a:solidFill>
                  <a:srgbClr val="003399"/>
                </a:solidFill>
              </a:rPr>
              <a:t>While (</a:t>
            </a:r>
            <a:r>
              <a:rPr lang="en-US" sz="2500" dirty="0">
                <a:solidFill>
                  <a:schemeClr val="accent2">
                    <a:lumMod val="75000"/>
                  </a:schemeClr>
                </a:solidFill>
                <a:latin typeface="LM Mono 10 Italic" charset="0"/>
                <a:ea typeface="LM Mono 10 Italic" charset="0"/>
                <a:cs typeface="LM Mono 10 Italic" charset="0"/>
                <a:sym typeface="LM Mono 10 Italic" charset="0"/>
              </a:rPr>
              <a:t>condition</a:t>
            </a:r>
            <a:r>
              <a:rPr lang="en-GB" sz="2500" dirty="0">
                <a:solidFill>
                  <a:srgbClr val="003399"/>
                </a:solidFill>
              </a:rPr>
              <a:t>)</a:t>
            </a: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sz="2500" dirty="0">
                <a:solidFill>
                  <a:srgbClr val="003399"/>
                </a:solidFill>
              </a:rPr>
              <a:t>		{</a:t>
            </a: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sz="2500" dirty="0">
                <a:solidFill>
                  <a:srgbClr val="003399"/>
                </a:solidFill>
              </a:rPr>
              <a:t>			statement(s);</a:t>
            </a:r>
          </a:p>
          <a:p>
            <a:pPr marL="82288" indent="0">
              <a:spcBef>
                <a:spcPts val="1125"/>
              </a:spcBef>
              <a:buClr>
                <a:srgbClr val="003399"/>
              </a:buClr>
              <a:buNone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sz="2500" dirty="0">
                <a:solidFill>
                  <a:srgbClr val="003399"/>
                </a:solidFill>
              </a:rPr>
              <a:t>		}</a:t>
            </a:r>
          </a:p>
          <a:p>
            <a:pPr marL="82288" indent="0">
              <a:buNone/>
            </a:pPr>
            <a:endParaRPr lang="en-GB" sz="2500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465" t="56004" r="21786" b="19565"/>
          <a:stretch>
            <a:fillRect/>
          </a:stretch>
        </p:blipFill>
        <p:spPr bwMode="auto">
          <a:xfrm>
            <a:off x="5791736" y="1991864"/>
            <a:ext cx="2626449" cy="270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EFF3390-1237-4346-849F-88762C45E248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19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031035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C++ Overview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2777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3399"/>
                </a:solidFill>
              </a:rPr>
              <a:t>Example</a:t>
            </a:r>
            <a:r>
              <a:rPr lang="en-GB" dirty="0" smtClean="0">
                <a:solidFill>
                  <a:srgbClr val="003399"/>
                </a:solidFill>
              </a:rPr>
              <a:t>:  While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82288" indent="0">
              <a:buNone/>
              <a:defRPr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#</a:t>
            </a:r>
            <a:r>
              <a:rPr lang="en-US" sz="2900" dirty="0">
                <a:solidFill>
                  <a:srgbClr val="C00000"/>
                </a:solidFill>
              </a:rPr>
              <a:t>include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iostream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&gt;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rgbClr val="C00000"/>
                </a:solidFill>
              </a:rPr>
              <a:t>using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900" dirty="0">
                <a:solidFill>
                  <a:srgbClr val="C00000"/>
                </a:solidFill>
              </a:rPr>
              <a:t>namespace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std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82288" indent="0">
              <a:buNone/>
              <a:defRPr/>
            </a:pP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sz="2900" dirty="0" err="1">
                <a:solidFill>
                  <a:srgbClr val="C00000"/>
                </a:solidFill>
              </a:rPr>
              <a:t>int</a:t>
            </a:r>
            <a:r>
              <a:rPr lang="en-US" sz="2900" dirty="0">
                <a:solidFill>
                  <a:srgbClr val="C00000"/>
                </a:solidFill>
              </a:rPr>
              <a:t>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main()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{</a:t>
            </a: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int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=0;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900" dirty="0">
                <a:solidFill>
                  <a:srgbClr val="C00000"/>
                </a:solidFill>
              </a:rPr>
              <a:t>while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&lt;=20 )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{</a:t>
            </a: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  	</a:t>
            </a:r>
            <a:r>
              <a:rPr lang="en-US" sz="2900" dirty="0" err="1">
                <a:solidFill>
                  <a:srgbClr val="C00000"/>
                </a:solidFill>
              </a:rPr>
              <a:t>cout</a:t>
            </a:r>
            <a:r>
              <a:rPr lang="en-US" sz="2900" dirty="0">
                <a:solidFill>
                  <a:srgbClr val="C00000"/>
                </a:solidFill>
              </a:rPr>
              <a:t>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&lt;&lt;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&lt;&lt; " ";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=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+ 5 ;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}</a:t>
            </a: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900" dirty="0" err="1">
                <a:solidFill>
                  <a:srgbClr val="C00000"/>
                </a:solidFill>
              </a:rPr>
              <a:t>cout</a:t>
            </a:r>
            <a:r>
              <a:rPr lang="en-US" sz="2900" dirty="0">
                <a:solidFill>
                  <a:srgbClr val="C00000"/>
                </a:solidFill>
              </a:rPr>
              <a:t>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&lt;&lt; </a:t>
            </a:r>
            <a:r>
              <a:rPr lang="en-US" sz="29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endl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en-US" sz="2900" dirty="0">
                <a:solidFill>
                  <a:srgbClr val="C00000"/>
                </a:solidFill>
              </a:rPr>
              <a:t>return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0;</a:t>
            </a:r>
          </a:p>
          <a:p>
            <a:pPr marL="82288" indent="0">
              <a:buNone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}</a:t>
            </a:r>
            <a:endParaRPr lang="ar-SA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</a:pP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 output:</a:t>
            </a:r>
          </a:p>
          <a:p>
            <a:r>
              <a:rPr lang="en-GB" dirty="0" smtClean="0"/>
              <a:t>0  5  10  15  20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615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For looping </a:t>
            </a:r>
            <a:r>
              <a:rPr lang="en-GB" dirty="0" smtClean="0"/>
              <a:t>Structure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4768" indent="-304768">
              <a:lnSpc>
                <a:spcPct val="80000"/>
              </a:lnSpc>
              <a:buFont typeface="Lucida Grande" charset="0"/>
              <a:buChar char=" "/>
              <a:defRPr/>
            </a:pPr>
            <a:r>
              <a:rPr lang="en-US" sz="2900" dirty="0">
                <a:solidFill>
                  <a:srgbClr val="C00000"/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for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 (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Italic" charset="0"/>
                <a:ea typeface="LM Mono 10 Italic" charset="0"/>
                <a:cs typeface="LM Mono 10 Italic" charset="0"/>
                <a:sym typeface="LM Mono 10 Italic" charset="0"/>
              </a:rPr>
              <a:t>expression1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;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Italic" charset="0"/>
                <a:ea typeface="LM Mono 10 Italic" charset="0"/>
                <a:cs typeface="LM Mono 10 Italic" charset="0"/>
                <a:sym typeface="LM Mono 10 Italic" charset="0"/>
              </a:rPr>
              <a:t>condition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;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Italic" charset="0"/>
                <a:ea typeface="LM Mono 10 Italic" charset="0"/>
                <a:cs typeface="LM Mono 10 Italic" charset="0"/>
                <a:sym typeface="LM Mono 10 Italic" charset="0"/>
              </a:rPr>
              <a:t>expression2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)</a:t>
            </a:r>
          </a:p>
          <a:p>
            <a:pPr marL="304768" indent="-304768">
              <a:lnSpc>
                <a:spcPct val="80000"/>
              </a:lnSpc>
              <a:buFont typeface="Lucida Grande" charset="0"/>
              <a:buChar char=" "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{</a:t>
            </a:r>
          </a:p>
          <a:p>
            <a:pPr marL="304768" indent="-304768">
              <a:lnSpc>
                <a:spcPct val="80000"/>
              </a:lnSpc>
              <a:buFont typeface="Lucida Grande" charset="0"/>
              <a:buChar char=" "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   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Italic" charset="0"/>
                <a:ea typeface="LM Mono 10 Italic" charset="0"/>
                <a:cs typeface="LM Mono 10 Italic" charset="0"/>
                <a:sym typeface="LM Mono 10 Italic" charset="0"/>
              </a:rPr>
              <a:t>statement</a:t>
            </a: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Italic" charset="0"/>
                <a:cs typeface="LM Mono 10 Italic" charset="0"/>
                <a:sym typeface="LM Mono 10 Regular" charset="0"/>
              </a:rPr>
              <a:t>(s)</a:t>
            </a:r>
            <a:endParaRPr lang="en-US" sz="2900" dirty="0">
              <a:solidFill>
                <a:schemeClr val="tx1">
                  <a:lumMod val="95000"/>
                  <a:lumOff val="5000"/>
                </a:schemeClr>
              </a:solidFill>
              <a:latin typeface="LM Mono 10 Regular" charset="0"/>
              <a:ea typeface="LM Mono 10 Regular" charset="0"/>
              <a:cs typeface="LM Mono 10 Regular" charset="0"/>
              <a:sym typeface="LM Mono 10 Regular" charset="0"/>
            </a:endParaRPr>
          </a:p>
          <a:p>
            <a:pPr marL="304768" indent="-304768">
              <a:lnSpc>
                <a:spcPct val="80000"/>
              </a:lnSpc>
              <a:buFont typeface="Lucida Grande" charset="0"/>
              <a:buChar char=" "/>
              <a:defRPr/>
            </a:pPr>
            <a:r>
              <a:rPr lang="en-US" sz="2900" dirty="0">
                <a:solidFill>
                  <a:schemeClr val="tx1">
                    <a:lumMod val="95000"/>
                    <a:lumOff val="5000"/>
                  </a:schemeClr>
                </a:solidFill>
                <a:latin typeface="LM Mono 10 Regular" charset="0"/>
                <a:ea typeface="LM Mono 10 Regular" charset="0"/>
                <a:cs typeface="LM Mono 10 Regular" charset="0"/>
                <a:sym typeface="LM Mono 10 Regular" charset="0"/>
              </a:rPr>
              <a:t>}</a:t>
            </a:r>
            <a:endParaRPr lang="en-GB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sz="2900" dirty="0"/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5A3C193A-7098-4904-9D82-DA8C668B8B73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21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31000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</a:t>
            </a:r>
            <a:r>
              <a:rPr lang="en-GB" dirty="0" smtClean="0"/>
              <a:t>: For Loop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82288" indent="0">
              <a:buNone/>
              <a:defRPr/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#</a:t>
            </a:r>
            <a:r>
              <a:rPr lang="en-US" dirty="0">
                <a:solidFill>
                  <a:srgbClr val="C00000"/>
                </a:solidFill>
              </a:rPr>
              <a:t>include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iostream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&gt;</a:t>
            </a:r>
          </a:p>
          <a:p>
            <a:pPr marL="82288" indent="0"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using namespace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std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82288" indent="0">
              <a:buNone/>
              <a:defRPr/>
            </a:pP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dirty="0" err="1">
                <a:solidFill>
                  <a:srgbClr val="C00000"/>
                </a:solidFill>
              </a:rPr>
              <a:t>int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main()</a:t>
            </a:r>
          </a:p>
          <a:p>
            <a:pPr marL="82288" indent="0"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{</a:t>
            </a:r>
          </a:p>
          <a:p>
            <a:pPr marL="82288" indent="0">
              <a:buNone/>
              <a:defRPr/>
            </a:pPr>
            <a:r>
              <a:rPr lang="en-GB" dirty="0" err="1">
                <a:solidFill>
                  <a:srgbClr val="C00000"/>
                </a:solidFill>
              </a:rPr>
              <a:t>int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i,num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GB" dirty="0" err="1">
                <a:solidFill>
                  <a:srgbClr val="C00000"/>
                </a:solidFill>
              </a:rPr>
              <a:t>cout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&lt;&lt;"enter any number: ";</a:t>
            </a: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GB" dirty="0" err="1">
                <a:solidFill>
                  <a:srgbClr val="C00000"/>
                </a:solidFill>
              </a:rPr>
              <a:t>cin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&gt;&gt;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num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GB" dirty="0">
                <a:solidFill>
                  <a:srgbClr val="C00000"/>
                </a:solidFill>
              </a:rPr>
              <a:t>for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=1 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&lt;=10 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++ )</a:t>
            </a:r>
            <a:r>
              <a:rPr lang="ar-SA" dirty="0">
                <a:solidFill>
                  <a:schemeClr val="tx1">
                    <a:lumMod val="95000"/>
                    <a:lumOff val="5000"/>
                  </a:schemeClr>
                </a:solidFill>
              </a:rPr>
              <a:t>‏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{</a:t>
            </a: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en-GB" dirty="0" err="1" smtClean="0">
                <a:solidFill>
                  <a:srgbClr val="C00000"/>
                </a:solidFill>
              </a:rPr>
              <a:t>cout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&lt;&lt;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endl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&lt;&lt;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num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&lt;&lt; "*“ &lt;&lt;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&lt;&lt; "=“ &lt;&lt;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num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*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&lt;&lt; </a:t>
            </a:r>
            <a:r>
              <a:rPr lang="en-GB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endl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</a:p>
          <a:p>
            <a:pPr marL="82288" indent="0">
              <a:buNone/>
              <a:defRPr/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	}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  <a:defRPr/>
            </a:pPr>
            <a:r>
              <a:rPr lang="en-US" dirty="0">
                <a:solidFill>
                  <a:srgbClr val="C00000"/>
                </a:solidFill>
              </a:rPr>
              <a:t>return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0;</a:t>
            </a:r>
          </a:p>
          <a:p>
            <a:pPr marL="82288" indent="0">
              <a:buNone/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}</a:t>
            </a:r>
            <a:endParaRPr lang="ar-SA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2288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860032" y="1268760"/>
            <a:ext cx="4032448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Output :</a:t>
            </a:r>
          </a:p>
          <a:p>
            <a:r>
              <a:rPr lang="en-US" b="1" dirty="0" smtClean="0"/>
              <a:t> </a:t>
            </a:r>
            <a:r>
              <a:rPr lang="en-GB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enter any number :  1</a:t>
            </a:r>
            <a:endParaRPr lang="en-US" b="1" dirty="0" smtClean="0"/>
          </a:p>
          <a:p>
            <a:r>
              <a:rPr lang="en-US" b="1" dirty="0" smtClean="0"/>
              <a:t>1*1=1</a:t>
            </a:r>
          </a:p>
          <a:p>
            <a:r>
              <a:rPr lang="en-US" b="1" dirty="0" smtClean="0"/>
              <a:t>1*2=2</a:t>
            </a:r>
          </a:p>
          <a:p>
            <a:r>
              <a:rPr lang="en-US" b="1" dirty="0" smtClean="0"/>
              <a:t>1*3=3</a:t>
            </a:r>
          </a:p>
          <a:p>
            <a:r>
              <a:rPr lang="en-US" b="1" dirty="0" smtClean="0"/>
              <a:t>.</a:t>
            </a:r>
          </a:p>
          <a:p>
            <a:r>
              <a:rPr lang="en-US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0293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“Hello World” </a:t>
            </a:r>
            <a:r>
              <a:rPr lang="en-GB" dirty="0" smtClean="0"/>
              <a:t>program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smtClean="0"/>
              <a:t>#</a:t>
            </a:r>
            <a:r>
              <a:rPr lang="en-GB" b="1" dirty="0"/>
              <a:t>include &lt;</a:t>
            </a:r>
            <a:r>
              <a:rPr lang="en-GB" b="1" dirty="0" err="1"/>
              <a:t>iostream</a:t>
            </a:r>
            <a:r>
              <a:rPr lang="en-GB" b="1" dirty="0"/>
              <a:t>&gt;</a:t>
            </a:r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using namespace </a:t>
            </a:r>
            <a:r>
              <a:rPr lang="en-GB" b="1" dirty="0" err="1"/>
              <a:t>std</a:t>
            </a:r>
            <a:r>
              <a:rPr lang="en-GB" b="1" dirty="0"/>
              <a:t>;</a:t>
            </a:r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err="1"/>
              <a:t>int</a:t>
            </a:r>
            <a:r>
              <a:rPr lang="en-GB" b="1" dirty="0"/>
              <a:t> main ()</a:t>
            </a:r>
            <a:r>
              <a:rPr lang="ar-SA" b="1" dirty="0"/>
              <a:t>‏</a:t>
            </a:r>
            <a:endParaRPr lang="en-GB" b="1" dirty="0"/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{</a:t>
            </a:r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 err="1"/>
              <a:t>cout</a:t>
            </a:r>
            <a:r>
              <a:rPr lang="en-GB" b="1" dirty="0"/>
              <a:t> &lt;&lt; “Hello World\n”;</a:t>
            </a:r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Return 0;</a:t>
            </a:r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r>
              <a:rPr lang="en-GB" b="1" dirty="0"/>
              <a:t>} </a:t>
            </a:r>
            <a:r>
              <a:rPr lang="en-GB" dirty="0"/>
              <a:t> </a:t>
            </a:r>
            <a:endParaRPr lang="en-GB" dirty="0" smtClean="0"/>
          </a:p>
          <a:p>
            <a:pPr marL="82288" indent="0" algn="just">
              <a:spcBef>
                <a:spcPts val="1125"/>
              </a:spcBef>
              <a:buClr>
                <a:srgbClr val="FF9900"/>
              </a:buClr>
              <a:buNone/>
            </a:pPr>
            <a:endParaRPr lang="en-GB" dirty="0">
              <a:solidFill>
                <a:srgbClr val="FF9900"/>
              </a:solidFill>
            </a:endParaRPr>
          </a:p>
          <a:p>
            <a:pPr marL="82288" indent="0" algn="just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 smtClean="0">
                <a:solidFill>
                  <a:srgbClr val="FF0000"/>
                </a:solidFill>
              </a:rPr>
              <a:t>include </a:t>
            </a:r>
            <a:r>
              <a:rPr lang="en-GB" dirty="0" smtClean="0">
                <a:solidFill>
                  <a:srgbClr val="003399"/>
                </a:solidFill>
              </a:rPr>
              <a:t>information from the standard input/output library, </a:t>
            </a:r>
            <a:r>
              <a:rPr lang="en-GB" dirty="0" err="1" smtClean="0">
                <a:solidFill>
                  <a:srgbClr val="FF0000"/>
                </a:solidFill>
              </a:rPr>
              <a:t>iostream</a:t>
            </a:r>
            <a:r>
              <a:rPr lang="en-GB" dirty="0" smtClean="0">
                <a:solidFill>
                  <a:srgbClr val="003399"/>
                </a:solidFill>
              </a:rPr>
              <a:t>. </a:t>
            </a:r>
          </a:p>
          <a:p>
            <a:pPr marL="82288" indent="0" algn="just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 smtClean="0">
                <a:solidFill>
                  <a:srgbClr val="003399"/>
                </a:solidFill>
              </a:rPr>
              <a:t>The instruction is more properly called a </a:t>
            </a:r>
            <a:r>
              <a:rPr lang="en-GB" dirty="0" smtClean="0">
                <a:solidFill>
                  <a:srgbClr val="FF0000"/>
                </a:solidFill>
              </a:rPr>
              <a:t>“</a:t>
            </a:r>
            <a:r>
              <a:rPr lang="en-GB" dirty="0" err="1" smtClean="0">
                <a:solidFill>
                  <a:srgbClr val="FF0000"/>
                </a:solidFill>
              </a:rPr>
              <a:t>preprocessor</a:t>
            </a:r>
            <a:r>
              <a:rPr lang="en-GB" dirty="0" smtClean="0">
                <a:solidFill>
                  <a:srgbClr val="FF0000"/>
                </a:solidFill>
              </a:rPr>
              <a:t>” </a:t>
            </a:r>
            <a:r>
              <a:rPr lang="en-GB" dirty="0" smtClean="0">
                <a:solidFill>
                  <a:srgbClr val="003399"/>
                </a:solidFill>
              </a:rPr>
              <a:t>instruction</a:t>
            </a:r>
          </a:p>
          <a:p>
            <a:pPr marL="82288" indent="0" algn="just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 smtClean="0">
                <a:solidFill>
                  <a:srgbClr val="003399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# </a:t>
            </a:r>
            <a:r>
              <a:rPr lang="en-GB" dirty="0" smtClean="0">
                <a:solidFill>
                  <a:srgbClr val="003399"/>
                </a:solidFill>
              </a:rPr>
              <a:t>hash character starts the line to denote a </a:t>
            </a:r>
            <a:r>
              <a:rPr lang="en-GB" dirty="0" err="1" smtClean="0">
                <a:solidFill>
                  <a:srgbClr val="003399"/>
                </a:solidFill>
              </a:rPr>
              <a:t>preprocessor</a:t>
            </a:r>
            <a:r>
              <a:rPr lang="en-GB" dirty="0" smtClean="0">
                <a:solidFill>
                  <a:srgbClr val="003399"/>
                </a:solidFill>
              </a:rPr>
              <a:t> instruction.</a:t>
            </a:r>
          </a:p>
          <a:p>
            <a:pPr marL="82288" indent="0" algn="just">
              <a:spcBef>
                <a:spcPts val="1125"/>
              </a:spcBef>
              <a:buClr>
                <a:srgbClr val="003399"/>
              </a:buClr>
              <a:buNone/>
            </a:pPr>
            <a:r>
              <a:rPr lang="en-GB" dirty="0" smtClean="0">
                <a:solidFill>
                  <a:srgbClr val="003399"/>
                </a:solidFill>
              </a:rPr>
              <a:t>library name must be enclosed by </a:t>
            </a:r>
            <a:r>
              <a:rPr lang="en-GB" dirty="0" smtClean="0">
                <a:solidFill>
                  <a:srgbClr val="FF0000"/>
                </a:solidFill>
              </a:rPr>
              <a:t>&lt;</a:t>
            </a:r>
            <a:r>
              <a:rPr lang="en-GB" dirty="0" smtClean="0">
                <a:solidFill>
                  <a:srgbClr val="003399"/>
                </a:solidFill>
              </a:rPr>
              <a:t> and </a:t>
            </a:r>
            <a:r>
              <a:rPr lang="en-GB" dirty="0" smtClean="0">
                <a:solidFill>
                  <a:srgbClr val="FF0000"/>
                </a:solidFill>
              </a:rPr>
              <a:t>&gt;</a:t>
            </a:r>
            <a:r>
              <a:rPr lang="en-GB" dirty="0" smtClean="0">
                <a:solidFill>
                  <a:srgbClr val="003399"/>
                </a:solidFill>
              </a:rPr>
              <a:t> angled brackets. </a:t>
            </a:r>
          </a:p>
          <a:p>
            <a:pPr marL="82288" indent="0">
              <a:buNone/>
            </a:pPr>
            <a:endParaRPr lang="en-GB" dirty="0"/>
          </a:p>
        </p:txBody>
      </p:sp>
      <p:sp>
        <p:nvSpPr>
          <p:cNvPr id="819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D4C1CEB3-BE2E-4251-8C7F-64BCD3066CD0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3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59725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“Hello World”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using namespace std;</a:t>
            </a:r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dirty="0" smtClean="0"/>
              <a:t>The </a:t>
            </a:r>
            <a:r>
              <a:rPr lang="en-GB" dirty="0"/>
              <a:t>second line of the program makes all the functions within the </a:t>
            </a:r>
            <a:r>
              <a:rPr lang="en-GB" dirty="0" err="1"/>
              <a:t>iostream</a:t>
            </a:r>
            <a:r>
              <a:rPr lang="en-GB" dirty="0"/>
              <a:t> library available for use by their standard names, which are in the namespace std. One of these is a function named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cout</a:t>
            </a:r>
            <a:r>
              <a:rPr lang="en-GB" dirty="0"/>
              <a:t> that is used to write the output from a program</a:t>
            </a:r>
            <a:r>
              <a:rPr lang="en-GB" dirty="0" smtClean="0"/>
              <a:t>.</a:t>
            </a:r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b="1" dirty="0" err="1" smtClean="0">
                <a:solidFill>
                  <a:schemeClr val="accent1">
                    <a:lumMod val="75000"/>
                  </a:schemeClr>
                </a:solidFill>
              </a:rPr>
              <a:t>int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 main ()</a:t>
            </a: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‏</a:t>
            </a:r>
            <a:endParaRPr lang="en-GB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dirty="0" smtClean="0"/>
              <a:t>In </a:t>
            </a:r>
            <a:r>
              <a:rPr lang="en-GB" dirty="0"/>
              <a:t>the function declaration the data type is specified as </a:t>
            </a:r>
            <a:r>
              <a:rPr lang="en-GB" dirty="0" err="1"/>
              <a:t>int</a:t>
            </a:r>
            <a:r>
              <a:rPr lang="en-GB" dirty="0"/>
              <a:t>, meaning integer. This means that after executing its statements this function must return an integer value to the operating system</a:t>
            </a:r>
            <a:r>
              <a:rPr lang="en-GB" dirty="0" smtClean="0"/>
              <a:t>.</a:t>
            </a:r>
          </a:p>
          <a:p>
            <a:pPr marL="82296" indent="0" algn="just">
              <a:spcBef>
                <a:spcPts val="1125"/>
              </a:spcBef>
              <a:buClr>
                <a:srgbClr val="003399"/>
              </a:buClr>
              <a:buNone/>
            </a:pPr>
            <a:endParaRPr lang="en-GB" dirty="0"/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The braces { } </a:t>
            </a:r>
            <a:r>
              <a:rPr lang="en-GB" dirty="0"/>
              <a:t>contain the statements to be executed by the program.</a:t>
            </a:r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endParaRPr lang="en-GB" dirty="0"/>
          </a:p>
          <a:p>
            <a:pPr algn="just">
              <a:spcBef>
                <a:spcPts val="1125"/>
              </a:spcBef>
              <a:buClr>
                <a:srgbClr val="003399"/>
              </a:buClr>
            </a:pPr>
            <a:r>
              <a:rPr lang="en-GB" dirty="0"/>
              <a:t>The final statement in the main function </a:t>
            </a:r>
            <a:r>
              <a:rPr lang="en-GB" sz="3600" b="1" dirty="0" smtClean="0">
                <a:solidFill>
                  <a:schemeClr val="accent1">
                    <a:lumMod val="75000"/>
                  </a:schemeClr>
                </a:solidFill>
              </a:rPr>
              <a:t>Return</a:t>
            </a:r>
            <a:r>
              <a:rPr lang="en-GB" sz="3600" dirty="0" smtClean="0"/>
              <a:t> </a:t>
            </a:r>
            <a:r>
              <a:rPr lang="en-GB" dirty="0"/>
              <a:t>a value of zero to the operating system to indicate that the program executed correctly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219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4CB11A31-18AF-48E7-A83D-1240A3489B47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4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683864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20DD7-773A-436C-9374-75FE974246E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92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684213" y="908051"/>
            <a:ext cx="7848600" cy="7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Photocopy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74" t="17073" r="16304" b="15131"/>
          <a:stretch>
            <a:fillRect/>
          </a:stretch>
        </p:blipFill>
        <p:spPr bwMode="auto">
          <a:xfrm>
            <a:off x="895794" y="1412776"/>
            <a:ext cx="7399303" cy="4713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85FB814-173F-4B73-8A4A-9CACFEC41879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6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46240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684213" y="908051"/>
            <a:ext cx="7848600" cy="7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3810000" cy="470108"/>
          </a:xfrm>
        </p:spPr>
        <p:txBody>
          <a:bodyPr/>
          <a:lstStyle/>
          <a:p>
            <a:r>
              <a:rPr lang="en-GB" dirty="0" smtClean="0"/>
              <a:t>Reserved Words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>
          <a:xfrm>
            <a:off x="323528" y="620688"/>
            <a:ext cx="3810000" cy="698500"/>
          </a:xfrm>
        </p:spPr>
        <p:txBody>
          <a:bodyPr/>
          <a:lstStyle/>
          <a:p>
            <a:r>
              <a:rPr lang="en-GB" dirty="0" smtClean="0"/>
              <a:t>Key Words</a:t>
            </a:r>
            <a:endParaRPr lang="en-GB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935" t="19131" r="22066" b="15479"/>
          <a:stretch>
            <a:fillRect/>
          </a:stretch>
        </p:blipFill>
        <p:spPr bwMode="auto">
          <a:xfrm>
            <a:off x="1115616" y="1052736"/>
            <a:ext cx="7020944" cy="5217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09F9CB3-BB0D-466A-958C-18FBDCDABBE2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7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977176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/>
          <p:cNvSpPr txBox="1">
            <a:spLocks noChangeArrowheads="1"/>
          </p:cNvSpPr>
          <p:nvPr/>
        </p:nvSpPr>
        <p:spPr bwMode="auto">
          <a:xfrm>
            <a:off x="684213" y="908051"/>
            <a:ext cx="7848600" cy="789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1" tIns="46795" rIns="89991" bIns="46795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  <a:p>
            <a:pPr algn="just" eaLnBrk="1" hangingPunct="1">
              <a:spcBef>
                <a:spcPts val="1125"/>
              </a:spcBef>
              <a:buClr>
                <a:srgbClr val="003399"/>
              </a:buClr>
            </a:pPr>
            <a:endParaRPr lang="en-GB">
              <a:solidFill>
                <a:srgbClr val="00339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Escape Sequences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03" t="22073" r="20518" b="35168"/>
          <a:stretch>
            <a:fillRect/>
          </a:stretch>
        </p:blipFill>
        <p:spPr bwMode="auto">
          <a:xfrm>
            <a:off x="1173005" y="2652447"/>
            <a:ext cx="6721671" cy="295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6FAE6BD5-EC55-43B4-905B-90898933F58B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8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768257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Declaring and Initializing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/>
              <a:t>To declare variables for example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int</a:t>
            </a:r>
            <a:r>
              <a:rPr lang="en-GB" dirty="0">
                <a:solidFill>
                  <a:srgbClr val="003399"/>
                </a:solidFill>
              </a:rPr>
              <a:t>  first, second;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char</a:t>
            </a:r>
            <a:r>
              <a:rPr lang="en-GB" dirty="0">
                <a:solidFill>
                  <a:srgbClr val="003399"/>
                </a:solidFill>
              </a:rPr>
              <a:t>  </a:t>
            </a:r>
            <a:r>
              <a:rPr lang="en-GB" dirty="0" err="1">
                <a:solidFill>
                  <a:srgbClr val="003399"/>
                </a:solidFill>
              </a:rPr>
              <a:t>ch</a:t>
            </a:r>
            <a:r>
              <a:rPr lang="en-GB" dirty="0">
                <a:solidFill>
                  <a:srgbClr val="003399"/>
                </a:solidFill>
              </a:rPr>
              <a:t>;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en-GB" dirty="0">
                <a:solidFill>
                  <a:srgbClr val="003399"/>
                </a:solidFill>
              </a:rPr>
              <a:t>  x; 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bool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flage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/>
              <a:t>To declare and initialize variables for example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 err="1">
                <a:solidFill>
                  <a:schemeClr val="accent2">
                    <a:lumMod val="75000"/>
                  </a:schemeClr>
                </a:solidFill>
              </a:rPr>
              <a:t>int</a:t>
            </a:r>
            <a:r>
              <a:rPr lang="en-GB" dirty="0">
                <a:solidFill>
                  <a:srgbClr val="003399"/>
                </a:solidFill>
              </a:rPr>
              <a:t>  first = 13,  second = 10;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char</a:t>
            </a:r>
            <a:r>
              <a:rPr lang="en-GB" dirty="0">
                <a:solidFill>
                  <a:srgbClr val="003399"/>
                </a:solidFill>
              </a:rPr>
              <a:t>  </a:t>
            </a:r>
            <a:r>
              <a:rPr lang="en-GB" dirty="0" err="1">
                <a:solidFill>
                  <a:srgbClr val="003399"/>
                </a:solidFill>
              </a:rPr>
              <a:t>ch</a:t>
            </a:r>
            <a:r>
              <a:rPr lang="en-GB" dirty="0">
                <a:solidFill>
                  <a:srgbClr val="003399"/>
                </a:solidFill>
              </a:rPr>
              <a:t> = ‘A’;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double</a:t>
            </a:r>
            <a:r>
              <a:rPr lang="en-GB" dirty="0">
                <a:solidFill>
                  <a:srgbClr val="003399"/>
                </a:solidFill>
              </a:rPr>
              <a:t>  x = 12.6;</a:t>
            </a:r>
          </a:p>
          <a:p>
            <a:pPr lvl="1">
              <a:spcBef>
                <a:spcPts val="1125"/>
              </a:spcBef>
              <a:buClr>
                <a:srgbClr val="003399"/>
              </a:buClr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/>
            </a:pP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bool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flage</a:t>
            </a:r>
            <a:r>
              <a:rPr lang="en-GB" dirty="0">
                <a:solidFill>
                  <a:srgbClr val="002060"/>
                </a:solidFill>
              </a:rPr>
              <a:t> </a:t>
            </a:r>
            <a:r>
              <a:rPr lang="en-GB" dirty="0">
                <a:solidFill>
                  <a:srgbClr val="003399"/>
                </a:solidFill>
              </a:rPr>
              <a:t>= true;</a:t>
            </a:r>
          </a:p>
          <a:p>
            <a:endParaRPr lang="en-GB" dirty="0"/>
          </a:p>
        </p:txBody>
      </p:sp>
      <p:sp>
        <p:nvSpPr>
          <p:cNvPr id="13315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873" indent="-285720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2882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034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187" indent="-228577" eaLnBrk="0" hangingPunct="0"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340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492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8645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5797" indent="-228577" defTabSz="45715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tabLst>
                <a:tab pos="0" algn="l"/>
                <a:tab pos="457153" algn="l"/>
                <a:tab pos="914305" algn="l"/>
                <a:tab pos="1371458" algn="l"/>
                <a:tab pos="1828610" algn="l"/>
                <a:tab pos="2285763" algn="l"/>
                <a:tab pos="2742915" algn="l"/>
                <a:tab pos="3200068" algn="l"/>
                <a:tab pos="3657220" algn="l"/>
                <a:tab pos="4114373" algn="l"/>
                <a:tab pos="4571526" algn="l"/>
                <a:tab pos="5028678" algn="l"/>
                <a:tab pos="5485831" algn="l"/>
                <a:tab pos="5942984" algn="l"/>
                <a:tab pos="6400137" algn="l"/>
                <a:tab pos="6857289" algn="l"/>
                <a:tab pos="7314442" algn="l"/>
                <a:tab pos="7771595" algn="l"/>
                <a:tab pos="8228747" algn="l"/>
                <a:tab pos="8685900" algn="l"/>
                <a:tab pos="9143052" algn="l"/>
              </a:tabLst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Arial" pitchFamily="34" charset="0"/>
              <a:buNone/>
            </a:pPr>
            <a:fld id="{C1D72405-54AE-4F60-9FCA-15716C339B3B}" type="slidenum">
              <a:rPr lang="en-GB" smtClean="0">
                <a:solidFill>
                  <a:srgbClr val="000000"/>
                </a:solidFill>
              </a:rPr>
              <a:pPr eaLnBrk="1" hangingPunct="1">
                <a:buFont typeface="Arial" pitchFamily="34" charset="0"/>
                <a:buNone/>
              </a:pPr>
              <a:t>9</a:t>
            </a:fld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Nouf Aljaffan (C) 2012 - CSC 1201 Course at KSU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688325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7981E4D-BA02-48CB-9A0E-C240786B5E59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EB67F8B9-41C9-4BCD-B1EA-1C181E3A3A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E82FE37-BB38-4986-BCE1-C2517EE8E3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84</TotalTime>
  <Words>918</Words>
  <Application>Microsoft Office PowerPoint</Application>
  <PresentationFormat>On-screen Show (4:3)</PresentationFormat>
  <Paragraphs>234</Paragraphs>
  <Slides>22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Solstice</vt:lpstr>
      <vt:lpstr>CSC1201: Programming Language 2</vt:lpstr>
      <vt:lpstr>C++ Overview</vt:lpstr>
      <vt:lpstr>“Hello World” program</vt:lpstr>
      <vt:lpstr>“Hello World” program</vt:lpstr>
      <vt:lpstr>Data types</vt:lpstr>
      <vt:lpstr>Data Types</vt:lpstr>
      <vt:lpstr>Reserved Words</vt:lpstr>
      <vt:lpstr>Escape Sequences</vt:lpstr>
      <vt:lpstr>Declaring and Initializing Variables</vt:lpstr>
      <vt:lpstr>Input (Read) Statement</vt:lpstr>
      <vt:lpstr>Output</vt:lpstr>
      <vt:lpstr>Working with String</vt:lpstr>
      <vt:lpstr>Control Structures </vt:lpstr>
      <vt:lpstr>Example : If statement</vt:lpstr>
      <vt:lpstr>Switch Structures</vt:lpstr>
      <vt:lpstr>Example: Switch Structures</vt:lpstr>
      <vt:lpstr>Relational Operators in C++</vt:lpstr>
      <vt:lpstr>Logical Operators in C++</vt:lpstr>
      <vt:lpstr>While looping Structure</vt:lpstr>
      <vt:lpstr>Example:  While loop</vt:lpstr>
      <vt:lpstr>For looping Structure</vt:lpstr>
      <vt:lpstr>Example: For Loop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CSC1201: Programming Language 2</dc:title>
  <dc:creator>ALjaffan</dc:creator>
  <cp:lastModifiedBy>NOUF</cp:lastModifiedBy>
  <cp:revision>16</cp:revision>
  <dcterms:created xsi:type="dcterms:W3CDTF">2012-09-07T19:17:26Z</dcterms:created>
  <dcterms:modified xsi:type="dcterms:W3CDTF">2013-09-10T18:46:33Z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