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4"/>
  </p:sldMasterIdLst>
  <p:sldIdLst>
    <p:sldId id="256" r:id="rId5"/>
    <p:sldId id="268" r:id="rId6"/>
    <p:sldId id="269" r:id="rId7"/>
    <p:sldId id="270" r:id="rId8"/>
    <p:sldId id="271" r:id="rId9"/>
    <p:sldId id="272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95" r:id="rId18"/>
    <p:sldId id="297" r:id="rId19"/>
    <p:sldId id="296" r:id="rId20"/>
    <p:sldId id="298" r:id="rId21"/>
    <p:sldId id="299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7CBE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492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9BB5457-DA10-487D-BFD8-78E090332A3E}" type="datetimeFigureOut">
              <a:rPr lang="en-GB" smtClean="0"/>
              <a:pPr/>
              <a:t>09/11/2013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09/11/2013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09/11/2013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09/11/2013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09/11/2013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09/11/2013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9BB5457-DA10-487D-BFD8-78E090332A3E}" type="datetimeFigureOut">
              <a:rPr lang="en-GB" smtClean="0"/>
              <a:pPr/>
              <a:t>09/11/2013</a:t>
            </a:fld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9BB5457-DA10-487D-BFD8-78E090332A3E}" type="datetimeFigureOut">
              <a:rPr lang="en-GB" smtClean="0"/>
              <a:pPr/>
              <a:t>09/11/2013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09/11/2013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09/11/2013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09/11/2013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9BB5457-DA10-487D-BFD8-78E090332A3E}" type="datetimeFigureOut">
              <a:rPr lang="en-GB" smtClean="0"/>
              <a:pPr/>
              <a:t>09/11/2013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1124744"/>
            <a:ext cx="8458200" cy="1470025"/>
          </a:xfrm>
        </p:spPr>
        <p:txBody>
          <a:bodyPr/>
          <a:lstStyle/>
          <a:p>
            <a:r>
              <a:rPr lang="en-GB" dirty="0"/>
              <a:t>Pointer Data Type and Pointer </a:t>
            </a:r>
            <a:r>
              <a:rPr lang="en-GB" dirty="0" smtClean="0"/>
              <a:t>Variables II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2854663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By:</a:t>
            </a:r>
            <a:r>
              <a:rPr lang="en-GB" dirty="0" err="1">
                <a:solidFill>
                  <a:schemeClr val="bg1"/>
                </a:solidFill>
                <a:latin typeface="Times New Roman" pitchFamily="18" charset="0"/>
              </a:rPr>
              <a:t>Nouf</a:t>
            </a:r>
            <a:r>
              <a:rPr lang="en-GB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bg1"/>
                </a:solidFill>
                <a:latin typeface="Times New Roman" pitchFamily="18" charset="0"/>
              </a:rPr>
              <a:t>Aljaffan</a:t>
            </a:r>
            <a:endParaRPr lang="en-GB" dirty="0">
              <a:solidFill>
                <a:schemeClr val="bg1"/>
              </a:solidFill>
              <a:latin typeface="Times New Roman" pitchFamily="18" charset="0"/>
            </a:endParaRPr>
          </a:p>
          <a:p>
            <a:pPr algn="l"/>
            <a:r>
              <a:rPr lang="en-US" b="1" dirty="0">
                <a:solidFill>
                  <a:schemeClr val="bg1"/>
                </a:solidFill>
              </a:rPr>
              <a:t>Edited</a:t>
            </a:r>
            <a:r>
              <a:rPr lang="en-US" b="1" dirty="0"/>
              <a:t> </a:t>
            </a:r>
            <a:r>
              <a:rPr lang="en-US" dirty="0" smtClean="0">
                <a:solidFill>
                  <a:schemeClr val="bg1"/>
                </a:solidFill>
              </a:rPr>
              <a:t>by : </a:t>
            </a:r>
            <a:r>
              <a:rPr lang="en-US" dirty="0" err="1" smtClean="0">
                <a:solidFill>
                  <a:schemeClr val="bg1"/>
                </a:solidFill>
              </a:rPr>
              <a:t>Nouf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Almunyif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098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066800"/>
          </a:xfrm>
        </p:spPr>
        <p:txBody>
          <a:bodyPr/>
          <a:lstStyle/>
          <a:p>
            <a:r>
              <a:rPr lang="en-GB" dirty="0" smtClean="0"/>
              <a:t>Decrement and increment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>
            <a:normAutofit/>
          </a:bodyPr>
          <a:lstStyle/>
          <a:p>
            <a:r>
              <a:rPr lang="en-GB" dirty="0" smtClean="0"/>
              <a:t>++ increments </a:t>
            </a:r>
            <a:r>
              <a:rPr lang="en-GB" dirty="0"/>
              <a:t>the value of a pointer variable by the size of the memory to which it is pointing. </a:t>
            </a:r>
            <a:endParaRPr lang="en-GB" dirty="0" smtClean="0"/>
          </a:p>
          <a:p>
            <a:r>
              <a:rPr lang="en-GB" dirty="0" smtClean="0"/>
              <a:t>Similarly, --  the </a:t>
            </a:r>
            <a:r>
              <a:rPr lang="en-GB" dirty="0"/>
              <a:t>value of a pointer variable by the size of the memory to which it is pointing.</a:t>
            </a:r>
          </a:p>
          <a:p>
            <a:pPr>
              <a:buNone/>
            </a:pPr>
            <a:endParaRPr lang="en-GB" dirty="0"/>
          </a:p>
          <a:p>
            <a:r>
              <a:rPr lang="en-GB" dirty="0"/>
              <a:t>Recall that the size of the memory allocated for </a:t>
            </a:r>
            <a:r>
              <a:rPr lang="en-GB" dirty="0" smtClean="0"/>
              <a:t>an</a:t>
            </a:r>
          </a:p>
          <a:p>
            <a:pPr lvl="1"/>
            <a:r>
              <a:rPr lang="en-GB" dirty="0" smtClean="0"/>
              <a:t> </a:t>
            </a:r>
            <a:r>
              <a:rPr lang="en-GB" dirty="0" err="1"/>
              <a:t>int</a:t>
            </a:r>
            <a:r>
              <a:rPr lang="en-GB" dirty="0"/>
              <a:t> variable is 4 </a:t>
            </a:r>
            <a:r>
              <a:rPr lang="en-GB" dirty="0" smtClean="0"/>
              <a:t>bytes</a:t>
            </a:r>
          </a:p>
          <a:p>
            <a:pPr lvl="1"/>
            <a:r>
              <a:rPr lang="en-GB" dirty="0" smtClean="0"/>
              <a:t>a double variable </a:t>
            </a:r>
            <a:r>
              <a:rPr lang="en-GB" dirty="0"/>
              <a:t>is 8 </a:t>
            </a:r>
            <a:r>
              <a:rPr lang="en-GB" dirty="0" smtClean="0"/>
              <a:t>bytes</a:t>
            </a:r>
          </a:p>
          <a:p>
            <a:pPr lvl="1"/>
            <a:r>
              <a:rPr lang="en-GB" dirty="0" smtClean="0"/>
              <a:t>a </a:t>
            </a:r>
            <a:r>
              <a:rPr lang="en-GB" dirty="0"/>
              <a:t>char variable is 1 byte. </a:t>
            </a:r>
            <a:endParaRPr lang="en-GB" dirty="0" smtClean="0"/>
          </a:p>
          <a:p>
            <a:pPr lvl="1"/>
            <a:r>
              <a:rPr lang="en-GB" dirty="0" err="1" smtClean="0"/>
              <a:t>studentType</a:t>
            </a:r>
            <a:r>
              <a:rPr lang="en-GB" dirty="0" smtClean="0"/>
              <a:t> </a:t>
            </a:r>
            <a:r>
              <a:rPr lang="en-GB" dirty="0"/>
              <a:t>is </a:t>
            </a:r>
            <a:r>
              <a:rPr lang="en-GB" dirty="0" smtClean="0"/>
              <a:t>39 </a:t>
            </a:r>
            <a:r>
              <a:rPr lang="en-GB" dirty="0"/>
              <a:t>bytes.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38764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69872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to explain the increment and decrement operations on pointer variables: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The </a:t>
            </a:r>
            <a:r>
              <a:rPr lang="en-GB" dirty="0"/>
              <a:t>statement:</a:t>
            </a:r>
          </a:p>
          <a:p>
            <a:r>
              <a:rPr lang="en-GB" dirty="0"/>
              <a:t>p++; or p = p + 1;</a:t>
            </a:r>
          </a:p>
          <a:p>
            <a:pPr marL="274320" lvl="1" indent="0">
              <a:buNone/>
            </a:pPr>
            <a:r>
              <a:rPr lang="en-GB" dirty="0" smtClean="0"/>
              <a:t>increments </a:t>
            </a:r>
            <a:r>
              <a:rPr lang="en-GB" dirty="0"/>
              <a:t>the value of p by 4 bytes because p is a pointer of type int. </a:t>
            </a:r>
          </a:p>
          <a:p>
            <a:pPr marL="0" indent="0">
              <a:buNone/>
            </a:pPr>
            <a:r>
              <a:rPr lang="en-GB" dirty="0" smtClean="0"/>
              <a:t>Similarly</a:t>
            </a:r>
            <a:r>
              <a:rPr lang="en-GB" dirty="0"/>
              <a:t>, </a:t>
            </a:r>
            <a:r>
              <a:rPr lang="en-GB" dirty="0" smtClean="0"/>
              <a:t>the statements</a:t>
            </a:r>
            <a:r>
              <a:rPr lang="en-GB" dirty="0"/>
              <a:t>:</a:t>
            </a:r>
          </a:p>
          <a:p>
            <a:r>
              <a:rPr lang="en-GB" dirty="0"/>
              <a:t>q++;</a:t>
            </a:r>
          </a:p>
          <a:p>
            <a:r>
              <a:rPr lang="en-GB" dirty="0" err="1"/>
              <a:t>chPtr</a:t>
            </a:r>
            <a:r>
              <a:rPr lang="en-GB" dirty="0"/>
              <a:t>++;</a:t>
            </a:r>
          </a:p>
          <a:p>
            <a:pPr marL="274320" lvl="1" indent="0">
              <a:buNone/>
            </a:pPr>
            <a:r>
              <a:rPr lang="en-GB" dirty="0"/>
              <a:t>increment the value of q by 8 bytes and the value of </a:t>
            </a:r>
            <a:r>
              <a:rPr lang="en-GB" dirty="0" err="1"/>
              <a:t>chPtr</a:t>
            </a:r>
            <a:r>
              <a:rPr lang="en-GB" dirty="0"/>
              <a:t> by 1 byte, respectively. 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The statement</a:t>
            </a:r>
            <a:r>
              <a:rPr lang="en-GB" dirty="0"/>
              <a:t>:</a:t>
            </a:r>
          </a:p>
          <a:p>
            <a:r>
              <a:rPr lang="en-GB" dirty="0" err="1"/>
              <a:t>stdPtr</a:t>
            </a:r>
            <a:r>
              <a:rPr lang="en-GB" dirty="0"/>
              <a:t>++;</a:t>
            </a:r>
          </a:p>
          <a:p>
            <a:pPr marL="274320" lvl="1" indent="0">
              <a:buNone/>
            </a:pPr>
            <a:r>
              <a:rPr lang="en-GB" dirty="0" smtClean="0"/>
              <a:t>increments </a:t>
            </a:r>
            <a:r>
              <a:rPr lang="en-GB" dirty="0"/>
              <a:t>the value of </a:t>
            </a:r>
            <a:r>
              <a:rPr lang="en-GB" dirty="0" err="1"/>
              <a:t>stdPtr</a:t>
            </a:r>
            <a:r>
              <a:rPr lang="en-GB" dirty="0"/>
              <a:t> by </a:t>
            </a:r>
            <a:r>
              <a:rPr lang="en-GB" dirty="0" smtClean="0"/>
              <a:t>39 </a:t>
            </a:r>
            <a:r>
              <a:rPr lang="en-GB" dirty="0"/>
              <a:t>bytes.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7334250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6118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Moreover</a:t>
            </a:r>
            <a:r>
              <a:rPr lang="en-GB" dirty="0"/>
              <a:t>, the statement:</a:t>
            </a:r>
          </a:p>
          <a:p>
            <a:r>
              <a:rPr lang="en-GB" dirty="0"/>
              <a:t>p = p + 2;</a:t>
            </a:r>
          </a:p>
          <a:p>
            <a:r>
              <a:rPr lang="en-GB" dirty="0"/>
              <a:t>increments the value of p by 8 </a:t>
            </a:r>
            <a:r>
              <a:rPr lang="en-GB" dirty="0" smtClean="0"/>
              <a:t>bytes. </a:t>
            </a:r>
          </a:p>
          <a:p>
            <a:endParaRPr lang="en-GB" dirty="0" smtClean="0"/>
          </a:p>
          <a:p>
            <a:r>
              <a:rPr lang="en-GB" dirty="0" smtClean="0"/>
              <a:t>Thus</a:t>
            </a:r>
            <a:r>
              <a:rPr lang="en-GB" dirty="0"/>
              <a:t>, when an integer is added to a pointer variable, the value of the pointer variable </a:t>
            </a:r>
            <a:r>
              <a:rPr lang="en-GB" dirty="0" smtClean="0"/>
              <a:t>is incremented </a:t>
            </a:r>
            <a:r>
              <a:rPr lang="en-GB" dirty="0"/>
              <a:t>by the integer times the size of the memory that the pointer is pointing to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/>
              <a:t>Similarly, when an integer is subtracted from a pointer variable, the value of the pointer </a:t>
            </a:r>
            <a:r>
              <a:rPr lang="en-GB" dirty="0" smtClean="0"/>
              <a:t>variable is </a:t>
            </a:r>
            <a:r>
              <a:rPr lang="en-GB" dirty="0"/>
              <a:t>decremented by the integer times the size of the memory to which the pointer is pointing.</a:t>
            </a:r>
          </a:p>
        </p:txBody>
      </p:sp>
    </p:spTree>
    <p:extLst>
      <p:ext uri="{BB962C8B-B14F-4D97-AF65-F5344CB8AC3E}">
        <p14:creationId xmlns:p14="http://schemas.microsoft.com/office/powerpoint/2010/main" xmlns="" val="369745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Pointer arithmetic can be very dangerous</a:t>
            </a:r>
            <a:r>
              <a:rPr lang="en-GB" dirty="0" smtClean="0"/>
              <a:t>.</a:t>
            </a:r>
          </a:p>
          <a:p>
            <a:r>
              <a:rPr lang="en-GB" dirty="0" smtClean="0"/>
              <a:t>The </a:t>
            </a:r>
            <a:r>
              <a:rPr lang="en-GB" dirty="0"/>
              <a:t>program </a:t>
            </a:r>
            <a:r>
              <a:rPr lang="en-GB" dirty="0" smtClean="0"/>
              <a:t>can accidentally </a:t>
            </a:r>
            <a:r>
              <a:rPr lang="en-GB" dirty="0"/>
              <a:t>access the memory locations of other variables and change their </a:t>
            </a:r>
            <a:r>
              <a:rPr lang="en-GB" dirty="0" smtClean="0"/>
              <a:t>content without warning. leaving </a:t>
            </a:r>
            <a:r>
              <a:rPr lang="en-GB" dirty="0"/>
              <a:t>the programmer trying to find out what went wrong. </a:t>
            </a:r>
          </a:p>
        </p:txBody>
      </p:sp>
    </p:spTree>
    <p:extLst>
      <p:ext uri="{BB962C8B-B14F-4D97-AF65-F5344CB8AC3E}">
        <p14:creationId xmlns:p14="http://schemas.microsoft.com/office/powerpoint/2010/main" xmlns="" val="19319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Functions and Pointers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A pointer variable can be passed as a parameter to a function either by value or </a:t>
            </a:r>
            <a:r>
              <a:rPr lang="en-GB" dirty="0" smtClean="0"/>
              <a:t>by reference.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In </a:t>
            </a:r>
            <a:r>
              <a:rPr lang="en-GB" dirty="0"/>
              <a:t>the function </a:t>
            </a:r>
            <a:r>
              <a:rPr lang="en-GB" dirty="0" err="1"/>
              <a:t>pointerParameters</a:t>
            </a:r>
            <a:r>
              <a:rPr lang="en-GB" dirty="0"/>
              <a:t>, both p and q are pointers. The parameter p is </a:t>
            </a:r>
            <a:r>
              <a:rPr lang="en-GB" dirty="0" smtClean="0"/>
              <a:t>a reference </a:t>
            </a:r>
            <a:r>
              <a:rPr lang="en-GB" dirty="0"/>
              <a:t>parameter; the parameter q is a value parameter</a:t>
            </a:r>
            <a:r>
              <a:rPr lang="en-GB" dirty="0" smtClean="0"/>
              <a:t>.</a:t>
            </a:r>
          </a:p>
          <a:p>
            <a:r>
              <a:rPr lang="en-GB" dirty="0" smtClean="0"/>
              <a:t> Furthermore, the function </a:t>
            </a:r>
            <a:r>
              <a:rPr lang="en-GB" dirty="0" err="1" smtClean="0"/>
              <a:t>pointerParameters</a:t>
            </a:r>
            <a:r>
              <a:rPr lang="en-GB" dirty="0" smtClean="0"/>
              <a:t> can change the value of *q, but not the value of q. However, the function </a:t>
            </a:r>
            <a:r>
              <a:rPr lang="en-GB" dirty="0" err="1" smtClean="0"/>
              <a:t>pointerParameters</a:t>
            </a:r>
            <a:r>
              <a:rPr lang="en-GB" dirty="0" smtClean="0"/>
              <a:t> can change the value of both p and *p.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2852936"/>
            <a:ext cx="5616624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1837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1066800"/>
          </a:xfrm>
        </p:spPr>
        <p:txBody>
          <a:bodyPr/>
          <a:lstStyle/>
          <a:p>
            <a:r>
              <a:rPr lang="en-US" dirty="0" smtClean="0"/>
              <a:t>Example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>
              <a:buNone/>
            </a:pP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using namespace std</a:t>
            </a:r>
            <a:r>
              <a:rPr lang="en-GB" sz="1200" dirty="0" smtClean="0">
                <a:solidFill>
                  <a:srgbClr val="00B050"/>
                </a:solidFill>
                <a:latin typeface="Courier New"/>
              </a:rPr>
              <a:t>;           // assume &amp;</a:t>
            </a:r>
            <a:r>
              <a:rPr lang="en-GB" sz="1200" dirty="0" err="1" smtClean="0">
                <a:solidFill>
                  <a:srgbClr val="00B050"/>
                </a:solidFill>
                <a:latin typeface="Courier New"/>
              </a:rPr>
              <a:t>i</a:t>
            </a:r>
            <a:r>
              <a:rPr lang="en-GB" sz="1200" dirty="0" smtClean="0">
                <a:solidFill>
                  <a:srgbClr val="00B050"/>
                </a:solidFill>
                <a:latin typeface="Courier New"/>
              </a:rPr>
              <a:t> =0020F8B4</a:t>
            </a:r>
            <a:endParaRPr lang="en-GB" sz="1200" dirty="0" smtClean="0">
              <a:solidFill>
                <a:srgbClr val="00B050"/>
              </a:solidFill>
              <a:latin typeface="Courier New"/>
            </a:endParaRPr>
          </a:p>
          <a:p>
            <a:pPr>
              <a:buNone/>
            </a:pPr>
            <a:endParaRPr lang="en-GB" sz="1200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void f(</a:t>
            </a:r>
            <a:r>
              <a:rPr lang="en-GB" sz="12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 *j)</a:t>
            </a:r>
          </a:p>
          <a:p>
            <a:pPr>
              <a:buNone/>
            </a:pP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{*</a:t>
            </a: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j = 100; </a:t>
            </a:r>
            <a:r>
              <a:rPr lang="en-GB" sz="1200" dirty="0" smtClean="0">
                <a:solidFill>
                  <a:srgbClr val="008000"/>
                </a:solidFill>
                <a:latin typeface="Courier New"/>
              </a:rPr>
              <a:t>// </a:t>
            </a:r>
            <a:r>
              <a:rPr lang="en-GB" sz="1200" dirty="0" err="1" smtClean="0">
                <a:solidFill>
                  <a:srgbClr val="008000"/>
                </a:solidFill>
                <a:latin typeface="Courier New"/>
              </a:rPr>
              <a:t>var</a:t>
            </a:r>
            <a:r>
              <a:rPr lang="en-GB" sz="1200" dirty="0" smtClean="0">
                <a:solidFill>
                  <a:srgbClr val="008000"/>
                </a:solidFill>
                <a:latin typeface="Courier New"/>
              </a:rPr>
              <a:t> pointed to by j is assigned 100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008000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008000"/>
                </a:solidFill>
                <a:latin typeface="Courier New"/>
              </a:rPr>
              <a:t> &lt;&lt;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"-----------------------------"&lt;&lt;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 &lt;&lt;"in function f \n "&lt;&lt;"*j is  : "&lt;&lt; *j&lt;&lt;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&lt;&lt;"j is " &lt;&lt;j 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j++;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&lt;&lt;"j++ is " &lt;&lt;j 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 &lt;&lt;"-----------------------------"&lt;&lt;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}</a:t>
            </a:r>
            <a:endParaRPr lang="en-GB" sz="1200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sz="12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 main()</a:t>
            </a:r>
          </a:p>
          <a:p>
            <a:pPr>
              <a:buNone/>
            </a:pP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{</a:t>
            </a:r>
            <a:r>
              <a:rPr lang="en-GB" sz="12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GB" sz="12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 =0 ;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 *p;</a:t>
            </a:r>
          </a:p>
          <a:p>
            <a:pPr>
              <a:buNone/>
            </a:pP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p = &amp;</a:t>
            </a:r>
            <a:r>
              <a:rPr lang="en-GB" sz="12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; </a:t>
            </a:r>
            <a:r>
              <a:rPr lang="en-GB" sz="1200" dirty="0" smtClean="0">
                <a:solidFill>
                  <a:srgbClr val="008000"/>
                </a:solidFill>
                <a:latin typeface="Courier New"/>
              </a:rPr>
              <a:t>// p now points to </a:t>
            </a:r>
            <a:r>
              <a:rPr lang="en-GB" sz="1200" dirty="0" err="1" smtClean="0">
                <a:solidFill>
                  <a:srgbClr val="008000"/>
                </a:solidFill>
                <a:latin typeface="Courier New"/>
              </a:rPr>
              <a:t>i</a:t>
            </a:r>
            <a:endParaRPr lang="en-GB" sz="1200" dirty="0" smtClean="0">
              <a:solidFill>
                <a:srgbClr val="008000"/>
              </a:solidFill>
              <a:latin typeface="Courier New"/>
            </a:endParaRPr>
          </a:p>
          <a:p>
            <a:pPr>
              <a:buNone/>
            </a:pPr>
            <a:r>
              <a:rPr lang="en-GB" sz="1200" dirty="0" err="1" smtClean="0">
                <a:solidFill>
                  <a:srgbClr val="008000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008000"/>
                </a:solidFill>
                <a:latin typeface="Courier New"/>
              </a:rPr>
              <a:t> &lt;&lt; 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"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befor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 function :"&lt;&lt;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&lt;&lt;"p is " &lt;&lt;p&lt;&lt;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&lt;&lt;"*p is " &lt;&lt; *p&lt;&lt;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 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&lt;&lt; "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i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= " &lt;&lt; 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i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 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f(p);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&lt;&lt;"p is " &lt;&lt;p&lt;&lt;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>
              <a:buNone/>
            </a:pP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 &lt;&lt; "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i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 is  " &lt;&lt; 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i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 &lt;&lt; </a:t>
            </a:r>
            <a:r>
              <a:rPr lang="en-GB" sz="12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200" dirty="0" smtClean="0">
                <a:solidFill>
                  <a:srgbClr val="A31515"/>
                </a:solidFill>
                <a:latin typeface="Courier New"/>
              </a:rPr>
              <a:t>; </a:t>
            </a:r>
          </a:p>
          <a:p>
            <a:pPr>
              <a:buNone/>
            </a:pP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return 0;</a:t>
            </a:r>
          </a:p>
          <a:p>
            <a:pPr>
              <a:buNone/>
            </a:pPr>
            <a:r>
              <a:rPr lang="en-GB" sz="1200" dirty="0" smtClean="0">
                <a:solidFill>
                  <a:srgbClr val="0000FF"/>
                </a:solidFill>
                <a:latin typeface="Courier New"/>
              </a:rPr>
              <a:t>}</a:t>
            </a:r>
            <a:endParaRPr lang="en-GB" sz="1200" dirty="0" smtClean="0">
              <a:solidFill>
                <a:srgbClr val="0000FF"/>
              </a:solidFill>
              <a:latin typeface="Courier New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996952"/>
            <a:ext cx="498390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Pointers and Function Return Values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C++, the return type of a function can be a pointer. For example, the return </a:t>
            </a:r>
            <a:r>
              <a:rPr lang="en-GB"/>
              <a:t>type </a:t>
            </a:r>
            <a:r>
              <a:rPr lang="en-GB" smtClean="0"/>
              <a:t>of the </a:t>
            </a:r>
            <a:r>
              <a:rPr lang="en-GB" dirty="0"/>
              <a:t>function: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284984"/>
            <a:ext cx="3960440" cy="3296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6501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4128" y="836712"/>
            <a:ext cx="8229600" cy="1066800"/>
          </a:xfrm>
        </p:spPr>
        <p:txBody>
          <a:bodyPr/>
          <a:lstStyle/>
          <a:p>
            <a:r>
              <a:rPr lang="en-US" dirty="0" smtClean="0"/>
              <a:t>Example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0258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1400" dirty="0" smtClean="0"/>
              <a:t>#include &lt;</a:t>
            </a:r>
            <a:r>
              <a:rPr lang="en-GB" sz="1400" dirty="0" err="1" smtClean="0"/>
              <a:t>iostream</a:t>
            </a:r>
            <a:r>
              <a:rPr lang="en-GB" sz="1400" dirty="0" smtClean="0"/>
              <a:t>&gt;</a:t>
            </a:r>
          </a:p>
          <a:p>
            <a:pPr>
              <a:buNone/>
            </a:pPr>
            <a:r>
              <a:rPr lang="en-GB" sz="1400" dirty="0" smtClean="0"/>
              <a:t>using namespace std;</a:t>
            </a:r>
          </a:p>
          <a:p>
            <a:pPr>
              <a:buNone/>
            </a:pPr>
            <a:r>
              <a:rPr lang="en-GB" sz="1400" dirty="0" smtClean="0"/>
              <a:t>double * </a:t>
            </a:r>
            <a:r>
              <a:rPr lang="en-GB" sz="1400" dirty="0" err="1" smtClean="0"/>
              <a:t>GetSalary</a:t>
            </a:r>
            <a:r>
              <a:rPr lang="en-GB" sz="1400" dirty="0" smtClean="0"/>
              <a:t>()</a:t>
            </a:r>
          </a:p>
          <a:p>
            <a:pPr>
              <a:buNone/>
            </a:pPr>
            <a:r>
              <a:rPr lang="en-GB" sz="1400" dirty="0" smtClean="0"/>
              <a:t>{</a:t>
            </a:r>
          </a:p>
          <a:p>
            <a:pPr>
              <a:buNone/>
            </a:pPr>
            <a:r>
              <a:rPr lang="en-GB" sz="1400" dirty="0" smtClean="0"/>
              <a:t>    double salary = 10.5; </a:t>
            </a:r>
            <a:r>
              <a:rPr lang="en-GB" sz="1400" dirty="0" smtClean="0"/>
              <a:t>	// </a:t>
            </a:r>
            <a:r>
              <a:rPr lang="en-GB" sz="1400" dirty="0" smtClean="0"/>
              <a:t>assume &amp;</a:t>
            </a:r>
            <a:r>
              <a:rPr lang="en-GB" sz="1400" dirty="0" smtClean="0"/>
              <a:t>salary=</a:t>
            </a:r>
            <a:r>
              <a:rPr lang="en-GB" sz="1800" dirty="0" smtClean="0"/>
              <a:t>0041FD14</a:t>
            </a:r>
            <a:endParaRPr lang="en-GB" sz="1400" dirty="0" smtClean="0"/>
          </a:p>
          <a:p>
            <a:pPr>
              <a:buNone/>
            </a:pPr>
            <a:r>
              <a:rPr lang="en-GB" sz="1400" dirty="0" smtClean="0"/>
              <a:t>    double *</a:t>
            </a:r>
            <a:r>
              <a:rPr lang="en-GB" sz="1400" dirty="0" err="1" smtClean="0"/>
              <a:t>HourlySalary</a:t>
            </a:r>
            <a:r>
              <a:rPr lang="en-GB" sz="1400" dirty="0" smtClean="0"/>
              <a:t> = &amp;salary;</a:t>
            </a:r>
          </a:p>
          <a:p>
            <a:pPr>
              <a:buNone/>
            </a:pPr>
            <a:endParaRPr lang="en-GB" sz="1400" dirty="0" smtClean="0"/>
          </a:p>
          <a:p>
            <a:pPr>
              <a:buNone/>
            </a:pPr>
            <a:r>
              <a:rPr lang="en-GB" sz="1400" dirty="0" smtClean="0"/>
              <a:t>    return </a:t>
            </a:r>
            <a:r>
              <a:rPr lang="en-GB" sz="1400" dirty="0" err="1" smtClean="0"/>
              <a:t>HourlySalary</a:t>
            </a:r>
            <a:r>
              <a:rPr lang="en-GB" sz="1400" dirty="0" smtClean="0"/>
              <a:t>;</a:t>
            </a:r>
          </a:p>
          <a:p>
            <a:pPr>
              <a:buNone/>
            </a:pPr>
            <a:r>
              <a:rPr lang="en-GB" sz="1400" dirty="0" smtClean="0"/>
              <a:t>}</a:t>
            </a:r>
          </a:p>
          <a:p>
            <a:pPr>
              <a:buNone/>
            </a:pPr>
            <a:r>
              <a:rPr lang="en-GB" sz="1400" dirty="0" smtClean="0"/>
              <a:t>Void main</a:t>
            </a:r>
            <a:r>
              <a:rPr lang="en-GB" sz="1400" dirty="0" smtClean="0"/>
              <a:t>()</a:t>
            </a:r>
          </a:p>
          <a:p>
            <a:pPr>
              <a:buNone/>
            </a:pPr>
            <a:r>
              <a:rPr lang="en-GB" sz="1400" dirty="0" smtClean="0"/>
              <a:t>{</a:t>
            </a:r>
          </a:p>
          <a:p>
            <a:pPr>
              <a:buNone/>
            </a:pPr>
            <a:r>
              <a:rPr lang="en-GB" sz="1400" dirty="0" smtClean="0"/>
              <a:t>    double hours  = 5.0;</a:t>
            </a:r>
          </a:p>
          <a:p>
            <a:pPr>
              <a:buNone/>
            </a:pPr>
            <a:r>
              <a:rPr lang="en-GB" sz="1400" dirty="0" smtClean="0"/>
              <a:t> </a:t>
            </a:r>
          </a:p>
          <a:p>
            <a:pPr>
              <a:buNone/>
            </a:pPr>
            <a:r>
              <a:rPr lang="en-GB" sz="1400" dirty="0" smtClean="0"/>
              <a:t>    </a:t>
            </a:r>
            <a:r>
              <a:rPr lang="en-GB" sz="1400" dirty="0" err="1" smtClean="0"/>
              <a:t>cout</a:t>
            </a:r>
            <a:r>
              <a:rPr lang="en-GB" sz="1400" dirty="0" smtClean="0"/>
              <a:t> &lt;&lt; "Weekly Hours:  " &lt;&lt; hours &lt;&lt; </a:t>
            </a:r>
            <a:r>
              <a:rPr lang="en-GB" sz="1400" dirty="0" err="1" smtClean="0"/>
              <a:t>endl</a:t>
            </a:r>
            <a:r>
              <a:rPr lang="en-GB" sz="1400" dirty="0" smtClean="0"/>
              <a:t>;</a:t>
            </a:r>
          </a:p>
          <a:p>
            <a:pPr>
              <a:buNone/>
            </a:pPr>
            <a:r>
              <a:rPr lang="en-GB" sz="1400" dirty="0" err="1" smtClean="0"/>
              <a:t>cout</a:t>
            </a:r>
            <a:r>
              <a:rPr lang="en-GB" sz="1400" dirty="0" smtClean="0"/>
              <a:t> &lt;&lt; "Hourly Salary: " &lt;&lt; </a:t>
            </a:r>
            <a:r>
              <a:rPr lang="en-GB" sz="1400" dirty="0" err="1" smtClean="0"/>
              <a:t>GetSalary</a:t>
            </a:r>
            <a:r>
              <a:rPr lang="en-GB" sz="1400" dirty="0" smtClean="0"/>
              <a:t>() &lt;&lt; </a:t>
            </a:r>
            <a:r>
              <a:rPr lang="en-GB" sz="1400" dirty="0" err="1" smtClean="0"/>
              <a:t>endl</a:t>
            </a:r>
            <a:r>
              <a:rPr lang="en-GB" sz="1400" dirty="0" smtClean="0"/>
              <a:t>;</a:t>
            </a:r>
          </a:p>
          <a:p>
            <a:pPr>
              <a:buNone/>
            </a:pPr>
            <a:r>
              <a:rPr lang="en-GB" sz="1400" dirty="0" smtClean="0"/>
              <a:t>  </a:t>
            </a:r>
            <a:r>
              <a:rPr lang="en-GB" sz="1400" dirty="0" err="1" smtClean="0"/>
              <a:t>cout</a:t>
            </a:r>
            <a:r>
              <a:rPr lang="en-GB" sz="1400" dirty="0" smtClean="0"/>
              <a:t> &lt;&lt; "Hourly Salary: " &lt;&lt; *</a:t>
            </a:r>
            <a:r>
              <a:rPr lang="en-GB" sz="1400" dirty="0" err="1" smtClean="0"/>
              <a:t>GetSalary</a:t>
            </a:r>
            <a:r>
              <a:rPr lang="en-GB" sz="1400" dirty="0" smtClean="0"/>
              <a:t>() &lt;&lt; </a:t>
            </a:r>
            <a:r>
              <a:rPr lang="en-GB" sz="1400" dirty="0" err="1" smtClean="0"/>
              <a:t>endl</a:t>
            </a:r>
            <a:r>
              <a:rPr lang="en-GB" sz="1400" dirty="0" smtClean="0"/>
              <a:t>;</a:t>
            </a:r>
          </a:p>
          <a:p>
            <a:pPr>
              <a:buNone/>
            </a:pPr>
            <a:r>
              <a:rPr lang="en-GB" sz="1400" dirty="0" smtClean="0"/>
              <a:t> </a:t>
            </a:r>
          </a:p>
          <a:p>
            <a:pPr>
              <a:buNone/>
            </a:pPr>
            <a:r>
              <a:rPr lang="en-GB" sz="1400" dirty="0" smtClean="0"/>
              <a:t>  double salary = *</a:t>
            </a:r>
            <a:r>
              <a:rPr lang="en-GB" sz="1400" dirty="0" err="1" smtClean="0"/>
              <a:t>GetSalary</a:t>
            </a:r>
            <a:r>
              <a:rPr lang="en-GB" sz="1400" dirty="0" smtClean="0"/>
              <a:t>();</a:t>
            </a:r>
          </a:p>
          <a:p>
            <a:pPr>
              <a:buNone/>
            </a:pPr>
            <a:endParaRPr lang="en-GB" sz="1400" dirty="0" smtClean="0"/>
          </a:p>
          <a:p>
            <a:pPr>
              <a:buNone/>
            </a:pPr>
            <a:r>
              <a:rPr lang="en-GB" sz="1400" dirty="0" smtClean="0"/>
              <a:t>    double </a:t>
            </a:r>
            <a:r>
              <a:rPr lang="en-GB" sz="1400" dirty="0" err="1" smtClean="0"/>
              <a:t>WeeklySalary</a:t>
            </a:r>
            <a:r>
              <a:rPr lang="en-GB" sz="1400" dirty="0" smtClean="0"/>
              <a:t> = hours * salary;</a:t>
            </a:r>
          </a:p>
          <a:p>
            <a:pPr>
              <a:buNone/>
            </a:pPr>
            <a:endParaRPr lang="en-GB" sz="1400" dirty="0" smtClean="0"/>
          </a:p>
          <a:p>
            <a:pPr>
              <a:buNone/>
            </a:pPr>
            <a:r>
              <a:rPr lang="en-GB" sz="1400" dirty="0" smtClean="0"/>
              <a:t>    </a:t>
            </a:r>
            <a:r>
              <a:rPr lang="en-GB" sz="1400" dirty="0" err="1" smtClean="0"/>
              <a:t>cout</a:t>
            </a:r>
            <a:r>
              <a:rPr lang="en-GB" sz="1400" dirty="0" smtClean="0"/>
              <a:t> &lt;&lt; "Weekly Salary: " &lt;&lt; </a:t>
            </a:r>
            <a:r>
              <a:rPr lang="en-GB" sz="1400" dirty="0" err="1" smtClean="0"/>
              <a:t>WeeklySalary</a:t>
            </a:r>
            <a:r>
              <a:rPr lang="en-GB" sz="1400" dirty="0" smtClean="0"/>
              <a:t> &lt;&lt; </a:t>
            </a:r>
            <a:r>
              <a:rPr lang="en-GB" sz="1400" dirty="0" err="1" smtClean="0"/>
              <a:t>endl</a:t>
            </a:r>
            <a:r>
              <a:rPr lang="en-GB" sz="1400" dirty="0" smtClean="0"/>
              <a:t>;</a:t>
            </a:r>
          </a:p>
          <a:p>
            <a:pPr>
              <a:buNone/>
            </a:pPr>
            <a:r>
              <a:rPr lang="en-GB" sz="1400" dirty="0" smtClean="0"/>
              <a:t>}</a:t>
            </a:r>
            <a:endParaRPr lang="en-GB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708920"/>
            <a:ext cx="7069565" cy="2516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382000" cy="1069848"/>
          </a:xfrm>
        </p:spPr>
        <p:txBody>
          <a:bodyPr>
            <a:normAutofit fontScale="90000"/>
          </a:bodyPr>
          <a:lstStyle/>
          <a:p>
            <a:r>
              <a:rPr lang="en-GB" dirty="0"/>
              <a:t>Classes, </a:t>
            </a:r>
            <a:r>
              <a:rPr lang="en-GB" dirty="0" err="1"/>
              <a:t>Structs</a:t>
            </a:r>
            <a:r>
              <a:rPr lang="en-GB" dirty="0"/>
              <a:t>, and Pointer Variables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251520" y="1412776"/>
            <a:ext cx="4099120" cy="4572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 by default, all members of a </a:t>
            </a:r>
            <a:r>
              <a:rPr lang="en-GB" dirty="0"/>
              <a:t>class</a:t>
            </a:r>
            <a:r>
              <a:rPr lang="en-GB" dirty="0" smtClean="0"/>
              <a:t> are </a:t>
            </a:r>
            <a:r>
              <a:rPr lang="en-GB" dirty="0"/>
              <a:t>private</a:t>
            </a:r>
            <a:r>
              <a:rPr lang="en-GB" dirty="0" smtClean="0"/>
              <a:t>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174874"/>
            <a:ext cx="4040188" cy="4278461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en-GB" b="1" dirty="0" smtClean="0"/>
          </a:p>
          <a:p>
            <a:pPr marL="0" indent="0">
              <a:buNone/>
            </a:pPr>
            <a:r>
              <a:rPr lang="en-GB" b="1" dirty="0" smtClean="0"/>
              <a:t>Class </a:t>
            </a:r>
            <a:r>
              <a:rPr lang="en-GB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studentType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{</a:t>
            </a:r>
          </a:p>
          <a:p>
            <a:pPr marL="400050" lvl="1" indent="0">
              <a:buNone/>
            </a:pPr>
            <a:r>
              <a:rPr lang="en-GB" b="1" dirty="0" smtClean="0"/>
              <a:t>char</a:t>
            </a:r>
            <a:r>
              <a:rPr lang="en-GB" dirty="0" smtClean="0"/>
              <a:t> name[26];</a:t>
            </a:r>
          </a:p>
          <a:p>
            <a:pPr marL="400050" lvl="1" indent="0">
              <a:buNone/>
            </a:pPr>
            <a:r>
              <a:rPr lang="en-GB" b="1" dirty="0" smtClean="0"/>
              <a:t>double</a:t>
            </a:r>
            <a:r>
              <a:rPr lang="en-GB" dirty="0" smtClean="0"/>
              <a:t> GPA;</a:t>
            </a:r>
          </a:p>
          <a:p>
            <a:pPr marL="400050" lvl="1" indent="0">
              <a:buNone/>
            </a:pPr>
            <a:r>
              <a:rPr lang="en-GB" b="1" dirty="0" err="1" smtClean="0"/>
              <a:t>int</a:t>
            </a:r>
            <a:r>
              <a:rPr lang="en-GB" dirty="0" smtClean="0"/>
              <a:t> </a:t>
            </a:r>
            <a:r>
              <a:rPr lang="en-GB" dirty="0" err="1" smtClean="0"/>
              <a:t>sID</a:t>
            </a:r>
            <a:r>
              <a:rPr lang="en-GB" dirty="0" smtClean="0"/>
              <a:t>;</a:t>
            </a:r>
          </a:p>
          <a:p>
            <a:pPr marL="400050" lvl="1" indent="0">
              <a:buNone/>
            </a:pPr>
            <a:r>
              <a:rPr lang="en-GB" b="1" dirty="0" smtClean="0"/>
              <a:t>char</a:t>
            </a:r>
            <a:r>
              <a:rPr lang="en-GB" dirty="0" smtClean="0"/>
              <a:t> grade;</a:t>
            </a:r>
          </a:p>
          <a:p>
            <a:pPr marL="0" indent="0">
              <a:buNone/>
            </a:pPr>
            <a:r>
              <a:rPr lang="en-GB" dirty="0" smtClean="0"/>
              <a:t>};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347864" y="3811905"/>
            <a:ext cx="461665" cy="746358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GB" dirty="0" smtClean="0"/>
              <a:t>private</a:t>
            </a:r>
            <a:endParaRPr lang="en-GB" dirty="0"/>
          </a:p>
        </p:txBody>
      </p:sp>
      <p:sp>
        <p:nvSpPr>
          <p:cNvPr id="11" name="Right Brace 10"/>
          <p:cNvSpPr/>
          <p:nvPr/>
        </p:nvSpPr>
        <p:spPr>
          <a:xfrm>
            <a:off x="2852192" y="3653408"/>
            <a:ext cx="504056" cy="136815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4"/>
          </p:nvPr>
        </p:nvSpPr>
        <p:spPr>
          <a:xfrm>
            <a:off x="4788024" y="1700808"/>
            <a:ext cx="4041775" cy="3886200"/>
          </a:xfrm>
        </p:spPr>
        <p:txBody>
          <a:bodyPr/>
          <a:lstStyle/>
          <a:p>
            <a:pPr marL="0" indent="0">
              <a:buNone/>
            </a:pPr>
            <a:r>
              <a:rPr lang="en-GB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studentType</a:t>
            </a:r>
            <a:r>
              <a:rPr lang="en-GB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en-GB" dirty="0" smtClean="0"/>
              <a:t>student;</a:t>
            </a:r>
          </a:p>
          <a:p>
            <a:pPr marL="0" indent="0">
              <a:buNone/>
            </a:pPr>
            <a:r>
              <a:rPr lang="en-GB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studentType</a:t>
            </a:r>
            <a:r>
              <a:rPr lang="en-GB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GB" dirty="0" smtClean="0"/>
              <a:t>*</a:t>
            </a:r>
            <a:r>
              <a:rPr lang="en-GB" dirty="0" err="1" smtClean="0"/>
              <a:t>studentPtr</a:t>
            </a:r>
            <a:r>
              <a:rPr lang="en-GB" dirty="0" smtClean="0"/>
              <a:t>;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GB" dirty="0" err="1" smtClean="0"/>
              <a:t>studentPtr</a:t>
            </a:r>
            <a:r>
              <a:rPr lang="en-GB" dirty="0" smtClean="0"/>
              <a:t>= &amp;</a:t>
            </a:r>
            <a:r>
              <a:rPr lang="en-GB" dirty="0" smtClean="0"/>
              <a:t> </a:t>
            </a:r>
            <a:r>
              <a:rPr lang="en-GB" dirty="0" smtClean="0"/>
              <a:t>student;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24966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Member access operator (.)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513688"/>
          </a:xfrm>
        </p:spPr>
        <p:txBody>
          <a:bodyPr>
            <a:normAutofit/>
          </a:bodyPr>
          <a:lstStyle/>
          <a:p>
            <a:r>
              <a:rPr lang="en-GB" dirty="0" smtClean="0"/>
              <a:t>Consider </a:t>
            </a:r>
            <a:r>
              <a:rPr lang="en-GB" dirty="0"/>
              <a:t>the expression *</a:t>
            </a:r>
            <a:r>
              <a:rPr lang="en-GB" dirty="0" err="1"/>
              <a:t>studentPtr.gpa</a:t>
            </a:r>
            <a:r>
              <a:rPr lang="en-GB" dirty="0"/>
              <a:t>. </a:t>
            </a:r>
          </a:p>
          <a:p>
            <a:pPr lvl="1"/>
            <a:r>
              <a:rPr lang="en-GB" dirty="0" smtClean="0"/>
              <a:t>Because</a:t>
            </a:r>
            <a:r>
              <a:rPr lang="en-GB" dirty="0"/>
              <a:t>. (dot) has a higher precedence than *, the expression </a:t>
            </a:r>
            <a:r>
              <a:rPr lang="en-GB" dirty="0" err="1"/>
              <a:t>studentPtr.gpa</a:t>
            </a:r>
            <a:r>
              <a:rPr lang="en-GB" dirty="0"/>
              <a:t> </a:t>
            </a:r>
            <a:r>
              <a:rPr lang="en-GB" dirty="0" smtClean="0"/>
              <a:t>evaluates first.</a:t>
            </a:r>
          </a:p>
          <a:p>
            <a:pPr lvl="1"/>
            <a:r>
              <a:rPr lang="en-GB" dirty="0" smtClean="0"/>
              <a:t>The </a:t>
            </a:r>
            <a:r>
              <a:rPr lang="en-GB" dirty="0"/>
              <a:t>expression studentPtr.gpa would result in a syntax error, as </a:t>
            </a:r>
            <a:r>
              <a:rPr lang="en-GB" dirty="0" err="1"/>
              <a:t>studentPtr</a:t>
            </a:r>
            <a:r>
              <a:rPr lang="en-GB" dirty="0"/>
              <a:t> </a:t>
            </a:r>
            <a:r>
              <a:rPr lang="en-GB" dirty="0" smtClean="0"/>
              <a:t>is not </a:t>
            </a:r>
            <a:r>
              <a:rPr lang="en-GB" dirty="0"/>
              <a:t>a </a:t>
            </a:r>
            <a:r>
              <a:rPr lang="en-GB" dirty="0" err="1"/>
              <a:t>struct</a:t>
            </a:r>
            <a:r>
              <a:rPr lang="en-GB" dirty="0"/>
              <a:t> variable, </a:t>
            </a:r>
            <a:r>
              <a:rPr lang="en-GB" dirty="0" smtClean="0"/>
              <a:t>so </a:t>
            </a:r>
            <a:r>
              <a:rPr lang="en-GB" dirty="0"/>
              <a:t>it has no such component as </a:t>
            </a:r>
            <a:r>
              <a:rPr lang="en-GB" dirty="0" smtClean="0"/>
              <a:t>GPA</a:t>
            </a:r>
            <a:r>
              <a:rPr lang="en-GB" dirty="0" smtClean="0"/>
              <a:t>.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The following statement stores 3.9 in the component GPA of the object student:</a:t>
            </a:r>
          </a:p>
          <a:p>
            <a:pPr marL="0" indent="0">
              <a:buNone/>
            </a:pPr>
            <a:r>
              <a:rPr lang="en-GB" dirty="0" smtClean="0"/>
              <a:t>	(*</a:t>
            </a:r>
            <a:r>
              <a:rPr lang="en-GB" dirty="0" err="1" smtClean="0"/>
              <a:t>studentPtr</a:t>
            </a:r>
            <a:r>
              <a:rPr lang="en-GB" dirty="0" smtClean="0"/>
              <a:t>).</a:t>
            </a:r>
            <a:r>
              <a:rPr lang="en-GB" dirty="0" err="1" smtClean="0"/>
              <a:t>gpa</a:t>
            </a:r>
            <a:r>
              <a:rPr lang="en-GB" dirty="0" smtClean="0"/>
              <a:t> = 3.9;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86293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066800"/>
          </a:xfrm>
        </p:spPr>
        <p:txBody>
          <a:bodyPr/>
          <a:lstStyle/>
          <a:p>
            <a:r>
              <a:rPr lang="en-GB" dirty="0" smtClean="0"/>
              <a:t>Member access operator (-&gt;)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>
            <a:normAutofit/>
          </a:bodyPr>
          <a:lstStyle/>
          <a:p>
            <a:r>
              <a:rPr lang="en-GB" sz="2800" dirty="0" smtClean="0"/>
              <a:t>C</a:t>
            </a:r>
            <a:r>
              <a:rPr lang="en-GB" sz="2800" dirty="0"/>
              <a:t>++ provides another operator called the </a:t>
            </a:r>
            <a:r>
              <a:rPr lang="en-GB" sz="2800" dirty="0" smtClean="0"/>
              <a:t>member access </a:t>
            </a:r>
            <a:r>
              <a:rPr lang="en-GB" sz="2800" dirty="0"/>
              <a:t>operator arrow, -&gt;. </a:t>
            </a:r>
            <a:endParaRPr lang="en-GB" sz="2800" dirty="0" smtClean="0"/>
          </a:p>
          <a:p>
            <a:endParaRPr lang="en-GB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140968"/>
            <a:ext cx="7019925" cy="3025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9790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580112" y="620688"/>
            <a:ext cx="2602632" cy="1066800"/>
          </a:xfrm>
        </p:spPr>
        <p:txBody>
          <a:bodyPr/>
          <a:lstStyle/>
          <a:p>
            <a:pPr algn="r"/>
            <a:r>
              <a:rPr lang="en-GB" dirty="0" smtClean="0"/>
              <a:t>Example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548680"/>
            <a:ext cx="4474840" cy="622670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GB" dirty="0" smtClean="0">
                <a:solidFill>
                  <a:srgbClr val="008000"/>
                </a:solidFill>
                <a:latin typeface="Courier New"/>
              </a:rPr>
              <a:t>///////////////////////////////////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class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classexample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{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private : </a:t>
            </a:r>
          </a:p>
          <a:p>
            <a:pPr>
              <a:buNone/>
            </a:pP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x;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public :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setX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a ) {x=a;}</a:t>
            </a:r>
          </a:p>
          <a:p>
            <a:pPr>
              <a:buNone/>
            </a:pPr>
            <a:r>
              <a:rPr lang="fr-FR" dirty="0" err="1" smtClean="0">
                <a:solidFill>
                  <a:srgbClr val="0000FF"/>
                </a:solidFill>
                <a:latin typeface="Courier New"/>
              </a:rPr>
              <a:t>void</a:t>
            </a:r>
            <a:r>
              <a:rPr lang="fr-FR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fr-FR" dirty="0" err="1" smtClean="0">
                <a:solidFill>
                  <a:srgbClr val="0000FF"/>
                </a:solidFill>
                <a:latin typeface="Courier New"/>
              </a:rPr>
              <a:t>print</a:t>
            </a:r>
            <a:r>
              <a:rPr lang="fr-FR" dirty="0" smtClean="0">
                <a:solidFill>
                  <a:srgbClr val="0000FF"/>
                </a:solidFill>
                <a:latin typeface="Courier New"/>
              </a:rPr>
              <a:t>(){cout&lt;&lt;</a:t>
            </a:r>
            <a:r>
              <a:rPr lang="fr-FR" dirty="0" smtClean="0">
                <a:solidFill>
                  <a:srgbClr val="A31515"/>
                </a:solidFill>
                <a:latin typeface="Courier New"/>
              </a:rPr>
              <a:t>"x= " &lt;&lt;x&lt;&lt;</a:t>
            </a:r>
            <a:r>
              <a:rPr lang="fr-FR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fr-FR" dirty="0" smtClean="0">
                <a:solidFill>
                  <a:srgbClr val="A31515"/>
                </a:solidFill>
                <a:latin typeface="Courier New"/>
              </a:rPr>
              <a:t>;}</a:t>
            </a:r>
          </a:p>
          <a:p>
            <a:pPr>
              <a:buNone/>
            </a:pPr>
            <a:r>
              <a:rPr lang="en-GB" dirty="0" smtClean="0">
                <a:solidFill>
                  <a:srgbClr val="A31515"/>
                </a:solidFill>
                <a:latin typeface="Courier New"/>
              </a:rPr>
              <a:t>};</a:t>
            </a:r>
          </a:p>
          <a:p>
            <a:pPr>
              <a:buNone/>
            </a:pPr>
            <a:endParaRPr lang="en-GB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8000"/>
                </a:solidFill>
                <a:latin typeface="Courier New"/>
              </a:rPr>
              <a:t>///////////////////////////////////</a:t>
            </a: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void main (){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classexample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ob;</a:t>
            </a:r>
          </a:p>
          <a:p>
            <a:pPr>
              <a:buNone/>
            </a:pP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classexample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*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obpointer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obpointer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 = &amp;ob;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obpointer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-&gt;</a:t>
            </a: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setX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(5);</a:t>
            </a:r>
          </a:p>
          <a:p>
            <a:pPr>
              <a:buNone/>
            </a:pPr>
            <a:r>
              <a:rPr lang="en-GB" dirty="0" err="1" smtClean="0">
                <a:solidFill>
                  <a:srgbClr val="0000FF"/>
                </a:solidFill>
                <a:latin typeface="Courier New"/>
              </a:rPr>
              <a:t>obpointer</a:t>
            </a:r>
            <a:r>
              <a:rPr lang="en-GB" dirty="0" smtClean="0">
                <a:solidFill>
                  <a:srgbClr val="0000FF"/>
                </a:solidFill>
                <a:latin typeface="Courier New"/>
              </a:rPr>
              <a:t>-&gt;print();</a:t>
            </a:r>
          </a:p>
          <a:p>
            <a:pPr>
              <a:buNone/>
            </a:pPr>
            <a:endParaRPr lang="en-GB" dirty="0" smtClean="0">
              <a:solidFill>
                <a:srgbClr val="0000FF"/>
              </a:solidFill>
              <a:latin typeface="Courier New"/>
            </a:endParaRPr>
          </a:p>
          <a:p>
            <a:pPr>
              <a:buNone/>
            </a:pPr>
            <a:r>
              <a:rPr lang="en-GB" dirty="0" smtClean="0">
                <a:solidFill>
                  <a:srgbClr val="0000FF"/>
                </a:solidFill>
                <a:latin typeface="Courier New"/>
              </a:rPr>
              <a:t>}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5445224"/>
            <a:ext cx="3456384" cy="1273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5292080" y="1628800"/>
            <a:ext cx="3312368" cy="1584176"/>
          </a:xfrm>
          <a:prstGeom prst="rect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164288" y="2132856"/>
            <a:ext cx="1152128" cy="8640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364088" y="3645024"/>
            <a:ext cx="3312368" cy="1584176"/>
          </a:xfrm>
          <a:prstGeom prst="rect">
            <a:avLst/>
          </a:prstGeom>
          <a:solidFill>
            <a:schemeClr val="accent1">
              <a:alpha val="1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308304" y="4149080"/>
            <a:ext cx="1152128" cy="8640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7380312" y="2492896"/>
            <a:ext cx="43204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7596336" y="4509120"/>
            <a:ext cx="43204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508104" y="2348880"/>
            <a:ext cx="360040" cy="360040"/>
          </a:xfrm>
          <a:prstGeom prst="rect">
            <a:avLst/>
          </a:prstGeom>
          <a:solidFill>
            <a:srgbClr val="FF0000">
              <a:alpha val="5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5580112" y="4581128"/>
            <a:ext cx="360040" cy="360040"/>
          </a:xfrm>
          <a:prstGeom prst="rect">
            <a:avLst/>
          </a:prstGeom>
          <a:solidFill>
            <a:srgbClr val="FF0000">
              <a:alpha val="5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012160" y="2564904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084168" y="4797152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308304" y="213285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7596336" y="1628800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ob</a:t>
            </a:r>
            <a:endParaRPr lang="en-GB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5364088" y="191683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obpointer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5508104" y="407707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obpointer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7452320" y="41490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7740352" y="3645024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ob</a:t>
            </a:r>
            <a:endParaRPr lang="en-GB" sz="2800" dirty="0"/>
          </a:p>
        </p:txBody>
      </p:sp>
      <p:sp>
        <p:nvSpPr>
          <p:cNvPr id="27" name="TextBox 26"/>
          <p:cNvSpPr txBox="1"/>
          <p:nvPr/>
        </p:nvSpPr>
        <p:spPr>
          <a:xfrm>
            <a:off x="7524328" y="4509120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8640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Initializing Pointer 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</a:t>
            </a:r>
            <a:r>
              <a:rPr lang="en-GB" dirty="0"/>
              <a:t>++ does not automatically initialize </a:t>
            </a:r>
            <a:r>
              <a:rPr lang="en-GB" dirty="0" smtClean="0"/>
              <a:t>variables</a:t>
            </a:r>
          </a:p>
          <a:p>
            <a:r>
              <a:rPr lang="en-GB" dirty="0" smtClean="0"/>
              <a:t>pointer </a:t>
            </a:r>
            <a:r>
              <a:rPr lang="en-GB" dirty="0"/>
              <a:t>variables must </a:t>
            </a:r>
            <a:r>
              <a:rPr lang="en-GB" dirty="0" smtClean="0"/>
              <a:t>be initialized </a:t>
            </a:r>
            <a:r>
              <a:rPr lang="en-GB" dirty="0"/>
              <a:t>if you do not want them to point to anything. </a:t>
            </a:r>
            <a:endParaRPr lang="en-GB" dirty="0" smtClean="0"/>
          </a:p>
          <a:p>
            <a:r>
              <a:rPr lang="en-GB" dirty="0" smtClean="0"/>
              <a:t>Pointer </a:t>
            </a:r>
            <a:r>
              <a:rPr lang="en-GB" dirty="0"/>
              <a:t>variables are </a:t>
            </a:r>
            <a:r>
              <a:rPr lang="en-GB" dirty="0" smtClean="0"/>
              <a:t>initialized using  the following </a:t>
            </a:r>
            <a:r>
              <a:rPr lang="en-GB" dirty="0"/>
              <a:t>two statements </a:t>
            </a:r>
            <a:r>
              <a:rPr lang="en-GB" dirty="0" smtClean="0"/>
              <a:t>:</a:t>
            </a:r>
            <a:endParaRPr lang="en-GB" dirty="0"/>
          </a:p>
          <a:p>
            <a:pPr lvl="1"/>
            <a:r>
              <a:rPr lang="en-GB" dirty="0"/>
              <a:t>p = NULL;</a:t>
            </a:r>
          </a:p>
          <a:p>
            <a:pPr lvl="1"/>
            <a:r>
              <a:rPr lang="en-GB" dirty="0"/>
              <a:t>p = </a:t>
            </a:r>
            <a:r>
              <a:rPr lang="en-GB" dirty="0" smtClean="0"/>
              <a:t>0 </a:t>
            </a:r>
            <a:r>
              <a:rPr lang="en-GB" dirty="0" smtClean="0"/>
              <a:t>;</a:t>
            </a:r>
            <a:endParaRPr lang="en-GB" dirty="0"/>
          </a:p>
          <a:p>
            <a:r>
              <a:rPr lang="en-GB" dirty="0"/>
              <a:t>The number </a:t>
            </a:r>
            <a:r>
              <a:rPr lang="en-GB" dirty="0" smtClean="0"/>
              <a:t>0 is </a:t>
            </a:r>
            <a:r>
              <a:rPr lang="en-GB" dirty="0"/>
              <a:t>the only number that can be directly assigned to a pointer variable.</a:t>
            </a:r>
          </a:p>
        </p:txBody>
      </p:sp>
    </p:spTree>
    <p:extLst>
      <p:ext uri="{BB962C8B-B14F-4D97-AF65-F5344CB8AC3E}">
        <p14:creationId xmlns:p14="http://schemas.microsoft.com/office/powerpoint/2010/main" xmlns="" val="4443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Operations on Pointer 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value of one pointer variable can be </a:t>
            </a:r>
            <a:r>
              <a:rPr lang="en-GB" dirty="0" smtClean="0"/>
              <a:t>assigned to </a:t>
            </a:r>
            <a:r>
              <a:rPr lang="en-GB" dirty="0"/>
              <a:t>another pointer variable of the same type</a:t>
            </a:r>
            <a:r>
              <a:rPr lang="en-GB" dirty="0" smtClean="0"/>
              <a:t>.</a:t>
            </a:r>
          </a:p>
          <a:p>
            <a:r>
              <a:rPr lang="en-GB" dirty="0" smtClean="0"/>
              <a:t>Two </a:t>
            </a:r>
            <a:r>
              <a:rPr lang="en-GB" dirty="0"/>
              <a:t>pointer variables of the same type can </a:t>
            </a:r>
            <a:r>
              <a:rPr lang="en-GB" dirty="0" smtClean="0"/>
              <a:t>be compared </a:t>
            </a:r>
            <a:r>
              <a:rPr lang="en-GB" dirty="0"/>
              <a:t>for equality, and so on. </a:t>
            </a:r>
            <a:endParaRPr lang="en-GB" dirty="0" smtClean="0"/>
          </a:p>
          <a:p>
            <a:r>
              <a:rPr lang="en-GB" dirty="0" smtClean="0"/>
              <a:t>Integer </a:t>
            </a:r>
            <a:r>
              <a:rPr lang="en-GB" dirty="0"/>
              <a:t>values can be added and subtracted from a </a:t>
            </a:r>
            <a:r>
              <a:rPr lang="en-GB" dirty="0" smtClean="0"/>
              <a:t>pointer variable</a:t>
            </a:r>
            <a:r>
              <a:rPr lang="en-GB" dirty="0"/>
              <a:t>. 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value of one pointer variable can be subtracted from another pointer variable.</a:t>
            </a:r>
          </a:p>
        </p:txBody>
      </p:sp>
    </p:spTree>
    <p:extLst>
      <p:ext uri="{BB962C8B-B14F-4D97-AF65-F5344CB8AC3E}">
        <p14:creationId xmlns:p14="http://schemas.microsoft.com/office/powerpoint/2010/main" xmlns="" val="217061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endParaRPr lang="en-GB" dirty="0"/>
          </a:p>
          <a:p>
            <a:pPr>
              <a:buNone/>
            </a:pPr>
            <a:endParaRPr lang="en-GB" dirty="0" smtClean="0"/>
          </a:p>
          <a:p>
            <a:r>
              <a:rPr lang="en-GB" dirty="0"/>
              <a:t>copies the value of q into p. After this statement executes, both p and q point to the </a:t>
            </a:r>
            <a:r>
              <a:rPr lang="en-GB" dirty="0" smtClean="0"/>
              <a:t>same memory </a:t>
            </a:r>
            <a:r>
              <a:rPr lang="en-GB" dirty="0"/>
              <a:t>location. </a:t>
            </a:r>
            <a:endParaRPr lang="en-GB" dirty="0" smtClean="0"/>
          </a:p>
          <a:p>
            <a:r>
              <a:rPr lang="en-GB" dirty="0" smtClean="0"/>
              <a:t>Any </a:t>
            </a:r>
            <a:r>
              <a:rPr lang="en-GB" dirty="0"/>
              <a:t>changes made to *p automatically change the value of *q, </a:t>
            </a:r>
            <a:r>
              <a:rPr lang="en-GB" dirty="0" smtClean="0"/>
              <a:t>and vice </a:t>
            </a:r>
            <a:r>
              <a:rPr lang="en-GB" dirty="0"/>
              <a:t>versa.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8270930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476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The expression:</a:t>
            </a:r>
          </a:p>
          <a:p>
            <a:r>
              <a:rPr lang="en-GB" dirty="0"/>
              <a:t>p == q</a:t>
            </a:r>
          </a:p>
          <a:p>
            <a:pPr marL="0" indent="0">
              <a:buNone/>
            </a:pPr>
            <a:r>
              <a:rPr lang="en-GB" dirty="0"/>
              <a:t>evaluates to true if p and q have the same value—that is, if they point to the same</a:t>
            </a:r>
          </a:p>
          <a:p>
            <a:pPr marL="0" indent="0">
              <a:buNone/>
            </a:pPr>
            <a:r>
              <a:rPr lang="en-GB" dirty="0"/>
              <a:t>memory location. Similarly, the expression:</a:t>
            </a:r>
          </a:p>
          <a:p>
            <a:r>
              <a:rPr lang="en-GB" dirty="0"/>
              <a:t>p != q</a:t>
            </a:r>
          </a:p>
          <a:p>
            <a:pPr marL="0" indent="0">
              <a:buNone/>
            </a:pPr>
            <a:r>
              <a:rPr lang="en-GB" dirty="0"/>
              <a:t>evaluates to true if p and q point to different memory locations.</a:t>
            </a:r>
          </a:p>
        </p:txBody>
      </p:sp>
    </p:spTree>
    <p:extLst>
      <p:ext uri="{BB962C8B-B14F-4D97-AF65-F5344CB8AC3E}">
        <p14:creationId xmlns:p14="http://schemas.microsoft.com/office/powerpoint/2010/main" xmlns="" val="12051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9AA7E087-4DC8-46CA-AF6E-8FF646528A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7019109-EB3E-44C2-91DE-0B2ACEACC5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69D6CF7-D671-45A4-A1DA-42F0ADA1F467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635</TotalTime>
  <Words>1042</Words>
  <Application>Microsoft Office PowerPoint</Application>
  <PresentationFormat>On-screen Show (4:3)</PresentationFormat>
  <Paragraphs>180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Urban</vt:lpstr>
      <vt:lpstr>Pointer Data Type and Pointer Variables II</vt:lpstr>
      <vt:lpstr>Classes, Structs, and Pointer Variables</vt:lpstr>
      <vt:lpstr>Member access operator (.)</vt:lpstr>
      <vt:lpstr>Member access operator (-&gt;)</vt:lpstr>
      <vt:lpstr>Example</vt:lpstr>
      <vt:lpstr>Initializing Pointer Variables</vt:lpstr>
      <vt:lpstr>Operations on Pointer Variables</vt:lpstr>
      <vt:lpstr>Slide 8</vt:lpstr>
      <vt:lpstr>Comparison</vt:lpstr>
      <vt:lpstr>Decrement and increment</vt:lpstr>
      <vt:lpstr>Slide 11</vt:lpstr>
      <vt:lpstr>Cont.</vt:lpstr>
      <vt:lpstr>Notes</vt:lpstr>
      <vt:lpstr>Functions and Pointers</vt:lpstr>
      <vt:lpstr>Example</vt:lpstr>
      <vt:lpstr>Pointers and Function Return Values</vt:lpstr>
      <vt:lpstr>Example 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Pointer Data Type and Pointer Variables</dc:title>
  <dc:creator>School</dc:creator>
  <cp:lastModifiedBy>Nouf</cp:lastModifiedBy>
  <cp:revision>115</cp:revision>
  <dcterms:created xsi:type="dcterms:W3CDTF">2012-03-02T17:25:42Z</dcterms:created>
  <dcterms:modified xsi:type="dcterms:W3CDTF">2013-11-09T16:15:11Z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