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74" r:id="rId4"/>
    <p:sldId id="275" r:id="rId5"/>
    <p:sldId id="260" r:id="rId6"/>
    <p:sldId id="262" r:id="rId7"/>
    <p:sldId id="263" r:id="rId8"/>
    <p:sldId id="276" r:id="rId9"/>
    <p:sldId id="277" r:id="rId10"/>
    <p:sldId id="264" r:id="rId11"/>
    <p:sldId id="265" r:id="rId12"/>
    <p:sldId id="267" r:id="rId13"/>
    <p:sldId id="268" r:id="rId14"/>
    <p:sldId id="266" r:id="rId15"/>
    <p:sldId id="269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93" autoAdjust="0"/>
    <p:restoredTop sz="94595" autoAdjust="0"/>
  </p:normalViewPr>
  <p:slideViewPr>
    <p:cSldViewPr>
      <p:cViewPr varScale="1">
        <p:scale>
          <a:sx n="74" d="100"/>
          <a:sy n="74" d="100"/>
        </p:scale>
        <p:origin x="-2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42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002EB00-7247-4CF7-8AB2-FF0E9E2A7439}" type="datetimeFigureOut">
              <a:rPr lang="ar-SA" smtClean="0"/>
              <a:pPr/>
              <a:t>10/11/1434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8F44A03-FD99-4550-BA5B-972A43F605D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60985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Programming Language 2</a:t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267200"/>
            <a:ext cx="4953000" cy="1053062"/>
          </a:xfrm>
        </p:spPr>
        <p:txBody>
          <a:bodyPr>
            <a:normAutofit/>
          </a:bodyPr>
          <a:lstStyle/>
          <a:p>
            <a:pPr algn="ctr"/>
            <a:r>
              <a:rPr lang="ar-SA" sz="5400" dirty="0" smtClean="0">
                <a:cs typeface="Times New Roman" pitchFamily="18" charset="0"/>
              </a:rPr>
              <a:t> </a:t>
            </a:r>
            <a:r>
              <a:rPr lang="en-GB" sz="5400" dirty="0" smtClean="0">
                <a:cs typeface="Times New Roman" pitchFamily="18" charset="0"/>
              </a:rPr>
              <a:t>Function</a:t>
            </a:r>
            <a:r>
              <a:rPr lang="en-US" sz="5400" dirty="0" smtClean="0">
                <a:cs typeface="Times New Roman" pitchFamily="18" charset="0"/>
              </a:rPr>
              <a:t> I</a:t>
            </a:r>
            <a:endParaRPr lang="ar-SA" sz="5400" dirty="0"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Errors in Function Code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25112"/>
          </a:xfrm>
        </p:spPr>
        <p:txBody>
          <a:bodyPr/>
          <a:lstStyle/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sum(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y)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result;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result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x+y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 rtl="0">
              <a:lnSpc>
                <a:spcPct val="80000"/>
              </a:lnSpc>
              <a:buFontTx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1447800" y="3810000"/>
            <a:ext cx="6477000" cy="12741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rtl="0">
              <a:lnSpc>
                <a:spcPct val="80000"/>
              </a:lnSpc>
            </a:pPr>
            <a:r>
              <a:rPr lang="en-US" sz="2400" dirty="0" smtClean="0">
                <a:sym typeface="Wingdings" pitchFamily="2" charset="2"/>
              </a:rPr>
              <a:t>this function must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return</a:t>
            </a:r>
            <a:r>
              <a:rPr lang="en-US" sz="2400" dirty="0" smtClean="0">
                <a:sym typeface="Wingdings" pitchFamily="2" charset="2"/>
              </a:rPr>
              <a:t> an integer value as indicated in the header definition </a:t>
            </a:r>
          </a:p>
          <a:p>
            <a:pPr algn="l" rtl="0">
              <a:lnSpc>
                <a:spcPct val="80000"/>
              </a:lnSpc>
            </a:pPr>
            <a:endParaRPr lang="en-US" sz="2400" dirty="0">
              <a:sym typeface="Wingdings" pitchFamily="2" charset="2"/>
            </a:endParaRPr>
          </a:p>
          <a:p>
            <a:pPr algn="l" rtl="0">
              <a:lnSpc>
                <a:spcPct val="80000"/>
              </a:lnSpc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(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cs typeface="Courier New" pitchFamily="49" charset="0"/>
                <a:sym typeface="Wingdings" pitchFamily="2" charset="2"/>
              </a:rPr>
              <a:t>return result;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) should be added</a:t>
            </a:r>
            <a:endParaRPr lang="en-US" sz="2400" dirty="0">
              <a:solidFill>
                <a:schemeClr val="tx2">
                  <a:lumMod val="75000"/>
                </a:schemeClr>
              </a:solidFill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Errors in Function Code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25112"/>
          </a:xfrm>
        </p:spPr>
        <p:txBody>
          <a:bodyPr/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sum (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n)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 if (n==0)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return 0;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else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	n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+(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n-1);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3810000"/>
            <a:ext cx="6477000" cy="12926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>
              <a:lnSpc>
                <a:spcPct val="80000"/>
              </a:lnSpc>
            </a:pPr>
            <a:r>
              <a:rPr lang="en-US" sz="2400" dirty="0" smtClean="0">
                <a:sym typeface="Wingdings" pitchFamily="2" charset="2"/>
              </a:rPr>
              <a:t>the result of </a:t>
            </a:r>
            <a:r>
              <a:rPr lang="en-US" sz="2400" dirty="0" err="1" smtClean="0">
                <a:sym typeface="Wingdings" pitchFamily="2" charset="2"/>
              </a:rPr>
              <a:t>n+sum</a:t>
            </a:r>
            <a:r>
              <a:rPr lang="en-US" sz="2400" dirty="0" smtClean="0">
                <a:sym typeface="Wingdings" pitchFamily="2" charset="2"/>
              </a:rPr>
              <a:t>(n-1) is not returned; sum returns an improper result, the else part should be written as:- </a:t>
            </a:r>
          </a:p>
          <a:p>
            <a:pPr algn="l">
              <a:lnSpc>
                <a:spcPct val="80000"/>
              </a:lnSpc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else return 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+(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n-1);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Errors in Function Code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25112"/>
          </a:xfrm>
        </p:spPr>
        <p:txBody>
          <a:bodyPr/>
          <a:lstStyle/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void f(float a);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float a;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&lt;&lt;a&lt;&lt;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3810000"/>
            <a:ext cx="6477000" cy="28161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r>
              <a:rPr lang="en-US" sz="2800" dirty="0" smtClean="0">
                <a:solidFill>
                  <a:srgbClr val="FF3300"/>
                </a:solidFill>
                <a:sym typeface="Wingdings" pitchFamily="2" charset="2"/>
              </a:rPr>
              <a:t>;</a:t>
            </a:r>
            <a:r>
              <a:rPr lang="en-US" sz="2400" dirty="0" smtClean="0">
                <a:sym typeface="Wingdings" pitchFamily="2" charset="2"/>
              </a:rPr>
              <a:t> found after function definition header.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r>
              <a:rPr lang="en-US" sz="2400" dirty="0" smtClean="0">
                <a:sym typeface="Wingdings" pitchFamily="2" charset="2"/>
              </a:rPr>
              <a:t> redefining the parameter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a</a:t>
            </a:r>
            <a:r>
              <a:rPr lang="en-US" sz="2400" dirty="0" smtClean="0">
                <a:sym typeface="Wingdings" pitchFamily="2" charset="2"/>
              </a:rPr>
              <a:t> in the function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endParaRPr lang="en-US" sz="2400" dirty="0" smtClean="0">
              <a:sym typeface="Wingdings" pitchFamily="2" charset="2"/>
            </a:endParaRP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void f(float a)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 float a2 = a + 8.9;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&lt;&lt;a2&lt;&lt;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endl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algn="l" rtl="0">
              <a:lnSpc>
                <a:spcPct val="90000"/>
              </a:lnSpc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229600" cy="10668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Finding Errors in Function Code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229600" cy="4325112"/>
          </a:xfrm>
        </p:spPr>
        <p:txBody>
          <a:bodyPr/>
          <a:lstStyle/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void product(void)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{ 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a, b, c, result;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&lt;&lt; “enter three integers:”;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cin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&gt;&gt; a &gt;&gt; b &gt;&gt; c;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result = a*b*c;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err="1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cout</a:t>
            </a: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 &lt;&lt; “Result is” &lt;&lt; result;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	return result;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r>
              <a:rPr lang="en-US" sz="1800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 lvl="0" indent="-283464" algn="l" rtl="0">
              <a:lnSpc>
                <a:spcPct val="90000"/>
              </a:lnSpc>
              <a:spcBef>
                <a:spcPts val="600"/>
              </a:spcBef>
              <a:buClr>
                <a:srgbClr val="3891A7"/>
              </a:buClr>
              <a:buSzPct val="80000"/>
              <a:buNone/>
            </a:pPr>
            <a:endParaRPr lang="en-US" sz="180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62200" y="4343400"/>
            <a:ext cx="6477000" cy="204062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r>
              <a:rPr lang="en-US" sz="2800" dirty="0" smtClean="0">
                <a:sym typeface="Wingdings" pitchFamily="2" charset="2"/>
              </a:rPr>
              <a:t>According to the definition it should not return a value , but in the block (body) it did &amp; this is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WRONG</a:t>
            </a:r>
            <a:r>
              <a:rPr lang="en-US" sz="2800" dirty="0" smtClean="0">
                <a:sym typeface="Wingdings" pitchFamily="2" charset="2"/>
              </a:rPr>
              <a:t>.</a:t>
            </a:r>
          </a:p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endParaRPr lang="en-US" sz="2800" dirty="0" smtClean="0">
              <a:sym typeface="Wingdings" pitchFamily="2" charset="2"/>
            </a:endParaRPr>
          </a:p>
          <a:p>
            <a:pPr algn="l" rtl="0">
              <a:lnSpc>
                <a:spcPct val="90000"/>
              </a:lnSpc>
              <a:buFont typeface="Wingdings" pitchFamily="2" charset="2"/>
              <a:buChar char="à"/>
            </a:pPr>
            <a:r>
              <a:rPr lang="en-US" sz="2800" dirty="0" smtClean="0">
                <a:sym typeface="Wingdings" pitchFamily="2" charset="2"/>
              </a:rPr>
              <a:t> Remove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return Result;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229600" cy="1066800"/>
          </a:xfrm>
        </p:spPr>
        <p:txBody>
          <a:bodyPr/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Parameters </a:t>
            </a:r>
            <a:r>
              <a:rPr lang="en-GB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Arguments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 smtClean="0"/>
              <a:t>Up until now, we have not differentiated between function parameters and arguments. </a:t>
            </a:r>
          </a:p>
          <a:p>
            <a:pPr marL="82296" indent="0" algn="l" rtl="0">
              <a:buNone/>
            </a:pPr>
            <a:endParaRPr lang="en-GB" sz="2400" dirty="0" smtClean="0"/>
          </a:p>
          <a:p>
            <a:pPr algn="l" rtl="0"/>
            <a:r>
              <a:rPr lang="en-GB" sz="2400" dirty="0" smtClean="0"/>
              <a:t>In common usage, the terms parameter and argument are often interchanged. </a:t>
            </a:r>
          </a:p>
          <a:p>
            <a:pPr marL="82296" indent="0" algn="l" rtl="0">
              <a:buNone/>
            </a:pPr>
            <a:endParaRPr lang="en-GB" sz="2400" dirty="0" smtClean="0"/>
          </a:p>
          <a:p>
            <a:pPr lvl="1" algn="l" rtl="0"/>
            <a:r>
              <a:rPr lang="en-GB" sz="2400" dirty="0" smtClean="0"/>
              <a:t>A </a:t>
            </a:r>
            <a:r>
              <a:rPr lang="en-GB" sz="2400" b="1" dirty="0" smtClean="0"/>
              <a:t>function parameter</a:t>
            </a:r>
            <a:r>
              <a:rPr lang="en-GB" sz="2400" dirty="0" smtClean="0"/>
              <a:t> is a variable declared in the prototype or declaration of </a:t>
            </a:r>
          </a:p>
          <a:p>
            <a:pPr lvl="1" algn="l" rtl="0"/>
            <a:endParaRPr lang="en-GB" sz="2400" dirty="0" smtClean="0"/>
          </a:p>
          <a:p>
            <a:pPr lvl="1" algn="l" rtl="0"/>
            <a:r>
              <a:rPr lang="en-GB" sz="2400" dirty="0" smtClean="0"/>
              <a:t>An </a:t>
            </a:r>
            <a:r>
              <a:rPr lang="en-GB" sz="2400" b="1" dirty="0" smtClean="0"/>
              <a:t>argument</a:t>
            </a:r>
            <a:r>
              <a:rPr lang="en-GB" sz="2400" dirty="0" smtClean="0"/>
              <a:t> is the value that is passed to the function in place of a parameter.</a:t>
            </a:r>
          </a:p>
          <a:p>
            <a:pPr algn="l" rtl="0"/>
            <a:endParaRPr lang="en-GB" sz="2400" dirty="0" smtClean="0"/>
          </a:p>
          <a:p>
            <a:pPr algn="l" rtl="0"/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066800"/>
          </a:xfrm>
        </p:spPr>
        <p:txBody>
          <a:bodyPr/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methods of passing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 smtClean="0"/>
              <a:t>There are </a:t>
            </a:r>
            <a:r>
              <a:rPr lang="en-GB" dirty="0" smtClean="0"/>
              <a:t>2 </a:t>
            </a:r>
            <a:r>
              <a:rPr lang="en-GB" dirty="0" smtClean="0"/>
              <a:t>primary methods of passing arguments to functions: </a:t>
            </a:r>
          </a:p>
          <a:p>
            <a:pPr lvl="1" algn="l" rtl="0"/>
            <a:r>
              <a:rPr lang="en-GB" dirty="0" smtClean="0"/>
              <a:t>pass by value, </a:t>
            </a:r>
          </a:p>
          <a:p>
            <a:pPr lvl="1" algn="l" rtl="0"/>
            <a:r>
              <a:rPr lang="en-GB" dirty="0" smtClean="0"/>
              <a:t>pass by reference, 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066800"/>
          </a:xfrm>
        </p:spPr>
        <p:txBody>
          <a:bodyPr/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 Passing arguments by value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38600" cy="4525963"/>
          </a:xfrm>
        </p:spPr>
        <p:txBody>
          <a:bodyPr>
            <a:normAutofit lnSpcReduction="10000"/>
          </a:bodyPr>
          <a:lstStyle/>
          <a:p>
            <a:pPr lvl="1" algn="just" defTabSz="457106" rtl="0"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By default, arguments in C++ are passed by value.</a:t>
            </a:r>
          </a:p>
          <a:p>
            <a:pPr lvl="1" algn="just" defTabSz="457106" rtl="0">
              <a:buClr>
                <a:srgbClr val="FF0000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 When arguments are </a:t>
            </a:r>
            <a:r>
              <a:rPr lang="en-GB" b="1" dirty="0" smtClean="0"/>
              <a:t>passed by value</a:t>
            </a:r>
            <a:r>
              <a:rPr lang="en-GB" dirty="0" smtClean="0"/>
              <a:t>, a copy of the argument is passed to the function.</a:t>
            </a: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l" rtl="0"/>
            <a:endParaRPr lang="ar-SA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870387"/>
          </a:xfr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txBody>
          <a:bodyPr>
            <a:normAutofit lnSpcReduction="10000"/>
          </a:bodyPr>
          <a:lstStyle/>
          <a:p>
            <a:pPr marL="0" indent="0" algn="l" rtl="0" fontAlgn="base">
              <a:buNone/>
            </a:pPr>
            <a:r>
              <a:rPr lang="en-GB" dirty="0" smtClean="0"/>
              <a:t>void </a:t>
            </a:r>
            <a:r>
              <a:rPr lang="en-GB" dirty="0" err="1" smtClean="0"/>
              <a:t>foo</a:t>
            </a:r>
            <a:r>
              <a:rPr lang="en-GB" dirty="0" smtClean="0"/>
              <a:t>(</a:t>
            </a:r>
            <a:r>
              <a:rPr lang="en-GB" dirty="0" err="1" smtClean="0"/>
              <a:t>int</a:t>
            </a:r>
            <a:r>
              <a:rPr lang="en-GB" dirty="0" smtClean="0"/>
              <a:t> y)</a:t>
            </a:r>
          </a:p>
          <a:p>
            <a:pPr marL="0" indent="0" algn="l" rtl="0" fontAlgn="base">
              <a:buNone/>
            </a:pPr>
            <a:r>
              <a:rPr lang="en-GB" dirty="0" smtClean="0"/>
              <a:t>{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   </a:t>
            </a:r>
            <a:r>
              <a:rPr lang="en-GB" dirty="0" err="1" smtClean="0"/>
              <a:t>cout</a:t>
            </a:r>
            <a:r>
              <a:rPr lang="en-GB" dirty="0" smtClean="0"/>
              <a:t> &lt;&lt; "y = " &lt;&lt; y &lt;&lt; </a:t>
            </a:r>
            <a:r>
              <a:rPr lang="en-GB" dirty="0" err="1" smtClean="0"/>
              <a:t>endl</a:t>
            </a:r>
            <a:r>
              <a:rPr lang="en-GB" dirty="0" smtClean="0"/>
              <a:t>;</a:t>
            </a:r>
          </a:p>
          <a:p>
            <a:pPr marL="0" indent="0" algn="l" rtl="0" fontAlgn="base">
              <a:buNone/>
            </a:pPr>
            <a:r>
              <a:rPr lang="en-GB" dirty="0" smtClean="0"/>
              <a:t>}</a:t>
            </a:r>
          </a:p>
          <a:p>
            <a:pPr marL="0" indent="0" algn="l" rtl="0" fontAlgn="base">
              <a:buNone/>
            </a:pPr>
            <a:r>
              <a:rPr lang="en-GB" dirty="0" smtClean="0"/>
              <a:t> </a:t>
            </a:r>
          </a:p>
          <a:p>
            <a:pPr marL="0" indent="0" algn="l" rtl="0" fontAlgn="base">
              <a:buNone/>
            </a:pPr>
            <a:r>
              <a:rPr lang="en-GB" dirty="0" err="1" smtClean="0"/>
              <a:t>int</a:t>
            </a:r>
            <a:r>
              <a:rPr lang="en-GB" dirty="0" smtClean="0"/>
              <a:t> main()</a:t>
            </a:r>
          </a:p>
          <a:p>
            <a:pPr marL="0" indent="0" algn="l" rtl="0" fontAlgn="base">
              <a:buNone/>
            </a:pPr>
            <a:r>
              <a:rPr lang="en-GB" dirty="0" smtClean="0"/>
              <a:t>{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</a:t>
            </a:r>
            <a:r>
              <a:rPr lang="en-GB" dirty="0" err="1" smtClean="0"/>
              <a:t>foo</a:t>
            </a:r>
            <a:r>
              <a:rPr lang="en-GB" dirty="0" smtClean="0"/>
              <a:t>(5); // first call</a:t>
            </a:r>
          </a:p>
          <a:p>
            <a:pPr marL="0" indent="0" algn="l" rtl="0" fontAlgn="base">
              <a:buNone/>
            </a:pPr>
            <a:r>
              <a:rPr lang="en-GB" dirty="0" smtClean="0"/>
              <a:t> 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</a:t>
            </a:r>
            <a:r>
              <a:rPr lang="en-GB" dirty="0" err="1" smtClean="0"/>
              <a:t>int</a:t>
            </a:r>
            <a:r>
              <a:rPr lang="en-GB" dirty="0" smtClean="0"/>
              <a:t> x = 6;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</a:t>
            </a:r>
            <a:r>
              <a:rPr lang="en-GB" dirty="0" err="1" smtClean="0"/>
              <a:t>foo</a:t>
            </a:r>
            <a:r>
              <a:rPr lang="en-GB" dirty="0" smtClean="0"/>
              <a:t>(x); // second call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</a:t>
            </a:r>
            <a:r>
              <a:rPr lang="en-GB" dirty="0" err="1" smtClean="0"/>
              <a:t>foo</a:t>
            </a:r>
            <a:r>
              <a:rPr lang="en-GB" dirty="0" smtClean="0"/>
              <a:t>(x+1); // third call</a:t>
            </a:r>
          </a:p>
          <a:p>
            <a:pPr marL="0" indent="0" algn="l" rtl="0" fontAlgn="base">
              <a:buNone/>
            </a:pPr>
            <a:r>
              <a:rPr lang="en-GB" dirty="0" smtClean="0"/>
              <a:t> </a:t>
            </a:r>
          </a:p>
          <a:p>
            <a:pPr marL="0" indent="0" algn="l" rtl="0" fontAlgn="base">
              <a:buNone/>
            </a:pPr>
            <a:r>
              <a:rPr lang="en-GB" dirty="0" smtClean="0"/>
              <a:t>    return 0;</a:t>
            </a:r>
          </a:p>
          <a:p>
            <a:pPr marL="0" indent="0" algn="l" rtl="0" fontAlgn="base">
              <a:buNone/>
            </a:pPr>
            <a:r>
              <a:rPr lang="en-GB" dirty="0" smtClean="0"/>
              <a:t>}</a:t>
            </a:r>
          </a:p>
          <a:p>
            <a:pPr marL="0" indent="0" algn="l" rtl="0">
              <a:buNone/>
            </a:pPr>
            <a:endParaRPr lang="en-GB" dirty="0" smtClean="0"/>
          </a:p>
          <a:p>
            <a:pPr algn="l" rtl="0"/>
            <a:endParaRPr lang="en-GB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066800"/>
          </a:xfrm>
        </p:spPr>
        <p:txBody>
          <a:bodyPr/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 Passing arguments by value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038600" cy="4525963"/>
          </a:xfrm>
        </p:spPr>
        <p:txBody>
          <a:bodyPr>
            <a:noAutofit/>
          </a:bodyPr>
          <a:lstStyle/>
          <a:p>
            <a:pPr algn="l" rtl="0"/>
            <a:r>
              <a:rPr lang="en-GB" sz="2800" dirty="0" smtClean="0"/>
              <a:t>Because a copy of the argument is passed to the function, </a:t>
            </a:r>
            <a:r>
              <a:rPr lang="en-GB" sz="2800" i="1" dirty="0" smtClean="0">
                <a:solidFill>
                  <a:srgbClr val="FF0000"/>
                </a:solidFill>
              </a:rPr>
              <a:t>the original argument can not be modified by the function. </a:t>
            </a:r>
            <a:endParaRPr lang="en-GB" sz="2800" i="1" dirty="0">
              <a:solidFill>
                <a:srgbClr val="FF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114800" y="1143000"/>
            <a:ext cx="4724400" cy="5486400"/>
          </a:xfrm>
          <a:ln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txBody>
          <a:bodyPr>
            <a:normAutofit fontScale="85000" lnSpcReduction="10000"/>
          </a:bodyPr>
          <a:lstStyle/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void </a:t>
            </a:r>
            <a:r>
              <a:rPr lang="en-GB" dirty="0" err="1" smtClean="0">
                <a:latin typeface="Consolas"/>
              </a:rPr>
              <a:t>foo</a:t>
            </a:r>
            <a:r>
              <a:rPr lang="en-GB" dirty="0" smtClean="0">
                <a:latin typeface="Consolas"/>
              </a:rPr>
              <a:t>(</a:t>
            </a:r>
            <a:r>
              <a:rPr lang="en-GB" dirty="0" err="1" smtClean="0">
                <a:latin typeface="Consolas"/>
              </a:rPr>
              <a:t>int</a:t>
            </a:r>
            <a:r>
              <a:rPr lang="en-GB" dirty="0" smtClean="0">
                <a:latin typeface="Consolas"/>
              </a:rPr>
              <a:t> y)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{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cout</a:t>
            </a:r>
            <a:r>
              <a:rPr lang="en-GB" dirty="0" smtClean="0">
                <a:latin typeface="Consolas"/>
              </a:rPr>
              <a:t> &lt;&lt; "y = " &lt;&lt; y &lt;&lt; </a:t>
            </a:r>
            <a:r>
              <a:rPr lang="en-GB" dirty="0" err="1" smtClean="0">
                <a:latin typeface="Consolas"/>
              </a:rPr>
              <a:t>endl</a:t>
            </a:r>
            <a:r>
              <a:rPr lang="en-GB" dirty="0" smtClean="0">
                <a:latin typeface="Consolas"/>
              </a:rPr>
              <a:t>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y = 6;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cout</a:t>
            </a:r>
            <a:r>
              <a:rPr lang="en-GB" dirty="0" smtClean="0">
                <a:latin typeface="Consolas"/>
              </a:rPr>
              <a:t> &lt;&lt; "y = " &lt;&lt; y &lt;&lt; </a:t>
            </a:r>
            <a:r>
              <a:rPr lang="en-GB" dirty="0" err="1" smtClean="0">
                <a:latin typeface="Consolas"/>
              </a:rPr>
              <a:t>endl</a:t>
            </a:r>
            <a:r>
              <a:rPr lang="en-GB" dirty="0" smtClean="0">
                <a:latin typeface="Consolas"/>
              </a:rPr>
              <a:t>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} // y is destroyed here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err="1" smtClean="0">
                <a:latin typeface="Consolas"/>
              </a:rPr>
              <a:t>int</a:t>
            </a:r>
            <a:r>
              <a:rPr lang="en-GB" dirty="0" smtClean="0">
                <a:latin typeface="Consolas"/>
              </a:rPr>
              <a:t> main()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{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using namespace std;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int</a:t>
            </a:r>
            <a:r>
              <a:rPr lang="en-GB" dirty="0" smtClean="0">
                <a:latin typeface="Consolas"/>
              </a:rPr>
              <a:t> x = 5;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cout</a:t>
            </a:r>
            <a:r>
              <a:rPr lang="en-GB" dirty="0" smtClean="0">
                <a:latin typeface="Consolas"/>
              </a:rPr>
              <a:t> &lt;&lt; "x = " &lt;&lt; x &lt;&lt; </a:t>
            </a:r>
            <a:r>
              <a:rPr lang="en-GB" dirty="0" err="1" smtClean="0">
                <a:latin typeface="Consolas"/>
              </a:rPr>
              <a:t>endl</a:t>
            </a:r>
            <a:r>
              <a:rPr lang="en-GB" dirty="0" smtClean="0">
                <a:latin typeface="Consolas"/>
              </a:rPr>
              <a:t>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foo</a:t>
            </a:r>
            <a:r>
              <a:rPr lang="en-GB" dirty="0" smtClean="0">
                <a:latin typeface="Consolas"/>
              </a:rPr>
              <a:t>(x);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</a:t>
            </a:r>
            <a:r>
              <a:rPr lang="en-GB" dirty="0" err="1" smtClean="0">
                <a:latin typeface="Consolas"/>
              </a:rPr>
              <a:t>cout</a:t>
            </a:r>
            <a:r>
              <a:rPr lang="en-GB" dirty="0" smtClean="0">
                <a:latin typeface="Consolas"/>
              </a:rPr>
              <a:t> &lt;&lt; "x = " &lt;&lt; x &lt;&lt; </a:t>
            </a:r>
            <a:r>
              <a:rPr lang="en-GB" dirty="0" err="1" smtClean="0">
                <a:latin typeface="Consolas"/>
              </a:rPr>
              <a:t>endl</a:t>
            </a:r>
            <a:r>
              <a:rPr lang="en-GB" dirty="0" smtClean="0">
                <a:latin typeface="Consolas"/>
              </a:rPr>
              <a:t>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    return 0;</a:t>
            </a:r>
          </a:p>
          <a:p>
            <a:pPr marL="566928" indent="-457200" algn="l" rtl="0" fontAlgn="base">
              <a:buFont typeface="+mj-lt"/>
              <a:buAutoNum type="arabicPeriod"/>
            </a:pPr>
            <a:r>
              <a:rPr lang="en-GB" dirty="0" smtClean="0">
                <a:latin typeface="Consolas"/>
              </a:rPr>
              <a:t>}</a:t>
            </a:r>
            <a:endParaRPr lang="en-GB" dirty="0">
              <a:latin typeface="Consola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Adv. And </a:t>
            </a:r>
            <a:r>
              <a:rPr lang="en-GB" sz="3600" b="1" dirty="0" err="1" smtClean="0">
                <a:latin typeface="Times New Roman" pitchFamily="18" charset="0"/>
                <a:cs typeface="Times New Roman" pitchFamily="18" charset="0"/>
              </a:rPr>
              <a:t>DisAdv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. Of Passing  by value</a:t>
            </a:r>
            <a:endParaRPr lang="en-GB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GB" b="1" dirty="0"/>
              <a:t>Advantages</a:t>
            </a:r>
            <a:r>
              <a:rPr lang="en-GB" dirty="0"/>
              <a:t>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l" rtl="0"/>
            <a:r>
              <a:rPr lang="en-GB" b="1" dirty="0"/>
              <a:t>Disadvantages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1" algn="l" rtl="0"/>
            <a:r>
              <a:rPr lang="en-GB" dirty="0" smtClean="0"/>
              <a:t>Arguments </a:t>
            </a:r>
            <a:r>
              <a:rPr lang="en-GB" dirty="0"/>
              <a:t>passed by value can </a:t>
            </a:r>
            <a:r>
              <a:rPr lang="en-GB" dirty="0" smtClean="0"/>
              <a:t>be:</a:t>
            </a:r>
          </a:p>
          <a:p>
            <a:pPr lvl="2" algn="l" rtl="0"/>
            <a:r>
              <a:rPr lang="en-GB" dirty="0" smtClean="0"/>
              <a:t> </a:t>
            </a:r>
            <a:r>
              <a:rPr lang="en-GB" dirty="0"/>
              <a:t>variables (</a:t>
            </a:r>
            <a:r>
              <a:rPr lang="en-GB" dirty="0" err="1"/>
              <a:t>eg</a:t>
            </a:r>
            <a:r>
              <a:rPr lang="en-GB" dirty="0"/>
              <a:t>. x</a:t>
            </a:r>
            <a:r>
              <a:rPr lang="en-GB" dirty="0" smtClean="0"/>
              <a:t>),</a:t>
            </a:r>
          </a:p>
          <a:p>
            <a:pPr lvl="2" algn="l" rtl="0"/>
            <a:r>
              <a:rPr lang="en-GB" dirty="0" smtClean="0"/>
              <a:t> </a:t>
            </a:r>
            <a:r>
              <a:rPr lang="en-GB" dirty="0"/>
              <a:t>literals (</a:t>
            </a:r>
            <a:r>
              <a:rPr lang="en-GB" dirty="0" err="1"/>
              <a:t>eg</a:t>
            </a:r>
            <a:r>
              <a:rPr lang="en-GB" dirty="0"/>
              <a:t>. 6</a:t>
            </a:r>
            <a:r>
              <a:rPr lang="en-GB" dirty="0" smtClean="0"/>
              <a:t>),</a:t>
            </a:r>
          </a:p>
          <a:p>
            <a:pPr lvl="2" algn="l" rtl="0"/>
            <a:r>
              <a:rPr lang="en-GB" dirty="0" smtClean="0"/>
              <a:t> </a:t>
            </a:r>
            <a:r>
              <a:rPr lang="en-GB" dirty="0"/>
              <a:t>or expressions (</a:t>
            </a:r>
            <a:r>
              <a:rPr lang="en-GB" dirty="0" err="1"/>
              <a:t>eg</a:t>
            </a:r>
            <a:r>
              <a:rPr lang="en-GB" dirty="0"/>
              <a:t>. x+1</a:t>
            </a:r>
            <a:r>
              <a:rPr lang="en-GB" dirty="0" smtClean="0"/>
              <a:t>) or (</a:t>
            </a:r>
            <a:r>
              <a:rPr lang="en-GB" dirty="0" err="1" smtClean="0"/>
              <a:t>eg</a:t>
            </a:r>
            <a:r>
              <a:rPr lang="en-GB" dirty="0" smtClean="0"/>
              <a:t> foo()).</a:t>
            </a:r>
            <a:endParaRPr lang="en-GB" dirty="0"/>
          </a:p>
          <a:p>
            <a:pPr lvl="1" algn="l" rtl="0"/>
            <a:r>
              <a:rPr lang="en-GB" dirty="0" smtClean="0"/>
              <a:t>Arguments </a:t>
            </a:r>
            <a:r>
              <a:rPr lang="en-GB" dirty="0"/>
              <a:t>are never changed by the function being called, which prevents side effects</a:t>
            </a:r>
            <a:r>
              <a:rPr lang="en-GB" dirty="0" smtClean="0"/>
              <a:t>.</a:t>
            </a:r>
          </a:p>
          <a:p>
            <a:pPr lvl="1" algn="l" rtl="0"/>
            <a:endParaRPr lang="en-GB" dirty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393192" lvl="1" indent="-274320" algn="l" rtl="0">
              <a:buSzPct val="80000"/>
              <a:buFont typeface="Wingdings 2"/>
              <a:buChar char=""/>
            </a:pPr>
            <a:r>
              <a:rPr lang="en-GB" dirty="0"/>
              <a:t>Copying large </a:t>
            </a:r>
            <a:r>
              <a:rPr lang="en-GB" dirty="0" err="1"/>
              <a:t>structs</a:t>
            </a:r>
            <a:r>
              <a:rPr lang="en-GB" dirty="0"/>
              <a:t> or classes can take a lot of time to copy, and this can cause a performance penalty, especially if the function is called many times.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529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Global VS Local variables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i="1" u="sng" dirty="0" smtClean="0">
                <a:latin typeface="Times New Roman" pitchFamily="18" charset="0"/>
                <a:cs typeface="Times New Roman" pitchFamily="18" charset="0"/>
              </a:rPr>
              <a:t>local variable 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Variables that declared inside 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function</a:t>
            </a:r>
            <a:endParaRPr lang="en-US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Declared  inside any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block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code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US" i="1" u="sng" dirty="0" smtClean="0">
                <a:latin typeface="Times New Roman" pitchFamily="18" charset="0"/>
                <a:cs typeface="Times New Roman" pitchFamily="18" charset="0"/>
              </a:rPr>
              <a:t>Global variables</a:t>
            </a:r>
          </a:p>
          <a:p>
            <a:pPr lvl="1"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Opposite of local the known throughout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the entire program</a:t>
            </a:r>
            <a:endParaRPr lang="ar-SA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Global VS Local variables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0"/>
            <a:ext cx="869315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09600" y="2362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#include </a:t>
            </a:r>
            <a:r>
              <a:rPr lang="en-US" dirty="0" smtClean="0"/>
              <a:t>&lt; 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Using namespace  </a:t>
            </a:r>
            <a:r>
              <a:rPr lang="en-US" dirty="0" smtClean="0"/>
              <a:t>std;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229600" cy="10668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Global VS Local variables </a:t>
            </a:r>
            <a:endParaRPr lang="ar-S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905000"/>
            <a:ext cx="8458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 smtClean="0">
                <a:solidFill>
                  <a:srgbClr val="0070C0"/>
                </a:solidFill>
              </a:rPr>
              <a:t>#include </a:t>
            </a:r>
            <a:r>
              <a:rPr lang="en-US" dirty="0" smtClean="0"/>
              <a:t>&lt; </a:t>
            </a:r>
            <a:r>
              <a:rPr lang="en-US" dirty="0" err="1" smtClean="0"/>
              <a:t>iostream</a:t>
            </a:r>
            <a:r>
              <a:rPr lang="en-US" dirty="0" smtClean="0"/>
              <a:t>&gt;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Using namespace  </a:t>
            </a:r>
            <a:r>
              <a:rPr lang="en-US" dirty="0" smtClean="0"/>
              <a:t>std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v</a:t>
            </a:r>
            <a:r>
              <a:rPr lang="en-US" dirty="0" smtClean="0"/>
              <a:t>oid  main</a:t>
            </a:r>
            <a:r>
              <a:rPr lang="en-US" dirty="0" smtClean="0"/>
              <a:t>() </a:t>
            </a:r>
            <a:r>
              <a:rPr lang="en-US" dirty="0" smtClean="0"/>
              <a:t>{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=4</a:t>
            </a:r>
            <a:r>
              <a:rPr lang="en-US" dirty="0" smtClean="0"/>
              <a:t>;   </a:t>
            </a:r>
            <a:r>
              <a:rPr lang="en-US" dirty="0" err="1" smtClean="0"/>
              <a:t>int</a:t>
            </a:r>
            <a:r>
              <a:rPr lang="en-US" dirty="0" smtClean="0"/>
              <a:t> j=10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++;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if (j &gt; 0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err="1" smtClean="0"/>
              <a:t>cout</a:t>
            </a:r>
            <a:r>
              <a:rPr lang="en-US" dirty="0" smtClean="0"/>
              <a:t>&lt;&lt;“ </a:t>
            </a:r>
            <a:r>
              <a:rPr lang="en-US" dirty="0" err="1" smtClean="0"/>
              <a:t>i</a:t>
            </a:r>
            <a:r>
              <a:rPr lang="en-US" dirty="0" smtClean="0"/>
              <a:t>  is “&lt;&lt;</a:t>
            </a:r>
            <a:r>
              <a:rPr lang="en-US" dirty="0" err="1" smtClean="0"/>
              <a:t>i</a:t>
            </a:r>
            <a:r>
              <a:rPr lang="en-US" dirty="0" smtClean="0"/>
              <a:t>&lt;&lt;</a:t>
            </a:r>
            <a:r>
              <a:rPr lang="en-US" dirty="0" err="1" smtClean="0"/>
              <a:t>endl</a:t>
            </a:r>
            <a:r>
              <a:rPr lang="en-US" dirty="0" smtClean="0"/>
              <a:t>; </a:t>
            </a:r>
          </a:p>
          <a:p>
            <a:pPr algn="l" rtl="0"/>
            <a:r>
              <a:rPr lang="en-US" dirty="0" smtClean="0"/>
              <a:t>if </a:t>
            </a:r>
            <a:r>
              <a:rPr lang="en-US" dirty="0" smtClean="0"/>
              <a:t>(j &gt; 0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 smtClean="0"/>
              <a:t>{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=100; </a:t>
            </a:r>
            <a:r>
              <a:rPr lang="en-US" dirty="0" smtClean="0"/>
              <a:t>		</a:t>
            </a: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 smtClean="0">
                <a:solidFill>
                  <a:srgbClr val="00B050"/>
                </a:solidFill>
              </a:rPr>
              <a:t>'</a:t>
            </a:r>
            <a:r>
              <a:rPr lang="en-US" dirty="0" err="1" smtClean="0">
                <a:solidFill>
                  <a:srgbClr val="00B050"/>
                </a:solidFill>
              </a:rPr>
              <a:t>i</a:t>
            </a:r>
            <a:r>
              <a:rPr lang="en-US" dirty="0" smtClean="0">
                <a:solidFill>
                  <a:srgbClr val="00B050"/>
                </a:solidFill>
              </a:rPr>
              <a:t>' is defined and so local to * this block </a:t>
            </a:r>
            <a:r>
              <a:rPr lang="en-US" dirty="0" smtClean="0">
                <a:solidFill>
                  <a:srgbClr val="00B050"/>
                </a:solidFill>
              </a:rPr>
              <a:t>*/</a:t>
            </a:r>
          </a:p>
          <a:p>
            <a:pPr algn="l" rtl="0"/>
            <a:r>
              <a:rPr lang="en-US" dirty="0" err="1" smtClean="0"/>
              <a:t>Cout</a:t>
            </a:r>
            <a:r>
              <a:rPr lang="en-US" dirty="0" smtClean="0"/>
              <a:t> &lt;&lt; "</a:t>
            </a:r>
            <a:r>
              <a:rPr lang="en-US" dirty="0" err="1" smtClean="0"/>
              <a:t>i</a:t>
            </a:r>
            <a:r>
              <a:rPr lang="en-US" dirty="0" smtClean="0"/>
              <a:t> is” &lt;&lt; </a:t>
            </a:r>
            <a:r>
              <a:rPr lang="en-US" dirty="0" err="1" smtClean="0"/>
              <a:t>i</a:t>
            </a:r>
            <a:r>
              <a:rPr lang="en-US" dirty="0" smtClean="0"/>
              <a:t>;	</a:t>
            </a:r>
          </a:p>
          <a:p>
            <a:pPr algn="l" rtl="0"/>
            <a:r>
              <a:rPr lang="en-US" dirty="0" smtClean="0"/>
              <a:t>} //end if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 </a:t>
            </a:r>
            <a:r>
              <a:rPr lang="en-US" dirty="0" err="1" smtClean="0"/>
              <a:t>cout</a:t>
            </a:r>
            <a:r>
              <a:rPr lang="en-US" dirty="0" smtClean="0"/>
              <a:t>&lt;&lt;"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is </a:t>
            </a:r>
            <a:r>
              <a:rPr lang="en-US" dirty="0" smtClean="0"/>
              <a:t>“&lt;&lt;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  <a:p>
            <a:pPr algn="l" rtl="0"/>
            <a:r>
              <a:rPr lang="en-US" dirty="0" smtClean="0"/>
              <a:t>} //end main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400800" y="1524000"/>
            <a:ext cx="1752600" cy="1477328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bg1"/>
                </a:solidFill>
              </a:rPr>
              <a:t>I is  5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 is 100</a:t>
            </a:r>
          </a:p>
          <a:p>
            <a:pPr algn="l" rtl="0"/>
            <a:r>
              <a:rPr lang="en-US" dirty="0" smtClean="0">
                <a:solidFill>
                  <a:schemeClr val="bg1"/>
                </a:solidFill>
              </a:rPr>
              <a:t>I is 5</a:t>
            </a:r>
            <a:endParaRPr lang="ar-SA" dirty="0" smtClean="0">
              <a:solidFill>
                <a:schemeClr val="bg1"/>
              </a:solidFill>
            </a:endParaRPr>
          </a:p>
          <a:p>
            <a:pPr algn="l" rtl="0"/>
            <a:endParaRPr lang="en-US" dirty="0" smtClean="0">
              <a:solidFill>
                <a:schemeClr val="bg1"/>
              </a:solidFill>
            </a:endParaRPr>
          </a:p>
          <a:p>
            <a:pPr algn="l" rtl="0"/>
            <a:endParaRPr lang="ar-S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066800"/>
          </a:xfrm>
        </p:spPr>
        <p:txBody>
          <a:bodyPr/>
          <a:lstStyle/>
          <a:p>
            <a:r>
              <a:rPr lang="en-GB" b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unction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830763"/>
          </a:xfrm>
        </p:spPr>
        <p:txBody>
          <a:bodyPr>
            <a:normAutofit/>
          </a:bodyPr>
          <a:lstStyle/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The function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GB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reusable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 rtl="0"/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functions may be called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Procedures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Routines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in object oriented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programming called  </a:t>
            </a:r>
            <a:r>
              <a:rPr lang="en-GB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lvl="0" algn="l" rtl="0"/>
            <a:r>
              <a:rPr lang="en-GB" dirty="0">
                <a:latin typeface="Times New Roman" pitchFamily="18" charset="0"/>
                <a:cs typeface="Times New Roman" pitchFamily="18" charset="0"/>
              </a:rPr>
              <a:t>Save programmers’ time.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l" rtl="0"/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pPr lvl="0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Prototype </a:t>
            </a:r>
            <a:r>
              <a:rPr lang="en-GB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VS.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Declaration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830763"/>
          </a:xfrm>
        </p:spPr>
        <p:txBody>
          <a:bodyPr>
            <a:normAutofit fontScale="92500"/>
          </a:bodyPr>
          <a:lstStyle/>
          <a:p>
            <a:pPr lvl="0" algn="l" rtl="0">
              <a:buNone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prototype : n</a:t>
            </a:r>
            <a:r>
              <a:rPr lang="en-GB" dirty="0" smtClean="0"/>
              <a:t>ormally placed </a:t>
            </a:r>
            <a:r>
              <a:rPr lang="en-GB" b="1" dirty="0" smtClean="0"/>
              <a:t>before</a:t>
            </a:r>
            <a:r>
              <a:rPr lang="en-GB" dirty="0" smtClean="0"/>
              <a:t> the start of </a:t>
            </a:r>
            <a:r>
              <a:rPr lang="en-GB" dirty="0" smtClean="0">
                <a:solidFill>
                  <a:srgbClr val="FF0000"/>
                </a:solidFill>
              </a:rPr>
              <a:t>main() </a:t>
            </a:r>
            <a:r>
              <a:rPr lang="en-GB" dirty="0" smtClean="0"/>
              <a:t>but must be </a:t>
            </a:r>
            <a:r>
              <a:rPr lang="en-GB" b="1" dirty="0" smtClean="0"/>
              <a:t>before</a:t>
            </a:r>
            <a:r>
              <a:rPr lang="en-GB" dirty="0" smtClean="0"/>
              <a:t> the function definition.</a:t>
            </a:r>
          </a:p>
          <a:p>
            <a:pPr lvl="0" algn="l" rtl="0">
              <a:buNone/>
            </a:pPr>
            <a:endParaRPr lang="en-GB" dirty="0" smtClean="0"/>
          </a:p>
          <a:p>
            <a:pPr lvl="0" algn="l" rtl="0">
              <a:buNone/>
            </a:pPr>
            <a:r>
              <a:rPr lang="en-GB" u="sng" dirty="0" smtClean="0">
                <a:solidFill>
                  <a:srgbClr val="FF0000"/>
                </a:solidFill>
              </a:rPr>
              <a:t>General form :</a:t>
            </a:r>
          </a:p>
          <a:p>
            <a:pPr algn="l" rtl="0">
              <a:buNone/>
            </a:pPr>
            <a:r>
              <a:rPr lang="en-GB" dirty="0" err="1" smtClean="0">
                <a:solidFill>
                  <a:srgbClr val="0070C0"/>
                </a:solidFill>
              </a:rPr>
              <a:t>function_return_type</a:t>
            </a:r>
            <a:r>
              <a:rPr lang="en-GB" dirty="0" smtClean="0"/>
              <a:t>    </a:t>
            </a:r>
            <a:r>
              <a:rPr lang="en-GB" dirty="0" err="1" smtClean="0">
                <a:solidFill>
                  <a:srgbClr val="00B050"/>
                </a:solidFill>
              </a:rPr>
              <a:t>function_name</a:t>
            </a:r>
            <a:r>
              <a:rPr lang="en-GB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C000"/>
                </a:solidFill>
              </a:rPr>
              <a:t>type parameter1, type parameter2,…, type </a:t>
            </a:r>
            <a:r>
              <a:rPr lang="en-GB" dirty="0" err="1" smtClean="0">
                <a:solidFill>
                  <a:srgbClr val="FFC000"/>
                </a:solidFill>
              </a:rPr>
              <a:t>parameterN</a:t>
            </a:r>
            <a:r>
              <a:rPr lang="en-GB" dirty="0" smtClean="0"/>
              <a:t>) </a:t>
            </a:r>
            <a:r>
              <a:rPr lang="en-GB" dirty="0" smtClean="0">
                <a:solidFill>
                  <a:srgbClr val="FF0000"/>
                </a:solidFill>
              </a:rPr>
              <a:t>;</a:t>
            </a:r>
            <a:endParaRPr lang="en-US" dirty="0" smtClean="0">
              <a:solidFill>
                <a:srgbClr val="FF0000"/>
              </a:solidFill>
            </a:endParaRPr>
          </a:p>
          <a:p>
            <a:pPr lvl="0" algn="l" rtl="0">
              <a:buNone/>
            </a:pPr>
            <a:endParaRPr lang="en-GB" dirty="0" smtClean="0"/>
          </a:p>
          <a:p>
            <a:pPr lvl="0" algn="l" rtl="0">
              <a:buNone/>
            </a:pPr>
            <a:endParaRPr lang="ar-SA" dirty="0" smtClean="0"/>
          </a:p>
          <a:p>
            <a:pPr lvl="0" algn="l" rtl="0">
              <a:buNone/>
            </a:pPr>
            <a:r>
              <a:rPr lang="en-GB" dirty="0" smtClean="0"/>
              <a:t>EX</a:t>
            </a:r>
            <a:r>
              <a:rPr lang="en-GB" dirty="0" smtClean="0"/>
              <a:t>: </a:t>
            </a:r>
          </a:p>
          <a:p>
            <a:pPr algn="l" rtl="0">
              <a:buNone/>
            </a:pPr>
            <a:r>
              <a:rPr lang="en-GB" sz="2000" dirty="0" smtClean="0">
                <a:solidFill>
                  <a:srgbClr val="00B0F0"/>
                </a:solidFill>
                <a:latin typeface="Consolas"/>
              </a:rPr>
              <a:t>void</a:t>
            </a:r>
            <a:r>
              <a:rPr lang="en-GB" sz="2000" dirty="0" smtClean="0">
                <a:latin typeface="Consolas"/>
              </a:rPr>
              <a:t> Factorial (</a:t>
            </a:r>
            <a:r>
              <a:rPr lang="en-GB" sz="2000" dirty="0" err="1" smtClean="0">
                <a:latin typeface="Consolas"/>
              </a:rPr>
              <a:t>int</a:t>
            </a:r>
            <a:r>
              <a:rPr lang="en-GB" sz="2000" dirty="0" smtClean="0">
                <a:latin typeface="Consolas"/>
              </a:rPr>
              <a:t> x); </a:t>
            </a:r>
            <a:r>
              <a:rPr lang="en-GB" sz="2000" dirty="0" smtClean="0">
                <a:solidFill>
                  <a:srgbClr val="00B050"/>
                </a:solidFill>
                <a:latin typeface="Consolas"/>
              </a:rPr>
              <a:t>// prototype -- x is a parameter</a:t>
            </a:r>
          </a:p>
          <a:p>
            <a:pPr lvl="0" algn="l" rtl="0">
              <a:buNone/>
            </a:pPr>
            <a:endParaRPr lang="en-US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810000"/>
            <a:ext cx="1658180" cy="82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066800"/>
          </a:xfrm>
        </p:spPr>
        <p:txBody>
          <a:bodyPr/>
          <a:lstStyle/>
          <a:p>
            <a:pPr lvl="0" rtl="0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Prototype </a:t>
            </a:r>
            <a:r>
              <a:rPr lang="en-GB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VS.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Declaration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830763"/>
          </a:xfrm>
        </p:spPr>
        <p:txBody>
          <a:bodyPr>
            <a:normAutofit/>
          </a:bodyPr>
          <a:lstStyle/>
          <a:p>
            <a:pPr lvl="0" algn="l" rtl="0">
              <a:buNone/>
            </a:pPr>
            <a:endParaRPr lang="en-GB" dirty="0" smtClean="0"/>
          </a:p>
          <a:p>
            <a:pPr algn="l" rtl="0">
              <a:buNone/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Prototype :</a:t>
            </a:r>
            <a:endParaRPr lang="en-GB" sz="2000" dirty="0" smtClean="0">
              <a:solidFill>
                <a:srgbClr val="00B0F0"/>
              </a:solidFill>
              <a:latin typeface="Consolas"/>
            </a:endParaRPr>
          </a:p>
          <a:p>
            <a:pPr algn="l" rtl="0">
              <a:buNone/>
            </a:pPr>
            <a:r>
              <a:rPr lang="en-GB" sz="2000" dirty="0" smtClean="0">
                <a:solidFill>
                  <a:srgbClr val="00B0F0"/>
                </a:solidFill>
                <a:latin typeface="Consolas"/>
              </a:rPr>
              <a:t>void</a:t>
            </a:r>
            <a:r>
              <a:rPr lang="en-GB" sz="2000" dirty="0" smtClean="0">
                <a:latin typeface="Consolas"/>
              </a:rPr>
              <a:t> </a:t>
            </a:r>
            <a:r>
              <a:rPr lang="en-GB" sz="2000" dirty="0" err="1" smtClean="0">
                <a:latin typeface="Consolas"/>
              </a:rPr>
              <a:t>foo</a:t>
            </a:r>
            <a:r>
              <a:rPr lang="en-GB" sz="2000" dirty="0" smtClean="0">
                <a:latin typeface="Consolas"/>
              </a:rPr>
              <a:t>(</a:t>
            </a:r>
            <a:r>
              <a:rPr lang="en-GB" sz="2000" dirty="0" err="1" smtClean="0">
                <a:latin typeface="Consolas"/>
              </a:rPr>
              <a:t>int</a:t>
            </a:r>
            <a:r>
              <a:rPr lang="en-GB" sz="2000" dirty="0" smtClean="0">
                <a:latin typeface="Consolas"/>
              </a:rPr>
              <a:t> x); </a:t>
            </a:r>
            <a:r>
              <a:rPr lang="en-GB" sz="2000" dirty="0" smtClean="0">
                <a:solidFill>
                  <a:srgbClr val="00B050"/>
                </a:solidFill>
                <a:latin typeface="Consolas"/>
              </a:rPr>
              <a:t>// prototype -- x is a parameter</a:t>
            </a:r>
          </a:p>
          <a:p>
            <a:pPr algn="l" rtl="0">
              <a:buNone/>
            </a:pPr>
            <a:endParaRPr lang="en-GB" sz="2000" dirty="0" smtClean="0">
              <a:solidFill>
                <a:srgbClr val="00B050"/>
              </a:solidFill>
              <a:latin typeface="Consolas"/>
            </a:endParaRPr>
          </a:p>
          <a:p>
            <a:pPr algn="l" rtl="0" fontAlgn="base"/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Declaration</a:t>
            </a:r>
            <a:endParaRPr lang="en-GB" sz="2000" dirty="0" smtClean="0">
              <a:latin typeface="Consolas"/>
            </a:endParaRPr>
          </a:p>
          <a:p>
            <a:pPr algn="l" rtl="0" fontAlgn="base"/>
            <a:r>
              <a:rPr lang="en-GB" sz="2000" dirty="0" smtClean="0">
                <a:solidFill>
                  <a:srgbClr val="00B0F0"/>
                </a:solidFill>
                <a:latin typeface="Consolas"/>
              </a:rPr>
              <a:t>void</a:t>
            </a:r>
            <a:r>
              <a:rPr lang="en-GB" sz="2000" dirty="0" smtClean="0">
                <a:latin typeface="Consolas"/>
              </a:rPr>
              <a:t> </a:t>
            </a:r>
            <a:r>
              <a:rPr lang="en-GB" sz="2000" dirty="0" err="1" smtClean="0">
                <a:latin typeface="Consolas"/>
              </a:rPr>
              <a:t>foo</a:t>
            </a:r>
            <a:r>
              <a:rPr lang="en-GB" sz="2000" dirty="0" smtClean="0">
                <a:latin typeface="Consolas"/>
              </a:rPr>
              <a:t>(</a:t>
            </a:r>
            <a:r>
              <a:rPr lang="en-GB" sz="2000" dirty="0" err="1" smtClean="0">
                <a:latin typeface="Consolas"/>
              </a:rPr>
              <a:t>int</a:t>
            </a:r>
            <a:r>
              <a:rPr lang="en-GB" sz="2000" dirty="0" smtClean="0">
                <a:latin typeface="Consolas"/>
              </a:rPr>
              <a:t> x) </a:t>
            </a:r>
            <a:r>
              <a:rPr lang="en-GB" sz="2000" dirty="0" smtClean="0">
                <a:solidFill>
                  <a:srgbClr val="00B050"/>
                </a:solidFill>
                <a:latin typeface="Consolas"/>
              </a:rPr>
              <a:t>// declaration -- x is a parameter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{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Statement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.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.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.</a:t>
            </a:r>
          </a:p>
          <a:p>
            <a:pPr algn="l" rtl="0" fontAlgn="base">
              <a:buNone/>
            </a:pPr>
            <a:r>
              <a:rPr lang="en-GB" sz="2000" dirty="0" smtClean="0">
                <a:latin typeface="Consolas"/>
              </a:rPr>
              <a:t>}</a:t>
            </a:r>
          </a:p>
          <a:p>
            <a:pPr algn="l" rtl="0">
              <a:buNone/>
            </a:pPr>
            <a:endParaRPr lang="en-GB" sz="2000" dirty="0" smtClean="0">
              <a:solidFill>
                <a:srgbClr val="00B050"/>
              </a:solidFill>
              <a:latin typeface="Consolas"/>
            </a:endParaRPr>
          </a:p>
          <a:p>
            <a:pPr lvl="0" algn="l" rtl="0"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/>
          <a:lstStyle/>
          <a:p>
            <a:pPr rtl="0"/>
            <a:r>
              <a:rPr lang="en-US" dirty="0" smtClean="0"/>
              <a:t>EX: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 fontScale="70000" lnSpcReduction="20000"/>
          </a:bodyPr>
          <a:lstStyle/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#include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&lt;</a:t>
            </a:r>
            <a:r>
              <a:rPr lang="en-GB" dirty="0" err="1" smtClean="0">
                <a:solidFill>
                  <a:srgbClr val="800000"/>
                </a:solidFill>
                <a:latin typeface="Arial" pitchFamily="34" charset="0"/>
              </a:rPr>
              <a:t>iostream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&gt;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using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namespace std;</a:t>
            </a: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square (</a:t>
            </a: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x)</a:t>
            </a:r>
            <a:r>
              <a:rPr lang="ar-SA" dirty="0" smtClean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return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x*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}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Void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main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( )</a:t>
            </a:r>
            <a:r>
              <a:rPr lang="ar-SA" dirty="0" smtClean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number;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"Enter any number to Calculate the square of this number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cin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&gt;&gt;number;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"the square of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&lt;&lt;number&lt;&lt;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 is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&lt;&lt;square(number)&lt;&lt;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}</a:t>
            </a:r>
            <a:endParaRPr lang="en-GB" dirty="0">
              <a:solidFill>
                <a:srgbClr val="00CC99">
                  <a:lumMod val="50000"/>
                </a:srgb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8229600" cy="1066800"/>
          </a:xfrm>
        </p:spPr>
        <p:txBody>
          <a:bodyPr/>
          <a:lstStyle/>
          <a:p>
            <a:pPr rtl="0"/>
            <a:r>
              <a:rPr lang="en-US" dirty="0" smtClean="0"/>
              <a:t>EX: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>
            <a:normAutofit fontScale="70000" lnSpcReduction="20000"/>
          </a:bodyPr>
          <a:lstStyle/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#include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&lt;</a:t>
            </a:r>
            <a:r>
              <a:rPr lang="en-GB" dirty="0" err="1" smtClean="0">
                <a:solidFill>
                  <a:srgbClr val="800000"/>
                </a:solidFill>
                <a:latin typeface="Arial" pitchFamily="34" charset="0"/>
              </a:rPr>
              <a:t>iostream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&gt;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using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namespace std;</a:t>
            </a: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square (</a:t>
            </a: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x)</a:t>
            </a:r>
            <a:r>
              <a:rPr lang="ar-SA" dirty="0" smtClean="0">
                <a:solidFill>
                  <a:srgbClr val="000000"/>
                </a:solidFill>
                <a:latin typeface="Arial" pitchFamily="34" charset="0"/>
              </a:rPr>
              <a:t>‏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;</a:t>
            </a:r>
            <a:endParaRPr lang="ar-SA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Void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main 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( )</a:t>
            </a:r>
            <a:r>
              <a:rPr lang="ar-SA" dirty="0" smtClean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number;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"Enter any number to Calculate the square of this number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cin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&gt;&gt;number;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"the square of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&lt;&lt;number&lt;&lt;</a:t>
            </a:r>
            <a:r>
              <a:rPr lang="en-GB" dirty="0" smtClean="0">
                <a:solidFill>
                  <a:srgbClr val="800000"/>
                </a:solidFill>
                <a:latin typeface="Arial" pitchFamily="34" charset="0"/>
              </a:rPr>
              <a:t>" is "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&lt;&lt;square(number)&lt;&lt;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}</a:t>
            </a:r>
            <a:endParaRPr lang="ar-SA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square (</a:t>
            </a:r>
            <a:r>
              <a:rPr lang="en-GB" dirty="0" err="1" smtClean="0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x)</a:t>
            </a:r>
            <a:r>
              <a:rPr lang="ar-SA" dirty="0" smtClean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{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dirty="0" smtClean="0">
                <a:solidFill>
                  <a:srgbClr val="0000FF"/>
                </a:solidFill>
                <a:latin typeface="Arial" pitchFamily="34" charset="0"/>
              </a:rPr>
              <a:t>return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 x*</a:t>
            </a:r>
            <a:r>
              <a:rPr lang="en-GB" dirty="0" err="1" smtClean="0">
                <a:solidFill>
                  <a:srgbClr val="000000"/>
                </a:solidFill>
                <a:latin typeface="Arial" pitchFamily="34" charset="0"/>
              </a:rPr>
              <a:t>x</a:t>
            </a: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;	}</a:t>
            </a:r>
            <a:endParaRPr lang="en-GB" dirty="0" smtClean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endParaRPr lang="en-GB" dirty="0">
              <a:solidFill>
                <a:srgbClr val="00CC99">
                  <a:lumMod val="50000"/>
                </a:srgb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314</TotalTime>
  <Words>607</Words>
  <Application>Microsoft Office PowerPoint</Application>
  <PresentationFormat>On-screen Show (4:3)</PresentationFormat>
  <Paragraphs>200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CS1201:  Programming Language 2  </vt:lpstr>
      <vt:lpstr>Global VS Local variables </vt:lpstr>
      <vt:lpstr>Global VS Local variables </vt:lpstr>
      <vt:lpstr>Global VS Local variables </vt:lpstr>
      <vt:lpstr>Function</vt:lpstr>
      <vt:lpstr>Prototype VS. Declaration </vt:lpstr>
      <vt:lpstr>Prototype VS. Declaration </vt:lpstr>
      <vt:lpstr>EX:</vt:lpstr>
      <vt:lpstr>EX:</vt:lpstr>
      <vt:lpstr>Finding Errors in Function Code</vt:lpstr>
      <vt:lpstr>Finding Errors in Function Code</vt:lpstr>
      <vt:lpstr>Finding Errors in Function Code</vt:lpstr>
      <vt:lpstr>Finding Errors in Function Code</vt:lpstr>
      <vt:lpstr>Parameters vs Arguments</vt:lpstr>
      <vt:lpstr>methods of passing</vt:lpstr>
      <vt:lpstr> Passing arguments by value</vt:lpstr>
      <vt:lpstr> Passing arguments by value</vt:lpstr>
      <vt:lpstr> Adv. And DisAdv. Of Passing  by value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NOUF</dc:creator>
  <cp:lastModifiedBy>NOUF</cp:lastModifiedBy>
  <cp:revision>34</cp:revision>
  <dcterms:created xsi:type="dcterms:W3CDTF">2013-02-04T17:24:48Z</dcterms:created>
  <dcterms:modified xsi:type="dcterms:W3CDTF">2013-09-14T08:38:16Z</dcterms:modified>
</cp:coreProperties>
</file>