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4"/>
  </p:sldMasterIdLst>
  <p:notesMasterIdLst>
    <p:notesMasterId r:id="rId21"/>
  </p:notesMasterIdLst>
  <p:sldIdLst>
    <p:sldId id="294" r:id="rId5"/>
    <p:sldId id="295" r:id="rId6"/>
    <p:sldId id="284" r:id="rId7"/>
    <p:sldId id="274" r:id="rId8"/>
    <p:sldId id="275" r:id="rId9"/>
    <p:sldId id="276" r:id="rId10"/>
    <p:sldId id="296" r:id="rId11"/>
    <p:sldId id="277" r:id="rId12"/>
    <p:sldId id="280" r:id="rId13"/>
    <p:sldId id="288" r:id="rId14"/>
    <p:sldId id="289" r:id="rId15"/>
    <p:sldId id="297" r:id="rId16"/>
    <p:sldId id="290" r:id="rId17"/>
    <p:sldId id="291" r:id="rId18"/>
    <p:sldId id="261" r:id="rId19"/>
    <p:sldId id="26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595" autoAdjust="0"/>
  </p:normalViewPr>
  <p:slideViewPr>
    <p:cSldViewPr>
      <p:cViewPr>
        <p:scale>
          <a:sx n="75" d="100"/>
          <a:sy n="75" d="100"/>
        </p:scale>
        <p:origin x="-18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82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5C7560-7DC4-49EE-A4F9-61ECF96C608F}" type="datetimeFigureOut">
              <a:rPr lang="en-GB" smtClean="0"/>
              <a:pPr/>
              <a:t>16/09/2013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975196-E6E3-441C-B4E3-9918EE49ADC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0527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C1C23-1A07-4765-A11C-65D13EDF3034}" type="slidenum">
              <a:rPr lang="ar-SA"/>
              <a:pPr/>
              <a:t>10</a:t>
            </a:fld>
            <a:endParaRPr 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E7D1C6-5CE6-4465-83DF-3C19AD65ED2B}" type="slidenum">
              <a:rPr lang="ar-SA"/>
              <a:pPr/>
              <a:t>11</a:t>
            </a:fld>
            <a:endParaRPr lang="en-US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0EAC17-6090-4990-A30F-489A72295E12}" type="slidenum">
              <a:rPr lang="ar-SA"/>
              <a:pPr/>
              <a:t>13</a:t>
            </a:fld>
            <a:endParaRPr lang="en-US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457096" eaLnBrk="1" hangingPunct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1571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1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457096" eaLnBrk="1" hangingPunct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17763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1"/>
            <a:ext cx="5483225" cy="411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D8CA3A9-7B9B-49E1-B7A3-0DA73006C2D8}" type="datetimeFigureOut">
              <a:rPr lang="en-GB" smtClean="0"/>
              <a:pPr/>
              <a:t>16/09/2013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7AC928E-5993-4FAA-8D7C-FDEEEEEEFD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A3A9-7B9B-49E1-B7A3-0DA73006C2D8}" type="datetimeFigureOut">
              <a:rPr lang="en-GB" smtClean="0"/>
              <a:pPr/>
              <a:t>16/09/2013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C928E-5993-4FAA-8D7C-FDEEEEEEFD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A3A9-7B9B-49E1-B7A3-0DA73006C2D8}" type="datetimeFigureOut">
              <a:rPr lang="en-GB" smtClean="0"/>
              <a:pPr/>
              <a:t>16/09/2013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C928E-5993-4FAA-8D7C-FDEEEEEEFD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A3A9-7B9B-49E1-B7A3-0DA73006C2D8}" type="datetimeFigureOut">
              <a:rPr lang="en-GB" smtClean="0"/>
              <a:pPr/>
              <a:t>16/09/2013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C928E-5993-4FAA-8D7C-FDEEEEEEFD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A3A9-7B9B-49E1-B7A3-0DA73006C2D8}" type="datetimeFigureOut">
              <a:rPr lang="en-GB" smtClean="0"/>
              <a:pPr/>
              <a:t>16/09/2013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C928E-5993-4FAA-8D7C-FDEEEEEEFD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A3A9-7B9B-49E1-B7A3-0DA73006C2D8}" type="datetimeFigureOut">
              <a:rPr lang="en-GB" smtClean="0"/>
              <a:pPr/>
              <a:t>16/09/2013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C928E-5993-4FAA-8D7C-FDEEEEEEFD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D8CA3A9-7B9B-49E1-B7A3-0DA73006C2D8}" type="datetimeFigureOut">
              <a:rPr lang="en-GB" smtClean="0"/>
              <a:pPr/>
              <a:t>16/09/2013</a:t>
            </a:fld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7AC928E-5993-4FAA-8D7C-FDEEEEEEFD5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D8CA3A9-7B9B-49E1-B7A3-0DA73006C2D8}" type="datetimeFigureOut">
              <a:rPr lang="en-GB" smtClean="0"/>
              <a:pPr/>
              <a:t>16/09/2013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7AC928E-5993-4FAA-8D7C-FDEEEEEEFD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A3A9-7B9B-49E1-B7A3-0DA73006C2D8}" type="datetimeFigureOut">
              <a:rPr lang="en-GB" smtClean="0"/>
              <a:pPr/>
              <a:t>16/09/2013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C928E-5993-4FAA-8D7C-FDEEEEEEFD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A3A9-7B9B-49E1-B7A3-0DA73006C2D8}" type="datetimeFigureOut">
              <a:rPr lang="en-GB" smtClean="0"/>
              <a:pPr/>
              <a:t>16/09/2013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C928E-5993-4FAA-8D7C-FDEEEEEEFD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CA3A9-7B9B-49E1-B7A3-0DA73006C2D8}" type="datetimeFigureOut">
              <a:rPr lang="en-GB" smtClean="0"/>
              <a:pPr/>
              <a:t>16/09/2013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C928E-5993-4FAA-8D7C-FDEEEEEEFD5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D8CA3A9-7B9B-49E1-B7A3-0DA73006C2D8}" type="datetimeFigureOut">
              <a:rPr lang="en-GB" smtClean="0"/>
              <a:pPr/>
              <a:t>16/09/2013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7AC928E-5993-4FAA-8D7C-FDEEEEEEFD5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2609850"/>
          </a:xfrm>
        </p:spPr>
        <p:txBody>
          <a:bodyPr>
            <a:normAutofit fontScale="90000"/>
          </a:bodyPr>
          <a:lstStyle/>
          <a:p>
            <a:pPr algn="l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CS1201:</a:t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Programming Language 2</a:t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267200"/>
            <a:ext cx="4953000" cy="1053062"/>
          </a:xfrm>
        </p:spPr>
        <p:txBody>
          <a:bodyPr>
            <a:normAutofit/>
          </a:bodyPr>
          <a:lstStyle/>
          <a:p>
            <a:pPr algn="l" rtl="0"/>
            <a:r>
              <a:rPr lang="ar-SA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5400" dirty="0" smtClean="0">
                <a:latin typeface="Times New Roman" pitchFamily="18" charset="0"/>
                <a:cs typeface="Times New Roman" pitchFamily="18" charset="0"/>
              </a:rPr>
              <a:t>Function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 II</a:t>
            </a:r>
            <a:endParaRPr lang="ar-SA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25146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By:</a:t>
            </a:r>
            <a:r>
              <a:rPr lang="en-GB" dirty="0" err="1">
                <a:solidFill>
                  <a:schemeClr val="bg1"/>
                </a:solidFill>
                <a:latin typeface="Times New Roman" pitchFamily="18" charset="0"/>
              </a:rPr>
              <a:t>Nouf</a:t>
            </a:r>
            <a:r>
              <a:rPr lang="en-GB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bg1"/>
                </a:solidFill>
                <a:latin typeface="Times New Roman" pitchFamily="18" charset="0"/>
              </a:rPr>
              <a:t>Aljaffan</a:t>
            </a:r>
            <a:endParaRPr lang="en-GB" dirty="0">
              <a:solidFill>
                <a:schemeClr val="bg1"/>
              </a:solidFill>
              <a:latin typeface="Times New Roman" pitchFamily="18" charset="0"/>
            </a:endParaRPr>
          </a:p>
          <a:p>
            <a:pPr algn="l"/>
            <a:r>
              <a:rPr lang="en-US" b="1" dirty="0">
                <a:solidFill>
                  <a:schemeClr val="bg1"/>
                </a:solidFill>
              </a:rPr>
              <a:t>Edited</a:t>
            </a:r>
            <a:r>
              <a:rPr lang="en-US" b="1" dirty="0"/>
              <a:t> </a:t>
            </a:r>
            <a:r>
              <a:rPr lang="en-US" dirty="0" smtClean="0">
                <a:solidFill>
                  <a:schemeClr val="bg1"/>
                </a:solidFill>
              </a:rPr>
              <a:t>by : </a:t>
            </a:r>
            <a:r>
              <a:rPr lang="en-US" dirty="0" err="1" smtClean="0">
                <a:solidFill>
                  <a:schemeClr val="bg1"/>
                </a:solidFill>
              </a:rPr>
              <a:t>Nouf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Almunyif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76672"/>
            <a:ext cx="8229600" cy="1066800"/>
          </a:xfrm>
        </p:spPr>
        <p:txBody>
          <a:bodyPr/>
          <a:lstStyle/>
          <a:p>
            <a:pPr algn="l" rtl="0"/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Recursion and Recursive Functions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Main calls another function…..normal</a:t>
            </a:r>
          </a:p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A function calls another function2….normal</a:t>
            </a:r>
          </a:p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A function calls itself ?! Possible??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US" dirty="0" smtClean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YES</a:t>
            </a:r>
            <a:endParaRPr lang="en-US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buFontTx/>
              <a:buNone/>
            </a:pPr>
            <a:r>
              <a:rPr lang="en-US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A recursive function is one that call itself.</a:t>
            </a:r>
          </a:p>
        </p:txBody>
      </p:sp>
    </p:spTree>
    <p:extLst>
      <p:ext uri="{BB962C8B-B14F-4D97-AF65-F5344CB8AC3E}">
        <p14:creationId xmlns:p14="http://schemas.microsoft.com/office/powerpoint/2010/main" val="23772404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04664"/>
            <a:ext cx="8229600" cy="1066800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Finding Factorial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5! = 5*4*3*2*1 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762000" y="1371600"/>
            <a:ext cx="12954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5!</a:t>
            </a:r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>
            <a:off x="1371600" y="1828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1143000" y="2362200"/>
            <a:ext cx="14478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5*4!</a:t>
            </a:r>
          </a:p>
        </p:txBody>
      </p:sp>
      <p:sp>
        <p:nvSpPr>
          <p:cNvPr id="30728" name="Line 8"/>
          <p:cNvSpPr>
            <a:spLocks noChangeShapeType="1"/>
          </p:cNvSpPr>
          <p:nvPr/>
        </p:nvSpPr>
        <p:spPr bwMode="auto">
          <a:xfrm>
            <a:off x="2438400" y="28194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1447800" y="3352800"/>
            <a:ext cx="15240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4*3!</a:t>
            </a:r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1905000" y="4191000"/>
            <a:ext cx="17526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3*2!</a:t>
            </a:r>
          </a:p>
        </p:txBody>
      </p:sp>
      <p:sp>
        <p:nvSpPr>
          <p:cNvPr id="30731" name="Line 11"/>
          <p:cNvSpPr>
            <a:spLocks noChangeShapeType="1"/>
          </p:cNvSpPr>
          <p:nvPr/>
        </p:nvSpPr>
        <p:spPr bwMode="auto">
          <a:xfrm>
            <a:off x="2895600" y="3810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32" name="Line 12"/>
          <p:cNvSpPr>
            <a:spLocks noChangeShapeType="1"/>
          </p:cNvSpPr>
          <p:nvPr/>
        </p:nvSpPr>
        <p:spPr bwMode="auto">
          <a:xfrm>
            <a:off x="3581400" y="4648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2590800" y="5105400"/>
            <a:ext cx="1295400" cy="533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2*1!</a:t>
            </a:r>
          </a:p>
        </p:txBody>
      </p:sp>
      <p:sp>
        <p:nvSpPr>
          <p:cNvPr id="30734" name="Line 14"/>
          <p:cNvSpPr>
            <a:spLocks noChangeShapeType="1"/>
          </p:cNvSpPr>
          <p:nvPr/>
        </p:nvSpPr>
        <p:spPr bwMode="auto">
          <a:xfrm>
            <a:off x="3733800" y="5638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2743200" y="6096000"/>
            <a:ext cx="12954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30736" name="Rectangle 16"/>
          <p:cNvSpPr>
            <a:spLocks noChangeArrowheads="1"/>
          </p:cNvSpPr>
          <p:nvPr/>
        </p:nvSpPr>
        <p:spPr bwMode="auto">
          <a:xfrm>
            <a:off x="4381500" y="1524000"/>
            <a:ext cx="12954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5!</a:t>
            </a:r>
          </a:p>
        </p:txBody>
      </p:sp>
      <p:sp>
        <p:nvSpPr>
          <p:cNvPr id="30737" name="Rectangle 17"/>
          <p:cNvSpPr>
            <a:spLocks noChangeArrowheads="1"/>
          </p:cNvSpPr>
          <p:nvPr/>
        </p:nvSpPr>
        <p:spPr bwMode="auto">
          <a:xfrm>
            <a:off x="4762500" y="2514600"/>
            <a:ext cx="14478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5*4!</a:t>
            </a:r>
          </a:p>
        </p:txBody>
      </p:sp>
      <p:sp>
        <p:nvSpPr>
          <p:cNvPr id="30738" name="Rectangle 18"/>
          <p:cNvSpPr>
            <a:spLocks noChangeArrowheads="1"/>
          </p:cNvSpPr>
          <p:nvPr/>
        </p:nvSpPr>
        <p:spPr bwMode="auto">
          <a:xfrm>
            <a:off x="5067300" y="3505200"/>
            <a:ext cx="15240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4*3!</a:t>
            </a:r>
          </a:p>
        </p:txBody>
      </p:sp>
      <p:sp>
        <p:nvSpPr>
          <p:cNvPr id="30739" name="Rectangle 19"/>
          <p:cNvSpPr>
            <a:spLocks noChangeArrowheads="1"/>
          </p:cNvSpPr>
          <p:nvPr/>
        </p:nvSpPr>
        <p:spPr bwMode="auto">
          <a:xfrm>
            <a:off x="5524500" y="4343400"/>
            <a:ext cx="17526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3*2!</a:t>
            </a:r>
          </a:p>
        </p:txBody>
      </p:sp>
      <p:sp>
        <p:nvSpPr>
          <p:cNvPr id="30740" name="Rectangle 20"/>
          <p:cNvSpPr>
            <a:spLocks noChangeArrowheads="1"/>
          </p:cNvSpPr>
          <p:nvPr/>
        </p:nvSpPr>
        <p:spPr bwMode="auto">
          <a:xfrm>
            <a:off x="6210300" y="5257800"/>
            <a:ext cx="1295400" cy="533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2*1!</a:t>
            </a:r>
          </a:p>
        </p:txBody>
      </p:sp>
      <p:sp>
        <p:nvSpPr>
          <p:cNvPr id="30741" name="Rectangle 21"/>
          <p:cNvSpPr>
            <a:spLocks noChangeArrowheads="1"/>
          </p:cNvSpPr>
          <p:nvPr/>
        </p:nvSpPr>
        <p:spPr bwMode="auto">
          <a:xfrm>
            <a:off x="6362700" y="6248400"/>
            <a:ext cx="1295400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30742" name="Line 22"/>
          <p:cNvSpPr>
            <a:spLocks noChangeShapeType="1"/>
          </p:cNvSpPr>
          <p:nvPr/>
        </p:nvSpPr>
        <p:spPr bwMode="auto">
          <a:xfrm flipV="1">
            <a:off x="7315200" y="57912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43" name="Line 23"/>
          <p:cNvSpPr>
            <a:spLocks noChangeShapeType="1"/>
          </p:cNvSpPr>
          <p:nvPr/>
        </p:nvSpPr>
        <p:spPr bwMode="auto">
          <a:xfrm flipV="1">
            <a:off x="6629400" y="4648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44" name="Line 24"/>
          <p:cNvSpPr>
            <a:spLocks noChangeShapeType="1"/>
          </p:cNvSpPr>
          <p:nvPr/>
        </p:nvSpPr>
        <p:spPr bwMode="auto">
          <a:xfrm flipV="1">
            <a:off x="6019800" y="3962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45" name="Line 25"/>
          <p:cNvSpPr>
            <a:spLocks noChangeShapeType="1"/>
          </p:cNvSpPr>
          <p:nvPr/>
        </p:nvSpPr>
        <p:spPr bwMode="auto">
          <a:xfrm flipV="1">
            <a:off x="5638800" y="2895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46" name="Line 26"/>
          <p:cNvSpPr>
            <a:spLocks noChangeShapeType="1"/>
          </p:cNvSpPr>
          <p:nvPr/>
        </p:nvSpPr>
        <p:spPr bwMode="auto">
          <a:xfrm flipV="1">
            <a:off x="5257800" y="19812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747" name="Rectangle 27"/>
          <p:cNvSpPr>
            <a:spLocks noChangeArrowheads="1"/>
          </p:cNvSpPr>
          <p:nvPr/>
        </p:nvSpPr>
        <p:spPr bwMode="auto">
          <a:xfrm>
            <a:off x="5791200" y="1524000"/>
            <a:ext cx="25146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Final value=120</a:t>
            </a:r>
          </a:p>
        </p:txBody>
      </p:sp>
      <p:sp>
        <p:nvSpPr>
          <p:cNvPr id="30748" name="Rectangle 28"/>
          <p:cNvSpPr>
            <a:spLocks noChangeArrowheads="1"/>
          </p:cNvSpPr>
          <p:nvPr/>
        </p:nvSpPr>
        <p:spPr bwMode="auto">
          <a:xfrm>
            <a:off x="7772400" y="5867400"/>
            <a:ext cx="10668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/>
            <a:r>
              <a:rPr lang="en-US" sz="240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30749" name="Rectangle 29"/>
          <p:cNvSpPr>
            <a:spLocks noChangeArrowheads="1"/>
          </p:cNvSpPr>
          <p:nvPr/>
        </p:nvSpPr>
        <p:spPr bwMode="auto">
          <a:xfrm>
            <a:off x="6781800" y="4876800"/>
            <a:ext cx="23622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/>
            <a:r>
              <a:rPr lang="en-US">
                <a:latin typeface="Times New Roman" pitchFamily="18" charset="0"/>
                <a:cs typeface="Times New Roman" pitchFamily="18" charset="0"/>
              </a:rPr>
              <a:t>2!=2*1=2 returned</a:t>
            </a:r>
          </a:p>
        </p:txBody>
      </p:sp>
      <p:sp>
        <p:nvSpPr>
          <p:cNvPr id="30750" name="Rectangle 30"/>
          <p:cNvSpPr>
            <a:spLocks noChangeArrowheads="1"/>
          </p:cNvSpPr>
          <p:nvPr/>
        </p:nvSpPr>
        <p:spPr bwMode="auto">
          <a:xfrm>
            <a:off x="6477000" y="3962400"/>
            <a:ext cx="23622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/>
            <a:r>
              <a:rPr lang="en-US">
                <a:latin typeface="Times New Roman" pitchFamily="18" charset="0"/>
                <a:cs typeface="Times New Roman" pitchFamily="18" charset="0"/>
              </a:rPr>
              <a:t>3!=3*2=6 returned</a:t>
            </a:r>
          </a:p>
        </p:txBody>
      </p:sp>
      <p:sp>
        <p:nvSpPr>
          <p:cNvPr id="30751" name="Rectangle 31"/>
          <p:cNvSpPr>
            <a:spLocks noChangeArrowheads="1"/>
          </p:cNvSpPr>
          <p:nvPr/>
        </p:nvSpPr>
        <p:spPr bwMode="auto">
          <a:xfrm>
            <a:off x="5867400" y="3124200"/>
            <a:ext cx="23622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/>
            <a:r>
              <a:rPr lang="en-US">
                <a:latin typeface="Times New Roman" pitchFamily="18" charset="0"/>
                <a:cs typeface="Times New Roman" pitchFamily="18" charset="0"/>
              </a:rPr>
              <a:t>4!=4*6=24 returned</a:t>
            </a:r>
          </a:p>
        </p:txBody>
      </p:sp>
      <p:sp>
        <p:nvSpPr>
          <p:cNvPr id="30752" name="Rectangle 32"/>
          <p:cNvSpPr>
            <a:spLocks noChangeArrowheads="1"/>
          </p:cNvSpPr>
          <p:nvPr/>
        </p:nvSpPr>
        <p:spPr bwMode="auto">
          <a:xfrm>
            <a:off x="5486400" y="2133600"/>
            <a:ext cx="2362200" cy="3048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0"/>
            <a:r>
              <a:rPr lang="en-US">
                <a:latin typeface="Times New Roman" pitchFamily="18" charset="0"/>
                <a:cs typeface="Times New Roman" pitchFamily="18" charset="0"/>
              </a:rPr>
              <a:t>5!=5*24=120  returned</a:t>
            </a:r>
          </a:p>
        </p:txBody>
      </p:sp>
    </p:spTree>
    <p:extLst>
      <p:ext uri="{BB962C8B-B14F-4D97-AF65-F5344CB8AC3E}">
        <p14:creationId xmlns:p14="http://schemas.microsoft.com/office/powerpoint/2010/main" val="3293302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0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0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0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0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0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0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0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0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0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0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0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0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30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30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5" grpId="0" animBg="1"/>
      <p:bldP spid="30726" grpId="0" animBg="1"/>
      <p:bldP spid="30727" grpId="0" animBg="1"/>
      <p:bldP spid="30728" grpId="0" animBg="1"/>
      <p:bldP spid="30729" grpId="0" animBg="1"/>
      <p:bldP spid="30730" grpId="0" animBg="1"/>
      <p:bldP spid="30731" grpId="0" animBg="1"/>
      <p:bldP spid="30732" grpId="0" animBg="1"/>
      <p:bldP spid="30733" grpId="0" animBg="1"/>
      <p:bldP spid="30734" grpId="0" animBg="1"/>
      <p:bldP spid="30735" grpId="0" animBg="1"/>
      <p:bldP spid="30736" grpId="0" animBg="1"/>
      <p:bldP spid="30737" grpId="0" animBg="1"/>
      <p:bldP spid="30738" grpId="0" animBg="1"/>
      <p:bldP spid="30739" grpId="0" animBg="1"/>
      <p:bldP spid="30740" grpId="0" animBg="1"/>
      <p:bldP spid="30741" grpId="0" animBg="1"/>
      <p:bldP spid="30742" grpId="0" animBg="1"/>
      <p:bldP spid="30743" grpId="0" animBg="1"/>
      <p:bldP spid="30744" grpId="0" animBg="1"/>
      <p:bldP spid="30745" grpId="0" animBg="1"/>
      <p:bldP spid="30746" grpId="0" animBg="1"/>
      <p:bldP spid="30747" grpId="0" animBg="1"/>
      <p:bldP spid="30748" grpId="0" animBg="1"/>
      <p:bldP spid="30749" grpId="0" animBg="1"/>
      <p:bldP spid="30750" grpId="0" animBg="1"/>
      <p:bldP spid="30751" grpId="0" animBg="1"/>
      <p:bldP spid="3075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066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Finding Factorial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229600" cy="5544616"/>
          </a:xfrm>
        </p:spPr>
        <p:txBody>
          <a:bodyPr>
            <a:normAutofit/>
          </a:bodyPr>
          <a:lstStyle/>
          <a:p>
            <a:pPr algn="l" rtl="0"/>
            <a:r>
              <a:rPr lang="en-US" sz="2000" dirty="0" smtClean="0"/>
              <a:t>#</a:t>
            </a:r>
            <a:r>
              <a:rPr lang="en-US" sz="2000" dirty="0" err="1" smtClean="0"/>
              <a:t>incloud</a:t>
            </a:r>
            <a:r>
              <a:rPr lang="en-US" sz="2000" dirty="0" smtClean="0"/>
              <a:t> &lt;</a:t>
            </a:r>
            <a:r>
              <a:rPr lang="en-US" sz="2000" dirty="0" err="1" smtClean="0"/>
              <a:t>iostream</a:t>
            </a:r>
            <a:r>
              <a:rPr lang="en-US" sz="2000" dirty="0" smtClean="0"/>
              <a:t>&gt;;</a:t>
            </a:r>
          </a:p>
          <a:p>
            <a:pPr algn="l" rtl="0"/>
            <a:r>
              <a:rPr lang="en-US" sz="2000" dirty="0" smtClean="0"/>
              <a:t>Using </a:t>
            </a:r>
            <a:r>
              <a:rPr lang="en-US" sz="2000" dirty="0" err="1" smtClean="0"/>
              <a:t>nampespace</a:t>
            </a:r>
            <a:r>
              <a:rPr lang="en-US" sz="2000" dirty="0" smtClean="0"/>
              <a:t> std;</a:t>
            </a:r>
          </a:p>
          <a:p>
            <a:pPr algn="l" rtl="0"/>
            <a:r>
              <a:rPr lang="en-US" sz="2000" dirty="0" err="1" smtClean="0"/>
              <a:t>int</a:t>
            </a:r>
            <a:r>
              <a:rPr lang="en-US" sz="2000" dirty="0" smtClean="0"/>
              <a:t> main() {</a:t>
            </a:r>
          </a:p>
          <a:p>
            <a:pPr algn="l" rtl="0"/>
            <a:r>
              <a:rPr lang="en-US" sz="2000" dirty="0" smtClean="0"/>
              <a:t> </a:t>
            </a:r>
            <a:r>
              <a:rPr lang="en-US" sz="2000" dirty="0" err="1" smtClean="0"/>
              <a:t>int</a:t>
            </a:r>
            <a:r>
              <a:rPr lang="en-US" sz="2000" dirty="0" smtClean="0"/>
              <a:t> </a:t>
            </a:r>
            <a:r>
              <a:rPr lang="en-US" sz="2000" dirty="0" err="1" smtClean="0"/>
              <a:t>n,factorial,i</a:t>
            </a:r>
            <a:r>
              <a:rPr lang="en-US" sz="2000" dirty="0" smtClean="0"/>
              <a:t>;</a:t>
            </a:r>
          </a:p>
          <a:p>
            <a:pPr algn="l" rtl="0"/>
            <a:r>
              <a:rPr lang="en-US" sz="2000" dirty="0" smtClean="0"/>
              <a:t> </a:t>
            </a:r>
            <a:r>
              <a:rPr lang="en-US" sz="2000" dirty="0" err="1" smtClean="0"/>
              <a:t>cout</a:t>
            </a:r>
            <a:r>
              <a:rPr lang="en-US" sz="2000" dirty="0" smtClean="0"/>
              <a:t> &lt;&lt; "Enter a positive integer: "; </a:t>
            </a:r>
          </a:p>
          <a:p>
            <a:pPr algn="l" rtl="0"/>
            <a:r>
              <a:rPr lang="en-US" sz="2000" dirty="0" err="1" smtClean="0"/>
              <a:t>cin</a:t>
            </a:r>
            <a:r>
              <a:rPr lang="en-US" sz="2000" dirty="0" smtClean="0"/>
              <a:t> &gt;&gt; n; </a:t>
            </a:r>
          </a:p>
          <a:p>
            <a:pPr algn="l" rtl="0"/>
            <a:r>
              <a:rPr lang="en-US" sz="2000" dirty="0" smtClean="0"/>
              <a:t>for (</a:t>
            </a:r>
            <a:r>
              <a:rPr lang="en-US" sz="2000" dirty="0" err="1" smtClean="0"/>
              <a:t>i</a:t>
            </a:r>
            <a:r>
              <a:rPr lang="en-US" sz="2000" dirty="0" smtClean="0"/>
              <a:t> = 1; </a:t>
            </a:r>
            <a:r>
              <a:rPr lang="en-US" sz="2000" dirty="0" err="1" smtClean="0"/>
              <a:t>i</a:t>
            </a:r>
            <a:r>
              <a:rPr lang="en-US" sz="2000" dirty="0" smtClean="0"/>
              <a:t> &lt;= n; </a:t>
            </a:r>
            <a:r>
              <a:rPr lang="en-US" sz="2000" dirty="0" err="1" smtClean="0"/>
              <a:t>i</a:t>
            </a:r>
            <a:r>
              <a:rPr lang="en-US" sz="2000" dirty="0" smtClean="0"/>
              <a:t>++)</a:t>
            </a:r>
          </a:p>
          <a:p>
            <a:pPr lvl="1" algn="l" rtl="0"/>
            <a:r>
              <a:rPr lang="en-US" sz="1800" dirty="0" smtClean="0"/>
              <a:t>{ if (</a:t>
            </a:r>
            <a:r>
              <a:rPr lang="en-US" sz="1800" dirty="0" err="1" smtClean="0"/>
              <a:t>i</a:t>
            </a:r>
            <a:r>
              <a:rPr lang="en-US" sz="1800" dirty="0" smtClean="0"/>
              <a:t> == 1) </a:t>
            </a:r>
          </a:p>
          <a:p>
            <a:pPr lvl="1" algn="l" rtl="0"/>
            <a:r>
              <a:rPr lang="en-US" sz="1800" dirty="0" smtClean="0"/>
              <a:t>factorial = 1; </a:t>
            </a:r>
          </a:p>
          <a:p>
            <a:pPr lvl="1" algn="l" rtl="0"/>
            <a:r>
              <a:rPr lang="en-US" sz="1800" dirty="0" smtClean="0"/>
              <a:t>Else</a:t>
            </a:r>
          </a:p>
          <a:p>
            <a:pPr lvl="1" algn="l" rtl="0"/>
            <a:r>
              <a:rPr lang="en-US" sz="1800" dirty="0" smtClean="0"/>
              <a:t> factorial = factorial * </a:t>
            </a:r>
            <a:r>
              <a:rPr lang="en-US" sz="1800" dirty="0" err="1" smtClean="0"/>
              <a:t>i</a:t>
            </a:r>
            <a:r>
              <a:rPr lang="en-US" sz="1800" dirty="0" smtClean="0"/>
              <a:t>;</a:t>
            </a:r>
          </a:p>
          <a:p>
            <a:pPr lvl="1" algn="l" rtl="0"/>
            <a:r>
              <a:rPr lang="en-US" sz="1800" dirty="0" smtClean="0"/>
              <a:t>}</a:t>
            </a:r>
          </a:p>
          <a:p>
            <a:pPr algn="l" rtl="0"/>
            <a:r>
              <a:rPr lang="en-US" sz="2000" dirty="0" smtClean="0"/>
              <a:t> </a:t>
            </a:r>
            <a:r>
              <a:rPr lang="en-US" sz="2000" dirty="0" err="1" smtClean="0"/>
              <a:t>cout</a:t>
            </a:r>
            <a:r>
              <a:rPr lang="en-US" sz="2000" dirty="0" smtClean="0"/>
              <a:t> &lt;&lt; "The factorial of " &lt;&lt; n &lt;&lt; " is " &lt;&lt; factorial &lt;&lt; </a:t>
            </a:r>
            <a:r>
              <a:rPr lang="en-US" sz="2000" dirty="0" err="1" smtClean="0"/>
              <a:t>endl</a:t>
            </a:r>
            <a:r>
              <a:rPr lang="en-US" sz="2000" dirty="0" smtClean="0"/>
              <a:t>; </a:t>
            </a:r>
          </a:p>
          <a:p>
            <a:pPr algn="l" rtl="0"/>
            <a:r>
              <a:rPr lang="en-US" sz="2000" dirty="0" smtClean="0"/>
              <a:t>Return 0 ;</a:t>
            </a:r>
          </a:p>
          <a:p>
            <a:pPr algn="l" rtl="0"/>
            <a:r>
              <a:rPr lang="en-US" sz="2000" dirty="0" smtClean="0"/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Rectangle 6"/>
          <p:cNvSpPr>
            <a:spLocks noGrp="1" noChangeArrowheads="1"/>
          </p:cNvSpPr>
          <p:nvPr>
            <p:ph type="title"/>
          </p:nvPr>
        </p:nvSpPr>
        <p:spPr>
          <a:xfrm>
            <a:off x="251520" y="260648"/>
            <a:ext cx="8229600" cy="1066800"/>
          </a:xfrm>
          <a:noFill/>
          <a:ln/>
        </p:spPr>
        <p:txBody>
          <a:bodyPr>
            <a:normAutofit/>
          </a:bodyPr>
          <a:lstStyle/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Finding Factorial Recursively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0" y="1196752"/>
            <a:ext cx="8229600" cy="566124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//Recursive factorial Function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#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include&lt;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iostream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&gt;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80000"/>
              </a:lnSpc>
              <a:buFontTx/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long factorial(long N);</a:t>
            </a:r>
            <a:endParaRPr lang="en-US" sz="2000" dirty="0">
              <a:solidFill>
                <a:srgbClr val="33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main()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num;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cout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&lt;&lt;“Enter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 positive integer:”;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cin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&gt;&gt;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num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cout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&lt;&lt;“factorial=“&lt;&lt;factorial(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num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return 0;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long factorial(long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if (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&lt;= 1) </a:t>
            </a:r>
            <a:r>
              <a:rPr lang="en-US" sz="2000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//the base case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	return  1;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else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		return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* factorial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- 1);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4211960" y="1052736"/>
            <a:ext cx="4716016" cy="5589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4283968" y="2348880"/>
            <a:ext cx="2520280" cy="7200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N=4</a:t>
            </a:r>
          </a:p>
          <a:p>
            <a:pPr algn="ctr"/>
            <a:r>
              <a:rPr lang="en-US" dirty="0" err="1" smtClean="0"/>
              <a:t>Retrun</a:t>
            </a:r>
            <a:r>
              <a:rPr lang="en-US" dirty="0" smtClean="0"/>
              <a:t>  4 *factorial(3)</a:t>
            </a:r>
            <a:endParaRPr lang="ar-SA" dirty="0"/>
          </a:p>
        </p:txBody>
      </p:sp>
      <p:sp>
        <p:nvSpPr>
          <p:cNvPr id="6" name="Rounded Rectangle 5"/>
          <p:cNvSpPr/>
          <p:nvPr/>
        </p:nvSpPr>
        <p:spPr>
          <a:xfrm>
            <a:off x="4283968" y="3212976"/>
            <a:ext cx="2520280" cy="7200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N=3</a:t>
            </a:r>
          </a:p>
          <a:p>
            <a:pPr algn="ctr"/>
            <a:r>
              <a:rPr lang="en-US" dirty="0" err="1" smtClean="0"/>
              <a:t>Retrun</a:t>
            </a:r>
            <a:r>
              <a:rPr lang="en-US" dirty="0" smtClean="0"/>
              <a:t>  3 *factorial(2)</a:t>
            </a:r>
            <a:endParaRPr lang="ar-SA" dirty="0"/>
          </a:p>
        </p:txBody>
      </p:sp>
      <p:sp>
        <p:nvSpPr>
          <p:cNvPr id="7" name="Rounded Rectangle 6"/>
          <p:cNvSpPr/>
          <p:nvPr/>
        </p:nvSpPr>
        <p:spPr>
          <a:xfrm>
            <a:off x="4283968" y="4149080"/>
            <a:ext cx="2520280" cy="7200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N=2</a:t>
            </a:r>
          </a:p>
          <a:p>
            <a:pPr algn="ctr"/>
            <a:r>
              <a:rPr lang="en-US" dirty="0" err="1" smtClean="0"/>
              <a:t>Retrun</a:t>
            </a:r>
            <a:r>
              <a:rPr lang="en-US" dirty="0" smtClean="0"/>
              <a:t>  2 *factorial(1)</a:t>
            </a:r>
            <a:endParaRPr lang="ar-SA" dirty="0"/>
          </a:p>
        </p:txBody>
      </p:sp>
      <p:sp>
        <p:nvSpPr>
          <p:cNvPr id="8" name="Rounded Rectangle 7"/>
          <p:cNvSpPr/>
          <p:nvPr/>
        </p:nvSpPr>
        <p:spPr>
          <a:xfrm>
            <a:off x="4283968" y="5085184"/>
            <a:ext cx="2520280" cy="7200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N=1</a:t>
            </a:r>
          </a:p>
          <a:p>
            <a:pPr algn="ctr"/>
            <a:r>
              <a:rPr lang="en-US" dirty="0" err="1" smtClean="0"/>
              <a:t>Retrun</a:t>
            </a:r>
            <a:r>
              <a:rPr lang="en-US" dirty="0" smtClean="0"/>
              <a:t>  1</a:t>
            </a:r>
            <a:endParaRPr lang="ar-SA" dirty="0"/>
          </a:p>
        </p:txBody>
      </p:sp>
      <p:sp>
        <p:nvSpPr>
          <p:cNvPr id="9" name="Rectangle 8"/>
          <p:cNvSpPr/>
          <p:nvPr/>
        </p:nvSpPr>
        <p:spPr>
          <a:xfrm>
            <a:off x="4283968" y="1124744"/>
            <a:ext cx="4248472" cy="115212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Enter a positive integer :   4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ar-SA" dirty="0"/>
          </a:p>
        </p:txBody>
      </p:sp>
      <p:cxnSp>
        <p:nvCxnSpPr>
          <p:cNvPr id="23" name="Curved Connector 22"/>
          <p:cNvCxnSpPr>
            <a:stCxn id="7" idx="3"/>
          </p:cNvCxnSpPr>
          <p:nvPr/>
        </p:nvCxnSpPr>
        <p:spPr>
          <a:xfrm>
            <a:off x="6804248" y="4509120"/>
            <a:ext cx="1588" cy="792088"/>
          </a:xfrm>
          <a:prstGeom prst="curvedConnector4">
            <a:avLst>
              <a:gd name="adj1" fmla="val 28790941"/>
              <a:gd name="adj2" fmla="val 7272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urved Connector 22"/>
          <p:cNvCxnSpPr/>
          <p:nvPr/>
        </p:nvCxnSpPr>
        <p:spPr>
          <a:xfrm>
            <a:off x="6804248" y="3501008"/>
            <a:ext cx="1588" cy="792088"/>
          </a:xfrm>
          <a:prstGeom prst="curvedConnector4">
            <a:avLst>
              <a:gd name="adj1" fmla="val 28790941"/>
              <a:gd name="adj2" fmla="val 7272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2"/>
          <p:cNvCxnSpPr/>
          <p:nvPr/>
        </p:nvCxnSpPr>
        <p:spPr>
          <a:xfrm>
            <a:off x="6804248" y="2564904"/>
            <a:ext cx="1588" cy="792088"/>
          </a:xfrm>
          <a:prstGeom prst="curvedConnector4">
            <a:avLst>
              <a:gd name="adj1" fmla="val 28790941"/>
              <a:gd name="adj2" fmla="val 7272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7380312" y="4653136"/>
            <a:ext cx="648072" cy="72008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1</a:t>
            </a:r>
            <a:endParaRPr lang="ar-SA" dirty="0">
              <a:solidFill>
                <a:schemeClr val="accent4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220072" y="4509120"/>
            <a:ext cx="151216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2*1 = 2</a:t>
            </a:r>
            <a:endParaRPr lang="ar-SA" dirty="0"/>
          </a:p>
        </p:txBody>
      </p:sp>
      <p:sp>
        <p:nvSpPr>
          <p:cNvPr id="33" name="Oval 32"/>
          <p:cNvSpPr/>
          <p:nvPr/>
        </p:nvSpPr>
        <p:spPr>
          <a:xfrm>
            <a:off x="7380312" y="3429000"/>
            <a:ext cx="648072" cy="72008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2</a:t>
            </a:r>
            <a:endParaRPr lang="ar-SA" dirty="0">
              <a:solidFill>
                <a:schemeClr val="accent4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220072" y="3573016"/>
            <a:ext cx="144016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3*2 =6</a:t>
            </a:r>
            <a:endParaRPr lang="ar-SA" dirty="0"/>
          </a:p>
        </p:txBody>
      </p:sp>
      <p:sp>
        <p:nvSpPr>
          <p:cNvPr id="35" name="Oval 34"/>
          <p:cNvSpPr/>
          <p:nvPr/>
        </p:nvSpPr>
        <p:spPr>
          <a:xfrm>
            <a:off x="7380312" y="2420888"/>
            <a:ext cx="648072" cy="72008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accent4"/>
                </a:solidFill>
              </a:rPr>
              <a:t>6</a:t>
            </a:r>
            <a:endParaRPr lang="ar-SA" dirty="0">
              <a:solidFill>
                <a:schemeClr val="accent4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220072" y="2708920"/>
            <a:ext cx="144016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4*6=24</a:t>
            </a:r>
            <a:endParaRPr lang="ar-SA" dirty="0"/>
          </a:p>
        </p:txBody>
      </p:sp>
      <p:sp>
        <p:nvSpPr>
          <p:cNvPr id="37" name="Rectangle 36"/>
          <p:cNvSpPr/>
          <p:nvPr/>
        </p:nvSpPr>
        <p:spPr>
          <a:xfrm>
            <a:off x="4427984" y="1772816"/>
            <a:ext cx="2736304" cy="3600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/>
              <a:t>Factorial = 24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46231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build="allAtOnce" animBg="1"/>
      <p:bldP spid="30" grpId="0" animBg="1"/>
      <p:bldP spid="31" grpId="0" animBg="1"/>
      <p:bldP spid="33" grpId="1" animBg="1"/>
      <p:bldP spid="34" grpId="0" animBg="1"/>
      <p:bldP spid="35" grpId="0" animBg="1"/>
      <p:bldP spid="36" grpId="0" animBg="1"/>
      <p:bldP spid="3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9" name="Rectangle 5"/>
          <p:cNvSpPr>
            <a:spLocks noGrp="1" noChangeArrowheads="1"/>
          </p:cNvSpPr>
          <p:nvPr>
            <p:ph type="title"/>
          </p:nvPr>
        </p:nvSpPr>
        <p:spPr>
          <a:xfrm>
            <a:off x="323528" y="260648"/>
            <a:ext cx="8229600" cy="922784"/>
          </a:xfrm>
          <a:noFill/>
          <a:ln/>
        </p:spPr>
        <p:txBody>
          <a:bodyPr>
            <a:normAutofit/>
          </a:bodyPr>
          <a:lstStyle/>
          <a:p>
            <a:pPr algn="l" rtl="0"/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Function Overloading</a:t>
            </a:r>
          </a:p>
        </p:txBody>
      </p:sp>
      <p:sp>
        <p:nvSpPr>
          <p:cNvPr id="144388" name="Rectangle 4"/>
          <p:cNvSpPr>
            <a:spLocks noGrp="1" noChangeArrowheads="1"/>
          </p:cNvSpPr>
          <p:nvPr>
            <p:ph idx="1"/>
          </p:nvPr>
        </p:nvSpPr>
        <p:spPr>
          <a:xfrm>
            <a:off x="251520" y="1340768"/>
            <a:ext cx="8435280" cy="5233768"/>
          </a:xfrm>
          <a:noFill/>
          <a:ln/>
        </p:spPr>
        <p:txBody>
          <a:bodyPr/>
          <a:lstStyle/>
          <a:p>
            <a:pPr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Function overloading</a:t>
            </a:r>
          </a:p>
          <a:p>
            <a:pPr lvl="1"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Functions with same name and different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parameters or return data type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 algn="l" rtl="0"/>
            <a:r>
              <a:rPr lang="en-US" dirty="0">
                <a:latin typeface="Times New Roman" pitchFamily="18" charset="0"/>
                <a:cs typeface="Times New Roman" pitchFamily="18" charset="0"/>
              </a:rPr>
              <a:t>Should perform similar tasks </a:t>
            </a:r>
          </a:p>
          <a:p>
            <a:pPr lvl="2" algn="l" rtl="0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I.e., function to square 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and function to square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float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</a:t>
            </a:r>
          </a:p>
          <a:p>
            <a:pPr lvl="2" algn="l" rtl="0">
              <a:buFontTx/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square(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x) {return x * x;}</a:t>
            </a:r>
          </a:p>
          <a:p>
            <a:pPr lvl="2" algn="l" rtl="0">
              <a:buFontTx/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float square(float x) { return x * x; }</a:t>
            </a:r>
          </a:p>
          <a:p>
            <a:pPr algn="l" rt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call-time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c++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complier selects the proper function by examining the number, type and order of the parameters</a:t>
            </a:r>
          </a:p>
        </p:txBody>
      </p:sp>
    </p:spTree>
    <p:extLst>
      <p:ext uri="{BB962C8B-B14F-4D97-AF65-F5344CB8AC3E}">
        <p14:creationId xmlns:p14="http://schemas.microsoft.com/office/powerpoint/2010/main" val="174088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04664"/>
            <a:ext cx="8382000" cy="1069848"/>
          </a:xfrm>
        </p:spPr>
        <p:txBody>
          <a:bodyPr>
            <a:normAutofit/>
          </a:bodyPr>
          <a:lstStyle/>
          <a:p>
            <a:pPr algn="l" rtl="0"/>
            <a:r>
              <a:rPr lang="en-GB" dirty="0">
                <a:latin typeface="Times New Roman" pitchFamily="18" charset="0"/>
                <a:cs typeface="Times New Roman" pitchFamily="18" charset="0"/>
              </a:rPr>
              <a:t>Function overloading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23528" y="1412776"/>
            <a:ext cx="4041648" cy="175918"/>
          </a:xfrm>
        </p:spPr>
        <p:txBody>
          <a:bodyPr/>
          <a:lstStyle/>
          <a:p>
            <a:pPr algn="l" rtl="0"/>
            <a:r>
              <a:rPr lang="en-GB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endParaRPr lang="en-GB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81000" y="1628800"/>
            <a:ext cx="4041648" cy="496591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l" defTabSz="457106" rtl="0">
              <a:buNone/>
              <a:defRPr/>
            </a:pPr>
            <a:r>
              <a:rPr lang="en-GB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#</a:t>
            </a:r>
            <a:r>
              <a:rPr lang="en-GB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include </a:t>
            </a:r>
            <a:r>
              <a:rPr lang="en-GB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GB" dirty="0" err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iostream</a:t>
            </a:r>
            <a:r>
              <a:rPr lang="en-GB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</a:p>
          <a:p>
            <a:pPr marL="0" indent="0" algn="l" defTabSz="457106" rtl="0">
              <a:buNone/>
              <a:defRPr/>
            </a:pPr>
            <a:r>
              <a:rPr lang="en-GB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using namespace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std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l" defTabSz="457106" rtl="0">
              <a:buNone/>
              <a:defRPr/>
            </a:pPr>
            <a:endParaRPr lang="en-GB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defTabSz="457106" rtl="0">
              <a:buNone/>
              <a:defRPr/>
            </a:pPr>
            <a:r>
              <a:rPr lang="en-GB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void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FtoC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GB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temp);</a:t>
            </a:r>
          </a:p>
          <a:p>
            <a:pPr marL="0" indent="0" algn="l" defTabSz="457106" rtl="0">
              <a:buNone/>
              <a:defRPr/>
            </a:pPr>
            <a:r>
              <a:rPr lang="en-GB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void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FtoC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float 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temp);</a:t>
            </a:r>
          </a:p>
          <a:p>
            <a:pPr marL="0" indent="0" algn="l" defTabSz="457106" rtl="0">
              <a:buNone/>
              <a:defRPr/>
            </a:pPr>
            <a:r>
              <a:rPr lang="en-GB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void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FtoC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double 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temp);</a:t>
            </a:r>
          </a:p>
          <a:p>
            <a:pPr marL="0" indent="0" algn="l" defTabSz="457106" rtl="0">
              <a:buNone/>
              <a:defRPr/>
            </a:pPr>
            <a:endParaRPr lang="en-GB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defTabSz="457106" rtl="0">
              <a:buNone/>
              <a:defRPr/>
            </a:pPr>
            <a:r>
              <a:rPr lang="en-GB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GB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main()</a:t>
            </a:r>
            <a:r>
              <a:rPr lang="ar-SA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‏</a:t>
            </a: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 marL="0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GB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GB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inttemp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level;</a:t>
            </a:r>
          </a:p>
          <a:p>
            <a:pPr marL="0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float  </a:t>
            </a:r>
            <a:r>
              <a:rPr lang="en-GB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floattemp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double </a:t>
            </a:r>
            <a:r>
              <a:rPr lang="en-GB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doubletemp</a:t>
            </a:r>
            <a:r>
              <a:rPr lang="en-GB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l" defTabSz="457106" rtl="0">
              <a:buNone/>
              <a:defRPr/>
            </a:pP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cout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&lt;&lt;</a:t>
            </a:r>
            <a:r>
              <a:rPr lang="en-GB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"CONVERTING FAHRENHEIT TO CELSIUS\n"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cout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&lt;&lt;</a:t>
            </a:r>
            <a:r>
              <a:rPr lang="en-GB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"Select required level of precision\n"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cout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&lt;&lt;</a:t>
            </a:r>
            <a:r>
              <a:rPr lang="en-GB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"Integer (1) - Float (2) - Double (3)\n"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cin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&gt;&gt; level</a:t>
            </a:r>
            <a:r>
              <a:rPr lang="en-GB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en-GB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4718304" y="1556792"/>
            <a:ext cx="4041775" cy="503792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l" defTabSz="457106" rtl="0">
              <a:buNone/>
              <a:defRPr/>
            </a:pP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cout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&lt;&lt; </a:t>
            </a:r>
            <a:r>
              <a:rPr lang="en-GB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"Enter Fahrenheit temperature: "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 marL="0" indent="0" algn="l" defTabSz="457106" rtl="0">
              <a:buNone/>
              <a:defRPr/>
            </a:pPr>
            <a:r>
              <a:rPr lang="en-GB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switch</a:t>
            </a:r>
            <a:r>
              <a:rPr lang="en-GB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(level)</a:t>
            </a:r>
            <a:r>
              <a:rPr lang="ar-SA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‏</a:t>
            </a: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{</a:t>
            </a:r>
          </a:p>
          <a:p>
            <a:pPr marL="0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	</a:t>
            </a:r>
            <a:r>
              <a:rPr lang="en-GB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case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1 :	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cin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&gt;&gt; </a:t>
            </a:r>
            <a:r>
              <a:rPr lang="en-GB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inttemp</a:t>
            </a:r>
            <a:r>
              <a:rPr lang="en-GB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en-GB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GB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FtoC</a:t>
            </a:r>
            <a:r>
              <a:rPr lang="en-GB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inttemp</a:t>
            </a:r>
            <a:r>
              <a:rPr lang="en-GB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 </a:t>
            </a:r>
            <a:endParaRPr lang="en-GB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defTabSz="457106" rtl="0">
              <a:buNone/>
              <a:defRPr/>
            </a:pPr>
            <a:r>
              <a:rPr lang="en-GB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	   	 break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	</a:t>
            </a:r>
            <a:r>
              <a:rPr lang="en-GB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case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2 : 	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cin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&gt;&gt; </a:t>
            </a:r>
            <a:r>
              <a:rPr lang="en-GB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floattemp</a:t>
            </a:r>
            <a:r>
              <a:rPr lang="en-GB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en-GB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   	</a:t>
            </a:r>
            <a:r>
              <a:rPr lang="en-GB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FtoC</a:t>
            </a:r>
            <a:r>
              <a:rPr lang="en-GB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floattemp</a:t>
            </a:r>
            <a:r>
              <a:rPr lang="en-GB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 </a:t>
            </a:r>
            <a:endParaRPr lang="en-GB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defTabSz="457106" rtl="0">
              <a:buNone/>
              <a:defRPr/>
            </a:pPr>
            <a:r>
              <a:rPr lang="en-GB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	   	break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l" defTabSz="457106" rtl="0">
              <a:buNone/>
              <a:defRPr/>
            </a:pPr>
            <a:r>
              <a:rPr lang="en-GB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	case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3 : 	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cin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&gt;&gt; </a:t>
            </a:r>
            <a:r>
              <a:rPr lang="en-GB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doubletemp</a:t>
            </a:r>
            <a:r>
              <a:rPr lang="en-GB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en-GB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GB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FtoC</a:t>
            </a:r>
            <a:r>
              <a:rPr lang="en-GB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doubletemp</a:t>
            </a:r>
            <a:r>
              <a:rPr lang="en-GB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endParaRPr lang="en-GB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defTabSz="457106" rtl="0">
              <a:buNone/>
              <a:defRPr/>
            </a:pPr>
            <a:r>
              <a:rPr lang="en-GB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		break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default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cout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&lt;&lt; </a:t>
            </a:r>
            <a:r>
              <a:rPr lang="en-GB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"Invalid selection\n"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}</a:t>
            </a:r>
          </a:p>
          <a:p>
            <a:pPr marL="0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return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0;</a:t>
            </a:r>
          </a:p>
          <a:p>
            <a:pPr marL="0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  <a:endParaRPr lang="en-GB" dirty="0">
              <a:solidFill>
                <a:srgbClr val="00CC99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5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796" indent="-285690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2764" indent="-228553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599868" indent="-228553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6974" indent="-228553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079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184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8289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5394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E530B305-207D-435D-94D0-CF4EB30EA78F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15</a:t>
            </a:fld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4106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51520" y="620688"/>
            <a:ext cx="8382000" cy="1069848"/>
          </a:xfrm>
        </p:spPr>
        <p:txBody>
          <a:bodyPr/>
          <a:lstStyle/>
          <a:p>
            <a:pPr algn="l" rtl="0"/>
            <a:r>
              <a:rPr lang="en-GB" dirty="0">
                <a:latin typeface="Times New Roman" pitchFamily="18" charset="0"/>
                <a:cs typeface="Times New Roman" pitchFamily="18" charset="0"/>
              </a:rPr>
              <a:t>Function overloading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Cont. 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118872" indent="0" algn="l" defTabSz="457106" rtl="0">
              <a:buNone/>
              <a:defRPr/>
            </a:pPr>
            <a:r>
              <a:rPr lang="en-GB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FtoC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GB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itemp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ar-SA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‏</a:t>
            </a: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8872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 marL="118872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temp = (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itemp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- 32) * 5 / 9;</a:t>
            </a:r>
          </a:p>
          <a:p>
            <a:pPr marL="118872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cout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&lt;&lt; </a:t>
            </a:r>
            <a:r>
              <a:rPr lang="en-GB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"Integer precision: "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118872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cout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&lt;&lt;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itemp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&lt;&lt;</a:t>
            </a:r>
            <a:r>
              <a:rPr lang="en-GB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"F is "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&lt;&lt; temp &lt;&lt;</a:t>
            </a:r>
            <a:r>
              <a:rPr lang="en-GB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"C\n"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118872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 marL="118872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118872" indent="0" algn="l" defTabSz="457106" rtl="0">
              <a:buNone/>
              <a:defRPr/>
            </a:pPr>
            <a:r>
              <a:rPr lang="en-GB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FtoC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GB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float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ftemp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ar-SA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‏</a:t>
            </a: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8872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 marL="118872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float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temp = (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ftemp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- 32) * 5.0 / 9.0;</a:t>
            </a:r>
          </a:p>
          <a:p>
            <a:pPr marL="118872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cout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&lt;&lt;</a:t>
            </a:r>
            <a:r>
              <a:rPr lang="en-GB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"Float precision: "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118872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cout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&lt;&lt; </a:t>
            </a:r>
            <a:r>
              <a:rPr lang="en-GB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ftemp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&lt;&lt; </a:t>
            </a:r>
            <a:r>
              <a:rPr lang="en-GB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"F is "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&lt;&lt; temp &lt;&lt; </a:t>
            </a:r>
            <a:r>
              <a:rPr lang="en-GB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"C\n"</a:t>
            </a: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;;</a:t>
            </a:r>
          </a:p>
          <a:p>
            <a:pPr marL="118872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 marL="118872" indent="0" algn="l" defTabSz="457106" rtl="0"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118872" indent="0" algn="l" defTabSz="457106" rtl="0">
              <a:buNone/>
              <a:defRPr/>
            </a:pPr>
            <a:r>
              <a:rPr lang="en-GB" sz="1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GB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FtoC</a:t>
            </a:r>
            <a:r>
              <a:rPr lang="en-GB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GB" sz="1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en-GB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dtemp</a:t>
            </a:r>
            <a:r>
              <a:rPr lang="en-GB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ar-SA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‏</a:t>
            </a:r>
            <a:endParaRPr lang="en-US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18872" indent="0" algn="l" defTabSz="457106" rtl="0">
              <a:buNone/>
              <a:defRPr/>
            </a:pPr>
            <a:r>
              <a:rPr lang="en-GB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 marL="118872" indent="0" algn="l" defTabSz="457106" rtl="0">
              <a:buNone/>
              <a:defRPr/>
            </a:pPr>
            <a:r>
              <a:rPr lang="en-GB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1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en-GB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temp = (</a:t>
            </a:r>
            <a:r>
              <a:rPr lang="en-GB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dtemp</a:t>
            </a:r>
            <a:r>
              <a:rPr lang="en-GB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- 32) * 5.0 / 9.0;</a:t>
            </a:r>
          </a:p>
          <a:p>
            <a:pPr marL="118872" indent="0" algn="l" defTabSz="457106" rtl="0">
              <a:buNone/>
              <a:defRPr/>
            </a:pPr>
            <a:r>
              <a:rPr lang="en-GB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cout</a:t>
            </a:r>
            <a:r>
              <a:rPr lang="en-GB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&lt;&lt; </a:t>
            </a:r>
            <a:r>
              <a:rPr lang="en-GB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"Double precision : "</a:t>
            </a:r>
            <a:r>
              <a:rPr lang="en-GB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118872" indent="0" algn="l" defTabSz="457106" rtl="0">
              <a:buNone/>
              <a:defRPr/>
            </a:pPr>
            <a:r>
              <a:rPr lang="en-GB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cout</a:t>
            </a:r>
            <a:r>
              <a:rPr lang="en-GB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&lt;&lt; </a:t>
            </a:r>
            <a:r>
              <a:rPr lang="en-GB" sz="14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dtemp</a:t>
            </a:r>
            <a:r>
              <a:rPr lang="en-GB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&lt;&lt;</a:t>
            </a:r>
            <a:r>
              <a:rPr lang="en-GB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"F is "</a:t>
            </a:r>
            <a:r>
              <a:rPr lang="en-GB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&lt;&lt; temp &lt;&lt;</a:t>
            </a:r>
            <a:r>
              <a:rPr lang="en-GB" sz="1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"C\n"</a:t>
            </a:r>
            <a:r>
              <a:rPr lang="en-GB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;;</a:t>
            </a:r>
          </a:p>
          <a:p>
            <a:pPr marL="118872" indent="0" algn="l" defTabSz="457106" rtl="0">
              <a:buNone/>
              <a:defRPr/>
            </a:pPr>
            <a:r>
              <a:rPr lang="en-GB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3" name="Slide Number Placeholder 2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796" indent="-285690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2764" indent="-228553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599868" indent="-228553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6974" indent="-228553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079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184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8289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5394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90C506F1-8D1D-4E86-9AD2-71A37DC7284F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16</a:t>
            </a:fld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533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066800"/>
          </a:xfrm>
        </p:spPr>
        <p:txBody>
          <a:bodyPr/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methods of passing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 smtClean="0"/>
              <a:t>There are </a:t>
            </a:r>
            <a:r>
              <a:rPr lang="en-GB" dirty="0" smtClean="0"/>
              <a:t>2 </a:t>
            </a:r>
            <a:r>
              <a:rPr lang="en-GB" dirty="0" smtClean="0"/>
              <a:t>primary methods of passing arguments to functions: </a:t>
            </a:r>
          </a:p>
          <a:p>
            <a:pPr lvl="1" algn="l" rtl="0"/>
            <a:r>
              <a:rPr lang="en-GB" dirty="0" smtClean="0"/>
              <a:t>pass by value, </a:t>
            </a:r>
          </a:p>
          <a:p>
            <a:pPr lvl="1" algn="l" rtl="0"/>
            <a:r>
              <a:rPr lang="en-GB" dirty="0" smtClean="0">
                <a:solidFill>
                  <a:srgbClr val="FF0000"/>
                </a:solidFill>
              </a:rPr>
              <a:t>pass by reference,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b="1" dirty="0">
                <a:latin typeface="Times New Roman" pitchFamily="18" charset="0"/>
                <a:cs typeface="Times New Roman" pitchFamily="18" charset="0"/>
              </a:rPr>
              <a:t>Passing arguments by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reference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When passing arguments by value, the only way to return a value back to the caller is via the function’s return value.</a:t>
            </a:r>
          </a:p>
          <a:p>
            <a:pPr marL="0" indent="0" algn="l" rtl="0">
              <a:buNone/>
            </a:pP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While this is suitable in many cases, there are a few cases where better options are available. </a:t>
            </a:r>
          </a:p>
          <a:p>
            <a:pPr algn="l" rtl="0"/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0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b="1" dirty="0">
                <a:latin typeface="Times New Roman" pitchFamily="18" charset="0"/>
                <a:cs typeface="Times New Roman" pitchFamily="18" charset="0"/>
              </a:rPr>
              <a:t>Passing arguments by 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reference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5008600" cy="4663440"/>
          </a:xfrm>
        </p:spPr>
        <p:txBody>
          <a:bodyPr>
            <a:normAutofit/>
          </a:bodyPr>
          <a:lstStyle/>
          <a:p>
            <a:pPr algn="l" rtl="0"/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In 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pass by reference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, we declare the function parameters as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rather than normal variables:</a:t>
            </a:r>
          </a:p>
          <a:p>
            <a:pPr algn="l" rtl="0"/>
            <a:endParaRPr lang="en-GB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46391089"/>
              </p:ext>
            </p:extLst>
          </p:nvPr>
        </p:nvGraphicFramePr>
        <p:xfrm>
          <a:off x="2339752" y="2492896"/>
          <a:ext cx="5457799" cy="1872208"/>
        </p:xfrm>
        <a:graphic>
          <a:graphicData uri="http://schemas.openxmlformats.org/drawingml/2006/table">
            <a:tbl>
              <a:tblPr/>
              <a:tblGrid>
                <a:gridCol w="179451"/>
                <a:gridCol w="5278348"/>
              </a:tblGrid>
              <a:tr h="1872208">
                <a:tc>
                  <a:txBody>
                    <a:bodyPr/>
                    <a:lstStyle/>
                    <a:p>
                      <a:pPr algn="r" rtl="0" fontAlgn="base"/>
                      <a:r>
                        <a:rPr lang="en-GB" sz="1800" b="0" i="0" dirty="0">
                          <a:solidFill>
                            <a:srgbClr val="AFAFAF"/>
                          </a:solidFill>
                          <a:effectLst/>
                          <a:latin typeface="Consolas"/>
                        </a:rPr>
                        <a:t>1</a:t>
                      </a:r>
                    </a:p>
                    <a:p>
                      <a:pPr algn="r" rtl="0" fontAlgn="base"/>
                      <a:r>
                        <a:rPr lang="en-GB" sz="1800" b="0" i="0" dirty="0">
                          <a:solidFill>
                            <a:srgbClr val="AFAFAF"/>
                          </a:solidFill>
                          <a:effectLst/>
                          <a:latin typeface="Consolas"/>
                        </a:rPr>
                        <a:t>2</a:t>
                      </a:r>
                    </a:p>
                    <a:p>
                      <a:pPr algn="r" rtl="0" fontAlgn="base"/>
                      <a:r>
                        <a:rPr lang="en-GB" sz="1800" b="0" i="0" dirty="0">
                          <a:solidFill>
                            <a:srgbClr val="AFAFAF"/>
                          </a:solidFill>
                          <a:effectLst/>
                          <a:latin typeface="Consolas"/>
                        </a:rPr>
                        <a:t>3</a:t>
                      </a:r>
                    </a:p>
                    <a:p>
                      <a:pPr algn="r" rtl="0" fontAlgn="base"/>
                      <a:r>
                        <a:rPr lang="en-GB" sz="1800" b="0" i="0" dirty="0">
                          <a:solidFill>
                            <a:srgbClr val="AFAFAF"/>
                          </a:solidFill>
                          <a:effectLst/>
                          <a:latin typeface="Consolas"/>
                        </a:rPr>
                        <a:t>4</a:t>
                      </a:r>
                    </a:p>
                  </a:txBody>
                  <a:tcPr marL="33175" marR="33175" marT="18316" marB="1831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s-ES" sz="1800" b="0" i="0" dirty="0" err="1">
                          <a:solidFill>
                            <a:srgbClr val="00B0F0"/>
                          </a:solidFill>
                          <a:effectLst/>
                          <a:latin typeface="Consolas"/>
                        </a:rPr>
                        <a:t>void</a:t>
                      </a:r>
                      <a:r>
                        <a:rPr lang="es-ES" sz="1800" b="0" i="0" dirty="0">
                          <a:effectLst/>
                          <a:latin typeface="Consolas"/>
                        </a:rPr>
                        <a:t> </a:t>
                      </a:r>
                      <a:r>
                        <a:rPr lang="es-ES" sz="1800" b="0" i="0" dirty="0" err="1">
                          <a:effectLst/>
                          <a:latin typeface="Consolas"/>
                        </a:rPr>
                        <a:t>AddOne</a:t>
                      </a:r>
                      <a:r>
                        <a:rPr lang="es-ES" sz="1800" b="0" i="0" dirty="0">
                          <a:effectLst/>
                          <a:latin typeface="Consolas"/>
                        </a:rPr>
                        <a:t>(</a:t>
                      </a:r>
                      <a:r>
                        <a:rPr lang="es-ES" sz="1800" b="0" i="0" dirty="0" err="1">
                          <a:effectLst/>
                          <a:latin typeface="Consolas"/>
                        </a:rPr>
                        <a:t>int</a:t>
                      </a:r>
                      <a:r>
                        <a:rPr lang="es-ES" sz="1800" b="0" i="0" dirty="0">
                          <a:effectLst/>
                          <a:latin typeface="Consolas"/>
                        </a:rPr>
                        <a:t> </a:t>
                      </a:r>
                      <a:r>
                        <a:rPr lang="es-ES" sz="2400" b="1" i="0" dirty="0">
                          <a:solidFill>
                            <a:srgbClr val="FF0000"/>
                          </a:solidFill>
                          <a:effectLst/>
                          <a:latin typeface="Consolas"/>
                        </a:rPr>
                        <a:t>&amp;</a:t>
                      </a:r>
                      <a:r>
                        <a:rPr lang="es-ES" sz="1800" b="0" i="0" dirty="0">
                          <a:effectLst/>
                          <a:latin typeface="Consolas"/>
                        </a:rPr>
                        <a:t>y) </a:t>
                      </a:r>
                      <a:r>
                        <a:rPr lang="es-ES" sz="1800" b="0" i="0" dirty="0">
                          <a:solidFill>
                            <a:srgbClr val="00B050"/>
                          </a:solidFill>
                          <a:effectLst/>
                          <a:latin typeface="Consolas"/>
                        </a:rPr>
                        <a:t>// y </a:t>
                      </a:r>
                      <a:r>
                        <a:rPr lang="es-ES" sz="1800" b="0" i="0" dirty="0" err="1">
                          <a:solidFill>
                            <a:srgbClr val="00B050"/>
                          </a:solidFill>
                          <a:effectLst/>
                          <a:latin typeface="Consolas"/>
                        </a:rPr>
                        <a:t>is</a:t>
                      </a:r>
                      <a:r>
                        <a:rPr lang="es-ES" sz="1800" b="0" i="0" dirty="0">
                          <a:solidFill>
                            <a:srgbClr val="00B050"/>
                          </a:solidFill>
                          <a:effectLst/>
                          <a:latin typeface="Consolas"/>
                        </a:rPr>
                        <a:t> a </a:t>
                      </a:r>
                      <a:r>
                        <a:rPr lang="es-ES" sz="1800" b="0" i="0" dirty="0" err="1">
                          <a:solidFill>
                            <a:srgbClr val="00B050"/>
                          </a:solidFill>
                          <a:effectLst/>
                          <a:latin typeface="Consolas"/>
                        </a:rPr>
                        <a:t>reference</a:t>
                      </a:r>
                      <a:r>
                        <a:rPr lang="es-ES" sz="1800" b="0" i="0" dirty="0">
                          <a:solidFill>
                            <a:srgbClr val="00B050"/>
                          </a:solidFill>
                          <a:effectLst/>
                          <a:latin typeface="Consolas"/>
                        </a:rPr>
                        <a:t> </a:t>
                      </a:r>
                      <a:r>
                        <a:rPr lang="es-ES" sz="1800" b="0" i="0" dirty="0">
                          <a:effectLst/>
                          <a:latin typeface="Consolas"/>
                        </a:rPr>
                        <a:t>variable</a:t>
                      </a:r>
                    </a:p>
                    <a:p>
                      <a:pPr algn="l" rtl="0" fontAlgn="base"/>
                      <a:r>
                        <a:rPr lang="es-ES" sz="1800" b="0" i="0" dirty="0">
                          <a:effectLst/>
                          <a:latin typeface="Consolas"/>
                        </a:rPr>
                        <a:t>{</a:t>
                      </a:r>
                    </a:p>
                    <a:p>
                      <a:pPr algn="l" rtl="0" fontAlgn="base"/>
                      <a:r>
                        <a:rPr lang="es-ES" sz="1800" b="0" i="0" dirty="0">
                          <a:effectLst/>
                          <a:latin typeface="Consolas"/>
                        </a:rPr>
                        <a:t>    y = y + 1;</a:t>
                      </a:r>
                    </a:p>
                    <a:p>
                      <a:pPr algn="l" rtl="0" fontAlgn="base"/>
                      <a:r>
                        <a:rPr lang="es-ES" sz="1800" b="0" i="0" dirty="0">
                          <a:effectLst/>
                          <a:latin typeface="Consolas"/>
                        </a:rPr>
                        <a:t>}</a:t>
                      </a:r>
                    </a:p>
                  </a:txBody>
                  <a:tcPr marL="33175" marR="33175" marT="18316" marB="1831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95536" y="4437112"/>
            <a:ext cx="82805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2000" dirty="0"/>
              <a:t>When the function is called, y will become a reference to the argument. </a:t>
            </a:r>
            <a:endParaRPr lang="en-GB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GB" sz="2000" dirty="0" smtClean="0"/>
              <a:t>The  </a:t>
            </a:r>
            <a:r>
              <a:rPr lang="en-GB" sz="2000" dirty="0"/>
              <a:t>reference to a variable is treated exactly the same as the variable </a:t>
            </a:r>
            <a:r>
              <a:rPr lang="en-GB" sz="2000" dirty="0" smtClean="0"/>
              <a:t>itself.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000" u="sng" dirty="0" smtClean="0">
                <a:solidFill>
                  <a:srgbClr val="FF0000"/>
                </a:solidFill>
              </a:rPr>
              <a:t>any </a:t>
            </a:r>
            <a:r>
              <a:rPr lang="en-GB" sz="2000" u="sng" dirty="0">
                <a:solidFill>
                  <a:srgbClr val="FF0000"/>
                </a:solidFill>
              </a:rPr>
              <a:t>changes made to the reference are passed through to the argument!</a:t>
            </a:r>
          </a:p>
        </p:txBody>
      </p:sp>
    </p:spTree>
    <p:extLst>
      <p:ext uri="{BB962C8B-B14F-4D97-AF65-F5344CB8AC3E}">
        <p14:creationId xmlns:p14="http://schemas.microsoft.com/office/powerpoint/2010/main" val="212361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8382000" cy="1069848"/>
          </a:xfrm>
        </p:spPr>
        <p:txBody>
          <a:bodyPr>
            <a:normAutofit/>
          </a:bodyPr>
          <a:lstStyle/>
          <a:p>
            <a:pPr algn="l" rtl="0"/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Cont.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932040" y="404664"/>
            <a:ext cx="4041648" cy="457200"/>
          </a:xfrm>
          <a:solidFill>
            <a:schemeClr val="accent2">
              <a:lumMod val="40000"/>
              <a:lumOff val="60000"/>
              <a:alpha val="99000"/>
            </a:schemeClr>
          </a:solidFill>
        </p:spPr>
        <p:txBody>
          <a:bodyPr/>
          <a:lstStyle/>
          <a:p>
            <a:pPr algn="l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Example 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61346151"/>
              </p:ext>
            </p:extLst>
          </p:nvPr>
        </p:nvGraphicFramePr>
        <p:xfrm>
          <a:off x="4067944" y="980728"/>
          <a:ext cx="4833493" cy="5595040"/>
        </p:xfrm>
        <a:graphic>
          <a:graphicData uri="http://schemas.openxmlformats.org/drawingml/2006/table">
            <a:tbl>
              <a:tblPr/>
              <a:tblGrid>
                <a:gridCol w="308130"/>
                <a:gridCol w="4525363"/>
              </a:tblGrid>
              <a:tr h="5595040">
                <a:tc>
                  <a:txBody>
                    <a:bodyPr/>
                    <a:lstStyle/>
                    <a:p>
                      <a:pPr algn="r" rtl="0" fontAlgn="base"/>
                      <a:endParaRPr lang="en-GB" sz="1100" b="0" i="0" dirty="0">
                        <a:solidFill>
                          <a:srgbClr val="AFAFAF"/>
                        </a:solidFill>
                        <a:effectLst/>
                        <a:latin typeface="Consolas"/>
                      </a:endParaRPr>
                    </a:p>
                  </a:txBody>
                  <a:tcPr marL="35781" marR="35781" marT="18316" marB="1831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800" b="0" i="0" dirty="0">
                          <a:solidFill>
                            <a:srgbClr val="0070C0"/>
                          </a:solidFill>
                          <a:effectLst/>
                          <a:latin typeface="Consolas"/>
                        </a:rPr>
                        <a:t>void</a:t>
                      </a:r>
                      <a:r>
                        <a:rPr lang="en-GB" sz="1800" b="0" i="0" dirty="0">
                          <a:effectLst/>
                          <a:latin typeface="Consolas"/>
                        </a:rPr>
                        <a:t> foo(</a:t>
                      </a:r>
                      <a:r>
                        <a:rPr lang="en-GB" sz="1800" b="0" i="0" dirty="0" err="1">
                          <a:effectLst/>
                          <a:latin typeface="Consolas"/>
                        </a:rPr>
                        <a:t>int</a:t>
                      </a:r>
                      <a:r>
                        <a:rPr lang="en-GB" sz="1800" b="0" i="0" dirty="0">
                          <a:effectLst/>
                          <a:latin typeface="Consolas"/>
                        </a:rPr>
                        <a:t> </a:t>
                      </a:r>
                      <a:r>
                        <a:rPr lang="en-GB" sz="1800" b="0" i="0" dirty="0">
                          <a:solidFill>
                            <a:srgbClr val="FF0000"/>
                          </a:solidFill>
                          <a:effectLst/>
                          <a:latin typeface="Consolas"/>
                        </a:rPr>
                        <a:t>&amp;</a:t>
                      </a:r>
                      <a:r>
                        <a:rPr lang="en-GB" sz="1800" b="0" i="0" dirty="0">
                          <a:effectLst/>
                          <a:latin typeface="Consolas"/>
                        </a:rPr>
                        <a:t>y</a:t>
                      </a:r>
                      <a:r>
                        <a:rPr lang="en-GB" sz="1800" b="0" i="0" dirty="0" smtClean="0">
                          <a:effectLst/>
                          <a:latin typeface="Consolas"/>
                        </a:rPr>
                        <a:t>)</a:t>
                      </a:r>
                    </a:p>
                    <a:p>
                      <a:pPr algn="l" rtl="0" fontAlgn="base"/>
                      <a:r>
                        <a:rPr lang="en-GB" sz="1800" b="0" i="0" dirty="0" smtClean="0">
                          <a:effectLst/>
                          <a:latin typeface="Consolas"/>
                        </a:rPr>
                        <a:t> </a:t>
                      </a:r>
                      <a:r>
                        <a:rPr lang="en-GB" sz="1800" b="0" i="0" dirty="0">
                          <a:solidFill>
                            <a:srgbClr val="00B050"/>
                          </a:solidFill>
                          <a:effectLst/>
                          <a:latin typeface="Consolas"/>
                        </a:rPr>
                        <a:t>// y is now a reference</a:t>
                      </a:r>
                    </a:p>
                    <a:p>
                      <a:pPr algn="l" rtl="0" fontAlgn="base"/>
                      <a:r>
                        <a:rPr lang="en-GB" sz="1800" b="0" i="0" dirty="0">
                          <a:effectLst/>
                          <a:latin typeface="Consolas"/>
                        </a:rPr>
                        <a:t>{</a:t>
                      </a:r>
                    </a:p>
                    <a:p>
                      <a:pPr algn="l" rtl="0" fontAlgn="base"/>
                      <a:r>
                        <a:rPr lang="en-GB" sz="1800" b="0" i="0" dirty="0">
                          <a:effectLst/>
                          <a:latin typeface="Consolas"/>
                        </a:rPr>
                        <a:t>    </a:t>
                      </a:r>
                      <a:r>
                        <a:rPr lang="en-GB" sz="1800" b="0" i="0" dirty="0" err="1">
                          <a:effectLst/>
                          <a:latin typeface="Consolas"/>
                        </a:rPr>
                        <a:t>cout</a:t>
                      </a:r>
                      <a:r>
                        <a:rPr lang="en-GB" sz="1800" b="0" i="0" dirty="0">
                          <a:effectLst/>
                          <a:latin typeface="Consolas"/>
                        </a:rPr>
                        <a:t> &lt;&lt; "y = " &lt;&lt; y &lt;&lt; </a:t>
                      </a:r>
                      <a:r>
                        <a:rPr lang="en-GB" sz="1800" b="0" i="0" dirty="0" err="1">
                          <a:effectLst/>
                          <a:latin typeface="Consolas"/>
                        </a:rPr>
                        <a:t>endl</a:t>
                      </a:r>
                      <a:r>
                        <a:rPr lang="en-GB" sz="1800" b="0" i="0" dirty="0">
                          <a:effectLst/>
                          <a:latin typeface="Consolas"/>
                        </a:rPr>
                        <a:t>;</a:t>
                      </a:r>
                    </a:p>
                    <a:p>
                      <a:pPr algn="l" rtl="0" fontAlgn="base"/>
                      <a:r>
                        <a:rPr lang="en-GB" sz="1800" b="0" i="0" dirty="0">
                          <a:effectLst/>
                          <a:latin typeface="Consolas"/>
                        </a:rPr>
                        <a:t>    y = 6;</a:t>
                      </a:r>
                    </a:p>
                    <a:p>
                      <a:pPr algn="l" rtl="0" fontAlgn="base"/>
                      <a:r>
                        <a:rPr lang="en-GB" sz="1800" b="0" i="0" dirty="0">
                          <a:effectLst/>
                          <a:latin typeface="Consolas"/>
                        </a:rPr>
                        <a:t>    </a:t>
                      </a:r>
                      <a:r>
                        <a:rPr lang="en-GB" sz="1800" b="0" i="0" dirty="0" err="1">
                          <a:effectLst/>
                          <a:latin typeface="Consolas"/>
                        </a:rPr>
                        <a:t>cout</a:t>
                      </a:r>
                      <a:r>
                        <a:rPr lang="en-GB" sz="1800" b="0" i="0" dirty="0">
                          <a:effectLst/>
                          <a:latin typeface="Consolas"/>
                        </a:rPr>
                        <a:t> &lt;&lt; "y = " &lt;&lt; y &lt;&lt; </a:t>
                      </a:r>
                      <a:r>
                        <a:rPr lang="en-GB" sz="1800" b="0" i="0" dirty="0" err="1">
                          <a:effectLst/>
                          <a:latin typeface="Consolas"/>
                        </a:rPr>
                        <a:t>endl</a:t>
                      </a:r>
                      <a:r>
                        <a:rPr lang="en-GB" sz="1800" b="0" i="0" dirty="0">
                          <a:effectLst/>
                          <a:latin typeface="Consolas"/>
                        </a:rPr>
                        <a:t>;</a:t>
                      </a:r>
                    </a:p>
                    <a:p>
                      <a:pPr algn="l" rtl="0" fontAlgn="base"/>
                      <a:r>
                        <a:rPr lang="en-GB" sz="1800" b="0" i="0" dirty="0">
                          <a:effectLst/>
                          <a:latin typeface="Consolas"/>
                        </a:rPr>
                        <a:t>} </a:t>
                      </a:r>
                      <a:r>
                        <a:rPr lang="en-GB" sz="1800" b="0" i="0" dirty="0">
                          <a:solidFill>
                            <a:srgbClr val="00B050"/>
                          </a:solidFill>
                          <a:effectLst/>
                          <a:latin typeface="Consolas"/>
                        </a:rPr>
                        <a:t>// y is destroyed here</a:t>
                      </a:r>
                    </a:p>
                    <a:p>
                      <a:pPr algn="l" rtl="0" fontAlgn="base"/>
                      <a:r>
                        <a:rPr lang="en-GB" sz="1800" b="0" i="0" dirty="0">
                          <a:effectLst/>
                          <a:latin typeface="Consolas"/>
                        </a:rPr>
                        <a:t> </a:t>
                      </a:r>
                    </a:p>
                    <a:p>
                      <a:pPr algn="l" rtl="0" fontAlgn="base"/>
                      <a:r>
                        <a:rPr lang="en-GB" sz="1800" b="0" i="0" dirty="0" err="1">
                          <a:solidFill>
                            <a:srgbClr val="0070C0"/>
                          </a:solidFill>
                          <a:effectLst/>
                          <a:latin typeface="Consolas"/>
                        </a:rPr>
                        <a:t>int</a:t>
                      </a:r>
                      <a:r>
                        <a:rPr lang="en-GB" sz="1800" b="0" i="0" dirty="0">
                          <a:effectLst/>
                          <a:latin typeface="Consolas"/>
                        </a:rPr>
                        <a:t> main()</a:t>
                      </a:r>
                    </a:p>
                    <a:p>
                      <a:pPr algn="l" rtl="0" fontAlgn="base"/>
                      <a:r>
                        <a:rPr lang="en-GB" sz="1800" b="0" i="0" dirty="0">
                          <a:effectLst/>
                          <a:latin typeface="Consolas"/>
                        </a:rPr>
                        <a:t>{</a:t>
                      </a:r>
                    </a:p>
                    <a:p>
                      <a:pPr algn="l" rtl="0" fontAlgn="base"/>
                      <a:r>
                        <a:rPr lang="en-GB" sz="1800" b="0" i="0" dirty="0">
                          <a:effectLst/>
                          <a:latin typeface="Consolas"/>
                        </a:rPr>
                        <a:t>    </a:t>
                      </a:r>
                      <a:r>
                        <a:rPr lang="en-GB" sz="1800" b="0" i="0" dirty="0" err="1">
                          <a:effectLst/>
                          <a:latin typeface="Consolas"/>
                        </a:rPr>
                        <a:t>int</a:t>
                      </a:r>
                      <a:r>
                        <a:rPr lang="en-GB" sz="1800" b="0" i="0" dirty="0">
                          <a:effectLst/>
                          <a:latin typeface="Consolas"/>
                        </a:rPr>
                        <a:t> x = 5;</a:t>
                      </a:r>
                    </a:p>
                    <a:p>
                      <a:pPr algn="l" rtl="0" fontAlgn="base"/>
                      <a:r>
                        <a:rPr lang="en-GB" sz="1800" b="0" i="0" dirty="0">
                          <a:effectLst/>
                          <a:latin typeface="Consolas"/>
                        </a:rPr>
                        <a:t>    </a:t>
                      </a:r>
                      <a:r>
                        <a:rPr lang="en-GB" sz="1800" b="0" i="0" dirty="0" err="1">
                          <a:effectLst/>
                          <a:latin typeface="Consolas"/>
                        </a:rPr>
                        <a:t>cout</a:t>
                      </a:r>
                      <a:r>
                        <a:rPr lang="en-GB" sz="1800" b="0" i="0" dirty="0">
                          <a:effectLst/>
                          <a:latin typeface="Consolas"/>
                        </a:rPr>
                        <a:t> &lt;&lt; "x = " &lt;&lt; x &lt;&lt; </a:t>
                      </a:r>
                      <a:r>
                        <a:rPr lang="en-GB" sz="1800" b="0" i="0" dirty="0" err="1">
                          <a:effectLst/>
                          <a:latin typeface="Consolas"/>
                        </a:rPr>
                        <a:t>endl</a:t>
                      </a:r>
                      <a:r>
                        <a:rPr lang="en-GB" sz="1800" b="0" i="0" dirty="0">
                          <a:effectLst/>
                          <a:latin typeface="Consolas"/>
                        </a:rPr>
                        <a:t>;</a:t>
                      </a:r>
                    </a:p>
                    <a:p>
                      <a:pPr algn="l" rtl="0" fontAlgn="base"/>
                      <a:r>
                        <a:rPr lang="en-GB" sz="1800" b="0" i="0" dirty="0">
                          <a:effectLst/>
                          <a:latin typeface="Consolas"/>
                        </a:rPr>
                        <a:t>    foo(x);</a:t>
                      </a:r>
                    </a:p>
                    <a:p>
                      <a:pPr algn="l" rtl="0" fontAlgn="base"/>
                      <a:r>
                        <a:rPr lang="en-GB" sz="1800" b="0" i="0" dirty="0">
                          <a:effectLst/>
                          <a:latin typeface="Consolas"/>
                        </a:rPr>
                        <a:t>    </a:t>
                      </a:r>
                      <a:r>
                        <a:rPr lang="en-GB" sz="1800" b="0" i="0" dirty="0" err="1">
                          <a:effectLst/>
                          <a:latin typeface="Consolas"/>
                        </a:rPr>
                        <a:t>cout</a:t>
                      </a:r>
                      <a:r>
                        <a:rPr lang="en-GB" sz="1800" b="0" i="0" dirty="0">
                          <a:effectLst/>
                          <a:latin typeface="Consolas"/>
                        </a:rPr>
                        <a:t> &lt;&lt; "x = " &lt;&lt; x &lt;&lt; </a:t>
                      </a:r>
                      <a:r>
                        <a:rPr lang="en-GB" sz="1800" b="0" i="0" dirty="0" err="1">
                          <a:effectLst/>
                          <a:latin typeface="Consolas"/>
                        </a:rPr>
                        <a:t>endl</a:t>
                      </a:r>
                      <a:r>
                        <a:rPr lang="en-GB" sz="1800" b="0" i="0" dirty="0">
                          <a:effectLst/>
                          <a:latin typeface="Consolas"/>
                        </a:rPr>
                        <a:t>;</a:t>
                      </a:r>
                    </a:p>
                    <a:p>
                      <a:pPr algn="l" rtl="0" fontAlgn="base"/>
                      <a:r>
                        <a:rPr lang="en-GB" sz="1800" b="0" i="0" dirty="0">
                          <a:effectLst/>
                          <a:latin typeface="Consolas"/>
                        </a:rPr>
                        <a:t>    return 0;</a:t>
                      </a:r>
                    </a:p>
                    <a:p>
                      <a:pPr algn="l" rtl="0" fontAlgn="base"/>
                      <a:r>
                        <a:rPr lang="en-GB" sz="1800" b="0" i="0" dirty="0">
                          <a:effectLst/>
                          <a:latin typeface="Consolas"/>
                        </a:rPr>
                        <a:t>}</a:t>
                      </a:r>
                    </a:p>
                  </a:txBody>
                  <a:tcPr marL="35781" marR="35781" marT="18316" marB="1831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0" y="1484784"/>
            <a:ext cx="4041775" cy="3886200"/>
          </a:xfrm>
        </p:spPr>
        <p:txBody>
          <a:bodyPr>
            <a:normAutofit/>
          </a:bodyPr>
          <a:lstStyle/>
          <a:p>
            <a:pPr algn="l" rtl="0"/>
            <a:r>
              <a:rPr lang="en-GB" dirty="0">
                <a:latin typeface="Times New Roman" pitchFamily="18" charset="0"/>
                <a:cs typeface="Times New Roman" pitchFamily="18" charset="0"/>
              </a:rPr>
              <a:t>This program is the same as the one we used for the pass by value example, except foo’s parameter is now a reference instead of a normal variable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we call foo(x), y becomes a reference to x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r>
              <a:rPr lang="en-GB" dirty="0">
                <a:latin typeface="Times New Roman" pitchFamily="18" charset="0"/>
                <a:cs typeface="Times New Roman" pitchFamily="18" charset="0"/>
              </a:rPr>
              <a:t>Note that the value of x was changed by the function!</a:t>
            </a:r>
          </a:p>
        </p:txBody>
      </p:sp>
    </p:spTree>
    <p:extLst>
      <p:ext uri="{BB962C8B-B14F-4D97-AF65-F5344CB8AC3E}">
        <p14:creationId xmlns:p14="http://schemas.microsoft.com/office/powerpoint/2010/main" val="265488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79512" y="260648"/>
            <a:ext cx="8382000" cy="1069848"/>
          </a:xfrm>
        </p:spPr>
        <p:txBody>
          <a:bodyPr>
            <a:normAutofit/>
          </a:bodyPr>
          <a:lstStyle/>
          <a:p>
            <a:pPr algn="l" rtl="0"/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Passing arguments by reference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323528" y="1340768"/>
            <a:ext cx="4041648" cy="457200"/>
          </a:xfrm>
        </p:spPr>
        <p:txBody>
          <a:bodyPr/>
          <a:lstStyle/>
          <a:p>
            <a:pPr algn="l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Example 2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924373220"/>
              </p:ext>
            </p:extLst>
          </p:nvPr>
        </p:nvGraphicFramePr>
        <p:xfrm>
          <a:off x="323528" y="1916832"/>
          <a:ext cx="5328592" cy="4151432"/>
        </p:xfrm>
        <a:graphic>
          <a:graphicData uri="http://schemas.openxmlformats.org/drawingml/2006/table">
            <a:tbl>
              <a:tblPr/>
              <a:tblGrid>
                <a:gridCol w="217494"/>
                <a:gridCol w="5111098"/>
              </a:tblGrid>
              <a:tr h="2805957">
                <a:tc>
                  <a:txBody>
                    <a:bodyPr/>
                    <a:lstStyle/>
                    <a:p>
                      <a:pPr algn="r" rtl="0" fontAlgn="base"/>
                      <a:endParaRPr lang="en-GB" sz="1800" b="0" i="0" dirty="0">
                        <a:solidFill>
                          <a:srgbClr val="AFAFAF"/>
                        </a:solidFill>
                        <a:effectLst/>
                        <a:latin typeface="Consolas"/>
                      </a:endParaRPr>
                    </a:p>
                  </a:txBody>
                  <a:tcPr marL="36660" marR="36660" marT="18316" marB="1831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800" b="0" i="0" dirty="0" smtClean="0">
                          <a:effectLst/>
                          <a:latin typeface="Consolas"/>
                        </a:rPr>
                        <a:t>void </a:t>
                      </a:r>
                      <a:r>
                        <a:rPr lang="en-GB" sz="1800" b="0" i="0" dirty="0" err="1">
                          <a:effectLst/>
                          <a:latin typeface="Consolas"/>
                        </a:rPr>
                        <a:t>AddOne</a:t>
                      </a:r>
                      <a:r>
                        <a:rPr lang="en-GB" sz="1800" b="0" i="0" dirty="0">
                          <a:effectLst/>
                          <a:latin typeface="Consolas"/>
                        </a:rPr>
                        <a:t>(</a:t>
                      </a:r>
                      <a:r>
                        <a:rPr lang="en-GB" sz="1800" b="0" i="0" dirty="0" err="1">
                          <a:effectLst/>
                          <a:latin typeface="Consolas"/>
                        </a:rPr>
                        <a:t>int</a:t>
                      </a:r>
                      <a:r>
                        <a:rPr lang="en-GB" sz="1800" b="0" i="0" dirty="0">
                          <a:effectLst/>
                          <a:latin typeface="Consolas"/>
                        </a:rPr>
                        <a:t> </a:t>
                      </a:r>
                      <a:r>
                        <a:rPr lang="en-GB" sz="1800" b="0" i="0" dirty="0">
                          <a:solidFill>
                            <a:srgbClr val="FF0000"/>
                          </a:solidFill>
                          <a:effectLst/>
                          <a:latin typeface="Consolas"/>
                        </a:rPr>
                        <a:t>&amp;</a:t>
                      </a:r>
                      <a:r>
                        <a:rPr lang="en-GB" sz="1800" b="0" i="0" dirty="0">
                          <a:effectLst/>
                          <a:latin typeface="Consolas"/>
                        </a:rPr>
                        <a:t>y)</a:t>
                      </a:r>
                    </a:p>
                    <a:p>
                      <a:pPr algn="l" rtl="0" fontAlgn="base"/>
                      <a:r>
                        <a:rPr lang="en-GB" sz="1800" b="0" i="0" dirty="0">
                          <a:effectLst/>
                          <a:latin typeface="Consolas"/>
                        </a:rPr>
                        <a:t>{</a:t>
                      </a:r>
                    </a:p>
                    <a:p>
                      <a:pPr algn="l" rtl="0" fontAlgn="base"/>
                      <a:r>
                        <a:rPr lang="en-GB" sz="1800" b="0" i="0" dirty="0">
                          <a:effectLst/>
                          <a:latin typeface="Consolas"/>
                        </a:rPr>
                        <a:t>    y++;</a:t>
                      </a:r>
                    </a:p>
                    <a:p>
                      <a:pPr algn="l" rtl="0" fontAlgn="base"/>
                      <a:r>
                        <a:rPr lang="en-GB" sz="1800" b="0" i="0" dirty="0">
                          <a:effectLst/>
                          <a:latin typeface="Consolas"/>
                        </a:rPr>
                        <a:t>}</a:t>
                      </a:r>
                    </a:p>
                    <a:p>
                      <a:pPr algn="l" rtl="0" fontAlgn="base"/>
                      <a:r>
                        <a:rPr lang="en-GB" sz="1800" b="0" i="0" dirty="0">
                          <a:effectLst/>
                          <a:latin typeface="Consolas"/>
                        </a:rPr>
                        <a:t> </a:t>
                      </a:r>
                    </a:p>
                    <a:p>
                      <a:pPr algn="l" rtl="0" fontAlgn="base"/>
                      <a:r>
                        <a:rPr lang="en-GB" sz="1800" b="0" i="0" dirty="0" err="1">
                          <a:effectLst/>
                          <a:latin typeface="Consolas"/>
                        </a:rPr>
                        <a:t>int</a:t>
                      </a:r>
                      <a:r>
                        <a:rPr lang="en-GB" sz="1800" b="0" i="0" dirty="0">
                          <a:effectLst/>
                          <a:latin typeface="Consolas"/>
                        </a:rPr>
                        <a:t> main()</a:t>
                      </a:r>
                    </a:p>
                    <a:p>
                      <a:pPr algn="l" rtl="0" fontAlgn="base"/>
                      <a:r>
                        <a:rPr lang="en-GB" sz="1800" b="0" i="0" dirty="0">
                          <a:effectLst/>
                          <a:latin typeface="Consolas"/>
                        </a:rPr>
                        <a:t>{</a:t>
                      </a:r>
                    </a:p>
                    <a:p>
                      <a:pPr algn="l" rtl="0" fontAlgn="base"/>
                      <a:r>
                        <a:rPr lang="en-GB" sz="1800" b="0" i="0" dirty="0">
                          <a:effectLst/>
                          <a:latin typeface="Consolas"/>
                        </a:rPr>
                        <a:t>    </a:t>
                      </a:r>
                      <a:r>
                        <a:rPr lang="en-GB" sz="1800" b="0" i="0" dirty="0" err="1">
                          <a:effectLst/>
                          <a:latin typeface="Consolas"/>
                        </a:rPr>
                        <a:t>int</a:t>
                      </a:r>
                      <a:r>
                        <a:rPr lang="en-GB" sz="1800" b="0" i="0" dirty="0">
                          <a:effectLst/>
                          <a:latin typeface="Consolas"/>
                        </a:rPr>
                        <a:t> x = </a:t>
                      </a:r>
                      <a:r>
                        <a:rPr lang="en-GB" sz="1800" b="0" i="0" dirty="0" smtClean="0">
                          <a:effectLst/>
                          <a:latin typeface="Consolas"/>
                        </a:rPr>
                        <a:t>1;</a:t>
                      </a:r>
                      <a:endParaRPr lang="en-GB" sz="1800" b="0" i="0" dirty="0">
                        <a:effectLst/>
                        <a:latin typeface="Consolas"/>
                      </a:endParaRPr>
                    </a:p>
                    <a:p>
                      <a:pPr algn="l" rtl="0" fontAlgn="base"/>
                      <a:r>
                        <a:rPr lang="en-GB" sz="1800" b="0" i="0" dirty="0">
                          <a:effectLst/>
                          <a:latin typeface="Consolas"/>
                        </a:rPr>
                        <a:t> </a:t>
                      </a:r>
                    </a:p>
                    <a:p>
                      <a:pPr algn="l" rtl="0" fontAlgn="base"/>
                      <a:r>
                        <a:rPr lang="en-GB" sz="1800" b="0" i="0" dirty="0">
                          <a:effectLst/>
                          <a:latin typeface="Consolas"/>
                        </a:rPr>
                        <a:t>    </a:t>
                      </a:r>
                      <a:r>
                        <a:rPr lang="en-GB" sz="1800" b="0" i="0" dirty="0" err="1">
                          <a:effectLst/>
                          <a:latin typeface="Consolas"/>
                        </a:rPr>
                        <a:t>cout</a:t>
                      </a:r>
                      <a:r>
                        <a:rPr lang="en-GB" sz="1800" b="0" i="0" dirty="0">
                          <a:effectLst/>
                          <a:latin typeface="Consolas"/>
                        </a:rPr>
                        <a:t> &lt;&lt; "x = " &lt;&lt; x &lt;&lt; </a:t>
                      </a:r>
                      <a:r>
                        <a:rPr lang="en-GB" sz="1800" b="0" i="0" dirty="0" err="1">
                          <a:effectLst/>
                          <a:latin typeface="Consolas"/>
                        </a:rPr>
                        <a:t>endl</a:t>
                      </a:r>
                      <a:r>
                        <a:rPr lang="en-GB" sz="1800" b="0" i="0" dirty="0">
                          <a:effectLst/>
                          <a:latin typeface="Consolas"/>
                        </a:rPr>
                        <a:t>;</a:t>
                      </a:r>
                    </a:p>
                    <a:p>
                      <a:pPr algn="l" rtl="0" fontAlgn="base"/>
                      <a:r>
                        <a:rPr lang="en-GB" sz="1800" b="0" i="0" dirty="0">
                          <a:effectLst/>
                          <a:latin typeface="Consolas"/>
                        </a:rPr>
                        <a:t>    </a:t>
                      </a:r>
                      <a:r>
                        <a:rPr lang="en-GB" sz="1800" b="0" i="0" dirty="0" err="1">
                          <a:effectLst/>
                          <a:latin typeface="Consolas"/>
                        </a:rPr>
                        <a:t>AddOne</a:t>
                      </a:r>
                      <a:r>
                        <a:rPr lang="en-GB" sz="1800" b="0" i="0" dirty="0">
                          <a:effectLst/>
                          <a:latin typeface="Consolas"/>
                        </a:rPr>
                        <a:t>(x);</a:t>
                      </a:r>
                    </a:p>
                    <a:p>
                      <a:pPr algn="l" rtl="0" fontAlgn="base"/>
                      <a:r>
                        <a:rPr lang="en-GB" sz="1800" b="0" i="0" dirty="0">
                          <a:effectLst/>
                          <a:latin typeface="Consolas"/>
                        </a:rPr>
                        <a:t>    </a:t>
                      </a:r>
                      <a:r>
                        <a:rPr lang="en-GB" sz="1800" b="0" i="0" dirty="0" err="1">
                          <a:effectLst/>
                          <a:latin typeface="Consolas"/>
                        </a:rPr>
                        <a:t>cout</a:t>
                      </a:r>
                      <a:r>
                        <a:rPr lang="en-GB" sz="1800" b="0" i="0" dirty="0">
                          <a:effectLst/>
                          <a:latin typeface="Consolas"/>
                        </a:rPr>
                        <a:t> &lt;&lt; "x = " &lt;&lt; x &lt;&lt; </a:t>
                      </a:r>
                      <a:r>
                        <a:rPr lang="en-GB" sz="1800" b="0" i="0" dirty="0" err="1">
                          <a:effectLst/>
                          <a:latin typeface="Consolas"/>
                        </a:rPr>
                        <a:t>endl</a:t>
                      </a:r>
                      <a:r>
                        <a:rPr lang="en-GB" sz="1800" b="0" i="0" dirty="0">
                          <a:effectLst/>
                          <a:latin typeface="Consolas"/>
                        </a:rPr>
                        <a:t>;</a:t>
                      </a:r>
                    </a:p>
                    <a:p>
                      <a:pPr algn="l" rtl="0" fontAlgn="base"/>
                      <a:r>
                        <a:rPr lang="en-GB" sz="1800" b="0" i="0" dirty="0">
                          <a:effectLst/>
                          <a:latin typeface="Consolas"/>
                        </a:rPr>
                        <a:t> </a:t>
                      </a:r>
                    </a:p>
                    <a:p>
                      <a:pPr algn="l" rtl="0" fontAlgn="base"/>
                      <a:r>
                        <a:rPr lang="en-GB" sz="1800" b="0" i="0" dirty="0">
                          <a:effectLst/>
                          <a:latin typeface="Consolas"/>
                        </a:rPr>
                        <a:t>    return 0;</a:t>
                      </a:r>
                    </a:p>
                    <a:p>
                      <a:pPr algn="l" rtl="0" fontAlgn="base"/>
                      <a:r>
                        <a:rPr lang="en-GB" sz="1800" b="0" i="0" dirty="0">
                          <a:effectLst/>
                          <a:latin typeface="Consolas"/>
                        </a:rPr>
                        <a:t>}</a:t>
                      </a:r>
                    </a:p>
                  </a:txBody>
                  <a:tcPr marL="36660" marR="36660" marT="18316" marB="1831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102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6672"/>
            <a:ext cx="8382000" cy="1069848"/>
          </a:xfrm>
        </p:spPr>
        <p:txBody>
          <a:bodyPr>
            <a:normAutofit/>
          </a:bodyPr>
          <a:lstStyle/>
          <a:p>
            <a:pPr algn="l" rtl="0"/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Passing arguments by reference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381000" y="1700808"/>
            <a:ext cx="8367464" cy="4893911"/>
          </a:xfrm>
        </p:spPr>
        <p:txBody>
          <a:bodyPr>
            <a:normAutofit/>
          </a:bodyPr>
          <a:lstStyle/>
          <a:p>
            <a:pPr algn="l" rtl="0"/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Sometimes we need a function to return multiple values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However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, functions can only have one return value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One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way to return multiple values is using reference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parameters</a:t>
            </a:r>
          </a:p>
          <a:p>
            <a:pPr algn="l" rtl="0"/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The next example function 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takes one parameter (by value) as input, and “returns” two parameters (by reference) as output</a:t>
            </a:r>
          </a:p>
        </p:txBody>
      </p:sp>
    </p:spTree>
    <p:extLst>
      <p:ext uri="{BB962C8B-B14F-4D97-AF65-F5344CB8AC3E}">
        <p14:creationId xmlns:p14="http://schemas.microsoft.com/office/powerpoint/2010/main" val="233843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8382000" cy="1069848"/>
          </a:xfrm>
        </p:spPr>
        <p:txBody>
          <a:bodyPr>
            <a:normAutofit/>
          </a:bodyPr>
          <a:lstStyle/>
          <a:p>
            <a:pPr algn="l" rtl="0"/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Passing arguments by reference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35887703"/>
              </p:ext>
            </p:extLst>
          </p:nvPr>
        </p:nvGraphicFramePr>
        <p:xfrm>
          <a:off x="179512" y="1268760"/>
          <a:ext cx="7848872" cy="5158420"/>
        </p:xfrm>
        <a:graphic>
          <a:graphicData uri="http://schemas.openxmlformats.org/drawingml/2006/table">
            <a:tbl>
              <a:tblPr/>
              <a:tblGrid>
                <a:gridCol w="565624"/>
                <a:gridCol w="7283248"/>
              </a:tblGrid>
              <a:tr h="4525963">
                <a:tc>
                  <a:txBody>
                    <a:bodyPr/>
                    <a:lstStyle/>
                    <a:p>
                      <a:pPr algn="r" rtl="0" fontAlgn="base"/>
                      <a:r>
                        <a:rPr lang="en-GB" sz="1600" b="0" i="0" dirty="0" smtClean="0">
                          <a:solidFill>
                            <a:srgbClr val="AFAFAF"/>
                          </a:solidFill>
                          <a:effectLst/>
                          <a:latin typeface="Consolas"/>
                        </a:rPr>
                        <a:t>1</a:t>
                      </a:r>
                      <a:endParaRPr lang="en-GB" sz="1600" b="0" i="0" dirty="0">
                        <a:solidFill>
                          <a:srgbClr val="AFAFAF"/>
                        </a:solidFill>
                        <a:effectLst/>
                        <a:latin typeface="Consolas"/>
                      </a:endParaRPr>
                    </a:p>
                  </a:txBody>
                  <a:tcPr marL="41351" marR="41351" marT="18890" marB="188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en-GB" sz="1600" b="0" i="0" dirty="0" smtClean="0">
                          <a:effectLst/>
                          <a:latin typeface="Consolas"/>
                        </a:rPr>
                        <a:t>#include </a:t>
                      </a:r>
                      <a:r>
                        <a:rPr lang="en-GB" sz="1600" b="0" i="0" dirty="0">
                          <a:effectLst/>
                          <a:latin typeface="Consolas"/>
                        </a:rPr>
                        <a:t>&lt;</a:t>
                      </a:r>
                      <a:r>
                        <a:rPr lang="en-GB" sz="1600" b="0" i="0" dirty="0" err="1">
                          <a:effectLst/>
                          <a:latin typeface="Consolas"/>
                        </a:rPr>
                        <a:t>iostream</a:t>
                      </a:r>
                      <a:r>
                        <a:rPr lang="en-GB" sz="1600" b="0" i="0" dirty="0">
                          <a:effectLst/>
                          <a:latin typeface="Consolas"/>
                        </a:rPr>
                        <a:t>&gt;</a:t>
                      </a:r>
                    </a:p>
                    <a:p>
                      <a:pPr algn="l" rtl="0" fontAlgn="base"/>
                      <a:r>
                        <a:rPr lang="en-GB" sz="1600" b="0" i="0" dirty="0">
                          <a:effectLst/>
                          <a:latin typeface="Consolas"/>
                        </a:rPr>
                        <a:t>#include &lt;</a:t>
                      </a:r>
                      <a:r>
                        <a:rPr lang="en-GB" sz="1600" b="0" i="0" dirty="0" err="1">
                          <a:effectLst/>
                          <a:latin typeface="Consolas"/>
                        </a:rPr>
                        <a:t>math.h</a:t>
                      </a:r>
                      <a:r>
                        <a:rPr lang="en-GB" sz="1600" b="0" i="0" dirty="0">
                          <a:effectLst/>
                          <a:latin typeface="Consolas"/>
                        </a:rPr>
                        <a:t>&gt;    // for sin() and </a:t>
                      </a:r>
                      <a:r>
                        <a:rPr lang="en-GB" sz="1600" b="0" i="0" dirty="0" err="1">
                          <a:effectLst/>
                          <a:latin typeface="Consolas"/>
                        </a:rPr>
                        <a:t>cos</a:t>
                      </a:r>
                      <a:r>
                        <a:rPr lang="en-GB" sz="1600" b="0" i="0" dirty="0" smtClean="0">
                          <a:effectLst/>
                          <a:latin typeface="Consolas"/>
                        </a:rPr>
                        <a:t>()</a:t>
                      </a:r>
                    </a:p>
                    <a:p>
                      <a:pPr algn="l" rtl="0" fontAlgn="base"/>
                      <a:r>
                        <a:rPr lang="en-GB" sz="1600" b="0" i="0" dirty="0" smtClean="0">
                          <a:effectLst/>
                          <a:latin typeface="Consolas"/>
                        </a:rPr>
                        <a:t>Using namespace std;</a:t>
                      </a:r>
                      <a:endParaRPr lang="en-GB" sz="1600" b="0" i="0" dirty="0">
                        <a:effectLst/>
                        <a:latin typeface="Consolas"/>
                      </a:endParaRPr>
                    </a:p>
                    <a:p>
                      <a:pPr algn="l" rtl="0" fontAlgn="base"/>
                      <a:r>
                        <a:rPr lang="en-GB" sz="1600" b="0" i="0" dirty="0">
                          <a:effectLst/>
                          <a:latin typeface="Consolas"/>
                        </a:rPr>
                        <a:t> </a:t>
                      </a:r>
                    </a:p>
                    <a:p>
                      <a:pPr algn="l" rtl="0" fontAlgn="base"/>
                      <a:r>
                        <a:rPr lang="en-GB" sz="1600" b="0" i="0" dirty="0">
                          <a:effectLst/>
                          <a:latin typeface="Consolas"/>
                        </a:rPr>
                        <a:t>void </a:t>
                      </a:r>
                      <a:r>
                        <a:rPr lang="en-GB" sz="1600" b="0" i="0" dirty="0" err="1">
                          <a:effectLst/>
                          <a:latin typeface="Consolas"/>
                        </a:rPr>
                        <a:t>GetSinCos</a:t>
                      </a:r>
                      <a:r>
                        <a:rPr lang="en-GB" sz="1600" b="0" i="0" dirty="0">
                          <a:effectLst/>
                          <a:latin typeface="Consolas"/>
                        </a:rPr>
                        <a:t>(double </a:t>
                      </a:r>
                      <a:r>
                        <a:rPr lang="en-GB" sz="1600" b="0" i="0" dirty="0" err="1">
                          <a:effectLst/>
                          <a:latin typeface="Consolas"/>
                        </a:rPr>
                        <a:t>dX</a:t>
                      </a:r>
                      <a:r>
                        <a:rPr lang="en-GB" sz="1600" b="0" i="0" dirty="0">
                          <a:effectLst/>
                          <a:latin typeface="Consolas"/>
                        </a:rPr>
                        <a:t>, double &amp;</a:t>
                      </a:r>
                      <a:r>
                        <a:rPr lang="en-GB" sz="1600" b="0" i="0" dirty="0" err="1">
                          <a:effectLst/>
                          <a:latin typeface="Consolas"/>
                        </a:rPr>
                        <a:t>dSin</a:t>
                      </a:r>
                      <a:r>
                        <a:rPr lang="en-GB" sz="1600" b="0" i="0" dirty="0">
                          <a:effectLst/>
                          <a:latin typeface="Consolas"/>
                        </a:rPr>
                        <a:t>, double &amp;</a:t>
                      </a:r>
                      <a:r>
                        <a:rPr lang="en-GB" sz="1600" b="0" i="0" dirty="0" err="1">
                          <a:effectLst/>
                          <a:latin typeface="Consolas"/>
                        </a:rPr>
                        <a:t>dCos</a:t>
                      </a:r>
                      <a:r>
                        <a:rPr lang="en-GB" sz="1600" b="0" i="0" dirty="0">
                          <a:effectLst/>
                          <a:latin typeface="Consolas"/>
                        </a:rPr>
                        <a:t>)</a:t>
                      </a:r>
                    </a:p>
                    <a:p>
                      <a:pPr algn="l" rtl="0" fontAlgn="base"/>
                      <a:r>
                        <a:rPr lang="en-GB" sz="1600" b="0" i="0" dirty="0">
                          <a:effectLst/>
                          <a:latin typeface="Consolas"/>
                        </a:rPr>
                        <a:t>{</a:t>
                      </a:r>
                    </a:p>
                    <a:p>
                      <a:pPr algn="l" rtl="0" fontAlgn="base"/>
                      <a:r>
                        <a:rPr lang="en-GB" sz="1600" b="0" i="0" dirty="0">
                          <a:effectLst/>
                          <a:latin typeface="Consolas"/>
                        </a:rPr>
                        <a:t>    </a:t>
                      </a:r>
                      <a:r>
                        <a:rPr lang="en-GB" sz="1600" b="0" i="0" dirty="0" err="1">
                          <a:effectLst/>
                          <a:latin typeface="Consolas"/>
                        </a:rPr>
                        <a:t>dSin</a:t>
                      </a:r>
                      <a:r>
                        <a:rPr lang="en-GB" sz="1600" b="0" i="0" dirty="0">
                          <a:effectLst/>
                          <a:latin typeface="Consolas"/>
                        </a:rPr>
                        <a:t> = sin(</a:t>
                      </a:r>
                      <a:r>
                        <a:rPr lang="en-GB" sz="1600" b="0" i="0" dirty="0" err="1">
                          <a:effectLst/>
                          <a:latin typeface="Consolas"/>
                        </a:rPr>
                        <a:t>dX</a:t>
                      </a:r>
                      <a:r>
                        <a:rPr lang="en-GB" sz="1600" b="0" i="0" dirty="0">
                          <a:effectLst/>
                          <a:latin typeface="Consolas"/>
                        </a:rPr>
                        <a:t>);</a:t>
                      </a:r>
                    </a:p>
                    <a:p>
                      <a:pPr algn="l" rtl="0" fontAlgn="base"/>
                      <a:r>
                        <a:rPr lang="en-GB" sz="1600" b="0" i="0" dirty="0">
                          <a:effectLst/>
                          <a:latin typeface="Consolas"/>
                        </a:rPr>
                        <a:t>    </a:t>
                      </a:r>
                      <a:r>
                        <a:rPr lang="en-GB" sz="1600" b="0" i="0" dirty="0" err="1">
                          <a:effectLst/>
                          <a:latin typeface="Consolas"/>
                        </a:rPr>
                        <a:t>dCos</a:t>
                      </a:r>
                      <a:r>
                        <a:rPr lang="en-GB" sz="1600" b="0" i="0" dirty="0">
                          <a:effectLst/>
                          <a:latin typeface="Consolas"/>
                        </a:rPr>
                        <a:t> = </a:t>
                      </a:r>
                      <a:r>
                        <a:rPr lang="en-GB" sz="1600" b="0" i="0" dirty="0" err="1">
                          <a:effectLst/>
                          <a:latin typeface="Consolas"/>
                        </a:rPr>
                        <a:t>cos</a:t>
                      </a:r>
                      <a:r>
                        <a:rPr lang="en-GB" sz="1600" b="0" i="0" dirty="0">
                          <a:effectLst/>
                          <a:latin typeface="Consolas"/>
                        </a:rPr>
                        <a:t>(</a:t>
                      </a:r>
                      <a:r>
                        <a:rPr lang="en-GB" sz="1600" b="0" i="0" dirty="0" err="1">
                          <a:effectLst/>
                          <a:latin typeface="Consolas"/>
                        </a:rPr>
                        <a:t>dX</a:t>
                      </a:r>
                      <a:r>
                        <a:rPr lang="en-GB" sz="1600" b="0" i="0" dirty="0">
                          <a:effectLst/>
                          <a:latin typeface="Consolas"/>
                        </a:rPr>
                        <a:t>);</a:t>
                      </a:r>
                    </a:p>
                    <a:p>
                      <a:pPr algn="l" rtl="0" fontAlgn="base"/>
                      <a:r>
                        <a:rPr lang="en-GB" sz="1600" b="0" i="0" dirty="0">
                          <a:effectLst/>
                          <a:latin typeface="Consolas"/>
                        </a:rPr>
                        <a:t>}</a:t>
                      </a:r>
                    </a:p>
                    <a:p>
                      <a:pPr algn="l" rtl="0" fontAlgn="base"/>
                      <a:r>
                        <a:rPr lang="en-GB" sz="1600" b="0" i="0" dirty="0">
                          <a:effectLst/>
                          <a:latin typeface="Consolas"/>
                        </a:rPr>
                        <a:t> </a:t>
                      </a:r>
                    </a:p>
                    <a:p>
                      <a:pPr algn="l" rtl="0" fontAlgn="base"/>
                      <a:r>
                        <a:rPr lang="en-GB" sz="1600" b="0" i="0" dirty="0" err="1">
                          <a:effectLst/>
                          <a:latin typeface="Consolas"/>
                        </a:rPr>
                        <a:t>int</a:t>
                      </a:r>
                      <a:r>
                        <a:rPr lang="en-GB" sz="1600" b="0" i="0" dirty="0">
                          <a:effectLst/>
                          <a:latin typeface="Consolas"/>
                        </a:rPr>
                        <a:t> main()</a:t>
                      </a:r>
                    </a:p>
                    <a:p>
                      <a:pPr algn="l" rtl="0" fontAlgn="base"/>
                      <a:r>
                        <a:rPr lang="en-GB" sz="1600" b="0" i="0" dirty="0">
                          <a:effectLst/>
                          <a:latin typeface="Consolas"/>
                        </a:rPr>
                        <a:t>{</a:t>
                      </a:r>
                    </a:p>
                    <a:p>
                      <a:pPr algn="l" rtl="0" fontAlgn="base"/>
                      <a:r>
                        <a:rPr lang="en-GB" sz="1600" b="0" i="0" dirty="0">
                          <a:effectLst/>
                          <a:latin typeface="Consolas"/>
                        </a:rPr>
                        <a:t>    double </a:t>
                      </a:r>
                      <a:r>
                        <a:rPr lang="en-GB" sz="1600" b="0" i="0" dirty="0" err="1">
                          <a:effectLst/>
                          <a:latin typeface="Consolas"/>
                        </a:rPr>
                        <a:t>dSin</a:t>
                      </a:r>
                      <a:r>
                        <a:rPr lang="en-GB" sz="1600" b="0" i="0" dirty="0">
                          <a:effectLst/>
                          <a:latin typeface="Consolas"/>
                        </a:rPr>
                        <a:t> = 0.0;</a:t>
                      </a:r>
                    </a:p>
                    <a:p>
                      <a:pPr algn="l" rtl="0" fontAlgn="base"/>
                      <a:r>
                        <a:rPr lang="en-GB" sz="1600" b="0" i="0" dirty="0">
                          <a:effectLst/>
                          <a:latin typeface="Consolas"/>
                        </a:rPr>
                        <a:t>    double </a:t>
                      </a:r>
                      <a:r>
                        <a:rPr lang="en-GB" sz="1600" b="0" i="0" dirty="0" err="1">
                          <a:effectLst/>
                          <a:latin typeface="Consolas"/>
                        </a:rPr>
                        <a:t>dCos</a:t>
                      </a:r>
                      <a:r>
                        <a:rPr lang="en-GB" sz="1600" b="0" i="0" dirty="0">
                          <a:effectLst/>
                          <a:latin typeface="Consolas"/>
                        </a:rPr>
                        <a:t> = 0.0;</a:t>
                      </a:r>
                    </a:p>
                    <a:p>
                      <a:pPr algn="l" rtl="0" fontAlgn="base"/>
                      <a:r>
                        <a:rPr lang="en-GB" sz="1600" b="0" i="0" dirty="0">
                          <a:effectLst/>
                          <a:latin typeface="Consolas"/>
                        </a:rPr>
                        <a:t>  </a:t>
                      </a:r>
                      <a:endParaRPr lang="en-GB" sz="1600" b="0" i="0" dirty="0" smtClean="0">
                        <a:effectLst/>
                        <a:latin typeface="Consolas"/>
                      </a:endParaRPr>
                    </a:p>
                    <a:p>
                      <a:pPr algn="l" rtl="0" fontAlgn="base"/>
                      <a:r>
                        <a:rPr lang="en-GB" sz="1600" b="0" i="0" dirty="0">
                          <a:effectLst/>
                          <a:latin typeface="Consolas"/>
                        </a:rPr>
                        <a:t>   </a:t>
                      </a:r>
                      <a:r>
                        <a:rPr lang="en-GB" sz="1600" b="0" i="0" dirty="0" err="1">
                          <a:effectLst/>
                          <a:latin typeface="Consolas"/>
                        </a:rPr>
                        <a:t>GetSinCos</a:t>
                      </a:r>
                      <a:r>
                        <a:rPr lang="en-GB" sz="1600" b="0" i="0" dirty="0">
                          <a:effectLst/>
                          <a:latin typeface="Consolas"/>
                        </a:rPr>
                        <a:t>(30.0, </a:t>
                      </a:r>
                      <a:r>
                        <a:rPr lang="en-GB" sz="1600" b="0" i="0" dirty="0" err="1">
                          <a:effectLst/>
                          <a:latin typeface="Consolas"/>
                        </a:rPr>
                        <a:t>dSin</a:t>
                      </a:r>
                      <a:r>
                        <a:rPr lang="en-GB" sz="1600" b="0" i="0" dirty="0">
                          <a:effectLst/>
                          <a:latin typeface="Consolas"/>
                        </a:rPr>
                        <a:t>, </a:t>
                      </a:r>
                      <a:r>
                        <a:rPr lang="en-GB" sz="1600" b="0" i="0" dirty="0" err="1">
                          <a:effectLst/>
                          <a:latin typeface="Consolas"/>
                        </a:rPr>
                        <a:t>dCos</a:t>
                      </a:r>
                      <a:r>
                        <a:rPr lang="en-GB" sz="1600" b="0" i="0" dirty="0">
                          <a:effectLst/>
                          <a:latin typeface="Consolas"/>
                        </a:rPr>
                        <a:t>);</a:t>
                      </a:r>
                    </a:p>
                    <a:p>
                      <a:pPr algn="l" rtl="0" fontAlgn="base"/>
                      <a:r>
                        <a:rPr lang="en-GB" sz="1600" b="0" i="0" dirty="0">
                          <a:effectLst/>
                          <a:latin typeface="Consolas"/>
                        </a:rPr>
                        <a:t> </a:t>
                      </a:r>
                    </a:p>
                    <a:p>
                      <a:pPr algn="l" rtl="0" fontAlgn="base"/>
                      <a:r>
                        <a:rPr lang="en-GB" sz="1600" b="0" i="0" dirty="0">
                          <a:effectLst/>
                          <a:latin typeface="Consolas"/>
                        </a:rPr>
                        <a:t>   </a:t>
                      </a:r>
                      <a:r>
                        <a:rPr lang="en-GB" sz="1600" b="0" i="0" dirty="0" err="1" smtClean="0">
                          <a:effectLst/>
                          <a:latin typeface="Consolas"/>
                        </a:rPr>
                        <a:t>cout</a:t>
                      </a:r>
                      <a:r>
                        <a:rPr lang="en-GB" sz="1600" b="0" i="0" dirty="0" smtClean="0">
                          <a:effectLst/>
                          <a:latin typeface="Consolas"/>
                        </a:rPr>
                        <a:t> </a:t>
                      </a:r>
                      <a:r>
                        <a:rPr lang="en-GB" sz="1600" b="0" i="0" dirty="0">
                          <a:effectLst/>
                          <a:latin typeface="Consolas"/>
                        </a:rPr>
                        <a:t>&lt;&lt; "The sin is " &lt;&lt; </a:t>
                      </a:r>
                      <a:r>
                        <a:rPr lang="en-GB" sz="1600" b="0" i="0" dirty="0" err="1">
                          <a:effectLst/>
                          <a:latin typeface="Consolas"/>
                        </a:rPr>
                        <a:t>dSin</a:t>
                      </a:r>
                      <a:r>
                        <a:rPr lang="en-GB" sz="1600" b="0" i="0" dirty="0">
                          <a:effectLst/>
                          <a:latin typeface="Consolas"/>
                        </a:rPr>
                        <a:t> &lt;&lt; </a:t>
                      </a:r>
                      <a:r>
                        <a:rPr lang="en-GB" sz="1600" b="0" i="0" dirty="0" err="1" smtClean="0">
                          <a:effectLst/>
                          <a:latin typeface="Consolas"/>
                        </a:rPr>
                        <a:t>endl</a:t>
                      </a:r>
                      <a:r>
                        <a:rPr lang="en-GB" sz="1600" b="0" i="0" dirty="0">
                          <a:effectLst/>
                          <a:latin typeface="Consolas"/>
                        </a:rPr>
                        <a:t>;</a:t>
                      </a:r>
                    </a:p>
                    <a:p>
                      <a:pPr algn="l" rtl="0" fontAlgn="base"/>
                      <a:r>
                        <a:rPr lang="en-GB" sz="1600" b="0" i="0" dirty="0">
                          <a:effectLst/>
                          <a:latin typeface="Consolas"/>
                        </a:rPr>
                        <a:t>   </a:t>
                      </a:r>
                      <a:r>
                        <a:rPr lang="en-GB" sz="1600" b="0" i="0" dirty="0" err="1" smtClean="0">
                          <a:effectLst/>
                          <a:latin typeface="Consolas"/>
                        </a:rPr>
                        <a:t>cout</a:t>
                      </a:r>
                      <a:r>
                        <a:rPr lang="en-GB" sz="1600" b="0" i="0" dirty="0" smtClean="0">
                          <a:effectLst/>
                          <a:latin typeface="Consolas"/>
                        </a:rPr>
                        <a:t> </a:t>
                      </a:r>
                      <a:r>
                        <a:rPr lang="en-GB" sz="1600" b="0" i="0" dirty="0">
                          <a:effectLst/>
                          <a:latin typeface="Consolas"/>
                        </a:rPr>
                        <a:t>&lt;&lt; "The </a:t>
                      </a:r>
                      <a:r>
                        <a:rPr lang="en-GB" sz="1600" b="0" i="0" dirty="0" err="1">
                          <a:effectLst/>
                          <a:latin typeface="Consolas"/>
                        </a:rPr>
                        <a:t>cos</a:t>
                      </a:r>
                      <a:r>
                        <a:rPr lang="en-GB" sz="1600" b="0" i="0" dirty="0">
                          <a:effectLst/>
                          <a:latin typeface="Consolas"/>
                        </a:rPr>
                        <a:t> is " &lt;&lt; </a:t>
                      </a:r>
                      <a:r>
                        <a:rPr lang="en-GB" sz="1600" b="0" i="0" dirty="0" err="1">
                          <a:effectLst/>
                          <a:latin typeface="Consolas"/>
                        </a:rPr>
                        <a:t>dCos</a:t>
                      </a:r>
                      <a:r>
                        <a:rPr lang="en-GB" sz="1600" b="0" i="0" dirty="0">
                          <a:effectLst/>
                          <a:latin typeface="Consolas"/>
                        </a:rPr>
                        <a:t> &lt;&lt; </a:t>
                      </a:r>
                      <a:r>
                        <a:rPr lang="en-GB" sz="1600" b="0" i="0" dirty="0" err="1" smtClean="0">
                          <a:effectLst/>
                          <a:latin typeface="Consolas"/>
                        </a:rPr>
                        <a:t>endl</a:t>
                      </a:r>
                      <a:r>
                        <a:rPr lang="en-GB" sz="1600" b="0" i="0" dirty="0">
                          <a:effectLst/>
                          <a:latin typeface="Consolas"/>
                        </a:rPr>
                        <a:t>;</a:t>
                      </a:r>
                    </a:p>
                    <a:p>
                      <a:pPr algn="l" rtl="0" fontAlgn="base"/>
                      <a:r>
                        <a:rPr lang="en-GB" sz="1600" b="0" i="0" dirty="0">
                          <a:effectLst/>
                          <a:latin typeface="Consolas"/>
                        </a:rPr>
                        <a:t>    return 0;</a:t>
                      </a:r>
                    </a:p>
                    <a:p>
                      <a:pPr algn="l" rtl="0" fontAlgn="base"/>
                      <a:r>
                        <a:rPr lang="en-GB" sz="1600" b="0" i="0" dirty="0">
                          <a:effectLst/>
                          <a:latin typeface="Consolas"/>
                        </a:rPr>
                        <a:t>}</a:t>
                      </a:r>
                    </a:p>
                  </a:txBody>
                  <a:tcPr marL="41351" marR="41351" marT="18890" marB="1889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843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Advantages of passing by reference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l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allows us to have the function </a:t>
            </a:r>
            <a:r>
              <a:rPr lang="en-GB" b="1" dirty="0">
                <a:latin typeface="Times New Roman" pitchFamily="18" charset="0"/>
                <a:cs typeface="Times New Roman" pitchFamily="18" charset="0"/>
              </a:rPr>
              <a:t>change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the value of the argument, which is sometimes useful.</a:t>
            </a:r>
          </a:p>
          <a:p>
            <a:pPr lvl="1" algn="l" rtl="0"/>
            <a:r>
              <a:rPr lang="en-GB" dirty="0">
                <a:latin typeface="Times New Roman" pitchFamily="18" charset="0"/>
                <a:cs typeface="Times New Roman" pitchFamily="18" charset="0"/>
              </a:rPr>
              <a:t>Because a copy of the argument is not made, it is </a:t>
            </a:r>
            <a:r>
              <a:rPr lang="en-GB" b="1" dirty="0">
                <a:latin typeface="Times New Roman" pitchFamily="18" charset="0"/>
                <a:cs typeface="Times New Roman" pitchFamily="18" charset="0"/>
              </a:rPr>
              <a:t>fast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, even when used with large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structus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or classes.</a:t>
            </a:r>
          </a:p>
          <a:p>
            <a:pPr lvl="1" algn="l" rtl="0"/>
            <a:r>
              <a:rPr lang="en-GB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We can pass by </a:t>
            </a:r>
            <a:r>
              <a:rPr lang="en-GB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CONST reference </a:t>
            </a:r>
            <a:r>
              <a:rPr lang="en-GB" dirty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to avoid unintentional changes.</a:t>
            </a:r>
          </a:p>
          <a:p>
            <a:pPr lvl="1" algn="l" rtl="0"/>
            <a:r>
              <a:rPr lang="en-GB" dirty="0">
                <a:latin typeface="Times New Roman" pitchFamily="18" charset="0"/>
                <a:cs typeface="Times New Roman" pitchFamily="18" charset="0"/>
              </a:rPr>
              <a:t>We can return multiple values from a function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702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193EBF6-7E93-414B-A6CB-5F8079DA20A0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CA296518-ACB8-4829-BA8B-AD4314C0744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7EB3906-82FE-483B-9230-D46A57CC77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601</TotalTime>
  <Words>828</Words>
  <Application>Microsoft Office PowerPoint</Application>
  <PresentationFormat>On-screen Show (4:3)</PresentationFormat>
  <Paragraphs>245</Paragraphs>
  <Slides>16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Urban</vt:lpstr>
      <vt:lpstr>CS1201:  Programming Language 2  </vt:lpstr>
      <vt:lpstr>methods of passing</vt:lpstr>
      <vt:lpstr>Passing arguments by reference</vt:lpstr>
      <vt:lpstr>Passing arguments by reference</vt:lpstr>
      <vt:lpstr>Cont.</vt:lpstr>
      <vt:lpstr>Passing arguments by reference</vt:lpstr>
      <vt:lpstr>Passing arguments by reference</vt:lpstr>
      <vt:lpstr>Passing arguments by reference</vt:lpstr>
      <vt:lpstr>Advantages of passing by reference</vt:lpstr>
      <vt:lpstr>Recursion and Recursive Functions</vt:lpstr>
      <vt:lpstr>Finding Factorial  5! = 5*4*3*2*1 </vt:lpstr>
      <vt:lpstr>Finding Factorial</vt:lpstr>
      <vt:lpstr>Finding Factorial Recursively</vt:lpstr>
      <vt:lpstr>Function Overloading</vt:lpstr>
      <vt:lpstr>Function overloading</vt:lpstr>
      <vt:lpstr>Function overloading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ALjaffan</dc:creator>
  <cp:lastModifiedBy>Nouf</cp:lastModifiedBy>
  <cp:revision>40</cp:revision>
  <dcterms:created xsi:type="dcterms:W3CDTF">2012-09-14T13:12:57Z</dcterms:created>
  <dcterms:modified xsi:type="dcterms:W3CDTF">2013-09-16T07:38:35Z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