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  <p:sldId id="257" r:id="rId6"/>
    <p:sldId id="258" r:id="rId7"/>
    <p:sldId id="260" r:id="rId8"/>
    <p:sldId id="265" r:id="rId9"/>
    <p:sldId id="264" r:id="rId10"/>
    <p:sldId id="266" r:id="rId11"/>
    <p:sldId id="267" r:id="rId12"/>
    <p:sldId id="268" r:id="rId13"/>
    <p:sldId id="269" r:id="rId14"/>
    <p:sldId id="272" r:id="rId15"/>
    <p:sldId id="273" r:id="rId16"/>
    <p:sldId id="274" r:id="rId17"/>
    <p:sldId id="277" r:id="rId18"/>
    <p:sldId id="278" r:id="rId19"/>
    <p:sldId id="279" r:id="rId20"/>
    <p:sldId id="280" r:id="rId21"/>
    <p:sldId id="281" r:id="rId22"/>
    <p:sldId id="282" r:id="rId23"/>
    <p:sldId id="28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595" autoAdjust="0"/>
  </p:normalViewPr>
  <p:slideViewPr>
    <p:cSldViewPr>
      <p:cViewPr varScale="1">
        <p:scale>
          <a:sx n="75" d="100"/>
          <a:sy n="75" d="100"/>
        </p:scale>
        <p:origin x="-18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683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533400"/>
            <a:ext cx="8458200" cy="1470025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CS1201:</a:t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Programming Language 2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5105400" cy="976862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sz="6500" dirty="0" smtClean="0"/>
              <a:t>Structure</a:t>
            </a:r>
            <a:endParaRPr lang="ar-SA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2514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By: </a:t>
            </a:r>
            <a:r>
              <a:rPr lang="en-US" dirty="0" err="1" smtClean="0">
                <a:solidFill>
                  <a:schemeClr val="bg1"/>
                </a:solidFill>
              </a:rPr>
              <a:t>Nouf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Almunyif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/>
          <a:lstStyle/>
          <a:p>
            <a:pPr algn="l" rtl="0"/>
            <a:r>
              <a:rPr lang="en-US" dirty="0" smtClean="0">
                <a:latin typeface="+mn-lt"/>
              </a:rPr>
              <a:t>Structure</a:t>
            </a:r>
            <a:endParaRPr lang="ar-SA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1219200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Example:</a:t>
            </a:r>
            <a:endParaRPr lang="ar-SA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81000" y="2057400"/>
            <a:ext cx="7848600" cy="1323439"/>
          </a:xfrm>
          <a:prstGeom prst="rect">
            <a:avLst/>
          </a:prstGeom>
          <a:solidFill>
            <a:schemeClr val="bg2"/>
          </a:solidFill>
        </p:spPr>
        <p:txBody>
          <a:bodyPr wrap="square" rtlCol="1">
            <a:spAutoFit/>
          </a:bodyPr>
          <a:lstStyle/>
          <a:p>
            <a:r>
              <a:rPr lang="en-US" sz="2000" dirty="0" err="1" smtClean="0">
                <a:solidFill>
                  <a:srgbClr val="0070C0"/>
                </a:solidFill>
              </a:rPr>
              <a:t>struct</a:t>
            </a:r>
            <a:r>
              <a:rPr lang="en-US" sz="2000" dirty="0" smtClean="0"/>
              <a:t> product {</a:t>
            </a:r>
          </a:p>
          <a:p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int</a:t>
            </a:r>
            <a:r>
              <a:rPr lang="en-US" sz="2000" dirty="0" smtClean="0"/>
              <a:t> weight; 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float</a:t>
            </a:r>
            <a:r>
              <a:rPr lang="en-US" sz="2000" dirty="0" smtClean="0"/>
              <a:t> price;</a:t>
            </a:r>
          </a:p>
          <a:p>
            <a:r>
              <a:rPr lang="en-US" sz="2000" dirty="0" smtClean="0"/>
              <a:t> } apple, banana, melon;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US" dirty="0" smtClean="0"/>
              <a:t>Two steps to implementing structures: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Create the </a:t>
            </a:r>
            <a:r>
              <a:rPr lang="en-US" b="1" dirty="0" smtClean="0"/>
              <a:t>structure declaration</a:t>
            </a:r>
            <a:r>
              <a:rPr lang="en-US" dirty="0" smtClean="0"/>
              <a:t>.  This establishes the </a:t>
            </a:r>
            <a:r>
              <a:rPr lang="en-US" b="1" dirty="0" smtClean="0"/>
              <a:t>tag</a:t>
            </a:r>
            <a:r>
              <a:rPr lang="en-US" dirty="0" smtClean="0"/>
              <a:t> (or name) of the structure and a list of items that are members.</a:t>
            </a:r>
          </a:p>
          <a:p>
            <a:pPr algn="l" rtl="0"/>
            <a:r>
              <a:rPr lang="en-US" dirty="0" smtClean="0"/>
              <a:t>Declare </a:t>
            </a:r>
            <a:r>
              <a:rPr lang="en-US" b="1" dirty="0" smtClean="0"/>
              <a:t>variables</a:t>
            </a:r>
            <a:r>
              <a:rPr lang="en-US" dirty="0" smtClean="0"/>
              <a:t> (or instances) of the structure and use them in the program to hold data.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DF600-2939-4EE2-B005-F91A7F54CD37}" type="slidenum">
              <a:rPr lang="en-US"/>
              <a:pPr/>
              <a:t>12</a:t>
            </a:fld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Accessing </a:t>
            </a:r>
            <a:r>
              <a:rPr lang="en-US" dirty="0"/>
              <a:t>Structure Members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/>
              <a:t>The dot operator (.) allows you to access structure members in a program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Program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52400" y="1066800"/>
            <a:ext cx="4724400" cy="5562600"/>
          </a:xfrm>
          <a:solidFill>
            <a:schemeClr val="bg2"/>
          </a:solidFill>
        </p:spPr>
        <p:txBody>
          <a:bodyPr>
            <a:normAutofit fontScale="70000" lnSpcReduction="20000"/>
          </a:bodyPr>
          <a:lstStyle/>
          <a:p>
            <a:pPr algn="l" rtl="0">
              <a:lnSpc>
                <a:spcPct val="120000"/>
              </a:lnSpc>
              <a:buFontTx/>
              <a:buNone/>
            </a:pPr>
            <a:r>
              <a:rPr lang="en-US" sz="1400" noProof="1" smtClean="0">
                <a:solidFill>
                  <a:srgbClr val="000000"/>
                </a:solidFill>
                <a:latin typeface="Prestige Elite"/>
              </a:rPr>
              <a:t>#</a:t>
            </a:r>
            <a:r>
              <a:rPr lang="en-US" sz="1400" noProof="1" smtClean="0">
                <a:solidFill>
                  <a:srgbClr val="0070C0"/>
                </a:solidFill>
                <a:latin typeface="Prestige Elite"/>
              </a:rPr>
              <a:t>include</a:t>
            </a:r>
            <a:r>
              <a:rPr lang="en-US" sz="1400" noProof="1" smtClean="0">
                <a:solidFill>
                  <a:srgbClr val="000000"/>
                </a:solidFill>
                <a:latin typeface="Prestige Elite"/>
              </a:rPr>
              <a:t> &lt;iostream&gt;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400" noProof="1" smtClean="0">
                <a:solidFill>
                  <a:srgbClr val="0070C0"/>
                </a:solidFill>
                <a:latin typeface="Prestige Elite"/>
              </a:rPr>
              <a:t>Using</a:t>
            </a:r>
            <a:r>
              <a:rPr lang="en-US" sz="1400" noProof="1" smtClean="0">
                <a:solidFill>
                  <a:srgbClr val="000000"/>
                </a:solidFill>
                <a:latin typeface="Prestige Elite"/>
              </a:rPr>
              <a:t> namesspace std;</a:t>
            </a:r>
          </a:p>
          <a:p>
            <a:pPr marL="533400" indent="-533400" algn="l" rtl="0">
              <a:lnSpc>
                <a:spcPct val="120000"/>
              </a:lnSpc>
              <a:buFontTx/>
              <a:buNone/>
            </a:pPr>
            <a:r>
              <a:rPr lang="en-US" dirty="0" err="1" smtClean="0">
                <a:solidFill>
                  <a:srgbClr val="0070C0"/>
                </a:solidFill>
              </a:rPr>
              <a:t>struct</a:t>
            </a:r>
            <a:r>
              <a:rPr lang="en-US" dirty="0" smtClean="0"/>
              <a:t> </a:t>
            </a:r>
            <a:r>
              <a:rPr lang="en-US" dirty="0" err="1" smtClean="0"/>
              <a:t>PayRoll</a:t>
            </a:r>
            <a:endParaRPr lang="en-US" dirty="0" smtClean="0"/>
          </a:p>
          <a:p>
            <a:pPr marL="533400" indent="-533400" algn="l" rtl="0">
              <a:lnSpc>
                <a:spcPct val="120000"/>
              </a:lnSpc>
              <a:buFontTx/>
              <a:buNone/>
            </a:pPr>
            <a:r>
              <a:rPr lang="en-US" dirty="0" smtClean="0"/>
              <a:t>{   </a:t>
            </a:r>
            <a:r>
              <a:rPr lang="en-US" dirty="0" err="1" smtClean="0">
                <a:solidFill>
                  <a:srgbClr val="0070C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 smtClean="0"/>
              <a:t>EmpNumber</a:t>
            </a:r>
            <a:r>
              <a:rPr lang="en-US" dirty="0" smtClean="0"/>
              <a:t>;</a:t>
            </a:r>
          </a:p>
          <a:p>
            <a:pPr marL="533400" indent="-533400" algn="l" rtl="0">
              <a:lnSpc>
                <a:spcPct val="120000"/>
              </a:lnSpc>
              <a:buFontTx/>
              <a:buNone/>
            </a:pPr>
            <a:r>
              <a:rPr lang="en-US" dirty="0" smtClean="0"/>
              <a:t>   </a:t>
            </a:r>
            <a:r>
              <a:rPr lang="en-US" dirty="0" smtClean="0">
                <a:solidFill>
                  <a:srgbClr val="0070C0"/>
                </a:solidFill>
              </a:rPr>
              <a:t>string</a:t>
            </a:r>
            <a:r>
              <a:rPr lang="en-US" dirty="0" smtClean="0"/>
              <a:t> Name;</a:t>
            </a:r>
          </a:p>
          <a:p>
            <a:pPr marL="533400" indent="-533400" algn="l" rtl="0">
              <a:lnSpc>
                <a:spcPct val="120000"/>
              </a:lnSpc>
              <a:buFontTx/>
              <a:buNone/>
            </a:pPr>
            <a:r>
              <a:rPr lang="en-US" dirty="0" smtClean="0"/>
              <a:t>   </a:t>
            </a:r>
            <a:r>
              <a:rPr lang="en-US" dirty="0" smtClean="0">
                <a:solidFill>
                  <a:srgbClr val="0070C0"/>
                </a:solidFill>
              </a:rPr>
              <a:t>float</a:t>
            </a:r>
            <a:r>
              <a:rPr lang="en-US" dirty="0" smtClean="0"/>
              <a:t> Hours;</a:t>
            </a:r>
          </a:p>
          <a:p>
            <a:pPr marL="533400" indent="-533400" algn="l" rtl="0">
              <a:lnSpc>
                <a:spcPct val="120000"/>
              </a:lnSpc>
              <a:buFontTx/>
              <a:buNone/>
            </a:pPr>
            <a:r>
              <a:rPr lang="en-US" dirty="0" smtClean="0"/>
              <a:t>   </a:t>
            </a:r>
            <a:r>
              <a:rPr lang="en-US" dirty="0" smtClean="0">
                <a:solidFill>
                  <a:srgbClr val="0070C0"/>
                </a:solidFill>
              </a:rPr>
              <a:t>float</a:t>
            </a:r>
            <a:r>
              <a:rPr lang="en-US" dirty="0" smtClean="0"/>
              <a:t> </a:t>
            </a:r>
            <a:r>
              <a:rPr lang="en-US" dirty="0" err="1" smtClean="0"/>
              <a:t>PayRate</a:t>
            </a:r>
            <a:r>
              <a:rPr lang="en-US" dirty="0" smtClean="0"/>
              <a:t>;</a:t>
            </a:r>
          </a:p>
          <a:p>
            <a:pPr marL="533400" indent="-533400" algn="l" rtl="0">
              <a:lnSpc>
                <a:spcPct val="120000"/>
              </a:lnSpc>
              <a:buFontTx/>
              <a:buNone/>
            </a:pPr>
            <a:r>
              <a:rPr lang="en-US" dirty="0" smtClean="0"/>
              <a:t>   </a:t>
            </a:r>
            <a:r>
              <a:rPr lang="en-US" dirty="0" smtClean="0">
                <a:solidFill>
                  <a:srgbClr val="0070C0"/>
                </a:solidFill>
              </a:rPr>
              <a:t>float</a:t>
            </a:r>
            <a:r>
              <a:rPr lang="en-US" dirty="0" smtClean="0"/>
              <a:t> salary;	};</a:t>
            </a:r>
          </a:p>
          <a:p>
            <a:pPr marL="533400" indent="-533400" algn="l" rtl="0">
              <a:lnSpc>
                <a:spcPct val="120000"/>
              </a:lnSpc>
              <a:buFontTx/>
              <a:buNone/>
            </a:pPr>
            <a:endParaRPr lang="en-US" dirty="0" smtClean="0"/>
          </a:p>
          <a:p>
            <a:pPr algn="l" rtl="0">
              <a:lnSpc>
                <a:spcPct val="120000"/>
              </a:lnSpc>
              <a:spcBef>
                <a:spcPts val="475"/>
              </a:spcBef>
              <a:buFontTx/>
              <a:buNone/>
            </a:pPr>
            <a:r>
              <a:rPr lang="en-US" noProof="1" smtClean="0">
                <a:solidFill>
                  <a:srgbClr val="000000"/>
                </a:solidFill>
                <a:latin typeface="Prestige Elite"/>
              </a:rPr>
              <a:t>void main(void)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noProof="1" smtClean="0">
                <a:solidFill>
                  <a:srgbClr val="000000"/>
                </a:solidFill>
                <a:latin typeface="Prestige Elite"/>
              </a:rPr>
              <a:t>{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noProof="1" smtClean="0">
                <a:solidFill>
                  <a:srgbClr val="000000"/>
                </a:solidFill>
                <a:latin typeface="Prestige Elite"/>
              </a:rPr>
              <a:t>	PayRoll employee; 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noProof="1" smtClean="0">
                <a:solidFill>
                  <a:srgbClr val="000000"/>
                </a:solidFill>
                <a:latin typeface="Prestige Elite"/>
              </a:rPr>
              <a:t>	cout &lt;&lt; "Enter the employee's number: ";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noProof="1" smtClean="0">
                <a:solidFill>
                  <a:srgbClr val="000000"/>
                </a:solidFill>
                <a:latin typeface="Prestige Elite"/>
              </a:rPr>
              <a:t>	</a:t>
            </a:r>
            <a:r>
              <a:rPr lang="en-US" noProof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restige Elite"/>
              </a:rPr>
              <a:t>cin &gt;&gt; employee.empNumber;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noProof="1" smtClean="0">
                <a:solidFill>
                  <a:srgbClr val="000000"/>
                </a:solidFill>
                <a:latin typeface="Prestige Elite"/>
              </a:rPr>
              <a:t>	cout &lt;&lt; "Enter the employee's name: ";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noProof="1" smtClean="0">
                <a:solidFill>
                  <a:srgbClr val="000000"/>
                </a:solidFill>
                <a:latin typeface="Prestige Elite"/>
              </a:rPr>
              <a:t>	cin&gt;&gt;employee.name;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noProof="1" smtClean="0">
                <a:solidFill>
                  <a:srgbClr val="000000"/>
                </a:solidFill>
                <a:latin typeface="Prestige Elite"/>
              </a:rPr>
              <a:t>	cout &lt;&lt; "How many hours did the employee work? ";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noProof="1" smtClean="0">
                <a:solidFill>
                  <a:srgbClr val="000000"/>
                </a:solidFill>
                <a:latin typeface="Prestige Elite"/>
              </a:rPr>
              <a:t>	cin &gt;&gt; employee.hours;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noProof="1" smtClean="0">
                <a:solidFill>
                  <a:srgbClr val="000000"/>
                </a:solidFill>
                <a:latin typeface="Prestige Elite"/>
              </a:rPr>
              <a:t>	cout &lt;&lt; "What is the employee's hourly payrate? ";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noProof="1" smtClean="0">
                <a:solidFill>
                  <a:srgbClr val="000000"/>
                </a:solidFill>
                <a:latin typeface="Prestige Elite"/>
              </a:rPr>
              <a:t>	cin &gt;&gt; employee.payRate;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noProof="1" smtClean="0">
                <a:solidFill>
                  <a:srgbClr val="000000"/>
                </a:solidFill>
                <a:latin typeface="Prestige Elite"/>
              </a:rPr>
              <a:t>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105400" y="1066800"/>
            <a:ext cx="4343400" cy="5562600"/>
          </a:xfrm>
          <a:solidFill>
            <a:schemeClr val="bg2"/>
          </a:solidFill>
        </p:spPr>
        <p:txBody>
          <a:bodyPr>
            <a:noAutofit/>
          </a:bodyPr>
          <a:lstStyle/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employee.salary= employee.hours * employee.payRate;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 smtClean="0">
                <a:solidFill>
                  <a:srgbClr val="000000"/>
                </a:solidFill>
                <a:cs typeface="+mj-cs"/>
              </a:rPr>
              <a:t>	cout &lt;&lt; "Here is the employee's payroll data:\n";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 smtClean="0">
                <a:solidFill>
                  <a:srgbClr val="000000"/>
                </a:solidFill>
                <a:cs typeface="+mj-cs"/>
              </a:rPr>
              <a:t>	cout &lt;&lt; "Name: " &lt;&lt; employee.name &lt;&lt; endl;</a:t>
            </a:r>
          </a:p>
          <a:p>
            <a:pPr algn="l" rtl="0">
              <a:lnSpc>
                <a:spcPct val="120000"/>
              </a:lnSpc>
              <a:buFontTx/>
              <a:buNone/>
            </a:pPr>
            <a:endParaRPr lang="en-US" sz="1600" noProof="1" smtClean="0">
              <a:solidFill>
                <a:srgbClr val="000000"/>
              </a:solidFill>
              <a:cs typeface="+mj-cs"/>
            </a:endParaRP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 smtClean="0">
                <a:solidFill>
                  <a:srgbClr val="000000"/>
                </a:solidFill>
                <a:cs typeface="+mj-cs"/>
              </a:rPr>
              <a:t>	cout &lt;&lt; "Number: " &lt;&lt; employee.empNumber &lt;&lt; endl;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 smtClean="0">
                <a:solidFill>
                  <a:srgbClr val="000000"/>
                </a:solidFill>
                <a:cs typeface="+mj-cs"/>
              </a:rPr>
              <a:t>	cout &lt;&lt; "Hours worked: " &lt;&lt; employee.hours &lt;&lt; endl;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 smtClean="0">
                <a:solidFill>
                  <a:srgbClr val="000000"/>
                </a:solidFill>
                <a:cs typeface="+mj-cs"/>
              </a:rPr>
              <a:t>	cout &lt;&lt; "Hourly Payrate: " &lt;&lt; employee.payRate &lt;&lt; endl;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 smtClean="0">
                <a:solidFill>
                  <a:srgbClr val="000000"/>
                </a:solidFill>
                <a:cs typeface="+mj-cs"/>
              </a:rPr>
              <a:t> 	cout &lt;&lt; “salary: $" &lt;&lt; employee.salary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 smtClean="0">
                <a:solidFill>
                  <a:srgbClr val="000000"/>
                </a:solidFill>
                <a:cs typeface="+mj-cs"/>
              </a:rPr>
              <a:t>&lt;&lt; endl;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 smtClean="0">
                <a:solidFill>
                  <a:srgbClr val="000000"/>
                </a:solidFill>
                <a:cs typeface="+mj-cs"/>
              </a:rPr>
              <a:t>}	</a:t>
            </a:r>
          </a:p>
          <a:p>
            <a:pPr algn="l" rtl="0">
              <a:lnSpc>
                <a:spcPct val="120000"/>
              </a:lnSpc>
              <a:buFontTx/>
              <a:buNone/>
            </a:pPr>
            <a:endParaRPr lang="en-US" sz="1600" noProof="1" smtClean="0">
              <a:solidFill>
                <a:srgbClr val="000000"/>
              </a:solidFill>
              <a:cs typeface="+mj-cs"/>
            </a:endParaRPr>
          </a:p>
          <a:p>
            <a:pPr algn="l" rtl="0">
              <a:lnSpc>
                <a:spcPct val="120000"/>
              </a:lnSpc>
            </a:pPr>
            <a:endParaRPr lang="ar-SA" sz="1600" dirty="0">
              <a:cs typeface="+mj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346A1-EF89-413E-BC70-9DDFA66FE9EB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196C-E93D-43DF-B4BB-8A12DDA73584}" type="slidenum">
              <a:rPr lang="en-US"/>
              <a:pPr/>
              <a:t>14</a:t>
            </a:fld>
            <a:endParaRPr lang="en-US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rtl="0">
              <a:lnSpc>
                <a:spcPct val="96000"/>
              </a:lnSpc>
              <a:spcBef>
                <a:spcPts val="1275"/>
              </a:spcBef>
            </a:pPr>
            <a:r>
              <a:rPr lang="en-US" sz="2400" b="1" i="1" noProof="1">
                <a:solidFill>
                  <a:srgbClr val="000000"/>
                </a:solidFill>
                <a:latin typeface="Officina Sans" charset="-128"/>
                <a:ea typeface="Officina Sans" charset="-128"/>
              </a:rPr>
              <a:t>Program Output with Example Input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tx1"/>
          </a:solidFill>
        </p:spPr>
        <p:txBody>
          <a:bodyPr/>
          <a:lstStyle/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chemeClr val="bg1"/>
                </a:solidFill>
                <a:latin typeface="Prestige Elite"/>
              </a:rPr>
              <a:t>Enter the employee's number: </a:t>
            </a:r>
            <a:r>
              <a:rPr lang="en-US" sz="2000" noProof="1" smtClean="0">
                <a:solidFill>
                  <a:schemeClr val="bg1"/>
                </a:solidFill>
                <a:latin typeface="Prestige Elite"/>
              </a:rPr>
              <a:t>	</a:t>
            </a:r>
            <a:r>
              <a:rPr lang="en-US" sz="2000" b="1" noProof="1" smtClean="0">
                <a:solidFill>
                  <a:schemeClr val="bg1"/>
                </a:solidFill>
                <a:latin typeface="Officina Sans" charset="-128"/>
                <a:ea typeface="Officina Sans" charset="-128"/>
              </a:rPr>
              <a:t>489 </a:t>
            </a:r>
            <a:r>
              <a:rPr lang="en-US" sz="2000" b="1" noProof="1">
                <a:solidFill>
                  <a:schemeClr val="bg1"/>
                </a:solidFill>
                <a:latin typeface="Officina Sans" charset="-128"/>
                <a:ea typeface="Officina Sans" charset="-128"/>
              </a:rPr>
              <a:t>[Enter]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chemeClr val="bg1"/>
                </a:solidFill>
                <a:latin typeface="Prestige Elite"/>
                <a:ea typeface="Officina Sans" charset="-128"/>
              </a:rPr>
              <a:t>Enter the employee's name:</a:t>
            </a:r>
            <a:r>
              <a:rPr lang="en-US" sz="2000" b="1" noProof="1">
                <a:solidFill>
                  <a:schemeClr val="bg1"/>
                </a:solidFill>
                <a:latin typeface="Prestige Elite"/>
                <a:ea typeface="Officina Sans" charset="-128"/>
              </a:rPr>
              <a:t> </a:t>
            </a:r>
            <a:r>
              <a:rPr lang="en-US" sz="2000" b="1" noProof="1">
                <a:solidFill>
                  <a:schemeClr val="bg1"/>
                </a:solidFill>
                <a:latin typeface="Officina Sans" charset="-128"/>
                <a:ea typeface="Officina Sans" charset="-128"/>
              </a:rPr>
              <a:t>Jill Smith [Enter]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chemeClr val="bg1"/>
                </a:solidFill>
                <a:latin typeface="Prestige Elite"/>
                <a:ea typeface="Officina Sans" charset="-128"/>
              </a:rPr>
              <a:t>How many hours did the employee work?</a:t>
            </a:r>
            <a:r>
              <a:rPr lang="en-US" sz="2000" b="1" noProof="1">
                <a:solidFill>
                  <a:schemeClr val="bg1"/>
                </a:solidFill>
                <a:latin typeface="Prestige Elite"/>
                <a:ea typeface="Officina Sans" charset="-128"/>
              </a:rPr>
              <a:t> </a:t>
            </a:r>
            <a:r>
              <a:rPr lang="en-US" sz="2000" b="1" noProof="1">
                <a:solidFill>
                  <a:schemeClr val="bg1"/>
                </a:solidFill>
                <a:latin typeface="Officina Sans" charset="-128"/>
                <a:ea typeface="Officina Sans" charset="-128"/>
              </a:rPr>
              <a:t>40 [Enter]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chemeClr val="bg1"/>
                </a:solidFill>
                <a:latin typeface="Prestige Elite"/>
                <a:ea typeface="Officina Sans" charset="-128"/>
              </a:rPr>
              <a:t>What is the employee's hourly payrate?</a:t>
            </a:r>
            <a:r>
              <a:rPr lang="en-US" sz="2000" b="1" noProof="1">
                <a:solidFill>
                  <a:schemeClr val="bg1"/>
                </a:solidFill>
                <a:latin typeface="Prestige Elite"/>
                <a:ea typeface="Officina Sans" charset="-128"/>
              </a:rPr>
              <a:t> </a:t>
            </a:r>
            <a:r>
              <a:rPr lang="en-US" sz="2000" b="1" noProof="1">
                <a:solidFill>
                  <a:schemeClr val="bg1"/>
                </a:solidFill>
                <a:latin typeface="Officina Sans" charset="-128"/>
                <a:ea typeface="Officina Sans" charset="-128"/>
              </a:rPr>
              <a:t>20 [Enter]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chemeClr val="bg1"/>
                </a:solidFill>
                <a:latin typeface="Prestige Elite"/>
                <a:ea typeface="Officina Sans" charset="-128"/>
              </a:rPr>
              <a:t>Here is the employee's payroll data: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chemeClr val="bg1"/>
                </a:solidFill>
                <a:latin typeface="Prestige Elite"/>
                <a:ea typeface="Officina Sans" charset="-128"/>
              </a:rPr>
              <a:t>Name: Jill Smith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chemeClr val="bg1"/>
                </a:solidFill>
                <a:latin typeface="Prestige Elite"/>
                <a:ea typeface="Officina Sans" charset="-128"/>
              </a:rPr>
              <a:t>Number: 489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chemeClr val="bg1"/>
                </a:solidFill>
                <a:latin typeface="Prestige Elite"/>
                <a:ea typeface="Officina Sans" charset="-128"/>
              </a:rPr>
              <a:t>Hours worked: 40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chemeClr val="bg1"/>
                </a:solidFill>
                <a:latin typeface="Prestige Elite"/>
                <a:ea typeface="Officina Sans" charset="-128"/>
              </a:rPr>
              <a:t>Hourly Payrate: 20</a:t>
            </a:r>
            <a:endParaRPr lang="en-US" sz="2000" b="1" noProof="1">
              <a:solidFill>
                <a:schemeClr val="bg1"/>
              </a:solidFill>
              <a:latin typeface="Prestige Elite"/>
              <a:ea typeface="Officina Sans" charset="-128"/>
            </a:endParaRPr>
          </a:p>
          <a:p>
            <a:pPr algn="l" rtl="0">
              <a:buFontTx/>
              <a:buNone/>
            </a:pPr>
            <a:r>
              <a:rPr lang="en-US" sz="2000" noProof="1" smtClean="0">
                <a:solidFill>
                  <a:schemeClr val="bg1"/>
                </a:solidFill>
                <a:latin typeface="Prestige Elite"/>
              </a:rPr>
              <a:t>salary: </a:t>
            </a:r>
            <a:r>
              <a:rPr lang="en-US" sz="2000" noProof="1">
                <a:solidFill>
                  <a:schemeClr val="bg1"/>
                </a:solidFill>
                <a:latin typeface="Prestige Elite"/>
              </a:rPr>
              <a:t>$800.00	</a:t>
            </a:r>
          </a:p>
          <a:p>
            <a:pPr algn="l" rtl="0">
              <a:buFontTx/>
              <a:buNone/>
            </a:pP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4E481-9789-47EF-B73D-4F0F8BCA05DB}" type="slidenum">
              <a:rPr lang="en-US"/>
              <a:pPr/>
              <a:t>15</a:t>
            </a:fld>
            <a:endParaRPr 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/>
              <a:t>Displaying a Structure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/>
              <a:t>The contents of a structure variable cannot be displayed by passing </a:t>
            </a:r>
            <a:r>
              <a:rPr lang="en-US" dirty="0" smtClean="0"/>
              <a:t>the </a:t>
            </a:r>
            <a:r>
              <a:rPr lang="en-US" dirty="0"/>
              <a:t>entire variable to </a:t>
            </a:r>
            <a:r>
              <a:rPr lang="en-US" b="1" dirty="0" err="1"/>
              <a:t>cout</a:t>
            </a:r>
            <a:r>
              <a:rPr lang="en-US" dirty="0"/>
              <a:t>.  For example, assuming </a:t>
            </a:r>
            <a:r>
              <a:rPr lang="en-US" i="1" dirty="0"/>
              <a:t>employee</a:t>
            </a:r>
            <a:r>
              <a:rPr lang="en-US" dirty="0"/>
              <a:t> is a </a:t>
            </a:r>
            <a:r>
              <a:rPr lang="en-US" dirty="0" err="1"/>
              <a:t>PayRoll</a:t>
            </a:r>
            <a:r>
              <a:rPr lang="en-US" dirty="0"/>
              <a:t> structure variable, the following statement will not work:</a:t>
            </a:r>
          </a:p>
          <a:p>
            <a:pPr algn="l" rtl="0">
              <a:buFontTx/>
              <a:buNone/>
            </a:pPr>
            <a:r>
              <a:rPr lang="en-US" dirty="0"/>
              <a:t>      </a:t>
            </a:r>
            <a:r>
              <a:rPr lang="en-US" dirty="0" err="1"/>
              <a:t>cout</a:t>
            </a:r>
            <a:r>
              <a:rPr lang="en-US" dirty="0"/>
              <a:t> &lt;&lt; employee &lt;&lt;  </a:t>
            </a:r>
            <a:r>
              <a:rPr lang="en-US" dirty="0" err="1"/>
              <a:t>endl</a:t>
            </a:r>
            <a:r>
              <a:rPr lang="en-US" dirty="0"/>
              <a:t>; </a:t>
            </a:r>
            <a:r>
              <a:rPr lang="en-US" b="1" dirty="0">
                <a:solidFill>
                  <a:srgbClr val="FF0000"/>
                </a:solidFill>
              </a:rPr>
              <a:t>//won’t work!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52BFE-4C77-4D13-A067-D29CC580EF68}" type="slidenum">
              <a:rPr lang="en-US"/>
              <a:pPr/>
              <a:t>16</a:t>
            </a:fld>
            <a:endParaRPr 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3340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 smtClean="0"/>
              <a:t>Program</a:t>
            </a:r>
            <a:endParaRPr lang="en-US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5638800" cy="5410200"/>
          </a:xfrm>
        </p:spPr>
        <p:txBody>
          <a:bodyPr>
            <a:normAutofit fontScale="77500" lnSpcReduction="20000"/>
          </a:bodyPr>
          <a:lstStyle/>
          <a:p>
            <a:pPr algn="l" rtl="0">
              <a:lnSpc>
                <a:spcPct val="110000"/>
              </a:lnSpc>
              <a:buFontTx/>
              <a:buNone/>
            </a:pP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#</a:t>
            </a:r>
            <a:r>
              <a:rPr lang="en-US" sz="2000" noProof="1">
                <a:solidFill>
                  <a:srgbClr val="000000"/>
                </a:solidFill>
                <a:latin typeface="Prestige Elite"/>
              </a:rPr>
              <a:t>include &lt;</a:t>
            </a: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iostream&gt;</a:t>
            </a:r>
          </a:p>
          <a:p>
            <a:pPr algn="l" rtl="0">
              <a:lnSpc>
                <a:spcPct val="110000"/>
              </a:lnSpc>
              <a:buFontTx/>
              <a:buNone/>
            </a:pP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#</a:t>
            </a:r>
            <a:r>
              <a:rPr lang="en-US" sz="2000" noProof="1">
                <a:solidFill>
                  <a:srgbClr val="000000"/>
                </a:solidFill>
                <a:latin typeface="Prestige Elite"/>
              </a:rPr>
              <a:t>include &lt;math.h&gt;		</a:t>
            </a:r>
          </a:p>
          <a:p>
            <a:pPr algn="l" rtl="0">
              <a:lnSpc>
                <a:spcPct val="110000"/>
              </a:lnSpc>
              <a:buFontTx/>
              <a:buNone/>
            </a:pPr>
            <a:endParaRPr lang="en-US" sz="2000" noProof="1">
              <a:solidFill>
                <a:srgbClr val="000000"/>
              </a:solidFill>
            </a:endParaRPr>
          </a:p>
          <a:p>
            <a:pPr algn="l" rtl="0">
              <a:lnSpc>
                <a:spcPct val="11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struct </a:t>
            </a: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Circle {</a:t>
            </a:r>
            <a:endParaRPr lang="en-US" sz="2000" noProof="1">
              <a:solidFill>
                <a:srgbClr val="000000"/>
              </a:solidFill>
              <a:latin typeface="Prestige Elite"/>
            </a:endParaRPr>
          </a:p>
          <a:p>
            <a:pPr algn="l" rtl="0">
              <a:lnSpc>
                <a:spcPct val="11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	float </a:t>
            </a: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radius; // </a:t>
            </a:r>
            <a:r>
              <a:rPr lang="ar-SA" sz="2000" noProof="1" smtClean="0">
                <a:solidFill>
                  <a:srgbClr val="000000"/>
                </a:solidFill>
                <a:latin typeface="Prestige Elite"/>
              </a:rPr>
              <a:t>نصف القطر </a:t>
            </a:r>
            <a:endParaRPr lang="en-US" sz="2000" noProof="1">
              <a:solidFill>
                <a:srgbClr val="000000"/>
              </a:solidFill>
              <a:latin typeface="Prestige Elite"/>
            </a:endParaRPr>
          </a:p>
          <a:p>
            <a:pPr algn="l" rtl="0">
              <a:lnSpc>
                <a:spcPct val="11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	</a:t>
            </a: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float diameter; // </a:t>
            </a:r>
            <a:r>
              <a:rPr lang="ar-SA" sz="2000" noProof="1" smtClean="0">
                <a:solidFill>
                  <a:srgbClr val="000000"/>
                </a:solidFill>
                <a:latin typeface="Prestige Elite"/>
              </a:rPr>
              <a:t>القطر</a:t>
            </a: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 </a:t>
            </a:r>
            <a:endParaRPr lang="en-US" sz="2000" noProof="1">
              <a:solidFill>
                <a:srgbClr val="000000"/>
              </a:solidFill>
              <a:latin typeface="Prestige Elite"/>
            </a:endParaRPr>
          </a:p>
          <a:p>
            <a:pPr algn="l" rtl="0">
              <a:lnSpc>
                <a:spcPct val="11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	float area</a:t>
            </a: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; //</a:t>
            </a:r>
            <a:r>
              <a:rPr lang="ar-SA" sz="2000" noProof="1" smtClean="0">
                <a:solidFill>
                  <a:srgbClr val="000000"/>
                </a:solidFill>
                <a:latin typeface="Prestige Elite"/>
              </a:rPr>
              <a:t>مساحة </a:t>
            </a: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 	};</a:t>
            </a:r>
            <a:endParaRPr lang="en-US" sz="2000" noProof="1">
              <a:solidFill>
                <a:srgbClr val="000000"/>
              </a:solidFill>
              <a:latin typeface="Prestige Elite"/>
            </a:endParaRPr>
          </a:p>
          <a:p>
            <a:pPr algn="l" rtl="0">
              <a:lnSpc>
                <a:spcPct val="110000"/>
              </a:lnSpc>
              <a:buFontTx/>
              <a:buNone/>
            </a:pPr>
            <a:endParaRPr lang="en-US" sz="2000" noProof="1">
              <a:solidFill>
                <a:srgbClr val="000000"/>
              </a:solidFill>
            </a:endParaRPr>
          </a:p>
          <a:p>
            <a:pPr algn="l" rtl="0">
              <a:lnSpc>
                <a:spcPct val="11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const float pi = 3.14159</a:t>
            </a: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;</a:t>
            </a:r>
          </a:p>
          <a:p>
            <a:pPr algn="l" rtl="0">
              <a:lnSpc>
                <a:spcPct val="110000"/>
              </a:lnSpc>
              <a:buFontTx/>
              <a:buNone/>
            </a:pP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void main(void)</a:t>
            </a:r>
          </a:p>
          <a:p>
            <a:pPr algn="l" rtl="0">
              <a:lnSpc>
                <a:spcPct val="110000"/>
              </a:lnSpc>
              <a:buFontTx/>
              <a:buNone/>
            </a:pP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{</a:t>
            </a:r>
          </a:p>
          <a:p>
            <a:pPr algn="l" rtl="0">
              <a:lnSpc>
                <a:spcPct val="110000"/>
              </a:lnSpc>
              <a:buFontTx/>
              <a:buNone/>
            </a:pP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	Circle c;</a:t>
            </a:r>
          </a:p>
          <a:p>
            <a:pPr algn="l" rtl="0">
              <a:lnSpc>
                <a:spcPct val="110000"/>
              </a:lnSpc>
              <a:buFontTx/>
              <a:buNone/>
            </a:pP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	cout &lt;&lt; "Enter the diameter of a circle: ";</a:t>
            </a:r>
          </a:p>
          <a:p>
            <a:pPr algn="l" rtl="0">
              <a:lnSpc>
                <a:spcPct val="110000"/>
              </a:lnSpc>
              <a:buFontTx/>
              <a:buNone/>
            </a:pP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	cin &gt;&gt; c.Diameter;</a:t>
            </a:r>
          </a:p>
          <a:p>
            <a:pPr algn="l" rtl="0">
              <a:lnSpc>
                <a:spcPct val="110000"/>
              </a:lnSpc>
              <a:buFontTx/>
              <a:buNone/>
            </a:pP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	c.Radius = C.Diameter / 2;</a:t>
            </a:r>
          </a:p>
          <a:p>
            <a:pPr algn="l" rtl="0">
              <a:lnSpc>
                <a:spcPct val="110000"/>
              </a:lnSpc>
              <a:buFontTx/>
              <a:buNone/>
            </a:pP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	c.Area = pi * </a:t>
            </a:r>
            <a:r>
              <a:rPr lang="en-US" sz="2000" b="1" noProof="1" smtClean="0">
                <a:solidFill>
                  <a:srgbClr val="000000"/>
                </a:solidFill>
                <a:latin typeface="Prestige Elite"/>
              </a:rPr>
              <a:t>pow</a:t>
            </a: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(c.Radius, 2.0);</a:t>
            </a:r>
          </a:p>
          <a:p>
            <a:pPr algn="l" rtl="0">
              <a:lnSpc>
                <a:spcPct val="110000"/>
              </a:lnSpc>
              <a:buFontTx/>
              <a:buNone/>
            </a:pP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	cout &lt;&lt; "The radius and area of the circle are:\n";</a:t>
            </a:r>
          </a:p>
          <a:p>
            <a:pPr algn="l" rtl="0">
              <a:lnSpc>
                <a:spcPct val="110000"/>
              </a:lnSpc>
              <a:buFontTx/>
              <a:buNone/>
            </a:pP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	cout &lt;&lt; "Radius: " &lt;&lt; c.radius &lt;&lt; endl;</a:t>
            </a:r>
          </a:p>
          <a:p>
            <a:pPr algn="l" rtl="0">
              <a:lnSpc>
                <a:spcPct val="110000"/>
              </a:lnSpc>
              <a:buFontTx/>
              <a:buNone/>
            </a:pP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	cout &lt;&lt; "Area: " &lt;&lt; c.area &lt;&lt; endl;</a:t>
            </a:r>
          </a:p>
          <a:p>
            <a:pPr algn="l" rtl="0">
              <a:lnSpc>
                <a:spcPct val="110000"/>
              </a:lnSpc>
              <a:buFontTx/>
              <a:buNone/>
            </a:pP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}	</a:t>
            </a:r>
          </a:p>
          <a:p>
            <a:pPr algn="l" rtl="0">
              <a:lnSpc>
                <a:spcPct val="110000"/>
              </a:lnSpc>
              <a:buFontTx/>
              <a:buNone/>
            </a:pPr>
            <a:endParaRPr lang="en-US" sz="2000" noProof="1">
              <a:solidFill>
                <a:srgbClr val="000000"/>
              </a:solidFill>
              <a:latin typeface="Prestige Elite"/>
            </a:endParaRPr>
          </a:p>
        </p:txBody>
      </p:sp>
      <p:pic>
        <p:nvPicPr>
          <p:cNvPr id="58370" name="Picture 2" descr="[IMAGE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762000"/>
            <a:ext cx="1981200" cy="198120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172200" y="685800"/>
            <a:ext cx="2819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Area = pi * radius^</a:t>
            </a:r>
            <a:r>
              <a:rPr lang="en-US" sz="1600" spc="600" dirty="0" smtClean="0"/>
              <a:t>2</a:t>
            </a:r>
            <a:endParaRPr lang="ar-SA" spc="600" dirty="0"/>
          </a:p>
        </p:txBody>
      </p:sp>
      <p:sp>
        <p:nvSpPr>
          <p:cNvPr id="8" name="TextBox 7"/>
          <p:cNvSpPr txBox="1"/>
          <p:nvPr/>
        </p:nvSpPr>
        <p:spPr>
          <a:xfrm>
            <a:off x="5029200" y="3505200"/>
            <a:ext cx="3962400" cy="1532727"/>
          </a:xfrm>
          <a:prstGeom prst="rect">
            <a:avLst/>
          </a:prstGeom>
          <a:solidFill>
            <a:schemeClr val="tx1"/>
          </a:solidFill>
        </p:spPr>
        <p:txBody>
          <a:bodyPr wrap="square" rtlCol="1">
            <a:spAutoFit/>
          </a:bodyPr>
          <a:lstStyle/>
          <a:p>
            <a:pPr>
              <a:lnSpc>
                <a:spcPct val="80000"/>
              </a:lnSpc>
            </a:pPr>
            <a:r>
              <a:rPr lang="en-US" noProof="1" smtClean="0">
                <a:solidFill>
                  <a:schemeClr val="bg1"/>
                </a:solidFill>
                <a:latin typeface="Prestige Elite"/>
              </a:rPr>
              <a:t>Enter the diameter of a circle: </a:t>
            </a:r>
            <a:r>
              <a:rPr lang="en-US" b="1" noProof="1" smtClean="0">
                <a:solidFill>
                  <a:schemeClr val="bg1"/>
                </a:solidFill>
                <a:latin typeface="Officina Sans" charset="-128"/>
                <a:ea typeface="Officina Sans" charset="-128"/>
              </a:rPr>
              <a:t>10 [Enter]</a:t>
            </a:r>
          </a:p>
          <a:p>
            <a:pPr>
              <a:lnSpc>
                <a:spcPct val="80000"/>
              </a:lnSpc>
            </a:pPr>
            <a:r>
              <a:rPr lang="en-US" noProof="1" smtClean="0">
                <a:solidFill>
                  <a:schemeClr val="bg1"/>
                </a:solidFill>
                <a:latin typeface="Prestige Elite"/>
                <a:ea typeface="Officina Sans" charset="-128"/>
              </a:rPr>
              <a:t>The radius and area of the circle are:</a:t>
            </a:r>
          </a:p>
          <a:p>
            <a:pPr>
              <a:lnSpc>
                <a:spcPct val="80000"/>
              </a:lnSpc>
            </a:pPr>
            <a:r>
              <a:rPr lang="en-US" noProof="1" smtClean="0">
                <a:solidFill>
                  <a:schemeClr val="bg1"/>
                </a:solidFill>
                <a:latin typeface="Prestige Elite"/>
                <a:ea typeface="Officina Sans" charset="-128"/>
              </a:rPr>
              <a:t>Radius: 5</a:t>
            </a:r>
            <a:endParaRPr lang="en-US" b="1" noProof="1" smtClean="0">
              <a:solidFill>
                <a:schemeClr val="bg1"/>
              </a:solidFill>
              <a:latin typeface="Prestige Elite"/>
              <a:ea typeface="Officina Sans" charset="-128"/>
            </a:endParaRPr>
          </a:p>
          <a:p>
            <a:r>
              <a:rPr lang="en-US" noProof="1" smtClean="0">
                <a:solidFill>
                  <a:schemeClr val="bg1"/>
                </a:solidFill>
                <a:latin typeface="Prestige Elite"/>
              </a:rPr>
              <a:t>Area: 78.54	</a:t>
            </a:r>
          </a:p>
          <a:p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188DD-6153-4CE1-888C-9F1F70A3F7D2}" type="slidenum">
              <a:rPr lang="en-US"/>
              <a:pPr/>
              <a:t>17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/>
              <a:t>Strings as Structure Members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/>
              <a:t>When a character array is a structure member, use the same sting manipulation techniques with it as you would with any other character array.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65E15-801F-4C43-B86C-E34BC3C20A25}" type="slidenum">
              <a:rPr lang="en-US"/>
              <a:pPr/>
              <a:t>18</a:t>
            </a:fld>
            <a:endParaRPr lang="en-US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 smtClean="0"/>
              <a:t>Program</a:t>
            </a:r>
            <a:endParaRPr lang="en-US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724400"/>
          </a:xfrm>
        </p:spPr>
        <p:txBody>
          <a:bodyPr/>
          <a:lstStyle/>
          <a:p>
            <a:pPr algn="l" rtl="0">
              <a:lnSpc>
                <a:spcPct val="80000"/>
              </a:lnSpc>
              <a:spcBef>
                <a:spcPts val="475"/>
              </a:spcBef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// This program uses a structure to hold someone's first,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// middle, and last name.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000" noProof="1">
              <a:solidFill>
                <a:srgbClr val="000000"/>
              </a:solidFill>
            </a:endParaRP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#include &lt;</a:t>
            </a:r>
            <a:r>
              <a:rPr lang="en-US" sz="2000" noProof="1" smtClean="0">
                <a:solidFill>
                  <a:srgbClr val="000000"/>
                </a:solidFill>
                <a:latin typeface="Prestige Elite"/>
              </a:rPr>
              <a:t>iostream&gt;</a:t>
            </a:r>
            <a:endParaRPr lang="en-US" sz="2000" noProof="1">
              <a:solidFill>
                <a:srgbClr val="000000"/>
              </a:solidFill>
              <a:latin typeface="Prestige Elite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#include &lt;string.h&gt;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000" noProof="1">
              <a:solidFill>
                <a:srgbClr val="000000"/>
              </a:solidFill>
            </a:endParaRP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struct Name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{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	char first[15];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	char middle[15];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	char last[15];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	char full[45];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};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00600" y="2438400"/>
            <a:ext cx="28194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READ</a:t>
            </a:r>
            <a:endParaRPr lang="ar-SA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635A9-B64A-4DAE-BFE3-17D8597BE841}" type="slidenum">
              <a:rPr lang="en-US"/>
              <a:pPr/>
              <a:t>19</a:t>
            </a:fld>
            <a:endParaRPr lang="en-US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381000"/>
          </a:xfrm>
        </p:spPr>
        <p:txBody>
          <a:bodyPr>
            <a:normAutofit fontScale="90000"/>
          </a:bodyPr>
          <a:lstStyle/>
          <a:p>
            <a:pPr algn="l" rtl="0">
              <a:lnSpc>
                <a:spcPct val="80000"/>
              </a:lnSpc>
            </a:pPr>
            <a:r>
              <a:rPr lang="en-US" sz="2400" i="1" noProof="1">
                <a:solidFill>
                  <a:srgbClr val="000000"/>
                </a:solidFill>
              </a:rPr>
              <a:t>Program continues</a:t>
            </a:r>
            <a:endParaRPr lang="en-US" sz="2400" noProof="1">
              <a:solidFill>
                <a:srgbClr val="000000"/>
              </a:solidFill>
            </a:endParaRP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4953000"/>
          </a:xfrm>
        </p:spPr>
        <p:txBody>
          <a:bodyPr/>
          <a:lstStyle/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void main(void)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{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	Name person;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	cout &lt;&lt; "Enter your first name: ";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	cin &gt;&gt; person.first;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	cout &lt;&lt; "Enter your middle name: ";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	cin &gt;&gt; person.middle;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	cout &lt;&lt; "Enter your last name: ";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	cin &gt;&gt; person.last;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	strcpy(person.full, person.first);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	strcat(person.full, " ");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	strcat(person.</a:t>
            </a:r>
            <a:r>
              <a:rPr lang="en-US" sz="2000">
                <a:solidFill>
                  <a:srgbClr val="000000"/>
                </a:solidFill>
                <a:latin typeface="Prestige Elite"/>
              </a:rPr>
              <a:t>f</a:t>
            </a:r>
            <a:r>
              <a:rPr lang="en-US" sz="2000" noProof="1">
                <a:solidFill>
                  <a:srgbClr val="000000"/>
                </a:solidFill>
                <a:latin typeface="Prestige Elite"/>
              </a:rPr>
              <a:t>ull, person.middle);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	strcat(person.</a:t>
            </a:r>
            <a:r>
              <a:rPr lang="en-US" sz="2000">
                <a:solidFill>
                  <a:srgbClr val="000000"/>
                </a:solidFill>
                <a:latin typeface="Prestige Elite"/>
              </a:rPr>
              <a:t>f</a:t>
            </a:r>
            <a:r>
              <a:rPr lang="en-US" sz="2000" noProof="1">
                <a:solidFill>
                  <a:srgbClr val="000000"/>
                </a:solidFill>
                <a:latin typeface="Prestige Elite"/>
              </a:rPr>
              <a:t>ull, " ");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	strcat(person.</a:t>
            </a:r>
            <a:r>
              <a:rPr lang="en-US" sz="2000">
                <a:solidFill>
                  <a:srgbClr val="000000"/>
                </a:solidFill>
                <a:latin typeface="Prestige Elite"/>
              </a:rPr>
              <a:t>f</a:t>
            </a:r>
            <a:r>
              <a:rPr lang="en-US" sz="2000" noProof="1">
                <a:solidFill>
                  <a:srgbClr val="000000"/>
                </a:solidFill>
                <a:latin typeface="Prestige Elite"/>
              </a:rPr>
              <a:t>ull, person.last);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	cout &lt;&lt; "\nYour full name is " &lt;&lt; person.full &lt;&lt; endl;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}	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5000" y="1143000"/>
            <a:ext cx="28194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READ</a:t>
            </a:r>
            <a:endParaRPr lang="ar-SA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066800"/>
          </a:xfrm>
        </p:spPr>
        <p:txBody>
          <a:bodyPr/>
          <a:lstStyle/>
          <a:p>
            <a:pPr algn="l" rtl="0"/>
            <a:r>
              <a:rPr lang="en-US" dirty="0" smtClean="0">
                <a:latin typeface="+mn-lt"/>
              </a:rPr>
              <a:t>Data Types</a:t>
            </a:r>
            <a:endParaRPr lang="ar-SA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C++ has several primitive data types:</a:t>
            </a:r>
          </a:p>
          <a:p>
            <a:pPr algn="l" rtl="0"/>
            <a:endParaRPr lang="ar-SA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33400" y="3276600"/>
          <a:ext cx="8836025" cy="222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Document" r:id="rId3" imgW="8848800" imgH="1873080" progId="Word.Document.8">
                  <p:embed/>
                </p:oleObj>
              </mc:Choice>
              <mc:Fallback>
                <p:oleObj name="Document" r:id="rId3" imgW="8848800" imgH="1873080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276600"/>
                        <a:ext cx="8836025" cy="2222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96207-7840-4A9E-89DC-01F311522ECA}" type="slidenum">
              <a:rPr lang="en-US"/>
              <a:pPr/>
              <a:t>20</a:t>
            </a:fld>
            <a:endParaRPr lang="en-US"/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rtl="0">
              <a:lnSpc>
                <a:spcPct val="96000"/>
              </a:lnSpc>
              <a:spcBef>
                <a:spcPts val="1275"/>
              </a:spcBef>
            </a:pPr>
            <a:r>
              <a:rPr lang="en-US" sz="2400" b="1" i="1" noProof="1">
                <a:solidFill>
                  <a:srgbClr val="000000"/>
                </a:solidFill>
                <a:latin typeface="Officina Sans" charset="-128"/>
                <a:ea typeface="Officina Sans" charset="-128"/>
              </a:rPr>
              <a:t>Program Output with Example Input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Enter your first name: </a:t>
            </a:r>
            <a:r>
              <a:rPr lang="en-US" sz="2000" b="1" noProof="1">
                <a:solidFill>
                  <a:srgbClr val="000000"/>
                </a:solidFill>
                <a:latin typeface="Officina Sans" charset="-128"/>
                <a:ea typeface="Officina Sans" charset="-128"/>
              </a:rPr>
              <a:t>Josephine [Enter]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  <a:ea typeface="Officina Sans" charset="-128"/>
              </a:rPr>
              <a:t>Enter your middle name:</a:t>
            </a:r>
            <a:r>
              <a:rPr lang="en-US" sz="2000" b="1" noProof="1">
                <a:solidFill>
                  <a:srgbClr val="000000"/>
                </a:solidFill>
                <a:latin typeface="Prestige Elite"/>
                <a:ea typeface="Officina Sans" charset="-128"/>
              </a:rPr>
              <a:t> </a:t>
            </a:r>
            <a:r>
              <a:rPr lang="en-US" sz="2000" b="1" noProof="1">
                <a:solidFill>
                  <a:srgbClr val="000000"/>
                </a:solidFill>
                <a:latin typeface="Officina Sans" charset="-128"/>
                <a:ea typeface="Officina Sans" charset="-128"/>
              </a:rPr>
              <a:t>Yvonne [Enter]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  <a:ea typeface="Officina Sans" charset="-128"/>
              </a:rPr>
              <a:t>Enter your last name:</a:t>
            </a:r>
            <a:r>
              <a:rPr lang="en-US" sz="2000" b="1" noProof="1">
                <a:solidFill>
                  <a:srgbClr val="000000"/>
                </a:solidFill>
                <a:latin typeface="Prestige Elite"/>
                <a:ea typeface="Officina Sans" charset="-128"/>
              </a:rPr>
              <a:t> </a:t>
            </a:r>
            <a:r>
              <a:rPr lang="en-US" sz="2000" b="1" noProof="1">
                <a:solidFill>
                  <a:srgbClr val="000000"/>
                </a:solidFill>
                <a:latin typeface="Officina Sans" charset="-128"/>
                <a:ea typeface="Officina Sans" charset="-128"/>
              </a:rPr>
              <a:t>Smith [Enter]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000" noProof="1">
              <a:solidFill>
                <a:srgbClr val="000000"/>
              </a:solidFill>
            </a:endParaRPr>
          </a:p>
          <a:p>
            <a:pPr algn="l" rtl="0"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Your full name is Josephine Yvonne Smith	</a:t>
            </a:r>
          </a:p>
          <a:p>
            <a:pPr algn="l" rtl="0">
              <a:buFontTx/>
              <a:buNone/>
            </a:pPr>
            <a:endParaRPr lang="en-US" sz="2000"/>
          </a:p>
        </p:txBody>
      </p:sp>
      <p:sp>
        <p:nvSpPr>
          <p:cNvPr id="5" name="TextBox 4"/>
          <p:cNvSpPr txBox="1"/>
          <p:nvPr/>
        </p:nvSpPr>
        <p:spPr>
          <a:xfrm>
            <a:off x="6019800" y="2057400"/>
            <a:ext cx="28194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READ</a:t>
            </a:r>
            <a:endParaRPr lang="ar-SA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28B59-6006-460B-91E7-361BD46AC924}" type="slidenum">
              <a:rPr lang="en-US"/>
              <a:pPr/>
              <a:t>21</a:t>
            </a:fld>
            <a:endParaRPr lang="en-US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Structures </a:t>
            </a:r>
            <a:r>
              <a:rPr lang="en-US" dirty="0"/>
              <a:t>as Function Arguments</a:t>
            </a:r>
            <a:endParaRPr lang="en-US" sz="2800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2400" dirty="0"/>
              <a:t>Structure variables may be passed as arguments to functions.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4BAE8-0DBD-4C1A-816F-0C545C089365}" type="slidenum">
              <a:rPr lang="en-US"/>
              <a:pPr/>
              <a:t>22</a:t>
            </a:fld>
            <a:endParaRPr lang="en-US"/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533400" y="19812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Courier New" pitchFamily="49" charset="0"/>
              </a:rPr>
              <a:t>showRect(box);</a:t>
            </a: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1600200" y="3200400"/>
            <a:ext cx="65532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Courier New" pitchFamily="49" charset="0"/>
              </a:rPr>
              <a:t>void </a:t>
            </a:r>
            <a:r>
              <a:rPr lang="en-US" dirty="0" err="1">
                <a:latin typeface="Courier New" pitchFamily="49" charset="0"/>
              </a:rPr>
              <a:t>showRect</a:t>
            </a:r>
            <a:r>
              <a:rPr lang="en-US" dirty="0">
                <a:latin typeface="Courier New" pitchFamily="49" charset="0"/>
              </a:rPr>
              <a:t>(Rectangle r)</a:t>
            </a:r>
            <a:br>
              <a:rPr lang="en-US" dirty="0">
                <a:latin typeface="Courier New" pitchFamily="49" charset="0"/>
              </a:rPr>
            </a:br>
            <a:r>
              <a:rPr lang="en-US" dirty="0">
                <a:latin typeface="Courier New" pitchFamily="49" charset="0"/>
              </a:rPr>
              <a:t>{</a:t>
            </a:r>
            <a:br>
              <a:rPr lang="en-US" dirty="0">
                <a:latin typeface="Courier New" pitchFamily="49" charset="0"/>
              </a:rPr>
            </a:br>
            <a:r>
              <a:rPr lang="en-US" dirty="0">
                <a:latin typeface="Courier New" pitchFamily="49" charset="0"/>
              </a:rPr>
              <a:t>	</a:t>
            </a:r>
            <a:r>
              <a:rPr lang="en-US" dirty="0" err="1">
                <a:latin typeface="Courier New" pitchFamily="49" charset="0"/>
              </a:rPr>
              <a:t>cout</a:t>
            </a:r>
            <a:r>
              <a:rPr lang="en-US" dirty="0">
                <a:latin typeface="Courier New" pitchFamily="49" charset="0"/>
              </a:rPr>
              <a:t> &lt;&lt; </a:t>
            </a:r>
            <a:r>
              <a:rPr lang="en-US" dirty="0" err="1">
                <a:latin typeface="Courier New" pitchFamily="49" charset="0"/>
              </a:rPr>
              <a:t>r.length</a:t>
            </a:r>
            <a:r>
              <a:rPr lang="en-US" dirty="0">
                <a:latin typeface="Courier New" pitchFamily="49" charset="0"/>
              </a:rPr>
              <a:t> &lt;&lt; </a:t>
            </a:r>
            <a:r>
              <a:rPr lang="en-US" dirty="0" err="1">
                <a:latin typeface="Courier New" pitchFamily="49" charset="0"/>
              </a:rPr>
              <a:t>endl</a:t>
            </a:r>
            <a:r>
              <a:rPr lang="en-US" dirty="0">
                <a:latin typeface="Courier New" pitchFamily="49" charset="0"/>
              </a:rPr>
              <a:t>;</a:t>
            </a:r>
            <a:br>
              <a:rPr lang="en-US" dirty="0">
                <a:latin typeface="Courier New" pitchFamily="49" charset="0"/>
              </a:rPr>
            </a:br>
            <a:r>
              <a:rPr lang="en-US" dirty="0">
                <a:latin typeface="Courier New" pitchFamily="49" charset="0"/>
              </a:rPr>
              <a:t>	</a:t>
            </a:r>
            <a:r>
              <a:rPr lang="en-US" dirty="0" err="1">
                <a:latin typeface="Courier New" pitchFamily="49" charset="0"/>
              </a:rPr>
              <a:t>cout</a:t>
            </a:r>
            <a:r>
              <a:rPr lang="en-US" dirty="0">
                <a:latin typeface="Courier New" pitchFamily="49" charset="0"/>
              </a:rPr>
              <a:t> &lt;&lt; </a:t>
            </a:r>
            <a:r>
              <a:rPr lang="en-US" dirty="0" err="1">
                <a:latin typeface="Courier New" pitchFamily="49" charset="0"/>
              </a:rPr>
              <a:t>r.width</a:t>
            </a:r>
            <a:r>
              <a:rPr lang="en-US" dirty="0">
                <a:latin typeface="Courier New" pitchFamily="49" charset="0"/>
              </a:rPr>
              <a:t> &lt;&lt; </a:t>
            </a:r>
            <a:r>
              <a:rPr lang="en-US" dirty="0" err="1">
                <a:latin typeface="Courier New" pitchFamily="49" charset="0"/>
              </a:rPr>
              <a:t>endl</a:t>
            </a:r>
            <a:r>
              <a:rPr lang="en-US" dirty="0">
                <a:latin typeface="Courier New" pitchFamily="49" charset="0"/>
              </a:rPr>
              <a:t>;</a:t>
            </a:r>
            <a:br>
              <a:rPr lang="en-US" dirty="0">
                <a:latin typeface="Courier New" pitchFamily="49" charset="0"/>
              </a:rPr>
            </a:br>
            <a:r>
              <a:rPr lang="en-US" dirty="0">
                <a:latin typeface="Courier New" pitchFamily="49" charset="0"/>
              </a:rPr>
              <a:t>	</a:t>
            </a:r>
            <a:r>
              <a:rPr lang="en-US" dirty="0" err="1">
                <a:latin typeface="Courier New" pitchFamily="49" charset="0"/>
              </a:rPr>
              <a:t>cout</a:t>
            </a:r>
            <a:r>
              <a:rPr lang="en-US" dirty="0">
                <a:latin typeface="Courier New" pitchFamily="49" charset="0"/>
              </a:rPr>
              <a:t> &lt;&lt; </a:t>
            </a:r>
            <a:r>
              <a:rPr lang="en-US" dirty="0" err="1">
                <a:latin typeface="Courier New" pitchFamily="49" charset="0"/>
              </a:rPr>
              <a:t>r.area</a:t>
            </a:r>
            <a:r>
              <a:rPr lang="en-US" dirty="0">
                <a:latin typeface="Courier New" pitchFamily="49" charset="0"/>
              </a:rPr>
              <a:t> &lt;&lt; </a:t>
            </a:r>
            <a:r>
              <a:rPr lang="en-US" dirty="0" err="1">
                <a:latin typeface="Courier New" pitchFamily="49" charset="0"/>
              </a:rPr>
              <a:t>endl</a:t>
            </a:r>
            <a:r>
              <a:rPr lang="en-US" dirty="0">
                <a:latin typeface="Courier New" pitchFamily="49" charset="0"/>
              </a:rPr>
              <a:t>;</a:t>
            </a:r>
            <a:br>
              <a:rPr lang="en-US" dirty="0">
                <a:latin typeface="Courier New" pitchFamily="49" charset="0"/>
              </a:rPr>
            </a:br>
            <a:r>
              <a:rPr lang="en-US" dirty="0">
                <a:latin typeface="Courier New" pitchFamily="49" charset="0"/>
              </a:rPr>
              <a:t>}</a:t>
            </a:r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2514600" y="2362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2514600" y="2590800"/>
            <a:ext cx="3657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6172200" y="2590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2CA43-5C35-4678-BA74-9B4782D45653}" type="slidenum">
              <a:rPr lang="en-US"/>
              <a:pPr/>
              <a:t>23</a:t>
            </a:fld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dirty="0"/>
              <a:t>Program </a:t>
            </a:r>
            <a:endParaRPr lang="en-US" sz="2800" dirty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5715000"/>
          </a:xfrm>
          <a:solidFill>
            <a:schemeClr val="bg2"/>
          </a:solidFill>
        </p:spPr>
        <p:txBody>
          <a:bodyPr>
            <a:noAutofit/>
          </a:bodyPr>
          <a:lstStyle/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 smtClean="0">
                <a:solidFill>
                  <a:srgbClr val="000000"/>
                </a:solidFill>
                <a:latin typeface="Prestige Elite"/>
              </a:rPr>
              <a:t>#</a:t>
            </a:r>
            <a:r>
              <a:rPr lang="en-US" sz="1600" noProof="1">
                <a:solidFill>
                  <a:srgbClr val="000000"/>
                </a:solidFill>
                <a:latin typeface="Prestige Elite"/>
              </a:rPr>
              <a:t>include &lt;</a:t>
            </a:r>
            <a:r>
              <a:rPr lang="en-US" sz="1600" noProof="1" smtClean="0">
                <a:solidFill>
                  <a:srgbClr val="000000"/>
                </a:solidFill>
                <a:latin typeface="Prestige Elite"/>
              </a:rPr>
              <a:t>iostream&gt;</a:t>
            </a:r>
            <a:endParaRPr lang="en-US" sz="1600" noProof="1">
              <a:solidFill>
                <a:srgbClr val="000000"/>
              </a:solidFill>
            </a:endParaRP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>
                <a:solidFill>
                  <a:srgbClr val="000000"/>
                </a:solidFill>
                <a:latin typeface="Prestige Elite"/>
              </a:rPr>
              <a:t>struct </a:t>
            </a:r>
            <a:r>
              <a:rPr lang="en-US" sz="1600" noProof="1" smtClean="0">
                <a:solidFill>
                  <a:srgbClr val="000000"/>
                </a:solidFill>
                <a:latin typeface="Prestige Elite"/>
              </a:rPr>
              <a:t>Iitem{</a:t>
            </a:r>
            <a:endParaRPr lang="en-US" sz="1600" noProof="1">
              <a:solidFill>
                <a:srgbClr val="000000"/>
              </a:solidFill>
              <a:latin typeface="Prestige Elite"/>
            </a:endParaRP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>
                <a:solidFill>
                  <a:srgbClr val="000000"/>
                </a:solidFill>
                <a:latin typeface="Prestige Elite"/>
              </a:rPr>
              <a:t>	int partNum;			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>
                <a:solidFill>
                  <a:srgbClr val="000000"/>
                </a:solidFill>
                <a:latin typeface="Prestige Elite"/>
              </a:rPr>
              <a:t>	char description[50];    		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>
                <a:solidFill>
                  <a:srgbClr val="000000"/>
                </a:solidFill>
                <a:latin typeface="Prestige Elite"/>
              </a:rPr>
              <a:t>	int onHand</a:t>
            </a:r>
            <a:r>
              <a:rPr lang="en-US" sz="1600" noProof="1" smtClean="0">
                <a:solidFill>
                  <a:srgbClr val="000000"/>
                </a:solidFill>
                <a:latin typeface="Prestige Elite"/>
              </a:rPr>
              <a:t>;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>
                <a:solidFill>
                  <a:srgbClr val="000000"/>
                </a:solidFill>
                <a:latin typeface="Prestige Elite"/>
              </a:rPr>
              <a:t>	float price</a:t>
            </a:r>
            <a:r>
              <a:rPr lang="en-US" sz="1600" noProof="1" smtClean="0">
                <a:solidFill>
                  <a:srgbClr val="000000"/>
                </a:solidFill>
                <a:latin typeface="Prestige Elite"/>
              </a:rPr>
              <a:t>;	};</a:t>
            </a:r>
            <a:endParaRPr lang="en-US" sz="1600" noProof="1">
              <a:solidFill>
                <a:srgbClr val="000000"/>
              </a:solidFill>
              <a:latin typeface="Prestige Elite"/>
            </a:endParaRP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 smtClean="0">
                <a:solidFill>
                  <a:srgbClr val="000000"/>
                </a:solidFill>
                <a:latin typeface="Prestige Elite"/>
              </a:rPr>
              <a:t>void ShowItem(Item</a:t>
            </a:r>
            <a:r>
              <a:rPr lang="en-US" sz="1600" noProof="1">
                <a:solidFill>
                  <a:srgbClr val="000000"/>
                </a:solidFill>
                <a:latin typeface="Prestige Elite"/>
              </a:rPr>
              <a:t>);	// Function </a:t>
            </a:r>
            <a:r>
              <a:rPr lang="en-US" sz="1600" noProof="1" smtClean="0">
                <a:solidFill>
                  <a:srgbClr val="000000"/>
                </a:solidFill>
                <a:latin typeface="Prestige Elite"/>
              </a:rPr>
              <a:t>prototype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 smtClean="0">
                <a:solidFill>
                  <a:srgbClr val="000000"/>
                </a:solidFill>
                <a:latin typeface="Prestige Elite"/>
              </a:rPr>
              <a:t>void main(void)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 smtClean="0">
                <a:solidFill>
                  <a:srgbClr val="000000"/>
                </a:solidFill>
                <a:latin typeface="Prestige Elite"/>
              </a:rPr>
              <a:t>{	Item Part = {171, "Industrial Widget", 25, 150.0};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 smtClean="0">
                <a:solidFill>
                  <a:srgbClr val="000000"/>
                </a:solidFill>
                <a:latin typeface="Prestige Elite"/>
              </a:rPr>
              <a:t>	ShowItem(part);		}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 smtClean="0">
                <a:solidFill>
                  <a:srgbClr val="000000"/>
                </a:solidFill>
                <a:latin typeface="Prestige Elite"/>
              </a:rPr>
              <a:t>void ShowItem(InvItem piece)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 smtClean="0">
                <a:solidFill>
                  <a:srgbClr val="000000"/>
                </a:solidFill>
                <a:latin typeface="Prestige Elite"/>
              </a:rPr>
              <a:t>{	cout &lt;&lt; "Part Number: " &lt;&lt; piece.partNum &lt;&lt; endl;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 smtClean="0">
                <a:solidFill>
                  <a:srgbClr val="000000"/>
                </a:solidFill>
                <a:latin typeface="Prestige Elite"/>
              </a:rPr>
              <a:t>	cout &lt;&lt; "Description: " &lt;&lt; piece.description &lt;&lt; endl;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 smtClean="0">
                <a:solidFill>
                  <a:srgbClr val="000000"/>
                </a:solidFill>
                <a:latin typeface="Prestige Elite"/>
              </a:rPr>
              <a:t>	cout &lt;&lt; "Units On Hand: " &lt;&lt; piece.onHand &lt;&lt; endl;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 smtClean="0">
                <a:solidFill>
                  <a:srgbClr val="000000"/>
                </a:solidFill>
                <a:latin typeface="Prestige Elite"/>
              </a:rPr>
              <a:t>	cout &lt;&lt; "Price: $" &lt;&lt; piece.price &lt;&lt; endl;</a:t>
            </a:r>
          </a:p>
          <a:p>
            <a:pPr algn="l" rtl="0">
              <a:lnSpc>
                <a:spcPct val="120000"/>
              </a:lnSpc>
              <a:buFontTx/>
              <a:buNone/>
            </a:pPr>
            <a:r>
              <a:rPr lang="en-US" sz="1600" noProof="1" smtClean="0">
                <a:solidFill>
                  <a:srgbClr val="000000"/>
                </a:solidFill>
                <a:latin typeface="Prestige Elite"/>
              </a:rPr>
              <a:t>}	</a:t>
            </a:r>
          </a:p>
          <a:p>
            <a:pPr algn="l" rtl="0">
              <a:lnSpc>
                <a:spcPct val="120000"/>
              </a:lnSpc>
              <a:buFontTx/>
              <a:buNone/>
            </a:pPr>
            <a:endParaRPr lang="en-US" sz="1600" noProof="1">
              <a:solidFill>
                <a:srgbClr val="000000"/>
              </a:solidFill>
              <a:latin typeface="Prestige Elite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5000" y="1524000"/>
            <a:ext cx="3048000" cy="2330446"/>
          </a:xfrm>
          <a:prstGeom prst="rect">
            <a:avLst/>
          </a:prstGeom>
          <a:solidFill>
            <a:schemeClr val="tx1"/>
          </a:solidFill>
        </p:spPr>
        <p:txBody>
          <a:bodyPr wrap="square" rtlCol="1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noProof="1" smtClean="0">
                <a:solidFill>
                  <a:schemeClr val="bg1"/>
                </a:solidFill>
                <a:latin typeface="Prestige Elite"/>
              </a:rPr>
              <a:t>Part Number: 171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noProof="1" smtClean="0">
                <a:solidFill>
                  <a:schemeClr val="bg1"/>
                </a:solidFill>
                <a:latin typeface="Prestige Elite"/>
              </a:rPr>
              <a:t>Description: Industrial Widget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noProof="1" smtClean="0">
                <a:solidFill>
                  <a:schemeClr val="bg1"/>
                </a:solidFill>
                <a:latin typeface="Prestige Elite"/>
              </a:rPr>
              <a:t>Units On Hand: 25 </a:t>
            </a:r>
          </a:p>
          <a:p>
            <a:pPr>
              <a:buFontTx/>
              <a:buNone/>
            </a:pPr>
            <a:r>
              <a:rPr lang="en-US" noProof="1" smtClean="0">
                <a:solidFill>
                  <a:schemeClr val="bg1"/>
                </a:solidFill>
                <a:latin typeface="Prestige Elite"/>
              </a:rPr>
              <a:t>Price: $150.00	</a:t>
            </a:r>
          </a:p>
          <a:p>
            <a:pPr>
              <a:lnSpc>
                <a:spcPct val="96000"/>
              </a:lnSpc>
              <a:buFontTx/>
              <a:buNone/>
            </a:pPr>
            <a:endParaRPr lang="en-US" noProof="1" smtClean="0">
              <a:solidFill>
                <a:schemeClr val="bg1"/>
              </a:solidFill>
              <a:latin typeface="Prestige Elite"/>
            </a:endParaRPr>
          </a:p>
          <a:p>
            <a:pPr>
              <a:lnSpc>
                <a:spcPct val="96000"/>
              </a:lnSpc>
              <a:buFontTx/>
              <a:buNone/>
            </a:pPr>
            <a:endParaRPr lang="en-US" noProof="1" smtClean="0">
              <a:solidFill>
                <a:schemeClr val="bg1"/>
              </a:solidFill>
              <a:latin typeface="Prestige Elite"/>
            </a:endParaRPr>
          </a:p>
          <a:p>
            <a:pPr>
              <a:lnSpc>
                <a:spcPct val="96000"/>
              </a:lnSpc>
              <a:buFontTx/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066800"/>
          </a:xfrm>
        </p:spPr>
        <p:txBody>
          <a:bodyPr/>
          <a:lstStyle/>
          <a:p>
            <a:pPr algn="l" rtl="0"/>
            <a:r>
              <a:rPr lang="en-US" dirty="0" smtClean="0">
                <a:latin typeface="+mn-lt"/>
              </a:rPr>
              <a:t>Abstract data types (ADTs)</a:t>
            </a:r>
            <a:endParaRPr lang="ar-SA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229600" cy="4325112"/>
          </a:xfrm>
        </p:spPr>
        <p:txBody>
          <a:bodyPr/>
          <a:lstStyle/>
          <a:p>
            <a:pPr algn="l" rtl="0"/>
            <a:r>
              <a:rPr lang="en-US" dirty="0" smtClean="0"/>
              <a:t>are data types created by the programmer.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ADTs have their own range (or domain) of data and their own set of operations that may be performed on them.</a:t>
            </a:r>
          </a:p>
          <a:p>
            <a:pPr lvl="1" algn="l" rtl="0"/>
            <a:r>
              <a:rPr lang="en-US" dirty="0" smtClean="0"/>
              <a:t>The programmer decides what values are acceptable for the data type</a:t>
            </a:r>
          </a:p>
          <a:p>
            <a:pPr lvl="1" algn="l" rtl="0"/>
            <a:r>
              <a:rPr lang="en-US" dirty="0" smtClean="0"/>
              <a:t>The programmer decides what operations may be performed on the data type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600" dirty="0" smtClean="0"/>
              <a:t>C++ allows you to group several variables together into a single item known as a </a:t>
            </a:r>
            <a:r>
              <a:rPr lang="en-US" sz="3600" b="1" dirty="0" smtClean="0"/>
              <a:t>structure</a:t>
            </a:r>
            <a:r>
              <a:rPr lang="en-US" sz="3600" dirty="0" smtClean="0"/>
              <a:t>.</a:t>
            </a:r>
          </a:p>
          <a:p>
            <a:pPr algn="l" rtl="0"/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/>
          <a:lstStyle/>
          <a:p>
            <a:pPr algn="l" rtl="0"/>
            <a:r>
              <a:rPr lang="en-US" dirty="0" smtClean="0">
                <a:latin typeface="+mn-lt"/>
              </a:rPr>
              <a:t>Structure</a:t>
            </a:r>
            <a:endParaRPr lang="ar-SA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4325112"/>
          </a:xfrm>
        </p:spPr>
        <p:txBody>
          <a:bodyPr/>
          <a:lstStyle/>
          <a:p>
            <a:pPr algn="l" rtl="0"/>
            <a:r>
              <a:rPr lang="en-US" dirty="0" smtClean="0"/>
              <a:t>A data </a:t>
            </a:r>
            <a:r>
              <a:rPr lang="en-US" b="1" dirty="0" smtClean="0"/>
              <a:t>structure</a:t>
            </a:r>
            <a:r>
              <a:rPr lang="en-US" dirty="0" smtClean="0"/>
              <a:t> is a group of data elements joined together under one name.</a:t>
            </a:r>
          </a:p>
          <a:p>
            <a:pPr algn="l" rtl="0"/>
            <a:r>
              <a:rPr lang="en-US" dirty="0" smtClean="0"/>
              <a:t> These data elements, known as </a:t>
            </a:r>
            <a:r>
              <a:rPr lang="en-US" b="1" i="1" dirty="0" smtClean="0"/>
              <a:t>members</a:t>
            </a:r>
            <a:r>
              <a:rPr lang="en-US" dirty="0" smtClean="0"/>
              <a:t>, can have different types and different lengths.</a:t>
            </a:r>
          </a:p>
          <a:p>
            <a:pPr algn="l" rtl="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/>
          <a:lstStyle/>
          <a:p>
            <a:pPr algn="l" rtl="0"/>
            <a:r>
              <a:rPr lang="en-US" dirty="0" smtClean="0">
                <a:latin typeface="+mn-lt"/>
              </a:rPr>
              <a:t>Structure</a:t>
            </a:r>
            <a:endParaRPr lang="ar-SA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1219200"/>
          </a:xfrm>
        </p:spPr>
        <p:txBody>
          <a:bodyPr/>
          <a:lstStyle/>
          <a:p>
            <a:pPr algn="l" rtl="0"/>
            <a:r>
              <a:rPr lang="en-US" dirty="0" smtClean="0"/>
              <a:t> Data structures are declared in C++ using the following syntax:</a:t>
            </a:r>
            <a:endParaRPr lang="ar-SA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09600" y="2667000"/>
            <a:ext cx="6705600" cy="304698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1">
            <a:spAutoFit/>
          </a:bodyPr>
          <a:lstStyle/>
          <a:p>
            <a:r>
              <a:rPr lang="en-US" sz="2400" dirty="0" err="1" smtClean="0">
                <a:solidFill>
                  <a:srgbClr val="0070C0"/>
                </a:solidFill>
              </a:rPr>
              <a:t>struct</a:t>
            </a:r>
            <a:r>
              <a:rPr lang="en-US" sz="2400" dirty="0" smtClean="0"/>
              <a:t> </a:t>
            </a:r>
            <a:r>
              <a:rPr lang="en-US" sz="2400" dirty="0" err="1" smtClean="0"/>
              <a:t>structure_name</a:t>
            </a:r>
            <a:r>
              <a:rPr lang="en-US" sz="2400" dirty="0" smtClean="0"/>
              <a:t> {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0070C0"/>
                </a:solidFill>
              </a:rPr>
              <a:t>member_type1</a:t>
            </a:r>
            <a:r>
              <a:rPr lang="en-US" sz="2400" dirty="0" smtClean="0"/>
              <a:t> 	member_name1;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0070C0"/>
                </a:solidFill>
              </a:rPr>
              <a:t>member_type2	</a:t>
            </a:r>
            <a:r>
              <a:rPr lang="en-US" sz="2400" dirty="0" smtClean="0"/>
              <a:t> member_name2;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0070C0"/>
                </a:solidFill>
              </a:rPr>
              <a:t>member_type3	</a:t>
            </a:r>
            <a:r>
              <a:rPr lang="en-US" sz="2400" dirty="0" smtClean="0"/>
              <a:t> member_name3;</a:t>
            </a:r>
            <a:br>
              <a:rPr lang="en-US" sz="2400" dirty="0" smtClean="0"/>
            </a:br>
            <a:r>
              <a:rPr lang="en-US" sz="2400" dirty="0" smtClean="0"/>
              <a:t>.</a:t>
            </a:r>
            <a:br>
              <a:rPr lang="en-US" sz="2400" dirty="0" smtClean="0"/>
            </a:br>
            <a:r>
              <a:rPr lang="en-US" sz="2400" dirty="0" smtClean="0"/>
              <a:t>.</a:t>
            </a:r>
            <a:br>
              <a:rPr lang="en-US" sz="2400" dirty="0" smtClean="0"/>
            </a:br>
            <a:r>
              <a:rPr lang="en-US" sz="2400" dirty="0" smtClean="0"/>
              <a:t>} ;</a:t>
            </a:r>
          </a:p>
          <a:p>
            <a:endParaRPr lang="ar-SA" sz="2400" dirty="0"/>
          </a:p>
        </p:txBody>
      </p:sp>
      <p:pic>
        <p:nvPicPr>
          <p:cNvPr id="5" name="Picture 4" descr="ag00338_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5334000"/>
            <a:ext cx="409575" cy="11620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5400" y="5410200"/>
            <a:ext cx="3352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Note semicolon!!!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/>
          <a:lstStyle/>
          <a:p>
            <a:pPr algn="l" rtl="0"/>
            <a:r>
              <a:rPr lang="en-US" dirty="0" smtClean="0">
                <a:latin typeface="+mn-lt"/>
              </a:rPr>
              <a:t>Structure</a:t>
            </a:r>
            <a:endParaRPr lang="ar-SA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1219200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Example:</a:t>
            </a:r>
            <a:endParaRPr lang="ar-SA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81000" y="2057400"/>
            <a:ext cx="7848600" cy="2554545"/>
          </a:xfrm>
          <a:prstGeom prst="rect">
            <a:avLst/>
          </a:prstGeom>
          <a:solidFill>
            <a:schemeClr val="bg2"/>
          </a:solidFill>
        </p:spPr>
        <p:txBody>
          <a:bodyPr wrap="square" rtlCol="1">
            <a:spAutoFit/>
          </a:bodyPr>
          <a:lstStyle/>
          <a:p>
            <a:pPr marL="533400" indent="-533400">
              <a:buFontTx/>
              <a:buNone/>
            </a:pPr>
            <a:r>
              <a:rPr lang="en-US" sz="2000" dirty="0" err="1" smtClean="0">
                <a:solidFill>
                  <a:srgbClr val="0070C0"/>
                </a:solidFill>
              </a:rPr>
              <a:t>struct</a:t>
            </a:r>
            <a:r>
              <a:rPr lang="en-US" sz="2000" dirty="0" smtClean="0"/>
              <a:t> </a:t>
            </a:r>
            <a:r>
              <a:rPr lang="en-US" sz="2000" dirty="0" err="1" smtClean="0"/>
              <a:t>PayRoll</a:t>
            </a:r>
            <a:endParaRPr lang="en-US" sz="2000" dirty="0" smtClean="0"/>
          </a:p>
          <a:p>
            <a:pPr marL="533400" indent="-533400">
              <a:buFontTx/>
              <a:buNone/>
            </a:pPr>
            <a:r>
              <a:rPr lang="en-US" sz="2000" dirty="0" smtClean="0"/>
              <a:t>{</a:t>
            </a:r>
          </a:p>
          <a:p>
            <a:pPr marL="533400" indent="-533400">
              <a:buFontTx/>
              <a:buNone/>
            </a:pPr>
            <a:r>
              <a:rPr lang="en-US" sz="2000" dirty="0" smtClean="0"/>
              <a:t>   </a:t>
            </a:r>
            <a:r>
              <a:rPr lang="en-US" sz="2000" dirty="0" err="1" smtClean="0">
                <a:solidFill>
                  <a:srgbClr val="0070C0"/>
                </a:solidFill>
              </a:rPr>
              <a:t>int</a:t>
            </a:r>
            <a:r>
              <a:rPr lang="en-US" sz="2000" dirty="0" smtClean="0"/>
              <a:t> </a:t>
            </a:r>
            <a:r>
              <a:rPr lang="en-US" sz="2000" dirty="0" err="1" smtClean="0"/>
              <a:t>EmpNumber</a:t>
            </a:r>
            <a:r>
              <a:rPr lang="en-US" sz="2000" dirty="0" smtClean="0"/>
              <a:t>;</a:t>
            </a:r>
          </a:p>
          <a:p>
            <a:pPr marL="533400" indent="-533400">
              <a:buFontTx/>
              <a:buNone/>
            </a:pPr>
            <a:r>
              <a:rPr lang="en-US" sz="2000" dirty="0" smtClean="0"/>
              <a:t>   </a:t>
            </a:r>
            <a:r>
              <a:rPr lang="en-US" sz="2000" dirty="0" smtClean="0">
                <a:solidFill>
                  <a:srgbClr val="0070C0"/>
                </a:solidFill>
              </a:rPr>
              <a:t>string</a:t>
            </a:r>
            <a:r>
              <a:rPr lang="en-US" sz="2000" dirty="0" smtClean="0"/>
              <a:t> Name;</a:t>
            </a:r>
          </a:p>
          <a:p>
            <a:pPr marL="533400" indent="-533400">
              <a:buFontTx/>
              <a:buNone/>
            </a:pPr>
            <a:r>
              <a:rPr lang="en-US" sz="2000" dirty="0" smtClean="0"/>
              <a:t>   </a:t>
            </a:r>
            <a:r>
              <a:rPr lang="en-US" sz="2000" dirty="0" smtClean="0">
                <a:solidFill>
                  <a:srgbClr val="0070C0"/>
                </a:solidFill>
              </a:rPr>
              <a:t>float</a:t>
            </a:r>
            <a:r>
              <a:rPr lang="en-US" sz="2000" dirty="0" smtClean="0"/>
              <a:t> Hours;</a:t>
            </a:r>
          </a:p>
          <a:p>
            <a:pPr marL="533400" indent="-533400">
              <a:buFontTx/>
              <a:buNone/>
            </a:pPr>
            <a:r>
              <a:rPr lang="en-US" sz="2000" dirty="0" smtClean="0"/>
              <a:t>   </a:t>
            </a:r>
            <a:r>
              <a:rPr lang="en-US" sz="2000" dirty="0" smtClean="0">
                <a:solidFill>
                  <a:srgbClr val="0070C0"/>
                </a:solidFill>
              </a:rPr>
              <a:t>float</a:t>
            </a:r>
            <a:r>
              <a:rPr lang="en-US" sz="2000" dirty="0" smtClean="0"/>
              <a:t> </a:t>
            </a:r>
            <a:r>
              <a:rPr lang="en-US" sz="2000" dirty="0" err="1" smtClean="0"/>
              <a:t>PayRate</a:t>
            </a:r>
            <a:r>
              <a:rPr lang="en-US" sz="2000" dirty="0" smtClean="0"/>
              <a:t>;</a:t>
            </a:r>
          </a:p>
          <a:p>
            <a:pPr marL="533400" indent="-533400">
              <a:buFontTx/>
              <a:buNone/>
            </a:pPr>
            <a:r>
              <a:rPr lang="en-US" sz="2000" dirty="0" smtClean="0"/>
              <a:t>   </a:t>
            </a:r>
            <a:r>
              <a:rPr lang="en-US" sz="2000" dirty="0" smtClean="0">
                <a:solidFill>
                  <a:srgbClr val="0070C0"/>
                </a:solidFill>
              </a:rPr>
              <a:t>float</a:t>
            </a:r>
            <a:r>
              <a:rPr lang="en-US" sz="2000" dirty="0" smtClean="0"/>
              <a:t> salary;</a:t>
            </a:r>
          </a:p>
          <a:p>
            <a:pPr marL="533400" indent="-533400">
              <a:buFontTx/>
              <a:buNone/>
            </a:pPr>
            <a:r>
              <a:rPr lang="en-US" sz="2000" dirty="0" smtClean="0"/>
              <a:t>};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/>
          <a:p>
            <a:fld id="{295D467D-9BC1-4ED8-B52A-35F1807DEF8E}" type="slidenum">
              <a:rPr lang="en-US"/>
              <a:pPr/>
              <a:t>8</a:t>
            </a:fld>
            <a:endParaRPr lang="en-US"/>
          </a:p>
        </p:txBody>
      </p:sp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3048000" y="2133600"/>
            <a:ext cx="5029200" cy="3276600"/>
            <a:chOff x="1920" y="1344"/>
            <a:chExt cx="3168" cy="2064"/>
          </a:xfrm>
        </p:grpSpPr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1920" y="1632"/>
              <a:ext cx="3168" cy="17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1968" y="1834"/>
              <a:ext cx="80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ourier New" pitchFamily="49" charset="0"/>
                </a:rPr>
                <a:t>empNumber</a:t>
              </a:r>
            </a:p>
          </p:txBody>
        </p:sp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1968" y="2112"/>
              <a:ext cx="42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ourier New" pitchFamily="49" charset="0"/>
                </a:rPr>
                <a:t>name</a:t>
              </a:r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1968" y="2448"/>
              <a:ext cx="5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ourier New" pitchFamily="49" charset="0"/>
                </a:rPr>
                <a:t>hours</a:t>
              </a:r>
            </a:p>
          </p:txBody>
        </p:sp>
        <p:sp>
          <p:nvSpPr>
            <p:cNvPr id="10" name="Text Box 11"/>
            <p:cNvSpPr txBox="1">
              <a:spLocks noChangeArrowheads="1"/>
            </p:cNvSpPr>
            <p:nvPr/>
          </p:nvSpPr>
          <p:spPr bwMode="auto">
            <a:xfrm>
              <a:off x="1968" y="2736"/>
              <a:ext cx="6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ourier New" pitchFamily="49" charset="0"/>
                </a:rPr>
                <a:t>payRate</a:t>
              </a:r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1968" y="2976"/>
              <a:ext cx="583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latin typeface="Courier New" pitchFamily="49" charset="0"/>
                </a:rPr>
                <a:t>Salary</a:t>
              </a:r>
              <a:endParaRPr lang="en-US" sz="1600" dirty="0">
                <a:latin typeface="Courier New" pitchFamily="49" charset="0"/>
              </a:endParaRPr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2928" y="1824"/>
              <a:ext cx="960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2928" y="2112"/>
              <a:ext cx="1536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2928" y="2400"/>
              <a:ext cx="13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5" name="Rectangle 16"/>
            <p:cNvSpPr>
              <a:spLocks noChangeArrowheads="1"/>
            </p:cNvSpPr>
            <p:nvPr/>
          </p:nvSpPr>
          <p:spPr bwMode="auto">
            <a:xfrm>
              <a:off x="2928" y="2688"/>
              <a:ext cx="13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6" name="Rectangle 17"/>
            <p:cNvSpPr>
              <a:spLocks noChangeArrowheads="1"/>
            </p:cNvSpPr>
            <p:nvPr/>
          </p:nvSpPr>
          <p:spPr bwMode="auto">
            <a:xfrm>
              <a:off x="2928" y="2976"/>
              <a:ext cx="1392" cy="2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7" name="Text Box 18"/>
            <p:cNvSpPr txBox="1">
              <a:spLocks noChangeArrowheads="1"/>
            </p:cNvSpPr>
            <p:nvPr/>
          </p:nvSpPr>
          <p:spPr bwMode="auto">
            <a:xfrm>
              <a:off x="2016" y="1344"/>
              <a:ext cx="427" cy="213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latin typeface="Courier New" pitchFamily="49" charset="0"/>
                </a:rPr>
                <a:t>Emp1</a:t>
              </a:r>
              <a:endParaRPr lang="en-US" sz="1600" dirty="0">
                <a:latin typeface="Courier New" pitchFamily="49" charset="0"/>
              </a:endParaRPr>
            </a:p>
          </p:txBody>
        </p:sp>
      </p:grp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4937125" y="1309688"/>
            <a:ext cx="2719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Structure Variable Name</a:t>
            </a: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441325" y="3748088"/>
            <a:ext cx="1141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Members</a:t>
            </a:r>
          </a:p>
        </p:txBody>
      </p:sp>
      <p:sp>
        <p:nvSpPr>
          <p:cNvPr id="20" name="Line 21"/>
          <p:cNvSpPr>
            <a:spLocks noChangeShapeType="1"/>
          </p:cNvSpPr>
          <p:nvPr/>
        </p:nvSpPr>
        <p:spPr bwMode="auto">
          <a:xfrm flipH="1">
            <a:off x="4343400" y="1676400"/>
            <a:ext cx="1143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1" name="Line 22"/>
          <p:cNvSpPr>
            <a:spLocks noChangeShapeType="1"/>
          </p:cNvSpPr>
          <p:nvPr/>
        </p:nvSpPr>
        <p:spPr bwMode="auto">
          <a:xfrm flipV="1">
            <a:off x="1600200" y="3048000"/>
            <a:ext cx="1371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2" name="Line 23"/>
          <p:cNvSpPr>
            <a:spLocks noChangeShapeType="1"/>
          </p:cNvSpPr>
          <p:nvPr/>
        </p:nvSpPr>
        <p:spPr bwMode="auto">
          <a:xfrm flipV="1">
            <a:off x="1600200" y="3505200"/>
            <a:ext cx="1371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3" name="Line 24"/>
          <p:cNvSpPr>
            <a:spLocks noChangeShapeType="1"/>
          </p:cNvSpPr>
          <p:nvPr/>
        </p:nvSpPr>
        <p:spPr bwMode="auto">
          <a:xfrm>
            <a:off x="1600200" y="3962400"/>
            <a:ext cx="1371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4" name="Line 25"/>
          <p:cNvSpPr>
            <a:spLocks noChangeShapeType="1"/>
          </p:cNvSpPr>
          <p:nvPr/>
        </p:nvSpPr>
        <p:spPr bwMode="auto">
          <a:xfrm>
            <a:off x="1600200" y="3962400"/>
            <a:ext cx="1371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25" name="Line 26"/>
          <p:cNvSpPr>
            <a:spLocks noChangeShapeType="1"/>
          </p:cNvSpPr>
          <p:nvPr/>
        </p:nvSpPr>
        <p:spPr bwMode="auto">
          <a:xfrm>
            <a:off x="1676400" y="4038600"/>
            <a:ext cx="12954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066800"/>
          </a:xfrm>
        </p:spPr>
        <p:txBody>
          <a:bodyPr/>
          <a:lstStyle/>
          <a:p>
            <a:pPr algn="l" rtl="0"/>
            <a:r>
              <a:rPr lang="en-US" dirty="0" smtClean="0">
                <a:latin typeface="+mn-lt"/>
              </a:rPr>
              <a:t>Structure</a:t>
            </a:r>
            <a:endParaRPr lang="ar-SA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1219200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Example:</a:t>
            </a:r>
            <a:endParaRPr lang="ar-SA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81000" y="2057400"/>
            <a:ext cx="7848600" cy="3170099"/>
          </a:xfrm>
          <a:prstGeom prst="rect">
            <a:avLst/>
          </a:prstGeom>
          <a:solidFill>
            <a:schemeClr val="bg2"/>
          </a:solidFill>
        </p:spPr>
        <p:txBody>
          <a:bodyPr wrap="square" rtlCol="1">
            <a:spAutoFit/>
          </a:bodyPr>
          <a:lstStyle/>
          <a:p>
            <a:r>
              <a:rPr lang="en-US" sz="2000" dirty="0" err="1" smtClean="0">
                <a:solidFill>
                  <a:srgbClr val="0070C0"/>
                </a:solidFill>
              </a:rPr>
              <a:t>struct</a:t>
            </a:r>
            <a:r>
              <a:rPr lang="en-US" sz="2000" dirty="0" smtClean="0"/>
              <a:t>  PERSON { </a:t>
            </a:r>
            <a:r>
              <a:rPr lang="en-US" sz="2000" dirty="0" smtClean="0">
                <a:solidFill>
                  <a:srgbClr val="00B050"/>
                </a:solidFill>
              </a:rPr>
              <a:t>// Declare PERSON </a:t>
            </a:r>
            <a:r>
              <a:rPr lang="en-US" sz="2000" dirty="0" err="1" smtClean="0">
                <a:solidFill>
                  <a:srgbClr val="00B050"/>
                </a:solidFill>
              </a:rPr>
              <a:t>struct</a:t>
            </a:r>
            <a:r>
              <a:rPr lang="en-US" sz="2000" dirty="0" smtClean="0">
                <a:solidFill>
                  <a:srgbClr val="00B050"/>
                </a:solidFill>
              </a:rPr>
              <a:t> type</a:t>
            </a:r>
          </a:p>
          <a:p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int</a:t>
            </a:r>
            <a:r>
              <a:rPr lang="en-US" sz="2000" dirty="0" smtClean="0"/>
              <a:t> age; </a:t>
            </a:r>
            <a:r>
              <a:rPr lang="en-US" sz="2000" dirty="0" smtClean="0">
                <a:solidFill>
                  <a:srgbClr val="00B050"/>
                </a:solidFill>
              </a:rPr>
              <a:t>// Declare member types 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long</a:t>
            </a:r>
            <a:r>
              <a:rPr lang="en-US" sz="2000" dirty="0" smtClean="0"/>
              <a:t> </a:t>
            </a:r>
            <a:r>
              <a:rPr lang="en-US" sz="2000" dirty="0" err="1" smtClean="0"/>
              <a:t>ss</a:t>
            </a:r>
            <a:r>
              <a:rPr lang="en-US" sz="2000" dirty="0" smtClean="0"/>
              <a:t>;</a:t>
            </a:r>
          </a:p>
          <a:p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70C0"/>
                </a:solidFill>
              </a:rPr>
              <a:t>float</a:t>
            </a:r>
            <a:r>
              <a:rPr lang="en-US" sz="2000" dirty="0" smtClean="0"/>
              <a:t> weight;</a:t>
            </a:r>
          </a:p>
          <a:p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70C0"/>
                </a:solidFill>
              </a:rPr>
              <a:t>char</a:t>
            </a:r>
            <a:r>
              <a:rPr lang="en-US" sz="2000" dirty="0" smtClean="0"/>
              <a:t> name[25]; </a:t>
            </a:r>
          </a:p>
          <a:p>
            <a:r>
              <a:rPr lang="en-US" sz="2000" dirty="0" smtClean="0"/>
              <a:t>} ;</a:t>
            </a:r>
            <a:endParaRPr lang="en-US" sz="2000" dirty="0" smtClean="0">
              <a:solidFill>
                <a:srgbClr val="00B050"/>
              </a:solidFill>
            </a:endParaRPr>
          </a:p>
          <a:p>
            <a:endParaRPr lang="en-US" sz="2000" dirty="0" smtClean="0"/>
          </a:p>
          <a:p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70C0"/>
                </a:solidFill>
              </a:rPr>
              <a:t>int</a:t>
            </a:r>
            <a:r>
              <a:rPr lang="en-US" sz="2000" dirty="0" smtClean="0"/>
              <a:t> main() { </a:t>
            </a:r>
          </a:p>
          <a:p>
            <a:r>
              <a:rPr lang="en-US" sz="2000" dirty="0" smtClean="0"/>
              <a:t>PERSON brother; </a:t>
            </a:r>
            <a:r>
              <a:rPr lang="en-US" sz="2000" dirty="0" smtClean="0">
                <a:solidFill>
                  <a:srgbClr val="00B050"/>
                </a:solidFill>
              </a:rPr>
              <a:t>// C++ style structure declaration </a:t>
            </a:r>
          </a:p>
          <a:p>
            <a:r>
              <a:rPr lang="en-US" sz="2000" dirty="0" err="1" smtClean="0"/>
              <a:t>brother.age</a:t>
            </a:r>
            <a:r>
              <a:rPr lang="en-US" sz="2000" dirty="0" smtClean="0"/>
              <a:t> = 7; </a:t>
            </a:r>
            <a:r>
              <a:rPr lang="en-US" sz="2000" dirty="0" smtClean="0">
                <a:solidFill>
                  <a:srgbClr val="00B050"/>
                </a:solidFill>
              </a:rPr>
              <a:t>// assign values to members</a:t>
            </a:r>
            <a:r>
              <a:rPr lang="en-US" sz="2000" dirty="0" smtClean="0"/>
              <a:t>}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156</TotalTime>
  <Words>638</Words>
  <Application>Microsoft Office PowerPoint</Application>
  <PresentationFormat>On-screen Show (4:3)</PresentationFormat>
  <Paragraphs>214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Urban</vt:lpstr>
      <vt:lpstr>Document</vt:lpstr>
      <vt:lpstr>CS1201:  Programming Language 2</vt:lpstr>
      <vt:lpstr>Data Types</vt:lpstr>
      <vt:lpstr>Abstract data types (ADTs)</vt:lpstr>
      <vt:lpstr>PowerPoint Presentation</vt:lpstr>
      <vt:lpstr>Structure</vt:lpstr>
      <vt:lpstr>Structure</vt:lpstr>
      <vt:lpstr>Structure</vt:lpstr>
      <vt:lpstr>PowerPoint Presentation</vt:lpstr>
      <vt:lpstr>Structure</vt:lpstr>
      <vt:lpstr>Structure</vt:lpstr>
      <vt:lpstr>Two steps to implementing structures:</vt:lpstr>
      <vt:lpstr>Accessing Structure Members</vt:lpstr>
      <vt:lpstr>Program</vt:lpstr>
      <vt:lpstr>Program Output with Example Input</vt:lpstr>
      <vt:lpstr>Displaying a Structure</vt:lpstr>
      <vt:lpstr>Program</vt:lpstr>
      <vt:lpstr>Strings as Structure Members</vt:lpstr>
      <vt:lpstr>Program</vt:lpstr>
      <vt:lpstr>Program continues</vt:lpstr>
      <vt:lpstr>Program Output with Example Input</vt:lpstr>
      <vt:lpstr>Structures as Function Arguments</vt:lpstr>
      <vt:lpstr>PowerPoint Presentation</vt:lpstr>
      <vt:lpstr>Program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CS1201:  Programming Language 2</dc:title>
  <dc:creator>NOUF</dc:creator>
  <cp:lastModifiedBy>Nouf</cp:lastModifiedBy>
  <cp:revision>20</cp:revision>
  <dcterms:created xsi:type="dcterms:W3CDTF">2006-08-16T00:00:00Z</dcterms:created>
  <dcterms:modified xsi:type="dcterms:W3CDTF">2013-04-07T08:11:24Z</dcterms:modified>
</cp:coreProperties>
</file>