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4"/>
  </p:sldMasterIdLst>
  <p:notesMasterIdLst>
    <p:notesMasterId r:id="rId17"/>
  </p:notesMasterIdLst>
  <p:sldIdLst>
    <p:sldId id="256" r:id="rId5"/>
    <p:sldId id="257" r:id="rId6"/>
    <p:sldId id="303" r:id="rId7"/>
    <p:sldId id="302" r:id="rId8"/>
    <p:sldId id="274" r:id="rId9"/>
    <p:sldId id="309" r:id="rId10"/>
    <p:sldId id="258" r:id="rId11"/>
    <p:sldId id="259" r:id="rId12"/>
    <p:sldId id="275" r:id="rId13"/>
    <p:sldId id="262" r:id="rId14"/>
    <p:sldId id="305" r:id="rId15"/>
    <p:sldId id="30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28" autoAdjust="0"/>
    <p:restoredTop sz="94595" autoAdjust="0"/>
  </p:normalViewPr>
  <p:slideViewPr>
    <p:cSldViewPr>
      <p:cViewPr>
        <p:scale>
          <a:sx n="70" d="100"/>
          <a:sy n="70" d="100"/>
        </p:scale>
        <p:origin x="-1176" y="-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1078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AF3570-45CD-4782-957C-A6561CF24A1F}" type="datetimeFigureOut">
              <a:rPr lang="en-GB" smtClean="0"/>
              <a:pPr/>
              <a:t>28/09/2013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6D1CD0-5239-4D3D-A101-DF2AC796492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54776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2083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2083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2083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1859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2883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595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8E80666-FB37-4B36-9149-507F3B0178E3}" type="datetimeFigureOut">
              <a:rPr lang="en-US" smtClean="0"/>
              <a:pPr/>
              <a:t>9/28/2013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8E80666-FB37-4B36-9149-507F3B0178E3}" type="datetimeFigureOut">
              <a:rPr lang="en-US" smtClean="0"/>
              <a:pPr/>
              <a:t>9/28/2013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8E80666-FB37-4B36-9149-507F3B0178E3}" type="datetimeFigureOut">
              <a:rPr lang="en-US" smtClean="0"/>
              <a:pPr/>
              <a:t>9/28/2013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9/28/2013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9/28/2013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79512" y="260648"/>
            <a:ext cx="8458200" cy="1470025"/>
          </a:xfrm>
        </p:spPr>
        <p:txBody>
          <a:bodyPr>
            <a:normAutofit/>
          </a:bodyPr>
          <a:lstStyle/>
          <a:p>
            <a:pPr algn="l" rtl="0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CS1201:</a:t>
            </a:r>
            <a:br>
              <a:rPr lang="en-GB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Programming Language 2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6275040" cy="1752600"/>
          </a:xfrm>
        </p:spPr>
        <p:txBody>
          <a:bodyPr>
            <a:normAutofit/>
          </a:bodyPr>
          <a:lstStyle/>
          <a:p>
            <a:pPr algn="l" rtl="0"/>
            <a:r>
              <a:rPr lang="en-GB" sz="4400" dirty="0" smtClean="0"/>
              <a:t>Classes and objects</a:t>
            </a:r>
            <a:endParaRPr lang="ar-SA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25146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By:</a:t>
            </a:r>
            <a:r>
              <a:rPr lang="en-GB" dirty="0" err="1">
                <a:solidFill>
                  <a:schemeClr val="bg1"/>
                </a:solidFill>
                <a:latin typeface="Times New Roman" pitchFamily="18" charset="0"/>
              </a:rPr>
              <a:t>Nouf</a:t>
            </a:r>
            <a:r>
              <a:rPr lang="en-GB" dirty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dirty="0" err="1" smtClean="0">
                <a:solidFill>
                  <a:schemeClr val="bg1"/>
                </a:solidFill>
                <a:latin typeface="Times New Roman" pitchFamily="18" charset="0"/>
              </a:rPr>
              <a:t>Aljaffan</a:t>
            </a:r>
            <a:endParaRPr lang="en-GB" dirty="0">
              <a:solidFill>
                <a:schemeClr val="bg1"/>
              </a:solidFill>
              <a:latin typeface="Times New Roman" pitchFamily="18" charset="0"/>
            </a:endParaRPr>
          </a:p>
          <a:p>
            <a:pPr algn="l"/>
            <a:r>
              <a:rPr lang="en-US" b="1" dirty="0">
                <a:solidFill>
                  <a:schemeClr val="bg1"/>
                </a:solidFill>
              </a:rPr>
              <a:t>Edited</a:t>
            </a:r>
            <a:r>
              <a:rPr lang="en-US" b="1" dirty="0"/>
              <a:t> </a:t>
            </a:r>
            <a:r>
              <a:rPr lang="en-US" dirty="0" smtClean="0">
                <a:solidFill>
                  <a:schemeClr val="bg1"/>
                </a:solidFill>
              </a:rPr>
              <a:t>by : </a:t>
            </a:r>
            <a:r>
              <a:rPr lang="en-US" dirty="0" err="1" smtClean="0">
                <a:solidFill>
                  <a:schemeClr val="bg1"/>
                </a:solidFill>
              </a:rPr>
              <a:t>Nouf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Almunyif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5157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dirty="0" smtClean="0"/>
              <a:t>Example </a:t>
            </a:r>
            <a:r>
              <a:rPr lang="en-GB" dirty="0" smtClean="0">
                <a:latin typeface="Adobe Arabic"/>
                <a:cs typeface="Adobe Arabic"/>
              </a:rPr>
              <a:t># 1</a:t>
            </a:r>
            <a:endParaRPr lang="en-GB" dirty="0"/>
          </a:p>
        </p:txBody>
      </p:sp>
      <p:sp>
        <p:nvSpPr>
          <p:cNvPr id="4403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6F28F729-C9BD-42F7-910B-BC9A7D248C88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10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179512" y="836712"/>
            <a:ext cx="8784976" cy="5760640"/>
          </a:xfrm>
        </p:spPr>
        <p:txBody>
          <a:bodyPr>
            <a:normAutofit fontScale="85000" lnSpcReduction="20000"/>
          </a:bodyPr>
          <a:lstStyle/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iostream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&gt;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using namespace std;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Circle {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private: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float radius;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public:  </a:t>
            </a:r>
            <a:r>
              <a:rPr lang="en-GB" dirty="0" smtClean="0">
                <a:solidFill>
                  <a:srgbClr val="008000"/>
                </a:solidFill>
                <a:latin typeface="Courier New"/>
              </a:rPr>
              <a:t>//prototype only !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// constructors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Circle(){radius=0;}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Circle(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float r){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setRadius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(r); }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// destructor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~Circle(){</a:t>
            </a:r>
            <a:r>
              <a:rPr lang="en-GB" dirty="0" err="1" smtClean="0">
                <a:solidFill>
                  <a:srgbClr val="008000"/>
                </a:solidFill>
                <a:latin typeface="Courier New"/>
              </a:rPr>
              <a:t>cout</a:t>
            </a:r>
            <a:r>
              <a:rPr lang="en-GB" dirty="0" smtClean="0">
                <a:solidFill>
                  <a:srgbClr val="008000"/>
                </a:solidFill>
                <a:latin typeface="Courier New"/>
              </a:rPr>
              <a:t>&lt;&lt;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" ending object...\n"; }</a:t>
            </a:r>
          </a:p>
          <a:p>
            <a:pPr algn="l" rtl="0">
              <a:buNone/>
            </a:pPr>
            <a:endParaRPr lang="en-GB" dirty="0" smtClean="0">
              <a:solidFill>
                <a:srgbClr val="A31515"/>
              </a:solidFill>
              <a:latin typeface="Courier New"/>
            </a:endParaRP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void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setRadius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(float r){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if ( r &gt;=0.0)‏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radius=r;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else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radius=0.0;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}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float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getRadius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(){return radius; }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float area(){return 3.14*radius*radius;}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float perimeter(){return 2 * 3.14 * radius;}</a:t>
            </a:r>
          </a:p>
          <a:p>
            <a:pPr algn="l" rtl="0"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};</a:t>
            </a:r>
          </a:p>
          <a:p>
            <a:pPr algn="l" rtl="0"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 algn="l" rtl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9438799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04664"/>
            <a:ext cx="8229600" cy="1066800"/>
          </a:xfrm>
        </p:spPr>
        <p:txBody>
          <a:bodyPr/>
          <a:lstStyle/>
          <a:p>
            <a:r>
              <a:rPr lang="en-GB" dirty="0" smtClean="0"/>
              <a:t>Example </a:t>
            </a:r>
            <a:r>
              <a:rPr lang="en-GB" dirty="0" smtClean="0">
                <a:latin typeface="Adobe Arabic"/>
                <a:cs typeface="Adobe Arabic"/>
              </a:rPr>
              <a:t># 1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6995120" cy="5362611"/>
          </a:xfrm>
        </p:spPr>
        <p:txBody>
          <a:bodyPr>
            <a:normAutofit/>
          </a:bodyPr>
          <a:lstStyle/>
          <a:p>
            <a:pPr algn="l" rtl="0">
              <a:buClrTx/>
              <a:buNone/>
            </a:pPr>
            <a:r>
              <a:rPr lang="en-GB" dirty="0" err="1" smtClean="0">
                <a:solidFill>
                  <a:srgbClr val="0000FF"/>
                </a:solidFill>
              </a:rPr>
              <a:t>int</a:t>
            </a:r>
            <a:r>
              <a:rPr lang="en-GB" dirty="0" smtClean="0">
                <a:solidFill>
                  <a:srgbClr val="000000"/>
                </a:solidFill>
              </a:rPr>
              <a:t> main()</a:t>
            </a:r>
            <a:r>
              <a:rPr lang="ar-SA" dirty="0" smtClean="0">
                <a:solidFill>
                  <a:srgbClr val="000000"/>
                </a:solidFill>
              </a:rPr>
              <a:t>‏</a:t>
            </a:r>
            <a:r>
              <a:rPr lang="en-GB" dirty="0" smtClean="0">
                <a:solidFill>
                  <a:srgbClr val="000000"/>
                </a:solidFill>
              </a:rPr>
              <a:t>{</a:t>
            </a:r>
            <a:endParaRPr lang="ar-SA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ar-SA" dirty="0" smtClean="0">
                <a:solidFill>
                  <a:srgbClr val="000000"/>
                </a:solidFill>
              </a:rPr>
              <a:t> </a:t>
            </a:r>
            <a:r>
              <a:rPr lang="en-GB" dirty="0" smtClean="0">
                <a:solidFill>
                  <a:srgbClr val="0000FF"/>
                </a:solidFill>
              </a:rPr>
              <a:t>float</a:t>
            </a:r>
            <a:r>
              <a:rPr lang="en-GB" dirty="0" smtClean="0">
                <a:solidFill>
                  <a:srgbClr val="000000"/>
                </a:solidFill>
              </a:rPr>
              <a:t> x;</a:t>
            </a:r>
          </a:p>
          <a:p>
            <a:pPr algn="l" rtl="0">
              <a:buClrTx/>
              <a:buNone/>
            </a:pPr>
            <a:r>
              <a:rPr lang="en-GB" dirty="0" err="1" smtClean="0">
                <a:solidFill>
                  <a:srgbClr val="000000"/>
                </a:solidFill>
              </a:rPr>
              <a:t>cout</a:t>
            </a:r>
            <a:r>
              <a:rPr lang="en-GB" dirty="0" smtClean="0">
                <a:solidFill>
                  <a:srgbClr val="000000"/>
                </a:solidFill>
              </a:rPr>
              <a:t>&lt;&lt;</a:t>
            </a:r>
            <a:r>
              <a:rPr lang="en-GB" dirty="0" smtClean="0">
                <a:solidFill>
                  <a:srgbClr val="C00000"/>
                </a:solidFill>
              </a:rPr>
              <a:t>" Enter the radius of the circle: "</a:t>
            </a:r>
            <a:r>
              <a:rPr lang="en-GB" dirty="0" smtClean="0">
                <a:solidFill>
                  <a:srgbClr val="000000"/>
                </a:solidFill>
              </a:rPr>
              <a:t>;</a:t>
            </a: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err="1" smtClean="0">
                <a:solidFill>
                  <a:srgbClr val="000000"/>
                </a:solidFill>
              </a:rPr>
              <a:t>cin</a:t>
            </a:r>
            <a:r>
              <a:rPr lang="en-GB" dirty="0" smtClean="0">
                <a:solidFill>
                  <a:srgbClr val="000000"/>
                </a:solidFill>
              </a:rPr>
              <a:t>&gt;&gt;x;</a:t>
            </a: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b="1" dirty="0" smtClean="0">
                <a:solidFill>
                  <a:srgbClr val="000000"/>
                </a:solidFill>
              </a:rPr>
              <a:t>Circle C1(x); </a:t>
            </a:r>
          </a:p>
          <a:p>
            <a:pPr algn="l" rtl="0">
              <a:buClrTx/>
              <a:buNone/>
            </a:pPr>
            <a:r>
              <a:rPr lang="en-GB" dirty="0" err="1" smtClean="0">
                <a:solidFill>
                  <a:srgbClr val="000000"/>
                </a:solidFill>
              </a:rPr>
              <a:t>cout</a:t>
            </a:r>
            <a:r>
              <a:rPr lang="en-GB" dirty="0" smtClean="0">
                <a:solidFill>
                  <a:srgbClr val="000000"/>
                </a:solidFill>
              </a:rPr>
              <a:t>&lt;&lt;</a:t>
            </a:r>
            <a:r>
              <a:rPr lang="en-GB" dirty="0" smtClean="0">
                <a:solidFill>
                  <a:srgbClr val="C00000"/>
                </a:solidFill>
              </a:rPr>
              <a:t>"\n the area of the circle is: "</a:t>
            </a:r>
            <a:r>
              <a:rPr lang="en-GB" dirty="0" smtClean="0">
                <a:solidFill>
                  <a:srgbClr val="000000"/>
                </a:solidFill>
              </a:rPr>
              <a:t>&lt;&lt;C1.area()&lt;&lt;</a:t>
            </a:r>
            <a:r>
              <a:rPr lang="en-GB" dirty="0" err="1" smtClean="0">
                <a:solidFill>
                  <a:srgbClr val="000000"/>
                </a:solidFill>
              </a:rPr>
              <a:t>endl</a:t>
            </a:r>
            <a:r>
              <a:rPr lang="en-GB" dirty="0" smtClean="0">
                <a:solidFill>
                  <a:srgbClr val="000000"/>
                </a:solidFill>
              </a:rPr>
              <a:t>;</a:t>
            </a:r>
          </a:p>
          <a:p>
            <a:pPr algn="l" rtl="0">
              <a:buClrTx/>
              <a:buNone/>
            </a:pPr>
            <a:r>
              <a:rPr lang="en-GB" dirty="0" err="1" smtClean="0">
                <a:solidFill>
                  <a:srgbClr val="000000"/>
                </a:solidFill>
              </a:rPr>
              <a:t>cout</a:t>
            </a:r>
            <a:r>
              <a:rPr lang="en-GB" dirty="0" smtClean="0">
                <a:solidFill>
                  <a:srgbClr val="000000"/>
                </a:solidFill>
              </a:rPr>
              <a:t>&lt;&lt;</a:t>
            </a:r>
            <a:r>
              <a:rPr lang="en-GB" dirty="0" smtClean="0">
                <a:solidFill>
                  <a:srgbClr val="C00000"/>
                </a:solidFill>
              </a:rPr>
              <a:t>" and the perimeter is:"</a:t>
            </a:r>
            <a:r>
              <a:rPr lang="en-GB" dirty="0" smtClean="0">
                <a:solidFill>
                  <a:srgbClr val="000000"/>
                </a:solidFill>
              </a:rPr>
              <a:t>&lt;&lt;C1.perimeter()&lt;&lt;</a:t>
            </a:r>
            <a:r>
              <a:rPr lang="en-GB" dirty="0" err="1" smtClean="0">
                <a:solidFill>
                  <a:srgbClr val="000000"/>
                </a:solidFill>
              </a:rPr>
              <a:t>endl</a:t>
            </a:r>
            <a:r>
              <a:rPr lang="en-GB" dirty="0" smtClean="0">
                <a:solidFill>
                  <a:srgbClr val="000000"/>
                </a:solidFill>
              </a:rPr>
              <a:t>;</a:t>
            </a:r>
          </a:p>
          <a:p>
            <a:pPr algn="l" rtl="0">
              <a:buClrTx/>
              <a:buNone/>
            </a:pPr>
            <a:endParaRPr lang="ar-SA" dirty="0" smtClean="0">
              <a:solidFill>
                <a:srgbClr val="000000"/>
              </a:solidFill>
            </a:endParaRP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FF"/>
                </a:solidFill>
              </a:rPr>
              <a:t>return</a:t>
            </a:r>
            <a:r>
              <a:rPr lang="en-GB" dirty="0" smtClean="0">
                <a:solidFill>
                  <a:srgbClr val="000000"/>
                </a:solidFill>
              </a:rPr>
              <a:t> 0;</a:t>
            </a:r>
          </a:p>
          <a:p>
            <a:pPr algn="l" rtl="0"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}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09" t="4105" r="72993" b="73344"/>
          <a:stretch>
            <a:fillRect/>
          </a:stretch>
        </p:blipFill>
        <p:spPr bwMode="auto">
          <a:xfrm>
            <a:off x="827584" y="2132856"/>
            <a:ext cx="7560841" cy="3744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066800"/>
          </a:xfrm>
        </p:spPr>
        <p:txBody>
          <a:bodyPr/>
          <a:lstStyle/>
          <a:p>
            <a:pPr algn="l" rtl="0"/>
            <a:r>
              <a:rPr lang="en-GB" sz="4800" dirty="0" smtClean="0">
                <a:solidFill>
                  <a:schemeClr val="tx1"/>
                </a:solidFill>
                <a:latin typeface="+mn-lt"/>
              </a:rPr>
              <a:t>Object</a:t>
            </a:r>
            <a:endParaRPr lang="en-GB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1520" y="1772816"/>
            <a:ext cx="8229600" cy="4325112"/>
          </a:xfrm>
        </p:spPr>
        <p:txBody>
          <a:bodyPr>
            <a:normAutofit fontScale="92500"/>
          </a:bodyPr>
          <a:lstStyle/>
          <a:p>
            <a:pPr algn="l" rtl="0"/>
            <a:r>
              <a:rPr lang="en-US" dirty="0" smtClean="0"/>
              <a:t>You can look around you now and see many examples of real-world objects: your cat, your desk, your television set, your bicycle.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These real-world objects share two characteristics: they all have </a:t>
            </a:r>
            <a:r>
              <a:rPr lang="en-US" i="1" dirty="0" smtClean="0"/>
              <a:t>state</a:t>
            </a:r>
            <a:r>
              <a:rPr lang="en-US" dirty="0" smtClean="0"/>
              <a:t> and they all have </a:t>
            </a:r>
            <a:r>
              <a:rPr lang="en-US" i="1" dirty="0" smtClean="0"/>
              <a:t>behavior</a:t>
            </a:r>
          </a:p>
          <a:p>
            <a:pPr algn="l" rtl="0"/>
            <a:endParaRPr lang="en-US" i="1" dirty="0" smtClean="0"/>
          </a:p>
          <a:p>
            <a:pPr algn="l" rtl="0"/>
            <a:r>
              <a:rPr lang="en-US" dirty="0" smtClean="0"/>
              <a:t>For example, dogs have state (name, color, breed, hungry) and dogs have behavior (barking, fetching). </a:t>
            </a:r>
            <a:endParaRPr lang="en-GB" dirty="0"/>
          </a:p>
        </p:txBody>
      </p:sp>
      <p:sp>
        <p:nvSpPr>
          <p:cNvPr id="38916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DD9BA880-B5E1-459E-9D66-775666C70A72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2</a:t>
            </a:fld>
            <a:endParaRPr lang="en-GB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15013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066800"/>
          </a:xfrm>
        </p:spPr>
        <p:txBody>
          <a:bodyPr/>
          <a:lstStyle/>
          <a:p>
            <a:pPr algn="l" rtl="0"/>
            <a:r>
              <a:rPr lang="en-GB" sz="4800" dirty="0" smtClean="0">
                <a:solidFill>
                  <a:schemeClr val="tx1"/>
                </a:solidFill>
                <a:latin typeface="+mn-lt"/>
              </a:rPr>
              <a:t>Object</a:t>
            </a:r>
            <a:endParaRPr lang="en-GB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1520" y="1772816"/>
            <a:ext cx="8229600" cy="4325112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Software objects are modeled after real-world objects in that they, too, have state and behavior.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 A software object maintains its state in </a:t>
            </a:r>
            <a:r>
              <a:rPr lang="en-US" i="1" dirty="0" smtClean="0"/>
              <a:t>variables</a:t>
            </a:r>
            <a:r>
              <a:rPr lang="en-US" dirty="0" smtClean="0"/>
              <a:t> and implements its behavior with </a:t>
            </a:r>
            <a:r>
              <a:rPr lang="en-US" i="1" dirty="0" smtClean="0"/>
              <a:t>methods</a:t>
            </a:r>
            <a:r>
              <a:rPr lang="en-US" dirty="0" smtClean="0"/>
              <a:t>. 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GB" dirty="0" smtClean="0">
                <a:solidFill>
                  <a:srgbClr val="000000"/>
                </a:solidFill>
              </a:rPr>
              <a:t> An </a:t>
            </a:r>
            <a:r>
              <a:rPr lang="en-GB" b="1" dirty="0" smtClean="0">
                <a:solidFill>
                  <a:srgbClr val="002060"/>
                </a:solidFill>
              </a:rPr>
              <a:t>object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 smtClean="0">
                <a:solidFill>
                  <a:srgbClr val="000000"/>
                </a:solidFill>
              </a:rPr>
              <a:t>combines data and operations on the data into a single unit.</a:t>
            </a:r>
            <a:endParaRPr lang="ar-SA" dirty="0" smtClean="0">
              <a:solidFill>
                <a:srgbClr val="000000"/>
              </a:solidFill>
            </a:endParaRPr>
          </a:p>
          <a:p>
            <a:pPr algn="l" rtl="0"/>
            <a:endParaRPr lang="en-US" dirty="0"/>
          </a:p>
        </p:txBody>
      </p:sp>
      <p:sp>
        <p:nvSpPr>
          <p:cNvPr id="38916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DD9BA880-B5E1-459E-9D66-775666C70A72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3</a:t>
            </a:fld>
            <a:endParaRPr lang="en-GB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15013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066800"/>
          </a:xfrm>
        </p:spPr>
        <p:txBody>
          <a:bodyPr/>
          <a:lstStyle/>
          <a:p>
            <a:pPr algn="l" rtl="0"/>
            <a:r>
              <a:rPr lang="en-GB" sz="4800" dirty="0">
                <a:solidFill>
                  <a:schemeClr val="tx1"/>
                </a:solidFill>
                <a:latin typeface="+mn-lt"/>
              </a:rPr>
              <a:t>CLASSES</a:t>
            </a:r>
            <a:endParaRPr lang="en-GB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1520" y="1772816"/>
            <a:ext cx="8229600" cy="4325112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GB" dirty="0" smtClean="0"/>
              <a:t>The Class is the foundation of C++ support for the OOP (Object-Oriented Programming ).</a:t>
            </a:r>
          </a:p>
          <a:p>
            <a:pPr algn="l" rtl="0"/>
            <a:r>
              <a:rPr lang="en-GB" dirty="0" smtClean="0"/>
              <a:t>It is the core of many of its more advanced features.</a:t>
            </a:r>
          </a:p>
          <a:p>
            <a:pPr algn="l" rtl="0">
              <a:spcBef>
                <a:spcPts val="1125"/>
              </a:spcBef>
              <a:defRPr/>
            </a:pPr>
            <a:r>
              <a:rPr lang="en-GB" dirty="0" smtClean="0">
                <a:solidFill>
                  <a:srgbClr val="000000"/>
                </a:solidFill>
              </a:rPr>
              <a:t>In C++, the mechanism that allow you to combine data and operations on the data into a single unit is called a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class</a:t>
            </a:r>
            <a:r>
              <a:rPr lang="en-GB" dirty="0" smtClean="0">
                <a:solidFill>
                  <a:srgbClr val="000000"/>
                </a:solidFill>
              </a:rPr>
              <a:t>.</a:t>
            </a:r>
            <a:endParaRPr lang="ar-SA" dirty="0" smtClean="0">
              <a:solidFill>
                <a:srgbClr val="000000"/>
              </a:solidFill>
            </a:endParaRPr>
          </a:p>
          <a:p>
            <a:pPr algn="l" rtl="0">
              <a:spcBef>
                <a:spcPts val="1125"/>
              </a:spcBef>
              <a:defRPr/>
            </a:pPr>
            <a:r>
              <a:rPr lang="en-GB" dirty="0" smtClean="0">
                <a:solidFill>
                  <a:srgbClr val="000000"/>
                </a:solidFill>
              </a:rPr>
              <a:t> A </a:t>
            </a:r>
            <a:r>
              <a: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class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 smtClean="0">
                <a:solidFill>
                  <a:srgbClr val="000000"/>
                </a:solidFill>
              </a:rPr>
              <a:t>is a collection of fixed number of components. The components of a class are called the </a:t>
            </a:r>
            <a:r>
              <a:rPr lang="en-GB" b="1" dirty="0" smtClean="0">
                <a:solidFill>
                  <a:srgbClr val="000000"/>
                </a:solidFill>
              </a:rPr>
              <a:t>members</a:t>
            </a:r>
            <a:r>
              <a:rPr lang="en-GB" dirty="0" smtClean="0">
                <a:solidFill>
                  <a:srgbClr val="000000"/>
                </a:solidFill>
              </a:rPr>
              <a:t> of the class.</a:t>
            </a:r>
          </a:p>
          <a:p>
            <a:pPr algn="l" rtl="0"/>
            <a:endParaRPr lang="en-GB" dirty="0"/>
          </a:p>
        </p:txBody>
      </p:sp>
      <p:sp>
        <p:nvSpPr>
          <p:cNvPr id="38916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DD9BA880-B5E1-459E-9D66-775666C70A72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4</a:t>
            </a:fld>
            <a:endParaRPr lang="en-GB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15013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29600" cy="1066800"/>
          </a:xfrm>
        </p:spPr>
        <p:txBody>
          <a:bodyPr/>
          <a:lstStyle/>
          <a:p>
            <a:pPr algn="l" rtl="0"/>
            <a:r>
              <a:rPr lang="en-GB" sz="4400" dirty="0">
                <a:solidFill>
                  <a:schemeClr val="tx1"/>
                </a:solidFill>
                <a:latin typeface="+mn-lt"/>
              </a:rPr>
              <a:t>CLASSES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l" rtl="0">
              <a:spcBef>
                <a:spcPts val="1125"/>
              </a:spcBef>
              <a:defRPr/>
            </a:pPr>
            <a:r>
              <a:rPr lang="en-GB" dirty="0" smtClean="0">
                <a:solidFill>
                  <a:srgbClr val="000000"/>
                </a:solidFill>
              </a:rPr>
              <a:t>class definition:</a:t>
            </a:r>
            <a:endParaRPr lang="en-GB" dirty="0">
              <a:solidFill>
                <a:srgbClr val="000000"/>
              </a:solidFill>
            </a:endParaRP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000000"/>
                </a:solidFill>
              </a:rPr>
              <a:t>	</a:t>
            </a:r>
            <a:endParaRPr lang="en-GB" dirty="0" smtClean="0">
              <a:solidFill>
                <a:srgbClr val="000000"/>
              </a:solidFill>
            </a:endParaRP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endParaRPr lang="en-GB" dirty="0">
              <a:solidFill>
                <a:srgbClr val="000000"/>
              </a:solidFill>
            </a:endParaRP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endParaRPr lang="en-GB" dirty="0" smtClean="0">
              <a:solidFill>
                <a:srgbClr val="000000"/>
              </a:solidFill>
            </a:endParaRP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endParaRPr lang="en-GB" dirty="0">
              <a:solidFill>
                <a:srgbClr val="000000"/>
              </a:solidFill>
            </a:endParaRP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endParaRPr lang="en-GB" dirty="0">
              <a:solidFill>
                <a:srgbClr val="000000"/>
              </a:solidFill>
            </a:endParaRPr>
          </a:p>
          <a:p>
            <a:pPr algn="l" rtl="0">
              <a:spcBef>
                <a:spcPts val="1125"/>
              </a:spcBef>
              <a:defRPr/>
            </a:pPr>
            <a:r>
              <a:rPr lang="en-GB" dirty="0">
                <a:solidFill>
                  <a:srgbClr val="000000"/>
                </a:solidFill>
              </a:rPr>
              <a:t> classMembersList consists </a:t>
            </a:r>
            <a:r>
              <a:rPr lang="en-GB" dirty="0" smtClean="0">
                <a:solidFill>
                  <a:srgbClr val="000000"/>
                </a:solidFill>
              </a:rPr>
              <a:t>of </a:t>
            </a:r>
            <a:r>
              <a:rPr lang="en-GB" b="1" dirty="0">
                <a:solidFill>
                  <a:srgbClr val="000000"/>
                </a:solidFill>
              </a:rPr>
              <a:t>variable</a:t>
            </a:r>
            <a:r>
              <a:rPr lang="en-GB" dirty="0">
                <a:solidFill>
                  <a:srgbClr val="000000"/>
                </a:solidFill>
              </a:rPr>
              <a:t> (attribute) </a:t>
            </a:r>
            <a:r>
              <a:rPr lang="en-GB" dirty="0" smtClean="0">
                <a:solidFill>
                  <a:srgbClr val="000000"/>
                </a:solidFill>
              </a:rPr>
              <a:t>and/or </a:t>
            </a:r>
            <a:r>
              <a:rPr lang="en-GB" b="1" dirty="0">
                <a:solidFill>
                  <a:srgbClr val="000000"/>
                </a:solidFill>
              </a:rPr>
              <a:t>functions</a:t>
            </a:r>
            <a:r>
              <a:rPr lang="en-GB" dirty="0">
                <a:solidFill>
                  <a:srgbClr val="000000"/>
                </a:solidFill>
              </a:rPr>
              <a:t> (method</a:t>
            </a:r>
            <a:r>
              <a:rPr lang="en-GB" dirty="0" smtClean="0">
                <a:solidFill>
                  <a:srgbClr val="000000"/>
                </a:solidFill>
              </a:rPr>
              <a:t>) </a:t>
            </a:r>
            <a:r>
              <a:rPr lang="en-GB" b="1" dirty="0">
                <a:solidFill>
                  <a:srgbClr val="000000"/>
                </a:solidFill>
              </a:rPr>
              <a:t>declarations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.</a:t>
            </a:r>
            <a:endParaRPr lang="en-GB" dirty="0" smtClean="0">
              <a:solidFill>
                <a:srgbClr val="000000"/>
              </a:solidFill>
            </a:endParaRPr>
          </a:p>
          <a:p>
            <a:pPr algn="l" rtl="0">
              <a:spcBef>
                <a:spcPts val="1125"/>
              </a:spcBef>
              <a:defRPr/>
            </a:pPr>
            <a:endParaRPr lang="en-GB" dirty="0">
              <a:solidFill>
                <a:srgbClr val="003399"/>
              </a:solidFill>
            </a:endParaRPr>
          </a:p>
          <a:p>
            <a:pPr algn="l" rtl="0"/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3140968"/>
            <a:ext cx="6021774" cy="19005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82296" indent="0" algn="just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333399"/>
                </a:solidFill>
              </a:rPr>
              <a:t>class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classIdentifier</a:t>
            </a:r>
            <a:r>
              <a:rPr lang="en-GB" dirty="0" smtClean="0">
                <a:solidFill>
                  <a:srgbClr val="000000"/>
                </a:solidFill>
              </a:rPr>
              <a:t> 	</a:t>
            </a:r>
            <a:r>
              <a:rPr lang="en-GB" dirty="0" smtClean="0">
                <a:solidFill>
                  <a:srgbClr val="00B050"/>
                </a:solidFill>
              </a:rPr>
              <a:t>//name</a:t>
            </a:r>
            <a:endParaRPr lang="en-GB" dirty="0">
              <a:solidFill>
                <a:srgbClr val="00B050"/>
              </a:solidFill>
            </a:endParaRPr>
          </a:p>
          <a:p>
            <a:pPr marL="82296" indent="0" algn="just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000000"/>
                </a:solidFill>
              </a:rPr>
              <a:t>	{</a:t>
            </a:r>
          </a:p>
          <a:p>
            <a:pPr marL="82296" indent="0" algn="just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000000"/>
                </a:solidFill>
              </a:rPr>
              <a:t>		classMembersList</a:t>
            </a:r>
          </a:p>
          <a:p>
            <a:pPr marL="82296" indent="0" algn="just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>
                <a:solidFill>
                  <a:srgbClr val="FF0000"/>
                </a:solidFill>
              </a:rPr>
              <a:t>};</a:t>
            </a:r>
            <a:endParaRPr lang="ar-SA" dirty="0">
              <a:solidFill>
                <a:srgbClr val="FF00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485132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29600" cy="1066800"/>
          </a:xfrm>
        </p:spPr>
        <p:txBody>
          <a:bodyPr/>
          <a:lstStyle/>
          <a:p>
            <a:pPr algn="l" rtl="0"/>
            <a:r>
              <a:rPr lang="en-GB" sz="4400" dirty="0">
                <a:solidFill>
                  <a:schemeClr val="tx1"/>
                </a:solidFill>
                <a:latin typeface="+mn-lt"/>
              </a:rPr>
              <a:t>CLASSES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endParaRPr lang="en-GB" dirty="0" smtClean="0">
              <a:solidFill>
                <a:srgbClr val="000000"/>
              </a:solidFill>
            </a:endParaRP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000000"/>
                </a:solidFill>
              </a:rPr>
              <a:t>	</a:t>
            </a:r>
            <a:endParaRPr lang="en-GB" dirty="0" smtClean="0">
              <a:solidFill>
                <a:srgbClr val="000000"/>
              </a:solidFill>
            </a:endParaRP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endParaRPr lang="en-GB" dirty="0">
              <a:solidFill>
                <a:srgbClr val="000000"/>
              </a:solidFill>
            </a:endParaRP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endParaRPr lang="en-GB" dirty="0" smtClean="0">
              <a:solidFill>
                <a:srgbClr val="000000"/>
              </a:solidFill>
            </a:endParaRP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endParaRPr lang="en-GB" dirty="0">
              <a:solidFill>
                <a:srgbClr val="000000"/>
              </a:solidFill>
            </a:endParaRPr>
          </a:p>
          <a:p>
            <a:pPr marL="82296" indent="0" algn="l" rtl="0">
              <a:spcBef>
                <a:spcPts val="1125"/>
              </a:spcBef>
              <a:buClrTx/>
              <a:buNone/>
              <a:defRPr/>
            </a:pPr>
            <a:endParaRPr lang="en-GB" dirty="0">
              <a:solidFill>
                <a:srgbClr val="000000"/>
              </a:solidFill>
            </a:endParaRPr>
          </a:p>
          <a:p>
            <a:pPr algn="l" rtl="0">
              <a:spcBef>
                <a:spcPts val="1125"/>
              </a:spcBef>
              <a:defRPr/>
            </a:pPr>
            <a:r>
              <a:rPr lang="en-GB" dirty="0">
                <a:solidFill>
                  <a:srgbClr val="000000"/>
                </a:solidFill>
              </a:rPr>
              <a:t> classMembersList consists </a:t>
            </a:r>
            <a:r>
              <a:rPr lang="en-GB" dirty="0" smtClean="0">
                <a:solidFill>
                  <a:srgbClr val="000000"/>
                </a:solidFill>
              </a:rPr>
              <a:t>of </a:t>
            </a:r>
            <a:r>
              <a:rPr lang="en-GB" b="1" dirty="0">
                <a:solidFill>
                  <a:srgbClr val="000000"/>
                </a:solidFill>
              </a:rPr>
              <a:t>variable</a:t>
            </a:r>
            <a:r>
              <a:rPr lang="en-GB" dirty="0">
                <a:solidFill>
                  <a:srgbClr val="000000"/>
                </a:solidFill>
              </a:rPr>
              <a:t> (attribute) </a:t>
            </a:r>
            <a:r>
              <a:rPr lang="en-GB" dirty="0" smtClean="0">
                <a:solidFill>
                  <a:srgbClr val="000000"/>
                </a:solidFill>
              </a:rPr>
              <a:t>and/or </a:t>
            </a:r>
            <a:r>
              <a:rPr lang="en-GB" b="1" dirty="0">
                <a:solidFill>
                  <a:srgbClr val="000000"/>
                </a:solidFill>
              </a:rPr>
              <a:t>functions</a:t>
            </a:r>
            <a:r>
              <a:rPr lang="en-GB" dirty="0">
                <a:solidFill>
                  <a:srgbClr val="000000"/>
                </a:solidFill>
              </a:rPr>
              <a:t> (method</a:t>
            </a:r>
            <a:r>
              <a:rPr lang="en-GB" dirty="0" smtClean="0">
                <a:solidFill>
                  <a:srgbClr val="000000"/>
                </a:solidFill>
              </a:rPr>
              <a:t>) </a:t>
            </a:r>
            <a:r>
              <a:rPr lang="en-GB" b="1" dirty="0">
                <a:solidFill>
                  <a:srgbClr val="000000"/>
                </a:solidFill>
              </a:rPr>
              <a:t>declarations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.</a:t>
            </a:r>
            <a:endParaRPr lang="en-GB" dirty="0" smtClean="0">
              <a:solidFill>
                <a:srgbClr val="000000"/>
              </a:solidFill>
            </a:endParaRPr>
          </a:p>
          <a:p>
            <a:pPr algn="l" rtl="0">
              <a:spcBef>
                <a:spcPts val="1125"/>
              </a:spcBef>
              <a:defRPr/>
            </a:pPr>
            <a:endParaRPr lang="en-GB" dirty="0">
              <a:solidFill>
                <a:srgbClr val="003399"/>
              </a:solidFill>
            </a:endParaRPr>
          </a:p>
          <a:p>
            <a:pPr algn="l" rtl="0"/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1340768"/>
            <a:ext cx="6021774" cy="38497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82296" indent="0" algn="just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333399"/>
                </a:solidFill>
              </a:rPr>
              <a:t>class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smtClean="0">
                <a:solidFill>
                  <a:srgbClr val="000000"/>
                </a:solidFill>
              </a:rPr>
              <a:t> 	</a:t>
            </a:r>
            <a:r>
              <a:rPr lang="en-GB" dirty="0" smtClean="0">
                <a:solidFill>
                  <a:srgbClr val="000000"/>
                </a:solidFill>
              </a:rPr>
              <a:t>car </a:t>
            </a:r>
            <a:r>
              <a:rPr lang="en-GB" dirty="0" smtClean="0">
                <a:solidFill>
                  <a:srgbClr val="00B050"/>
                </a:solidFill>
              </a:rPr>
              <a:t>//</a:t>
            </a:r>
            <a:r>
              <a:rPr lang="en-GB" dirty="0" smtClean="0">
                <a:solidFill>
                  <a:srgbClr val="00B050"/>
                </a:solidFill>
              </a:rPr>
              <a:t>name</a:t>
            </a:r>
            <a:endParaRPr lang="en-GB" dirty="0">
              <a:solidFill>
                <a:srgbClr val="00B050"/>
              </a:solidFill>
            </a:endParaRPr>
          </a:p>
          <a:p>
            <a:pPr marL="82296" indent="0" algn="just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000000"/>
                </a:solidFill>
              </a:rPr>
              <a:t>	{</a:t>
            </a:r>
          </a:p>
          <a:p>
            <a:pPr marL="82296" indent="0" algn="just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00"/>
                </a:solidFill>
              </a:rPr>
              <a:t>string </a:t>
            </a:r>
            <a:r>
              <a:rPr lang="en-GB" dirty="0" err="1" smtClean="0">
                <a:solidFill>
                  <a:srgbClr val="000000"/>
                </a:solidFill>
              </a:rPr>
              <a:t>color</a:t>
            </a:r>
            <a:r>
              <a:rPr lang="en-GB" dirty="0" smtClean="0">
                <a:solidFill>
                  <a:srgbClr val="000000"/>
                </a:solidFill>
              </a:rPr>
              <a:t> ;</a:t>
            </a:r>
          </a:p>
          <a:p>
            <a:pPr marL="82296" indent="0" algn="just">
              <a:spcBef>
                <a:spcPts val="1125"/>
              </a:spcBef>
              <a:buClrTx/>
              <a:buNone/>
              <a:defRPr/>
            </a:pPr>
            <a:r>
              <a:rPr lang="en-GB" dirty="0" smtClean="0">
                <a:solidFill>
                  <a:srgbClr val="000000"/>
                </a:solidFill>
              </a:rPr>
              <a:t>	String model;</a:t>
            </a:r>
          </a:p>
          <a:p>
            <a:pPr marL="82296" indent="0" algn="just">
              <a:spcBef>
                <a:spcPts val="1125"/>
              </a:spcBef>
              <a:buClrTx/>
              <a:buNone/>
              <a:defRPr/>
            </a:pPr>
            <a:r>
              <a:rPr lang="en-US" dirty="0" smtClean="0">
                <a:solidFill>
                  <a:srgbClr val="000000"/>
                </a:solidFill>
              </a:rPr>
              <a:t>	Double price ;</a:t>
            </a:r>
          </a:p>
          <a:p>
            <a:pPr marL="82296" indent="0" algn="just">
              <a:spcBef>
                <a:spcPts val="1125"/>
              </a:spcBef>
              <a:buClrTx/>
              <a:buNone/>
              <a:defRPr/>
            </a:pPr>
            <a:r>
              <a:rPr lang="en-US" dirty="0" smtClean="0">
                <a:solidFill>
                  <a:srgbClr val="000000"/>
                </a:solidFill>
              </a:rPr>
              <a:t>Void print (){</a:t>
            </a:r>
          </a:p>
          <a:p>
            <a:pPr marL="82296" indent="0" algn="just">
              <a:spcBef>
                <a:spcPts val="1125"/>
              </a:spcBef>
              <a:buClrTx/>
              <a:buNone/>
              <a:defRPr/>
            </a:pPr>
            <a:r>
              <a:rPr lang="en-US" dirty="0" err="1" smtClean="0">
                <a:solidFill>
                  <a:srgbClr val="000000"/>
                </a:solidFill>
              </a:rPr>
              <a:t>Cout</a:t>
            </a:r>
            <a:r>
              <a:rPr lang="en-US" dirty="0" smtClean="0">
                <a:solidFill>
                  <a:srgbClr val="000000"/>
                </a:solidFill>
              </a:rPr>
              <a:t> &lt;&lt;“ the car information “&lt;&lt; color &lt;&lt;model&lt;&lt; price&lt;&lt; </a:t>
            </a:r>
            <a:r>
              <a:rPr lang="en-US" dirty="0" err="1" smtClean="0">
                <a:solidFill>
                  <a:srgbClr val="000000"/>
                </a:solidFill>
              </a:rPr>
              <a:t>endl</a:t>
            </a:r>
            <a:r>
              <a:rPr lang="en-US" dirty="0" smtClean="0">
                <a:solidFill>
                  <a:srgbClr val="000000"/>
                </a:solidFill>
              </a:rPr>
              <a:t>;)</a:t>
            </a:r>
          </a:p>
          <a:p>
            <a:pPr marL="82296" indent="0" algn="just">
              <a:spcBef>
                <a:spcPts val="1125"/>
              </a:spcBef>
              <a:buClrTx/>
              <a:buNone/>
              <a:defRPr/>
            </a:pP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FF0000"/>
                </a:solidFill>
              </a:rPr>
              <a:t>};</a:t>
            </a:r>
            <a:endParaRPr lang="ar-SA" dirty="0">
              <a:solidFill>
                <a:srgbClr val="FF00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485132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2" y="332656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dirty="0" smtClean="0"/>
              <a:t>Cont. Classes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77784"/>
          </a:xfrm>
        </p:spPr>
        <p:txBody>
          <a:bodyPr>
            <a:normAutofit fontScale="92500" lnSpcReduction="20000"/>
          </a:bodyPr>
          <a:lstStyle/>
          <a:p>
            <a:pPr algn="l" rtl="0">
              <a:spcBef>
                <a:spcPts val="1125"/>
              </a:spcBef>
              <a:defRPr/>
            </a:pPr>
            <a:r>
              <a:rPr lang="en-GB" dirty="0">
                <a:solidFill>
                  <a:srgbClr val="000000"/>
                </a:solidFill>
              </a:rPr>
              <a:t>Members of a class are classified into one of three categories: </a:t>
            </a:r>
            <a:endParaRPr lang="en-GB" dirty="0" smtClean="0">
              <a:solidFill>
                <a:srgbClr val="000000"/>
              </a:solidFill>
            </a:endParaRPr>
          </a:p>
          <a:p>
            <a:pPr lvl="1" algn="l" rtl="0">
              <a:spcBef>
                <a:spcPts val="1125"/>
              </a:spcBef>
              <a:defRPr/>
            </a:pPr>
            <a:r>
              <a:rPr lang="en-GB" b="1" dirty="0" smtClean="0">
                <a:solidFill>
                  <a:srgbClr val="000000"/>
                </a:solidFill>
              </a:rPr>
              <a:t>Private</a:t>
            </a:r>
            <a:r>
              <a:rPr lang="en-GB" dirty="0" smtClean="0">
                <a:solidFill>
                  <a:srgbClr val="000000"/>
                </a:solidFill>
              </a:rPr>
              <a:t> (</a:t>
            </a:r>
            <a:r>
              <a:rPr lang="en-GB" i="1" dirty="0" smtClean="0">
                <a:solidFill>
                  <a:srgbClr val="FF0000"/>
                </a:solidFill>
              </a:rPr>
              <a:t>default</a:t>
            </a:r>
            <a:r>
              <a:rPr lang="en-GB" dirty="0" smtClean="0">
                <a:solidFill>
                  <a:srgbClr val="000000"/>
                </a:solidFill>
              </a:rPr>
              <a:t>) : </a:t>
            </a:r>
            <a:r>
              <a:rPr lang="en-GB" dirty="0">
                <a:solidFill>
                  <a:srgbClr val="000000"/>
                </a:solidFill>
              </a:rPr>
              <a:t>not accessible outside the class.</a:t>
            </a:r>
          </a:p>
          <a:p>
            <a:pPr lvl="1" algn="l" rtl="0">
              <a:spcBef>
                <a:spcPts val="1125"/>
              </a:spcBef>
              <a:defRPr/>
            </a:pPr>
            <a:r>
              <a:rPr lang="en-GB" b="1" dirty="0" smtClean="0">
                <a:solidFill>
                  <a:srgbClr val="000000"/>
                </a:solidFill>
              </a:rPr>
              <a:t>Protected</a:t>
            </a:r>
            <a:r>
              <a:rPr lang="en-GB" dirty="0" smtClean="0">
                <a:solidFill>
                  <a:srgbClr val="000000"/>
                </a:solidFill>
              </a:rPr>
              <a:t>: </a:t>
            </a:r>
            <a:r>
              <a:rPr lang="en-GB" dirty="0">
                <a:solidFill>
                  <a:srgbClr val="000000"/>
                </a:solidFill>
              </a:rPr>
              <a:t>not accessible outside the class</a:t>
            </a:r>
            <a:r>
              <a:rPr lang="en-GB" dirty="0" smtClean="0">
                <a:solidFill>
                  <a:srgbClr val="000000"/>
                </a:solidFill>
              </a:rPr>
              <a:t>.</a:t>
            </a:r>
          </a:p>
          <a:p>
            <a:pPr lvl="1" algn="l" rtl="0">
              <a:spcBef>
                <a:spcPts val="1125"/>
              </a:spcBef>
              <a:defRPr/>
            </a:pPr>
            <a:r>
              <a:rPr lang="en-GB" b="1" dirty="0" smtClean="0">
                <a:solidFill>
                  <a:srgbClr val="000000"/>
                </a:solidFill>
              </a:rPr>
              <a:t>Public</a:t>
            </a:r>
            <a:r>
              <a:rPr lang="en-GB" dirty="0" smtClean="0">
                <a:solidFill>
                  <a:srgbClr val="000000"/>
                </a:solidFill>
              </a:rPr>
              <a:t>: </a:t>
            </a:r>
            <a:r>
              <a:rPr lang="en-GB" dirty="0">
                <a:solidFill>
                  <a:srgbClr val="000000"/>
                </a:solidFill>
              </a:rPr>
              <a:t>accessible outside the class</a:t>
            </a:r>
            <a:r>
              <a:rPr lang="en-GB" dirty="0" smtClean="0">
                <a:solidFill>
                  <a:srgbClr val="000000"/>
                </a:solidFill>
              </a:rPr>
              <a:t>.</a:t>
            </a:r>
            <a:endParaRPr lang="en-GB" dirty="0">
              <a:solidFill>
                <a:srgbClr val="000000"/>
              </a:solidFill>
            </a:endParaRPr>
          </a:p>
          <a:p>
            <a:pPr algn="l" rtl="0">
              <a:spcBef>
                <a:spcPts val="1125"/>
              </a:spcBef>
              <a:defRPr/>
            </a:pPr>
            <a:r>
              <a:rPr lang="en-GB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Note: </a:t>
            </a:r>
          </a:p>
          <a:p>
            <a:pPr lvl="1" algn="l" rtl="0">
              <a:spcBef>
                <a:spcPts val="1125"/>
              </a:spcBef>
              <a:defRPr/>
            </a:pPr>
            <a:r>
              <a:rPr lang="en-GB" sz="2400" i="1" dirty="0" smtClean="0">
                <a:solidFill>
                  <a:srgbClr val="000000"/>
                </a:solidFill>
              </a:rPr>
              <a:t>The </a:t>
            </a:r>
            <a:r>
              <a:rPr lang="en-GB" sz="2400" i="1" dirty="0" smtClean="0">
                <a:solidFill>
                  <a:srgbClr val="0070C0"/>
                </a:solidFill>
              </a:rPr>
              <a:t>keyword </a:t>
            </a:r>
            <a:r>
              <a:rPr lang="en-GB" sz="2400" i="1" dirty="0" smtClean="0">
                <a:solidFill>
                  <a:srgbClr val="000000"/>
                </a:solidFill>
              </a:rPr>
              <a:t>of category name  is followed by </a:t>
            </a:r>
            <a:r>
              <a:rPr lang="en-GB" sz="2400" i="1" dirty="0" smtClean="0">
                <a:solidFill>
                  <a:srgbClr val="0070C0"/>
                </a:solidFill>
              </a:rPr>
              <a:t>colon (:) </a:t>
            </a:r>
            <a:r>
              <a:rPr lang="en-GB" sz="2400" i="1" dirty="0" smtClean="0">
                <a:solidFill>
                  <a:srgbClr val="000000"/>
                </a:solidFill>
              </a:rPr>
              <a:t>.</a:t>
            </a:r>
          </a:p>
          <a:p>
            <a:pPr lvl="1" algn="l" rtl="0">
              <a:spcBef>
                <a:spcPts val="1125"/>
              </a:spcBef>
              <a:defRPr/>
            </a:pPr>
            <a:r>
              <a:rPr lang="en-GB" i="1" dirty="0" smtClean="0">
                <a:solidFill>
                  <a:srgbClr val="000000"/>
                </a:solidFill>
              </a:rPr>
              <a:t>In </a:t>
            </a:r>
            <a:r>
              <a:rPr lang="en-GB" i="1" dirty="0">
                <a:solidFill>
                  <a:srgbClr val="000000"/>
                </a:solidFill>
              </a:rPr>
              <a:t>the definition of a class</a:t>
            </a:r>
            <a:r>
              <a:rPr lang="en-GB" i="1" dirty="0">
                <a:solidFill>
                  <a:srgbClr val="FF0000"/>
                </a:solidFill>
              </a:rPr>
              <a:t>, you cannot initialize a variable when you declare it</a:t>
            </a:r>
            <a:r>
              <a:rPr lang="en-GB" i="1" dirty="0" smtClean="0">
                <a:solidFill>
                  <a:srgbClr val="000000"/>
                </a:solidFill>
              </a:rPr>
              <a:t>.</a:t>
            </a:r>
          </a:p>
          <a:p>
            <a:pPr lvl="1" algn="l" rtl="0">
              <a:spcBef>
                <a:spcPts val="1125"/>
              </a:spcBef>
              <a:defRPr/>
            </a:pPr>
            <a:r>
              <a:rPr lang="en-GB" i="1" dirty="0" smtClean="0">
                <a:solidFill>
                  <a:srgbClr val="000000"/>
                </a:solidFill>
              </a:rPr>
              <a:t> </a:t>
            </a:r>
            <a:r>
              <a:rPr lang="en-GB" i="1" dirty="0">
                <a:solidFill>
                  <a:srgbClr val="000000"/>
                </a:solidFill>
              </a:rPr>
              <a:t>In C++, a class is a definition. No memory is allocated for the class itself; memory is allocated for the class objects (class instances) when you declare them</a:t>
            </a:r>
            <a:r>
              <a:rPr lang="en-GB" i="1" dirty="0" smtClean="0">
                <a:solidFill>
                  <a:srgbClr val="000000"/>
                </a:solidFill>
              </a:rPr>
              <a:t>.</a:t>
            </a:r>
          </a:p>
          <a:p>
            <a:pPr marL="402336" lvl="1" indent="0" algn="l" rtl="0">
              <a:spcBef>
                <a:spcPts val="1125"/>
              </a:spcBef>
              <a:buNone/>
              <a:defRPr/>
            </a:pPr>
            <a:endParaRPr lang="en-GB" i="1" dirty="0">
              <a:solidFill>
                <a:srgbClr val="000000"/>
              </a:solidFill>
            </a:endParaRPr>
          </a:p>
          <a:p>
            <a:pPr algn="l" rtl="0">
              <a:buClrTx/>
              <a:defRPr/>
            </a:pPr>
            <a:endParaRPr lang="en-GB" i="1" dirty="0">
              <a:solidFill>
                <a:srgbClr val="000000"/>
              </a:solidFill>
            </a:endParaRPr>
          </a:p>
          <a:p>
            <a:pPr algn="l" rtl="0">
              <a:buClrTx/>
              <a:defRPr/>
            </a:pP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algn="l" rtl="0"/>
            <a:endParaRPr lang="en-GB" dirty="0"/>
          </a:p>
        </p:txBody>
      </p:sp>
      <p:sp>
        <p:nvSpPr>
          <p:cNvPr id="39939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39194C56-5102-4B5E-87E9-92FAD9565996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7</a:t>
            </a:fld>
            <a:endParaRPr lang="en-GB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06666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229600" cy="1066800"/>
          </a:xfrm>
        </p:spPr>
        <p:txBody>
          <a:bodyPr/>
          <a:lstStyle/>
          <a:p>
            <a:pPr algn="l" rtl="0"/>
            <a:r>
              <a:rPr lang="en-GB" dirty="0" smtClean="0"/>
              <a:t>Example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-180528" y="980728"/>
            <a:ext cx="4896544" cy="5877272"/>
          </a:xfrm>
        </p:spPr>
        <p:txBody>
          <a:bodyPr>
            <a:normAutofit fontScale="92500" lnSpcReduction="10000"/>
          </a:bodyPr>
          <a:lstStyle/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 smtClean="0">
                <a:solidFill>
                  <a:srgbClr val="0000FF"/>
                </a:solidFill>
              </a:rPr>
              <a:t>#</a:t>
            </a:r>
            <a:r>
              <a:rPr lang="en-GB" dirty="0">
                <a:solidFill>
                  <a:srgbClr val="0000FF"/>
                </a:solidFill>
              </a:rPr>
              <a:t>include </a:t>
            </a:r>
            <a:r>
              <a:rPr lang="en-GB" dirty="0">
                <a:solidFill>
                  <a:srgbClr val="800000"/>
                </a:solidFill>
              </a:rPr>
              <a:t>&lt;</a:t>
            </a:r>
            <a:r>
              <a:rPr lang="en-GB" dirty="0" err="1">
                <a:solidFill>
                  <a:srgbClr val="800000"/>
                </a:solidFill>
              </a:rPr>
              <a:t>iostream</a:t>
            </a:r>
            <a:r>
              <a:rPr lang="en-GB" dirty="0">
                <a:solidFill>
                  <a:srgbClr val="800000"/>
                </a:solidFill>
              </a:rPr>
              <a:t>&gt;</a:t>
            </a: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>
                <a:solidFill>
                  <a:srgbClr val="0000FF"/>
                </a:solidFill>
              </a:rPr>
              <a:t>using namespace </a:t>
            </a:r>
            <a:r>
              <a:rPr lang="en-GB" dirty="0" err="1">
                <a:solidFill>
                  <a:srgbClr val="000000"/>
                </a:solidFill>
              </a:rPr>
              <a:t>std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>
                <a:solidFill>
                  <a:srgbClr val="0000FF"/>
                </a:solidFill>
              </a:rPr>
              <a:t>class </a:t>
            </a:r>
            <a:r>
              <a:rPr lang="en-GB" dirty="0" smtClean="0">
                <a:solidFill>
                  <a:srgbClr val="000000"/>
                </a:solidFill>
              </a:rPr>
              <a:t>Cat </a:t>
            </a:r>
            <a:r>
              <a:rPr lang="en-GB" sz="3900" dirty="0" smtClean="0"/>
              <a:t>{</a:t>
            </a:r>
            <a:endParaRPr lang="en-GB" dirty="0"/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b="1" dirty="0" smtClean="0">
                <a:solidFill>
                  <a:srgbClr val="0000FF"/>
                </a:solidFill>
              </a:rPr>
              <a:t> private</a:t>
            </a:r>
            <a:r>
              <a:rPr lang="en-GB" b="1" dirty="0">
                <a:solidFill>
                  <a:srgbClr val="000000"/>
                </a:solidFill>
              </a:rPr>
              <a:t>:</a:t>
            </a: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>
                <a:solidFill>
                  <a:srgbClr val="0000FF"/>
                </a:solidFill>
              </a:rPr>
              <a:t>  	</a:t>
            </a:r>
            <a:r>
              <a:rPr lang="en-GB" dirty="0" err="1">
                <a:solidFill>
                  <a:srgbClr val="0000FF"/>
                </a:solidFill>
              </a:rPr>
              <a:t>int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age;</a:t>
            </a:r>
            <a:r>
              <a:rPr lang="en-GB" dirty="0">
                <a:solidFill>
                  <a:srgbClr val="0000FF"/>
                </a:solidFill>
              </a:rPr>
              <a:t>			</a:t>
            </a: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>
                <a:solidFill>
                  <a:srgbClr val="0000FF"/>
                </a:solidFill>
              </a:rPr>
              <a:t>	</a:t>
            </a:r>
            <a:r>
              <a:rPr lang="en-GB" dirty="0" err="1">
                <a:solidFill>
                  <a:srgbClr val="0000FF"/>
                </a:solidFill>
              </a:rPr>
              <a:t>int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weight;</a:t>
            </a: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b="1" dirty="0">
                <a:solidFill>
                  <a:srgbClr val="0000FF"/>
                </a:solidFill>
              </a:rPr>
              <a:t>  public</a:t>
            </a:r>
            <a:r>
              <a:rPr lang="en-GB" b="1" dirty="0" smtClean="0">
                <a:solidFill>
                  <a:srgbClr val="000000"/>
                </a:solidFill>
              </a:rPr>
              <a:t>:</a:t>
            </a: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sz="2200" dirty="0" smtClean="0">
                <a:solidFill>
                  <a:srgbClr val="0070C0"/>
                </a:solidFill>
              </a:rPr>
              <a:t>	Char</a:t>
            </a:r>
            <a:r>
              <a:rPr lang="en-GB" sz="2200" b="1" dirty="0" smtClean="0">
                <a:solidFill>
                  <a:srgbClr val="000000"/>
                </a:solidFill>
              </a:rPr>
              <a:t> </a:t>
            </a:r>
            <a:r>
              <a:rPr lang="en-GB" dirty="0" smtClean="0">
                <a:solidFill>
                  <a:srgbClr val="000000"/>
                </a:solidFill>
              </a:rPr>
              <a:t>gender</a:t>
            </a:r>
            <a:r>
              <a:rPr lang="en-GB" b="1" dirty="0" smtClean="0">
                <a:solidFill>
                  <a:srgbClr val="000000"/>
                </a:solidFill>
              </a:rPr>
              <a:t>;</a:t>
            </a:r>
            <a:endParaRPr lang="en-GB" b="1" dirty="0">
              <a:solidFill>
                <a:srgbClr val="0000FF"/>
              </a:solidFill>
            </a:endParaRP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>
                <a:solidFill>
                  <a:srgbClr val="0000FF"/>
                </a:solidFill>
              </a:rPr>
              <a:t>	void </a:t>
            </a:r>
            <a:r>
              <a:rPr lang="en-GB" dirty="0" err="1">
                <a:solidFill>
                  <a:srgbClr val="000000"/>
                </a:solidFill>
              </a:rPr>
              <a:t>setAge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(</a:t>
            </a:r>
            <a:r>
              <a:rPr lang="en-GB" dirty="0" err="1">
                <a:solidFill>
                  <a:srgbClr val="0000FF"/>
                </a:solidFill>
              </a:rPr>
              <a:t>int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 err="1">
                <a:solidFill>
                  <a:srgbClr val="000000"/>
                </a:solidFill>
              </a:rPr>
              <a:t>yrs</a:t>
            </a:r>
            <a:r>
              <a:rPr lang="en-GB" dirty="0">
                <a:solidFill>
                  <a:srgbClr val="000000"/>
                </a:solidFill>
              </a:rPr>
              <a:t>) { age = </a:t>
            </a:r>
            <a:r>
              <a:rPr lang="en-GB" dirty="0" err="1">
                <a:solidFill>
                  <a:srgbClr val="000000"/>
                </a:solidFill>
              </a:rPr>
              <a:t>yrs</a:t>
            </a:r>
            <a:r>
              <a:rPr lang="en-GB" dirty="0">
                <a:solidFill>
                  <a:srgbClr val="000000"/>
                </a:solidFill>
              </a:rPr>
              <a:t>; </a:t>
            </a:r>
            <a:r>
              <a:rPr lang="en-GB" dirty="0" smtClean="0">
                <a:solidFill>
                  <a:srgbClr val="000000"/>
                </a:solidFill>
              </a:rPr>
              <a:t>}</a:t>
            </a:r>
            <a:endParaRPr lang="en-GB" dirty="0">
              <a:solidFill>
                <a:srgbClr val="0000FF"/>
              </a:solidFill>
            </a:endParaRP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>
                <a:solidFill>
                  <a:srgbClr val="0000FF"/>
                </a:solidFill>
              </a:rPr>
              <a:t>	void </a:t>
            </a:r>
            <a:r>
              <a:rPr lang="en-GB" dirty="0" err="1">
                <a:solidFill>
                  <a:srgbClr val="000000"/>
                </a:solidFill>
              </a:rPr>
              <a:t>setWeight</a:t>
            </a:r>
            <a:r>
              <a:rPr lang="en-GB" dirty="0">
                <a:solidFill>
                  <a:srgbClr val="000000"/>
                </a:solidFill>
              </a:rPr>
              <a:t> (</a:t>
            </a:r>
            <a:r>
              <a:rPr lang="en-GB" dirty="0" err="1">
                <a:solidFill>
                  <a:srgbClr val="0000FF"/>
                </a:solidFill>
              </a:rPr>
              <a:t>int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 err="1">
                <a:solidFill>
                  <a:srgbClr val="000000"/>
                </a:solidFill>
              </a:rPr>
              <a:t>kgs</a:t>
            </a:r>
            <a:r>
              <a:rPr lang="en-GB" dirty="0" smtClean="0">
                <a:solidFill>
                  <a:srgbClr val="000000"/>
                </a:solidFill>
              </a:rPr>
              <a:t>) </a:t>
            </a:r>
            <a:r>
              <a:rPr lang="en-GB" dirty="0">
                <a:solidFill>
                  <a:srgbClr val="000000"/>
                </a:solidFill>
              </a:rPr>
              <a:t>{ weight = </a:t>
            </a:r>
            <a:r>
              <a:rPr lang="en-GB" dirty="0" err="1">
                <a:solidFill>
                  <a:srgbClr val="000000"/>
                </a:solidFill>
              </a:rPr>
              <a:t>kgs</a:t>
            </a:r>
            <a:r>
              <a:rPr lang="en-GB" dirty="0">
                <a:solidFill>
                  <a:srgbClr val="000000"/>
                </a:solidFill>
              </a:rPr>
              <a:t>; }</a:t>
            </a: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>
                <a:solidFill>
                  <a:srgbClr val="0000FF"/>
                </a:solidFill>
              </a:rPr>
              <a:t>	</a:t>
            </a:r>
            <a:r>
              <a:rPr lang="en-GB" dirty="0" err="1">
                <a:solidFill>
                  <a:srgbClr val="0000FF"/>
                </a:solidFill>
              </a:rPr>
              <a:t>int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 err="1">
                <a:solidFill>
                  <a:srgbClr val="000000"/>
                </a:solidFill>
              </a:rPr>
              <a:t>getAge</a:t>
            </a:r>
            <a:r>
              <a:rPr lang="en-GB" dirty="0">
                <a:solidFill>
                  <a:srgbClr val="000000"/>
                </a:solidFill>
              </a:rPr>
              <a:t>() {</a:t>
            </a:r>
            <a:r>
              <a:rPr lang="en-GB" dirty="0">
                <a:solidFill>
                  <a:srgbClr val="0000FF"/>
                </a:solidFill>
              </a:rPr>
              <a:t> return </a:t>
            </a:r>
            <a:r>
              <a:rPr lang="en-GB" dirty="0">
                <a:solidFill>
                  <a:srgbClr val="000000"/>
                </a:solidFill>
              </a:rPr>
              <a:t>age; }	</a:t>
            </a:r>
            <a:endParaRPr lang="en-GB" dirty="0">
              <a:solidFill>
                <a:srgbClr val="0000FF"/>
              </a:solidFill>
            </a:endParaRP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>
                <a:solidFill>
                  <a:srgbClr val="0000FF"/>
                </a:solidFill>
              </a:rPr>
              <a:t>	</a:t>
            </a:r>
            <a:r>
              <a:rPr lang="en-GB" dirty="0" err="1">
                <a:solidFill>
                  <a:srgbClr val="0000FF"/>
                </a:solidFill>
              </a:rPr>
              <a:t>int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 err="1">
                <a:solidFill>
                  <a:srgbClr val="000000"/>
                </a:solidFill>
              </a:rPr>
              <a:t>getWeight</a:t>
            </a:r>
            <a:r>
              <a:rPr lang="en-GB" dirty="0">
                <a:solidFill>
                  <a:srgbClr val="000000"/>
                </a:solidFill>
              </a:rPr>
              <a:t>() {</a:t>
            </a:r>
            <a:r>
              <a:rPr lang="en-GB" dirty="0">
                <a:solidFill>
                  <a:srgbClr val="0000FF"/>
                </a:solidFill>
              </a:rPr>
              <a:t> return </a:t>
            </a:r>
            <a:r>
              <a:rPr lang="en-GB" dirty="0">
                <a:solidFill>
                  <a:srgbClr val="000000"/>
                </a:solidFill>
              </a:rPr>
              <a:t>weight; }</a:t>
            </a:r>
            <a:r>
              <a:rPr lang="en-GB" dirty="0">
                <a:solidFill>
                  <a:srgbClr val="0000FF"/>
                </a:solidFill>
              </a:rPr>
              <a:t>  </a:t>
            </a:r>
          </a:p>
          <a:p>
            <a:pPr marL="82296" indent="0" algn="l" rtl="0">
              <a:spcBef>
                <a:spcPts val="1125"/>
              </a:spcBef>
              <a:buClrTx/>
              <a:buNone/>
            </a:pPr>
            <a:r>
              <a:rPr lang="en-GB" sz="3900" dirty="0">
                <a:solidFill>
                  <a:srgbClr val="0000FF"/>
                </a:solidFill>
              </a:rPr>
              <a:t> </a:t>
            </a:r>
            <a:r>
              <a:rPr lang="en-GB" sz="3900" dirty="0" smtClean="0">
                <a:solidFill>
                  <a:srgbClr val="000000"/>
                </a:solidFill>
              </a:rPr>
              <a:t>}; </a:t>
            </a:r>
            <a:endParaRPr lang="en-GB" sz="3900" dirty="0">
              <a:solidFill>
                <a:srgbClr val="000000"/>
              </a:solidFill>
            </a:endParaRPr>
          </a:p>
          <a:p>
            <a:pPr algn="l" rtl="0"/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620688"/>
            <a:ext cx="4038600" cy="5976664"/>
          </a:xfrm>
        </p:spPr>
        <p:txBody>
          <a:bodyPr>
            <a:normAutofit fontScale="92500" lnSpcReduction="10000"/>
          </a:bodyPr>
          <a:lstStyle/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 smtClean="0">
                <a:solidFill>
                  <a:srgbClr val="0000FF"/>
                </a:solidFill>
              </a:rPr>
              <a:t>Void </a:t>
            </a:r>
            <a:r>
              <a:rPr lang="en-GB" dirty="0" smtClean="0">
                <a:solidFill>
                  <a:srgbClr val="000000"/>
                </a:solidFill>
              </a:rPr>
              <a:t>main</a:t>
            </a:r>
            <a:r>
              <a:rPr lang="en-GB" dirty="0">
                <a:solidFill>
                  <a:srgbClr val="000000"/>
                </a:solidFill>
              </a:rPr>
              <a:t>( )</a:t>
            </a:r>
            <a:r>
              <a:rPr lang="ar-SA" dirty="0">
                <a:solidFill>
                  <a:srgbClr val="000000"/>
                </a:solidFill>
              </a:rPr>
              <a:t>‏</a:t>
            </a:r>
            <a:endParaRPr lang="en-US" dirty="0">
              <a:solidFill>
                <a:srgbClr val="000000"/>
              </a:solidFill>
            </a:endParaRP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{  </a:t>
            </a:r>
            <a:r>
              <a:rPr lang="en-GB" dirty="0">
                <a:solidFill>
                  <a:srgbClr val="000000"/>
                </a:solidFill>
              </a:rPr>
              <a:t>Cat </a:t>
            </a:r>
            <a:r>
              <a:rPr lang="en-GB" dirty="0" err="1">
                <a:solidFill>
                  <a:srgbClr val="000000"/>
                </a:solidFill>
              </a:rPr>
              <a:t>MyCat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>
                <a:solidFill>
                  <a:srgbClr val="000000"/>
                </a:solidFill>
              </a:rPr>
              <a:t>  </a:t>
            </a:r>
            <a:r>
              <a:rPr lang="en-GB" dirty="0" err="1">
                <a:solidFill>
                  <a:srgbClr val="000000"/>
                </a:solidFill>
              </a:rPr>
              <a:t>MyCat.setAge</a:t>
            </a:r>
            <a:r>
              <a:rPr lang="en-GB" dirty="0">
                <a:solidFill>
                  <a:srgbClr val="000000"/>
                </a:solidFill>
              </a:rPr>
              <a:t>(3);</a:t>
            </a: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>
                <a:solidFill>
                  <a:srgbClr val="000000"/>
                </a:solidFill>
              </a:rPr>
              <a:t>  </a:t>
            </a:r>
            <a:r>
              <a:rPr lang="en-GB" dirty="0" err="1">
                <a:solidFill>
                  <a:srgbClr val="000000"/>
                </a:solidFill>
              </a:rPr>
              <a:t>MyCat.setWeight</a:t>
            </a:r>
            <a:r>
              <a:rPr lang="en-GB" dirty="0">
                <a:solidFill>
                  <a:srgbClr val="000000"/>
                </a:solidFill>
              </a:rPr>
              <a:t>(2</a:t>
            </a:r>
            <a:r>
              <a:rPr lang="en-GB" dirty="0" smtClean="0">
                <a:solidFill>
                  <a:srgbClr val="000000"/>
                </a:solidFill>
              </a:rPr>
              <a:t>);</a:t>
            </a: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  </a:t>
            </a:r>
            <a:r>
              <a:rPr lang="en-GB" dirty="0" err="1" smtClean="0">
                <a:solidFill>
                  <a:srgbClr val="000000"/>
                </a:solidFill>
              </a:rPr>
              <a:t>MyCat.gender</a:t>
            </a:r>
            <a:r>
              <a:rPr lang="en-GB" dirty="0" smtClean="0">
                <a:solidFill>
                  <a:srgbClr val="000000"/>
                </a:solidFill>
              </a:rPr>
              <a:t>=“m”</a:t>
            </a:r>
            <a:endParaRPr lang="en-GB" dirty="0">
              <a:solidFill>
                <a:srgbClr val="000000"/>
              </a:solidFill>
            </a:endParaRP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>
                <a:solidFill>
                  <a:srgbClr val="0000FF"/>
                </a:solidFill>
              </a:rPr>
              <a:t>  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>
                <a:solidFill>
                  <a:srgbClr val="800000"/>
                </a:solidFill>
              </a:rPr>
              <a:t>"My cat</a:t>
            </a:r>
            <a:r>
              <a:rPr lang="en-GB" dirty="0" smtClean="0">
                <a:solidFill>
                  <a:srgbClr val="800000"/>
                </a:solidFill>
              </a:rPr>
              <a:t>\‘ s </a:t>
            </a:r>
            <a:r>
              <a:rPr lang="en-GB" dirty="0">
                <a:solidFill>
                  <a:srgbClr val="800000"/>
                </a:solidFill>
              </a:rPr>
              <a:t>age is " </a:t>
            </a:r>
            <a:r>
              <a:rPr lang="en-GB" dirty="0">
                <a:solidFill>
                  <a:srgbClr val="000000"/>
                </a:solidFill>
              </a:rPr>
              <a:t>&lt;&lt; </a:t>
            </a:r>
            <a:r>
              <a:rPr lang="en-GB" dirty="0" err="1">
                <a:solidFill>
                  <a:srgbClr val="000000"/>
                </a:solidFill>
              </a:rPr>
              <a:t>MyCat.getAge</a:t>
            </a:r>
            <a:r>
              <a:rPr lang="en-GB" dirty="0">
                <a:solidFill>
                  <a:srgbClr val="000000"/>
                </a:solidFill>
              </a:rPr>
              <a:t>();</a:t>
            </a: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>
                <a:solidFill>
                  <a:srgbClr val="800000"/>
                </a:solidFill>
              </a:rPr>
              <a:t>  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</a:t>
            </a:r>
            <a:r>
              <a:rPr lang="en-GB" dirty="0">
                <a:solidFill>
                  <a:srgbClr val="800000"/>
                </a:solidFill>
              </a:rPr>
              <a:t> " and weighs " </a:t>
            </a:r>
            <a:r>
              <a:rPr lang="en-GB" dirty="0">
                <a:solidFill>
                  <a:srgbClr val="000000"/>
                </a:solidFill>
              </a:rPr>
              <a:t>&lt;&lt; </a:t>
            </a:r>
            <a:r>
              <a:rPr lang="en-GB" dirty="0" err="1">
                <a:solidFill>
                  <a:srgbClr val="000000"/>
                </a:solidFill>
              </a:rPr>
              <a:t>MyCat.getWeight</a:t>
            </a:r>
            <a:r>
              <a:rPr lang="en-GB" dirty="0">
                <a:solidFill>
                  <a:srgbClr val="000000"/>
                </a:solidFill>
              </a:rPr>
              <a:t>() &lt;&lt;</a:t>
            </a:r>
            <a:r>
              <a:rPr lang="en-GB" dirty="0">
                <a:solidFill>
                  <a:srgbClr val="800000"/>
                </a:solidFill>
              </a:rPr>
              <a:t> " kg\n“ </a:t>
            </a:r>
            <a:r>
              <a:rPr lang="en-GB" dirty="0">
                <a:solidFill>
                  <a:srgbClr val="000000"/>
                </a:solidFill>
              </a:rPr>
              <a:t>;</a:t>
            </a: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>
                <a:solidFill>
                  <a:srgbClr val="800000"/>
                </a:solidFill>
              </a:rPr>
              <a:t>  </a:t>
            </a:r>
            <a:r>
              <a:rPr lang="en-GB" dirty="0" err="1">
                <a:solidFill>
                  <a:srgbClr val="000000"/>
                </a:solidFill>
              </a:rPr>
              <a:t>cout</a:t>
            </a:r>
            <a:r>
              <a:rPr lang="en-GB" dirty="0">
                <a:solidFill>
                  <a:srgbClr val="000000"/>
                </a:solidFill>
              </a:rPr>
              <a:t> &lt;&lt; </a:t>
            </a:r>
            <a:r>
              <a:rPr lang="en-GB" dirty="0" smtClean="0">
                <a:solidFill>
                  <a:srgbClr val="000000"/>
                </a:solidFill>
              </a:rPr>
              <a:t>“and its gender “ &lt;&lt; </a:t>
            </a:r>
            <a:r>
              <a:rPr lang="en-GB" dirty="0" err="1" smtClean="0">
                <a:solidFill>
                  <a:srgbClr val="000000"/>
                </a:solidFill>
              </a:rPr>
              <a:t>MyCat.gender</a:t>
            </a:r>
            <a:r>
              <a:rPr lang="en-GB" dirty="0" smtClean="0">
                <a:solidFill>
                  <a:srgbClr val="000000"/>
                </a:solidFill>
              </a:rPr>
              <a:t>;</a:t>
            </a:r>
            <a:endParaRPr lang="en-GB" dirty="0">
              <a:solidFill>
                <a:srgbClr val="000000"/>
              </a:solidFill>
            </a:endParaRPr>
          </a:p>
          <a:p>
            <a:pPr algn="l" rtl="0">
              <a:spcBef>
                <a:spcPts val="1125"/>
              </a:spcBef>
              <a:buClrTx/>
              <a:buNone/>
            </a:pPr>
            <a:r>
              <a:rPr lang="en-GB" dirty="0" smtClean="0">
                <a:solidFill>
                  <a:srgbClr val="000000"/>
                </a:solidFill>
              </a:rPr>
              <a:t>	}</a:t>
            </a:r>
            <a:endParaRPr lang="en-GB" dirty="0">
              <a:solidFill>
                <a:srgbClr val="000000"/>
              </a:solidFill>
            </a:endParaRPr>
          </a:p>
          <a:p>
            <a:pPr algn="l" rtl="0"/>
            <a:endParaRPr lang="en-GB" dirty="0"/>
          </a:p>
        </p:txBody>
      </p:sp>
      <p:sp>
        <p:nvSpPr>
          <p:cNvPr id="40963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718087BA-75C6-4D84-9703-346451CAC2F8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8</a:t>
            </a:fld>
            <a:endParaRPr lang="en-GB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69998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260648"/>
            <a:ext cx="8382000" cy="1069848"/>
          </a:xfrm>
        </p:spPr>
        <p:txBody>
          <a:bodyPr/>
          <a:lstStyle/>
          <a:p>
            <a:pPr algn="l" rtl="0"/>
            <a:r>
              <a:rPr lang="en-GB" dirty="0">
                <a:solidFill>
                  <a:srgbClr val="000000"/>
                </a:solidFill>
              </a:rPr>
              <a:t>Constructors </a:t>
            </a:r>
            <a:r>
              <a:rPr lang="en-GB" dirty="0" smtClean="0">
                <a:solidFill>
                  <a:srgbClr val="000000"/>
                </a:solidFill>
              </a:rPr>
              <a:t>Vs</a:t>
            </a:r>
            <a:r>
              <a:rPr lang="en-GB" dirty="0" smtClean="0">
                <a:solidFill>
                  <a:srgbClr val="000000"/>
                </a:solidFill>
              </a:rPr>
              <a:t>. Destructor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51520" y="1124744"/>
            <a:ext cx="4041648" cy="457200"/>
          </a:xfrm>
        </p:spPr>
        <p:txBody>
          <a:bodyPr/>
          <a:lstStyle/>
          <a:p>
            <a:pPr algn="l" rtl="0"/>
            <a:r>
              <a:rPr lang="en-GB" dirty="0" smtClean="0"/>
              <a:t>Constructor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3"/>
          </p:nvPr>
        </p:nvSpPr>
        <p:spPr>
          <a:xfrm>
            <a:off x="4788024" y="1124744"/>
            <a:ext cx="4041775" cy="457200"/>
          </a:xfrm>
        </p:spPr>
        <p:txBody>
          <a:bodyPr/>
          <a:lstStyle/>
          <a:p>
            <a:pPr algn="l" rtl="0"/>
            <a:r>
              <a:rPr lang="en-GB" dirty="0" smtClean="0"/>
              <a:t>Destructor 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xfrm>
            <a:off x="323528" y="1772816"/>
            <a:ext cx="4023360" cy="3899824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pPr algn="l" rtl="0">
              <a:spcBef>
                <a:spcPts val="1125"/>
              </a:spcBef>
            </a:pPr>
            <a:r>
              <a:rPr lang="en-GB" dirty="0" smtClean="0">
                <a:solidFill>
                  <a:srgbClr val="000000"/>
                </a:solidFill>
              </a:rPr>
              <a:t>Constructors </a:t>
            </a:r>
            <a:r>
              <a:rPr lang="en-GB" b="1" dirty="0" smtClean="0">
                <a:solidFill>
                  <a:srgbClr val="000000"/>
                </a:solidFill>
              </a:rPr>
              <a:t>guarantee</a:t>
            </a:r>
            <a:r>
              <a:rPr lang="en-GB" dirty="0" smtClean="0">
                <a:solidFill>
                  <a:srgbClr val="000000"/>
                </a:solidFill>
              </a:rPr>
              <a:t> that the member </a:t>
            </a:r>
            <a:r>
              <a:rPr lang="en-GB" b="1" dirty="0" smtClean="0">
                <a:solidFill>
                  <a:srgbClr val="000000"/>
                </a:solidFill>
              </a:rPr>
              <a:t>variables </a:t>
            </a:r>
            <a:r>
              <a:rPr lang="en-GB" dirty="0" smtClean="0">
                <a:solidFill>
                  <a:srgbClr val="000000"/>
                </a:solidFill>
              </a:rPr>
              <a:t>are </a:t>
            </a:r>
            <a:r>
              <a:rPr lang="en-GB" b="1" dirty="0" smtClean="0">
                <a:solidFill>
                  <a:srgbClr val="000000"/>
                </a:solidFill>
              </a:rPr>
              <a:t>initialized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b="1" dirty="0" smtClean="0">
                <a:solidFill>
                  <a:srgbClr val="000000"/>
                </a:solidFill>
              </a:rPr>
              <a:t>when an object is declared</a:t>
            </a:r>
            <a:r>
              <a:rPr lang="en-GB" dirty="0" smtClean="0">
                <a:solidFill>
                  <a:srgbClr val="000000"/>
                </a:solidFill>
              </a:rPr>
              <a:t>.</a:t>
            </a:r>
          </a:p>
          <a:p>
            <a:pPr algn="l" rtl="0">
              <a:spcBef>
                <a:spcPts val="1125"/>
              </a:spcBef>
            </a:pPr>
            <a:r>
              <a:rPr lang="en-GB" dirty="0">
                <a:solidFill>
                  <a:srgbClr val="000000"/>
                </a:solidFill>
              </a:rPr>
              <a:t> Constructors automatically execute when a class object enters its scope</a:t>
            </a:r>
            <a:r>
              <a:rPr lang="en-GB" dirty="0" smtClean="0">
                <a:solidFill>
                  <a:srgbClr val="000000"/>
                </a:solidFill>
              </a:rPr>
              <a:t>.</a:t>
            </a:r>
          </a:p>
          <a:p>
            <a:pPr algn="l" rtl="0">
              <a:spcBef>
                <a:spcPts val="1125"/>
              </a:spcBef>
            </a:pP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The </a:t>
            </a:r>
            <a:r>
              <a:rPr lang="en-GB" b="1" dirty="0">
                <a:solidFill>
                  <a:srgbClr val="000000"/>
                </a:solidFill>
              </a:rPr>
              <a:t>name of a constructor </a:t>
            </a:r>
            <a:r>
              <a:rPr lang="en-GB" dirty="0">
                <a:solidFill>
                  <a:srgbClr val="000000"/>
                </a:solidFill>
              </a:rPr>
              <a:t>is </a:t>
            </a:r>
            <a:r>
              <a:rPr lang="en-GB" b="1" dirty="0">
                <a:solidFill>
                  <a:srgbClr val="000000"/>
                </a:solidFill>
              </a:rPr>
              <a:t>the same as the name of the class</a:t>
            </a:r>
            <a:r>
              <a:rPr lang="en-GB" dirty="0" smtClean="0">
                <a:solidFill>
                  <a:srgbClr val="000000"/>
                </a:solidFill>
              </a:rPr>
              <a:t>.</a:t>
            </a:r>
          </a:p>
          <a:p>
            <a:pPr algn="l" rtl="0">
              <a:spcBef>
                <a:spcPts val="1125"/>
              </a:spcBef>
            </a:pP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</a:rPr>
              <a:t>A class can </a:t>
            </a:r>
            <a:r>
              <a:rPr lang="en-GB" b="1" dirty="0">
                <a:solidFill>
                  <a:srgbClr val="FF0000"/>
                </a:solidFill>
              </a:rPr>
              <a:t>have more than one</a:t>
            </a:r>
            <a:r>
              <a:rPr lang="en-GB" dirty="0">
                <a:solidFill>
                  <a:srgbClr val="FF0000"/>
                </a:solidFill>
              </a:rPr>
              <a:t> constructor</a:t>
            </a:r>
            <a:r>
              <a:rPr lang="en-GB" dirty="0" smtClean="0">
                <a:solidFill>
                  <a:srgbClr val="FF0000"/>
                </a:solidFill>
              </a:rPr>
              <a:t>.</a:t>
            </a:r>
            <a:endParaRPr lang="en-GB" dirty="0">
              <a:solidFill>
                <a:srgbClr val="FF0000"/>
              </a:solidFill>
            </a:endParaRPr>
          </a:p>
          <a:p>
            <a:pPr algn="l" rtl="0">
              <a:spcBef>
                <a:spcPts val="1125"/>
              </a:spcBef>
            </a:pPr>
            <a:r>
              <a:rPr lang="en-GB" dirty="0">
                <a:solidFill>
                  <a:srgbClr val="000000"/>
                </a:solidFill>
              </a:rPr>
              <a:t> A constructor without parameters is called </a:t>
            </a:r>
            <a:r>
              <a:rPr lang="en-GB" b="1" dirty="0">
                <a:solidFill>
                  <a:srgbClr val="000000"/>
                </a:solidFill>
              </a:rPr>
              <a:t>the default constructor</a:t>
            </a:r>
            <a:r>
              <a:rPr lang="en-GB" dirty="0" smtClean="0">
                <a:solidFill>
                  <a:srgbClr val="000000"/>
                </a:solidFill>
              </a:rPr>
              <a:t>.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>
          <a:xfrm>
            <a:off x="4644008" y="1772816"/>
            <a:ext cx="4023360" cy="3899824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algn="l" rtl="0">
              <a:spcBef>
                <a:spcPts val="1125"/>
              </a:spcBef>
            </a:pPr>
            <a:r>
              <a:rPr lang="en-GB" dirty="0">
                <a:solidFill>
                  <a:srgbClr val="000000"/>
                </a:solidFill>
              </a:rPr>
              <a:t> Destructor </a:t>
            </a:r>
            <a:r>
              <a:rPr lang="en-GB" b="1" dirty="0">
                <a:solidFill>
                  <a:srgbClr val="000000"/>
                </a:solidFill>
              </a:rPr>
              <a:t>automatically execute when a class object goes out of scope</a:t>
            </a:r>
            <a:r>
              <a:rPr lang="en-GB" b="1" dirty="0" smtClean="0">
                <a:solidFill>
                  <a:srgbClr val="000000"/>
                </a:solidFill>
              </a:rPr>
              <a:t>.</a:t>
            </a:r>
          </a:p>
          <a:p>
            <a:pPr algn="l" rtl="0">
              <a:spcBef>
                <a:spcPts val="1125"/>
              </a:spcBef>
            </a:pPr>
            <a:endParaRPr lang="en-GB" dirty="0" smtClean="0">
              <a:solidFill>
                <a:srgbClr val="000000"/>
              </a:solidFill>
            </a:endParaRPr>
          </a:p>
          <a:p>
            <a:pPr algn="l" rtl="0">
              <a:spcBef>
                <a:spcPts val="1125"/>
              </a:spcBef>
            </a:pPr>
            <a:r>
              <a:rPr lang="en-GB" dirty="0" smtClean="0">
                <a:solidFill>
                  <a:srgbClr val="000000"/>
                </a:solidFill>
              </a:rPr>
              <a:t>The </a:t>
            </a:r>
            <a:r>
              <a:rPr lang="en-GB" dirty="0">
                <a:solidFill>
                  <a:srgbClr val="000000"/>
                </a:solidFill>
              </a:rPr>
              <a:t>name of a destructor is the tilde (~), followed by the class name (no spaces in between</a:t>
            </a:r>
            <a:r>
              <a:rPr lang="en-GB" dirty="0" smtClean="0">
                <a:solidFill>
                  <a:srgbClr val="000000"/>
                </a:solidFill>
              </a:rPr>
              <a:t>).</a:t>
            </a:r>
          </a:p>
          <a:p>
            <a:pPr algn="l" rtl="0">
              <a:spcBef>
                <a:spcPts val="1125"/>
              </a:spcBef>
            </a:pP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</a:rPr>
              <a:t>A class </a:t>
            </a:r>
            <a:r>
              <a:rPr lang="en-GB" b="1" dirty="0">
                <a:solidFill>
                  <a:srgbClr val="FF0000"/>
                </a:solidFill>
              </a:rPr>
              <a:t>can have only one </a:t>
            </a:r>
            <a:r>
              <a:rPr lang="en-GB" b="1" dirty="0" smtClean="0">
                <a:solidFill>
                  <a:srgbClr val="FF0000"/>
                </a:solidFill>
              </a:rPr>
              <a:t>destructor.</a:t>
            </a:r>
          </a:p>
          <a:p>
            <a:pPr algn="l" rtl="0">
              <a:spcBef>
                <a:spcPts val="1125"/>
              </a:spcBef>
            </a:pPr>
            <a:r>
              <a:rPr lang="en-GB" dirty="0" smtClean="0">
                <a:solidFill>
                  <a:srgbClr val="000000"/>
                </a:solidFill>
              </a:rPr>
              <a:t>The </a:t>
            </a:r>
            <a:r>
              <a:rPr lang="en-GB" dirty="0">
                <a:solidFill>
                  <a:srgbClr val="000000"/>
                </a:solidFill>
              </a:rPr>
              <a:t>destructor has no parameters</a:t>
            </a:r>
            <a:r>
              <a:rPr lang="en-GB" dirty="0" smtClean="0">
                <a:solidFill>
                  <a:srgbClr val="000000"/>
                </a:solidFill>
              </a:rPr>
              <a:t>.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9552" y="5727576"/>
            <a:ext cx="8208912" cy="11304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000000"/>
                </a:solidFill>
              </a:rPr>
              <a:t>Constructors and Destructor </a:t>
            </a:r>
            <a:r>
              <a:rPr lang="en-GB" dirty="0">
                <a:solidFill>
                  <a:srgbClr val="000000"/>
                </a:solidFill>
              </a:rPr>
              <a:t>are functions without any </a:t>
            </a:r>
            <a:r>
              <a:rPr lang="en-GB" dirty="0" smtClean="0">
                <a:solidFill>
                  <a:srgbClr val="000000"/>
                </a:solidFill>
              </a:rPr>
              <a:t>type.  As </a:t>
            </a:r>
            <a:r>
              <a:rPr lang="en-GB" dirty="0">
                <a:solidFill>
                  <a:srgbClr val="000000"/>
                </a:solidFill>
              </a:rPr>
              <a:t>a result, they cannot be called like other functions</a:t>
            </a:r>
            <a:r>
              <a:rPr lang="en-GB" dirty="0" smtClean="0">
                <a:solidFill>
                  <a:srgbClr val="000000"/>
                </a:solidFill>
              </a:rPr>
              <a:t>.</a:t>
            </a:r>
          </a:p>
          <a:p>
            <a:pPr algn="ctr"/>
            <a:r>
              <a:rPr lang="en-GB" b="1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Note</a:t>
            </a:r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: A function can return a value of type class</a:t>
            </a:r>
            <a:r>
              <a:rPr lang="en-GB" dirty="0" smtClean="0">
                <a:solidFill>
                  <a:srgbClr val="000000"/>
                </a:solidFill>
              </a:rPr>
              <a:t>.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909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594AD1C67AF545A5960EF5B4D34DFC" ma:contentTypeVersion="1" ma:contentTypeDescription="Create a new document." ma:contentTypeScope="" ma:versionID="158d98ff5f363f64d157ecf49ddff337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3CC0F7D-5A6F-4AFC-8029-B41F904FE354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190EE202-CC4B-425D-B100-7819B50BD08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4F7D0C1-DF7A-4A61-99C7-23F929989F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2768</TotalTime>
  <Words>674</Words>
  <Application>Microsoft Office PowerPoint</Application>
  <PresentationFormat>On-screen Show (4:3)</PresentationFormat>
  <Paragraphs>138</Paragraphs>
  <Slides>12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Urban</vt:lpstr>
      <vt:lpstr>CS1201:  Programming Language 2</vt:lpstr>
      <vt:lpstr>Object</vt:lpstr>
      <vt:lpstr>Object</vt:lpstr>
      <vt:lpstr>CLASSES</vt:lpstr>
      <vt:lpstr>CLASSES</vt:lpstr>
      <vt:lpstr>CLASSES</vt:lpstr>
      <vt:lpstr>Cont. Classes</vt:lpstr>
      <vt:lpstr>Example</vt:lpstr>
      <vt:lpstr>Constructors Vs. Destructor</vt:lpstr>
      <vt:lpstr>Example # 1</vt:lpstr>
      <vt:lpstr>Example # 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School</dc:creator>
  <cp:lastModifiedBy>Nouf</cp:lastModifiedBy>
  <cp:revision>102</cp:revision>
  <dcterms:created xsi:type="dcterms:W3CDTF">2012-02-10T18:18:13Z</dcterms:created>
  <dcterms:modified xsi:type="dcterms:W3CDTF">2013-09-28T18:12:16Z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0x01010006594AD1C67AF545A5960EF5B4D34DFC</vt:lpwstr>
  </property>
</Properties>
</file>