
<file path=[Content_Types].xml><?xml version="1.0" encoding="utf-8"?>
<Types xmlns="http://schemas.openxmlformats.org/package/2006/content-types"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84" r:id="rId4"/>
  </p:sldMasterIdLst>
  <p:notesMasterIdLst>
    <p:notesMasterId r:id="rId19"/>
  </p:notesMasterIdLst>
  <p:sldIdLst>
    <p:sldId id="256" r:id="rId5"/>
    <p:sldId id="278" r:id="rId6"/>
    <p:sldId id="287" r:id="rId7"/>
    <p:sldId id="307" r:id="rId8"/>
    <p:sldId id="306" r:id="rId9"/>
    <p:sldId id="288" r:id="rId10"/>
    <p:sldId id="279" r:id="rId11"/>
    <p:sldId id="282" r:id="rId12"/>
    <p:sldId id="283" r:id="rId13"/>
    <p:sldId id="285" r:id="rId14"/>
    <p:sldId id="280" r:id="rId15"/>
    <p:sldId id="309" r:id="rId16"/>
    <p:sldId id="308" r:id="rId17"/>
    <p:sldId id="281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28" autoAdjust="0"/>
    <p:restoredTop sz="94595" autoAdjust="0"/>
  </p:normalViewPr>
  <p:slideViewPr>
    <p:cSldViewPr>
      <p:cViewPr>
        <p:scale>
          <a:sx n="70" d="100"/>
          <a:sy n="70" d="100"/>
        </p:scale>
        <p:origin x="-1176" y="-18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51078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AF3570-45CD-4782-957C-A6561CF24A1F}" type="datetimeFigureOut">
              <a:rPr lang="en-GB" smtClean="0"/>
              <a:pPr/>
              <a:t>07/10/2013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6D1CD0-5239-4D3D-A101-DF2AC7964921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34547769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Text Box 1"/>
          <p:cNvSpPr txBox="1">
            <a:spLocks noChangeArrowheads="1"/>
          </p:cNvSpPr>
          <p:nvPr/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125955" name="Rectangle 2"/>
          <p:cNvSpPr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3225" cy="4111625"/>
          </a:xfr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Text Box 1"/>
          <p:cNvSpPr txBox="1">
            <a:spLocks noChangeArrowheads="1"/>
          </p:cNvSpPr>
          <p:nvPr/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125955" name="Rectangle 2"/>
          <p:cNvSpPr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3225" cy="4111625"/>
          </a:xfr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28E80666-FB37-4B36-9149-507F3B0178E3}" type="datetimeFigureOut">
              <a:rPr lang="en-US" smtClean="0"/>
              <a:pPr/>
              <a:t>10/7/2013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10/7/2013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10/7/2013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10/7/2013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10/7/2013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10/7/2013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28E80666-FB37-4B36-9149-507F3B0178E3}" type="datetimeFigureOut">
              <a:rPr lang="en-US" smtClean="0"/>
              <a:pPr/>
              <a:t>10/7/2013</a:t>
            </a:fld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28E80666-FB37-4B36-9149-507F3B0178E3}" type="datetimeFigureOut">
              <a:rPr lang="en-US" smtClean="0"/>
              <a:pPr/>
              <a:t>10/7/2013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10/7/2013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10/7/2013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10/7/2013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28E80666-FB37-4B36-9149-507F3B0178E3}" type="datetimeFigureOut">
              <a:rPr lang="en-US" smtClean="0"/>
              <a:pPr/>
              <a:t>10/7/2013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5" r:id="rId1"/>
    <p:sldLayoutId id="2147483986" r:id="rId2"/>
    <p:sldLayoutId id="2147483987" r:id="rId3"/>
    <p:sldLayoutId id="2147483988" r:id="rId4"/>
    <p:sldLayoutId id="2147483989" r:id="rId5"/>
    <p:sldLayoutId id="2147483990" r:id="rId6"/>
    <p:sldLayoutId id="2147483991" r:id="rId7"/>
    <p:sldLayoutId id="2147483992" r:id="rId8"/>
    <p:sldLayoutId id="2147483993" r:id="rId9"/>
    <p:sldLayoutId id="2147483994" r:id="rId10"/>
    <p:sldLayoutId id="2147483995" r:id="rId11"/>
  </p:sldLayoutIdLst>
  <p:txStyles>
    <p:titleStyle>
      <a:lvl1pPr algn="l" rtl="1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r" rtl="1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r" rtl="1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r" rtl="1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r" rtl="1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179512" y="260648"/>
            <a:ext cx="8458200" cy="1470025"/>
          </a:xfrm>
        </p:spPr>
        <p:txBody>
          <a:bodyPr>
            <a:normAutofit/>
          </a:bodyPr>
          <a:lstStyle/>
          <a:p>
            <a:pPr algn="l" rtl="0"/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CS1201:</a:t>
            </a:r>
            <a:br>
              <a:rPr lang="en-GB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 Programming Language 2</a:t>
            </a:r>
            <a:endParaRPr lang="en-GB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6275040" cy="1752600"/>
          </a:xfrm>
        </p:spPr>
        <p:txBody>
          <a:bodyPr>
            <a:normAutofit/>
          </a:bodyPr>
          <a:lstStyle/>
          <a:p>
            <a:pPr algn="l" rtl="0"/>
            <a:r>
              <a:rPr lang="en-GB" sz="4400" dirty="0" smtClean="0"/>
              <a:t>Classes and objects</a:t>
            </a:r>
          </a:p>
          <a:p>
            <a:pPr rtl="0"/>
            <a:r>
              <a:rPr lang="en-GB" sz="4400" dirty="0" smtClean="0"/>
              <a:t>Inheritance</a:t>
            </a:r>
            <a:endParaRPr lang="ar-SA" sz="4400" dirty="0"/>
          </a:p>
        </p:txBody>
      </p:sp>
      <p:sp>
        <p:nvSpPr>
          <p:cNvPr id="5" name="TextBox 4"/>
          <p:cNvSpPr txBox="1"/>
          <p:nvPr/>
        </p:nvSpPr>
        <p:spPr>
          <a:xfrm>
            <a:off x="990600" y="2514600"/>
            <a:ext cx="3276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 smtClean="0">
                <a:solidFill>
                  <a:schemeClr val="bg1"/>
                </a:solidFill>
              </a:rPr>
              <a:t>By:</a:t>
            </a:r>
            <a:r>
              <a:rPr lang="en-GB" dirty="0" err="1">
                <a:solidFill>
                  <a:schemeClr val="bg1"/>
                </a:solidFill>
                <a:latin typeface="Times New Roman" pitchFamily="18" charset="0"/>
              </a:rPr>
              <a:t>Nouf</a:t>
            </a:r>
            <a:r>
              <a:rPr lang="en-GB" dirty="0">
                <a:solidFill>
                  <a:schemeClr val="bg1"/>
                </a:solidFill>
                <a:latin typeface="Times New Roman" pitchFamily="18" charset="0"/>
              </a:rPr>
              <a:t> </a:t>
            </a:r>
            <a:r>
              <a:rPr lang="en-GB" dirty="0" smtClean="0">
                <a:solidFill>
                  <a:schemeClr val="bg1"/>
                </a:solidFill>
                <a:latin typeface="Times New Roman" pitchFamily="18" charset="0"/>
              </a:rPr>
              <a:t> </a:t>
            </a:r>
            <a:r>
              <a:rPr lang="en-GB" dirty="0" err="1" smtClean="0">
                <a:solidFill>
                  <a:schemeClr val="bg1"/>
                </a:solidFill>
                <a:latin typeface="Times New Roman" pitchFamily="18" charset="0"/>
              </a:rPr>
              <a:t>Aljaffan</a:t>
            </a:r>
            <a:endParaRPr lang="en-GB" dirty="0">
              <a:solidFill>
                <a:schemeClr val="bg1"/>
              </a:solidFill>
              <a:latin typeface="Times New Roman" pitchFamily="18" charset="0"/>
            </a:endParaRPr>
          </a:p>
          <a:p>
            <a:pPr algn="l"/>
            <a:r>
              <a:rPr lang="en-US" b="1" dirty="0">
                <a:solidFill>
                  <a:schemeClr val="bg1"/>
                </a:solidFill>
              </a:rPr>
              <a:t>Edited</a:t>
            </a:r>
            <a:r>
              <a:rPr lang="en-US" b="1" dirty="0"/>
              <a:t> </a:t>
            </a:r>
            <a:r>
              <a:rPr lang="en-US" dirty="0" smtClean="0">
                <a:solidFill>
                  <a:schemeClr val="bg1"/>
                </a:solidFill>
              </a:rPr>
              <a:t>by : </a:t>
            </a:r>
            <a:r>
              <a:rPr lang="en-US" dirty="0" err="1" smtClean="0">
                <a:solidFill>
                  <a:schemeClr val="bg1"/>
                </a:solidFill>
              </a:rPr>
              <a:t>Nouf</a:t>
            </a:r>
            <a:r>
              <a:rPr lang="en-US" dirty="0" smtClean="0">
                <a:solidFill>
                  <a:schemeClr val="bg1"/>
                </a:solidFill>
              </a:rPr>
              <a:t>  </a:t>
            </a:r>
            <a:r>
              <a:rPr lang="en-US" dirty="0" err="1" smtClean="0">
                <a:solidFill>
                  <a:schemeClr val="bg1"/>
                </a:solidFill>
              </a:rPr>
              <a:t>Almunyif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451573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548680"/>
            <a:ext cx="8229600" cy="1066800"/>
          </a:xfrm>
        </p:spPr>
        <p:txBody>
          <a:bodyPr>
            <a:normAutofit/>
          </a:bodyPr>
          <a:lstStyle/>
          <a:p>
            <a:pPr algn="l" rtl="0"/>
            <a:r>
              <a:rPr lang="en-GB" dirty="0" smtClean="0"/>
              <a:t>Inheritance and accessibility 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4067620438"/>
              </p:ext>
            </p:extLst>
          </p:nvPr>
        </p:nvGraphicFramePr>
        <p:xfrm>
          <a:off x="323528" y="1700808"/>
          <a:ext cx="8064896" cy="36003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16224"/>
                <a:gridCol w="2016224"/>
                <a:gridCol w="2016224"/>
                <a:gridCol w="2016224"/>
              </a:tblGrid>
              <a:tr h="1305123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Access </a:t>
                      </a:r>
                      <a:r>
                        <a:rPr lang="en-GB" dirty="0" err="1" smtClean="0"/>
                        <a:t>Specifier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Accessible</a:t>
                      </a:r>
                      <a:r>
                        <a:rPr lang="en-GB" baseline="0" dirty="0" smtClean="0"/>
                        <a:t> from own class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Accessible</a:t>
                      </a:r>
                      <a:r>
                        <a:rPr lang="en-GB" baseline="0" dirty="0" smtClean="0"/>
                        <a:t> from Derived Class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Accessible from Objects outside class</a:t>
                      </a:r>
                      <a:endParaRPr lang="en-GB" dirty="0"/>
                    </a:p>
                  </a:txBody>
                  <a:tcPr/>
                </a:tc>
              </a:tr>
              <a:tr h="765092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Public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Yes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Yes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Yes</a:t>
                      </a:r>
                      <a:endParaRPr lang="en-GB" dirty="0"/>
                    </a:p>
                  </a:txBody>
                  <a:tcPr/>
                </a:tc>
              </a:tr>
              <a:tr h="765092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Protected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Yes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Yes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No</a:t>
                      </a:r>
                      <a:endParaRPr lang="en-GB" dirty="0"/>
                    </a:p>
                  </a:txBody>
                  <a:tcPr/>
                </a:tc>
              </a:tr>
              <a:tr h="765092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Private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Yes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No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No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4252019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51520" y="-315416"/>
            <a:ext cx="8229600" cy="1066800"/>
          </a:xfrm>
        </p:spPr>
        <p:txBody>
          <a:bodyPr>
            <a:normAutofit/>
          </a:bodyPr>
          <a:lstStyle/>
          <a:p>
            <a:pPr algn="l" rtl="0"/>
            <a:r>
              <a:rPr lang="en-GB" sz="3600" dirty="0" smtClean="0">
                <a:solidFill>
                  <a:schemeClr val="bg1"/>
                </a:solidFill>
              </a:rPr>
              <a:t>Example ( public access) </a:t>
            </a:r>
            <a:endParaRPr lang="en-GB" sz="3600" dirty="0">
              <a:solidFill>
                <a:schemeClr val="bg1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496" y="620688"/>
            <a:ext cx="4248472" cy="6237312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l" rtl="0">
              <a:buClrTx/>
              <a:buNone/>
            </a:pPr>
            <a:r>
              <a:rPr lang="en-GB" sz="1600" dirty="0">
                <a:solidFill>
                  <a:srgbClr val="0000FF"/>
                </a:solidFill>
              </a:rPr>
              <a:t>#include</a:t>
            </a:r>
            <a:r>
              <a:rPr lang="en-GB" sz="1600" dirty="0">
                <a:solidFill>
                  <a:srgbClr val="000000"/>
                </a:solidFill>
              </a:rPr>
              <a:t> </a:t>
            </a:r>
            <a:r>
              <a:rPr lang="en-GB" sz="1600" dirty="0">
                <a:solidFill>
                  <a:srgbClr val="C00000"/>
                </a:solidFill>
              </a:rPr>
              <a:t>&lt;</a:t>
            </a:r>
            <a:r>
              <a:rPr lang="en-GB" sz="1600" dirty="0" err="1">
                <a:solidFill>
                  <a:srgbClr val="C00000"/>
                </a:solidFill>
              </a:rPr>
              <a:t>iostream</a:t>
            </a:r>
            <a:r>
              <a:rPr lang="en-GB" sz="1600" dirty="0">
                <a:solidFill>
                  <a:srgbClr val="C00000"/>
                </a:solidFill>
              </a:rPr>
              <a:t>&gt;</a:t>
            </a:r>
          </a:p>
          <a:p>
            <a:pPr algn="l" rtl="0">
              <a:buClrTx/>
              <a:buNone/>
            </a:pPr>
            <a:r>
              <a:rPr lang="en-GB" sz="1600" dirty="0">
                <a:solidFill>
                  <a:srgbClr val="0000FF"/>
                </a:solidFill>
              </a:rPr>
              <a:t>using namespace</a:t>
            </a:r>
            <a:r>
              <a:rPr lang="en-GB" sz="1600" dirty="0">
                <a:solidFill>
                  <a:srgbClr val="000000"/>
                </a:solidFill>
              </a:rPr>
              <a:t> </a:t>
            </a:r>
            <a:r>
              <a:rPr lang="en-GB" sz="1600" dirty="0" err="1">
                <a:solidFill>
                  <a:srgbClr val="000000"/>
                </a:solidFill>
              </a:rPr>
              <a:t>std</a:t>
            </a:r>
            <a:r>
              <a:rPr lang="en-GB" sz="1600" dirty="0">
                <a:solidFill>
                  <a:srgbClr val="000000"/>
                </a:solidFill>
              </a:rPr>
              <a:t>;</a:t>
            </a:r>
          </a:p>
          <a:p>
            <a:pPr algn="l" rtl="0">
              <a:buClrTx/>
              <a:buNone/>
            </a:pPr>
            <a:endParaRPr lang="en-GB" sz="1600" dirty="0">
              <a:solidFill>
                <a:srgbClr val="000000"/>
              </a:solidFill>
            </a:endParaRPr>
          </a:p>
          <a:p>
            <a:pPr algn="l" rtl="0">
              <a:buClrTx/>
              <a:buNone/>
            </a:pPr>
            <a:r>
              <a:rPr lang="en-GB" sz="1600" dirty="0">
                <a:solidFill>
                  <a:srgbClr val="0000FF"/>
                </a:solidFill>
              </a:rPr>
              <a:t>class</a:t>
            </a:r>
            <a:r>
              <a:rPr lang="en-GB" sz="1600" dirty="0">
                <a:solidFill>
                  <a:srgbClr val="000000"/>
                </a:solidFill>
              </a:rPr>
              <a:t> </a:t>
            </a:r>
            <a:r>
              <a:rPr lang="en-GB" sz="1600" dirty="0" err="1" smtClean="0">
                <a:solidFill>
                  <a:srgbClr val="000000"/>
                </a:solidFill>
              </a:rPr>
              <a:t>rectangleType</a:t>
            </a:r>
            <a:r>
              <a:rPr lang="en-GB" sz="1600" dirty="0" smtClean="0">
                <a:solidFill>
                  <a:srgbClr val="000000"/>
                </a:solidFill>
              </a:rPr>
              <a:t> </a:t>
            </a:r>
            <a:r>
              <a:rPr lang="en-GB" sz="1600" dirty="0" smtClean="0">
                <a:solidFill>
                  <a:srgbClr val="00B050"/>
                </a:solidFill>
              </a:rPr>
              <a:t>// base class</a:t>
            </a:r>
            <a:endParaRPr lang="en-GB" sz="1600" dirty="0">
              <a:solidFill>
                <a:srgbClr val="00B050"/>
              </a:solidFill>
            </a:endParaRPr>
          </a:p>
          <a:p>
            <a:pPr algn="l" rtl="0">
              <a:buClrTx/>
              <a:buNone/>
            </a:pPr>
            <a:r>
              <a:rPr lang="en-GB" sz="1600" dirty="0">
                <a:solidFill>
                  <a:srgbClr val="000000"/>
                </a:solidFill>
              </a:rPr>
              <a:t>{</a:t>
            </a:r>
          </a:p>
          <a:p>
            <a:pPr algn="l" rtl="0">
              <a:buClrTx/>
              <a:buNone/>
            </a:pPr>
            <a:r>
              <a:rPr lang="en-GB" sz="1600" dirty="0">
                <a:solidFill>
                  <a:srgbClr val="0000FF"/>
                </a:solidFill>
              </a:rPr>
              <a:t>protected</a:t>
            </a:r>
            <a:r>
              <a:rPr lang="en-GB" sz="1600" dirty="0">
                <a:solidFill>
                  <a:srgbClr val="000000"/>
                </a:solidFill>
              </a:rPr>
              <a:t>:</a:t>
            </a:r>
          </a:p>
          <a:p>
            <a:pPr algn="l" rtl="0">
              <a:buClrTx/>
              <a:buNone/>
            </a:pPr>
            <a:r>
              <a:rPr lang="en-GB" sz="1600" dirty="0">
                <a:solidFill>
                  <a:srgbClr val="000000"/>
                </a:solidFill>
              </a:rPr>
              <a:t>	</a:t>
            </a:r>
            <a:r>
              <a:rPr lang="en-GB" sz="1600" dirty="0">
                <a:solidFill>
                  <a:srgbClr val="0000FF"/>
                </a:solidFill>
              </a:rPr>
              <a:t>double</a:t>
            </a:r>
            <a:r>
              <a:rPr lang="en-GB" sz="1600" dirty="0">
                <a:solidFill>
                  <a:srgbClr val="000000"/>
                </a:solidFill>
              </a:rPr>
              <a:t> length;</a:t>
            </a:r>
          </a:p>
          <a:p>
            <a:pPr algn="l" rtl="0">
              <a:buClrTx/>
              <a:buNone/>
            </a:pPr>
            <a:r>
              <a:rPr lang="en-GB" sz="1600" dirty="0">
                <a:solidFill>
                  <a:srgbClr val="000000"/>
                </a:solidFill>
              </a:rPr>
              <a:t>	</a:t>
            </a:r>
            <a:r>
              <a:rPr lang="en-GB" sz="1600" dirty="0">
                <a:solidFill>
                  <a:srgbClr val="0000FF"/>
                </a:solidFill>
              </a:rPr>
              <a:t>double</a:t>
            </a:r>
            <a:r>
              <a:rPr lang="en-GB" sz="1600" dirty="0">
                <a:solidFill>
                  <a:srgbClr val="000000"/>
                </a:solidFill>
              </a:rPr>
              <a:t> width;</a:t>
            </a:r>
          </a:p>
          <a:p>
            <a:pPr algn="l" rtl="0">
              <a:buClrTx/>
              <a:buNone/>
            </a:pPr>
            <a:r>
              <a:rPr lang="en-GB" sz="1600" dirty="0">
                <a:solidFill>
                  <a:srgbClr val="0000FF"/>
                </a:solidFill>
              </a:rPr>
              <a:t>public</a:t>
            </a:r>
            <a:r>
              <a:rPr lang="en-GB" sz="1600" dirty="0">
                <a:solidFill>
                  <a:srgbClr val="000000"/>
                </a:solidFill>
              </a:rPr>
              <a:t>:</a:t>
            </a:r>
          </a:p>
          <a:p>
            <a:pPr algn="l" rtl="0">
              <a:buClrTx/>
              <a:buNone/>
            </a:pPr>
            <a:r>
              <a:rPr lang="en-GB" sz="1600" dirty="0">
                <a:solidFill>
                  <a:srgbClr val="000000"/>
                </a:solidFill>
              </a:rPr>
              <a:t>	</a:t>
            </a:r>
            <a:r>
              <a:rPr lang="en-GB" sz="1600" dirty="0" err="1">
                <a:solidFill>
                  <a:srgbClr val="000000"/>
                </a:solidFill>
              </a:rPr>
              <a:t>rectangleType</a:t>
            </a:r>
            <a:r>
              <a:rPr lang="en-GB" sz="1600" dirty="0" smtClean="0">
                <a:solidFill>
                  <a:srgbClr val="000000"/>
                </a:solidFill>
              </a:rPr>
              <a:t>()</a:t>
            </a:r>
            <a:r>
              <a:rPr lang="en-US" sz="1600" dirty="0" smtClean="0"/>
              <a:t> </a:t>
            </a:r>
            <a:r>
              <a:rPr lang="en-US" sz="1600" dirty="0" smtClean="0"/>
              <a:t>{length </a:t>
            </a:r>
            <a:r>
              <a:rPr lang="en-US" sz="1600" dirty="0" smtClean="0"/>
              <a:t>= 0; </a:t>
            </a:r>
            <a:endParaRPr lang="en-US" sz="1600" dirty="0" smtClean="0"/>
          </a:p>
          <a:p>
            <a:pPr algn="l" rtl="0">
              <a:buClrTx/>
              <a:buNone/>
            </a:pPr>
            <a:r>
              <a:rPr lang="en-US" sz="1600" dirty="0" smtClean="0"/>
              <a:t>    </a:t>
            </a:r>
            <a:r>
              <a:rPr lang="en-US" sz="1600" dirty="0" smtClean="0"/>
              <a:t>width = 0;}</a:t>
            </a:r>
            <a:endParaRPr lang="en-GB" sz="1600" dirty="0" smtClean="0"/>
          </a:p>
          <a:p>
            <a:pPr algn="l" rtl="0">
              <a:buClrTx/>
              <a:buNone/>
            </a:pPr>
            <a:r>
              <a:rPr lang="en-GB" sz="1600" dirty="0">
                <a:solidFill>
                  <a:srgbClr val="000000"/>
                </a:solidFill>
              </a:rPr>
              <a:t>	</a:t>
            </a:r>
            <a:r>
              <a:rPr lang="en-GB" sz="1600" dirty="0" err="1">
                <a:solidFill>
                  <a:srgbClr val="000000"/>
                </a:solidFill>
              </a:rPr>
              <a:t>rectangleType</a:t>
            </a:r>
            <a:r>
              <a:rPr lang="en-GB" sz="1600" dirty="0">
                <a:solidFill>
                  <a:srgbClr val="000000"/>
                </a:solidFill>
              </a:rPr>
              <a:t>( </a:t>
            </a:r>
            <a:r>
              <a:rPr lang="en-GB" sz="1600" dirty="0">
                <a:solidFill>
                  <a:srgbClr val="0000FF"/>
                </a:solidFill>
              </a:rPr>
              <a:t>double</a:t>
            </a:r>
            <a:r>
              <a:rPr lang="en-GB" sz="1600" dirty="0">
                <a:solidFill>
                  <a:srgbClr val="000000"/>
                </a:solidFill>
              </a:rPr>
              <a:t>  L, </a:t>
            </a:r>
            <a:r>
              <a:rPr lang="en-GB" sz="1600" dirty="0">
                <a:solidFill>
                  <a:srgbClr val="0000FF"/>
                </a:solidFill>
              </a:rPr>
              <a:t>double</a:t>
            </a:r>
            <a:r>
              <a:rPr lang="en-GB" sz="1600" dirty="0">
                <a:solidFill>
                  <a:srgbClr val="000000"/>
                </a:solidFill>
              </a:rPr>
              <a:t> w</a:t>
            </a:r>
            <a:r>
              <a:rPr lang="en-GB" sz="1600" dirty="0" smtClean="0">
                <a:solidFill>
                  <a:srgbClr val="000000"/>
                </a:solidFill>
              </a:rPr>
              <a:t>)</a:t>
            </a:r>
          </a:p>
          <a:p>
            <a:pPr algn="l" rtl="0">
              <a:buClrTx/>
              <a:buNone/>
            </a:pPr>
            <a:r>
              <a:rPr lang="en-US" sz="1600" dirty="0" smtClean="0">
                <a:solidFill>
                  <a:srgbClr val="000000"/>
                </a:solidFill>
              </a:rPr>
              <a:t>{</a:t>
            </a:r>
            <a:r>
              <a:rPr lang="en-US" sz="1600" dirty="0" err="1" smtClean="0"/>
              <a:t>setDimension</a:t>
            </a:r>
            <a:r>
              <a:rPr lang="en-US" sz="1600" dirty="0" smtClean="0"/>
              <a:t>( L , w); }</a:t>
            </a:r>
            <a:endParaRPr lang="en-GB" sz="1600" dirty="0">
              <a:solidFill>
                <a:srgbClr val="000000"/>
              </a:solidFill>
            </a:endParaRPr>
          </a:p>
          <a:p>
            <a:pPr algn="l" rtl="0">
              <a:buClrTx/>
              <a:buNone/>
            </a:pPr>
            <a:r>
              <a:rPr lang="en-GB" sz="1600" dirty="0">
                <a:solidFill>
                  <a:srgbClr val="000000"/>
                </a:solidFill>
              </a:rPr>
              <a:t>	</a:t>
            </a:r>
            <a:r>
              <a:rPr lang="en-GB" sz="1600" dirty="0" smtClean="0">
                <a:solidFill>
                  <a:srgbClr val="0000FF"/>
                </a:solidFill>
              </a:rPr>
              <a:t>void</a:t>
            </a:r>
            <a:r>
              <a:rPr lang="en-GB" sz="1600" dirty="0" smtClean="0">
                <a:solidFill>
                  <a:srgbClr val="000000"/>
                </a:solidFill>
              </a:rPr>
              <a:t> </a:t>
            </a:r>
            <a:r>
              <a:rPr lang="en-GB" sz="1600" dirty="0" err="1">
                <a:solidFill>
                  <a:srgbClr val="000000"/>
                </a:solidFill>
              </a:rPr>
              <a:t>setDimension</a:t>
            </a:r>
            <a:r>
              <a:rPr lang="en-GB" sz="1600" dirty="0">
                <a:solidFill>
                  <a:srgbClr val="000000"/>
                </a:solidFill>
              </a:rPr>
              <a:t> ( </a:t>
            </a:r>
            <a:r>
              <a:rPr lang="en-GB" sz="1600" dirty="0">
                <a:solidFill>
                  <a:srgbClr val="0000FF"/>
                </a:solidFill>
              </a:rPr>
              <a:t>double</a:t>
            </a:r>
            <a:r>
              <a:rPr lang="en-GB" sz="1600" dirty="0">
                <a:solidFill>
                  <a:srgbClr val="000000"/>
                </a:solidFill>
              </a:rPr>
              <a:t> L, </a:t>
            </a:r>
            <a:r>
              <a:rPr lang="en-GB" sz="1600" dirty="0">
                <a:solidFill>
                  <a:srgbClr val="0000FF"/>
                </a:solidFill>
              </a:rPr>
              <a:t>double</a:t>
            </a:r>
            <a:r>
              <a:rPr lang="en-GB" sz="1600" dirty="0">
                <a:solidFill>
                  <a:srgbClr val="000000"/>
                </a:solidFill>
              </a:rPr>
              <a:t> w</a:t>
            </a:r>
            <a:r>
              <a:rPr lang="en-GB" sz="1600" dirty="0" smtClean="0">
                <a:solidFill>
                  <a:srgbClr val="000000"/>
                </a:solidFill>
              </a:rPr>
              <a:t>)</a:t>
            </a:r>
          </a:p>
          <a:p>
            <a:pPr algn="l" rtl="0">
              <a:buNone/>
            </a:pPr>
            <a:r>
              <a:rPr lang="en-US" sz="1600" dirty="0" smtClean="0"/>
              <a:t>{	if ( L &gt;= 0 )  length = L;</a:t>
            </a:r>
            <a:endParaRPr lang="en-GB" sz="1600" dirty="0" smtClean="0"/>
          </a:p>
          <a:p>
            <a:pPr algn="l" rtl="0">
              <a:buNone/>
            </a:pPr>
            <a:r>
              <a:rPr lang="en-US" sz="1600" dirty="0" smtClean="0"/>
              <a:t>	else             length = 0;</a:t>
            </a:r>
            <a:endParaRPr lang="en-GB" sz="1600" dirty="0" smtClean="0"/>
          </a:p>
          <a:p>
            <a:pPr algn="l" rtl="0">
              <a:buNone/>
            </a:pPr>
            <a:r>
              <a:rPr lang="en-US" sz="1600" dirty="0" smtClean="0"/>
              <a:t>	if ( w &gt;= 0 )width= w;</a:t>
            </a:r>
            <a:endParaRPr lang="en-GB" sz="1600" dirty="0" smtClean="0"/>
          </a:p>
          <a:p>
            <a:pPr algn="l" rtl="0">
              <a:buNone/>
            </a:pPr>
            <a:r>
              <a:rPr lang="en-US" sz="1600" dirty="0" smtClean="0"/>
              <a:t>	else	width = 0;</a:t>
            </a:r>
            <a:endParaRPr lang="en-GB" sz="1600" dirty="0" smtClean="0"/>
          </a:p>
          <a:p>
            <a:pPr algn="l" rtl="0">
              <a:buNone/>
            </a:pPr>
            <a:r>
              <a:rPr lang="en-US" sz="1600" dirty="0" smtClean="0"/>
              <a:t>}</a:t>
            </a:r>
            <a:endParaRPr lang="en-GB" sz="1600" dirty="0" smtClean="0"/>
          </a:p>
          <a:p>
            <a:pPr algn="l" rtl="0">
              <a:buNone/>
            </a:pPr>
            <a:r>
              <a:rPr lang="en-US" sz="1600" dirty="0" smtClean="0"/>
              <a:t> </a:t>
            </a:r>
            <a:endParaRPr lang="en-GB" sz="1600" dirty="0" smtClean="0"/>
          </a:p>
        </p:txBody>
      </p:sp>
      <p:sp>
        <p:nvSpPr>
          <p:cNvPr id="44035" name="Slide Number Placeholder 2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buFont typeface="Arial" pitchFamily="34" charset="0"/>
              <a:buNone/>
            </a:pPr>
            <a:fld id="{6F28F729-C9BD-42F7-910B-BC9A7D248C88}" type="slidenum">
              <a:rPr lang="en-GB" smtClean="0">
                <a:solidFill>
                  <a:srgbClr val="000000"/>
                </a:solidFill>
              </a:rPr>
              <a:pPr eaLnBrk="1" hangingPunct="1">
                <a:buFont typeface="Arial" pitchFamily="34" charset="0"/>
                <a:buNone/>
              </a:pPr>
              <a:t>11</a:t>
            </a:fld>
            <a:endParaRPr lang="en-GB" smtClean="0">
              <a:solidFill>
                <a:srgbClr val="000000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283968" y="620688"/>
            <a:ext cx="4038600" cy="6010683"/>
          </a:xfrm>
        </p:spPr>
        <p:txBody>
          <a:bodyPr>
            <a:normAutofit/>
          </a:bodyPr>
          <a:lstStyle/>
          <a:p>
            <a:pPr algn="l" rtl="0">
              <a:buClrTx/>
              <a:buNone/>
            </a:pPr>
            <a:endParaRPr lang="en-GB" dirty="0" smtClean="0">
              <a:solidFill>
                <a:srgbClr val="000000"/>
              </a:solidFill>
            </a:endParaRPr>
          </a:p>
          <a:p>
            <a:pPr algn="l" rtl="0">
              <a:buClrTx/>
              <a:buNone/>
            </a:pPr>
            <a:r>
              <a:rPr lang="en-GB" dirty="0" smtClean="0">
                <a:solidFill>
                  <a:srgbClr val="000000"/>
                </a:solidFill>
              </a:rPr>
              <a:t>	</a:t>
            </a:r>
            <a:r>
              <a:rPr lang="en-GB" dirty="0" smtClean="0">
                <a:solidFill>
                  <a:srgbClr val="0000FF"/>
                </a:solidFill>
              </a:rPr>
              <a:t>double</a:t>
            </a:r>
            <a:r>
              <a:rPr lang="en-GB" dirty="0" smtClean="0">
                <a:solidFill>
                  <a:srgbClr val="000000"/>
                </a:solidFill>
              </a:rPr>
              <a:t> </a:t>
            </a:r>
            <a:r>
              <a:rPr lang="en-GB" dirty="0" err="1" smtClean="0">
                <a:solidFill>
                  <a:srgbClr val="000000"/>
                </a:solidFill>
              </a:rPr>
              <a:t>getLength</a:t>
            </a:r>
            <a:r>
              <a:rPr lang="en-GB" dirty="0" smtClean="0">
                <a:solidFill>
                  <a:srgbClr val="000000"/>
                </a:solidFill>
              </a:rPr>
              <a:t>()</a:t>
            </a:r>
          </a:p>
          <a:p>
            <a:pPr algn="l" rtl="0">
              <a:buNone/>
            </a:pPr>
            <a:r>
              <a:rPr lang="en-US" dirty="0" smtClean="0"/>
              <a:t>{	return length;}</a:t>
            </a:r>
            <a:endParaRPr lang="en-GB" dirty="0" smtClean="0"/>
          </a:p>
          <a:p>
            <a:pPr algn="l" rtl="0">
              <a:buClrTx/>
              <a:buNone/>
            </a:pPr>
            <a:r>
              <a:rPr lang="en-GB" dirty="0" smtClean="0">
                <a:solidFill>
                  <a:srgbClr val="000000"/>
                </a:solidFill>
              </a:rPr>
              <a:t>	</a:t>
            </a:r>
            <a:r>
              <a:rPr lang="en-GB" dirty="0" smtClean="0">
                <a:solidFill>
                  <a:srgbClr val="0000FF"/>
                </a:solidFill>
              </a:rPr>
              <a:t>double</a:t>
            </a:r>
            <a:r>
              <a:rPr lang="en-GB" dirty="0" smtClean="0">
                <a:solidFill>
                  <a:srgbClr val="000000"/>
                </a:solidFill>
              </a:rPr>
              <a:t> </a:t>
            </a:r>
            <a:r>
              <a:rPr lang="en-GB" dirty="0" err="1" smtClean="0">
                <a:solidFill>
                  <a:srgbClr val="000000"/>
                </a:solidFill>
              </a:rPr>
              <a:t>getWidth</a:t>
            </a:r>
            <a:r>
              <a:rPr lang="en-GB" dirty="0" smtClean="0">
                <a:solidFill>
                  <a:srgbClr val="000000"/>
                </a:solidFill>
              </a:rPr>
              <a:t>()</a:t>
            </a:r>
          </a:p>
          <a:p>
            <a:pPr algn="l" rtl="0">
              <a:buClrTx/>
              <a:buNone/>
            </a:pPr>
            <a:r>
              <a:rPr lang="en-US" dirty="0" smtClean="0"/>
              <a:t> </a:t>
            </a:r>
            <a:r>
              <a:rPr lang="en-US" dirty="0" smtClean="0"/>
              <a:t>{	return width;}</a:t>
            </a:r>
            <a:endParaRPr lang="en-GB" dirty="0" smtClean="0"/>
          </a:p>
          <a:p>
            <a:pPr algn="l" rtl="0">
              <a:buClrTx/>
              <a:buNone/>
            </a:pPr>
            <a:r>
              <a:rPr lang="en-GB" dirty="0" smtClean="0">
                <a:solidFill>
                  <a:srgbClr val="000000"/>
                </a:solidFill>
              </a:rPr>
              <a:t>	</a:t>
            </a:r>
            <a:r>
              <a:rPr lang="en-GB" dirty="0" smtClean="0">
                <a:solidFill>
                  <a:srgbClr val="0000FF"/>
                </a:solidFill>
              </a:rPr>
              <a:t>double</a:t>
            </a:r>
            <a:r>
              <a:rPr lang="en-GB" dirty="0" smtClean="0">
                <a:solidFill>
                  <a:srgbClr val="000000"/>
                </a:solidFill>
              </a:rPr>
              <a:t> area</a:t>
            </a:r>
            <a:r>
              <a:rPr lang="en-GB" dirty="0" smtClean="0">
                <a:solidFill>
                  <a:srgbClr val="000000"/>
                </a:solidFill>
              </a:rPr>
              <a:t>()</a:t>
            </a:r>
            <a:r>
              <a:rPr lang="en-US" dirty="0" smtClean="0"/>
              <a:t> </a:t>
            </a:r>
            <a:endParaRPr lang="en-US" dirty="0" smtClean="0"/>
          </a:p>
          <a:p>
            <a:pPr algn="l" rtl="0">
              <a:buClrTx/>
              <a:buNone/>
            </a:pPr>
            <a:r>
              <a:rPr lang="en-US" dirty="0" smtClean="0"/>
              <a:t>{return </a:t>
            </a:r>
            <a:r>
              <a:rPr lang="en-US" dirty="0" smtClean="0"/>
              <a:t>length * width;}</a:t>
            </a:r>
            <a:endParaRPr lang="en-GB" dirty="0" smtClean="0"/>
          </a:p>
          <a:p>
            <a:pPr algn="l" rtl="0">
              <a:buClrTx/>
              <a:buNone/>
            </a:pPr>
            <a:endParaRPr lang="en-GB" dirty="0" smtClean="0">
              <a:solidFill>
                <a:srgbClr val="000000"/>
              </a:solidFill>
            </a:endParaRPr>
          </a:p>
          <a:p>
            <a:pPr algn="l" rtl="0">
              <a:buClrTx/>
              <a:buNone/>
            </a:pPr>
            <a:r>
              <a:rPr lang="en-GB" dirty="0" smtClean="0">
                <a:solidFill>
                  <a:srgbClr val="000000"/>
                </a:solidFill>
              </a:rPr>
              <a:t>	</a:t>
            </a:r>
            <a:r>
              <a:rPr lang="en-GB" dirty="0" smtClean="0">
                <a:solidFill>
                  <a:srgbClr val="0000FF"/>
                </a:solidFill>
              </a:rPr>
              <a:t>double</a:t>
            </a:r>
            <a:r>
              <a:rPr lang="en-GB" dirty="0" smtClean="0">
                <a:solidFill>
                  <a:srgbClr val="000000"/>
                </a:solidFill>
              </a:rPr>
              <a:t> perimeter</a:t>
            </a:r>
            <a:r>
              <a:rPr lang="en-GB" dirty="0" smtClean="0">
                <a:solidFill>
                  <a:srgbClr val="000000"/>
                </a:solidFill>
              </a:rPr>
              <a:t>()</a:t>
            </a:r>
          </a:p>
          <a:p>
            <a:pPr algn="l" rtl="0">
              <a:buClrTx/>
              <a:buNone/>
            </a:pPr>
            <a:r>
              <a:rPr lang="en-US" dirty="0" smtClean="0"/>
              <a:t> </a:t>
            </a:r>
            <a:r>
              <a:rPr lang="en-US" dirty="0" smtClean="0"/>
              <a:t>{	return 2 * ( length + width );}</a:t>
            </a:r>
            <a:endParaRPr lang="en-GB" dirty="0" smtClean="0"/>
          </a:p>
          <a:p>
            <a:pPr algn="l" rtl="0">
              <a:buClrTx/>
              <a:buNone/>
            </a:pPr>
            <a:r>
              <a:rPr lang="en-GB" dirty="0" smtClean="0">
                <a:solidFill>
                  <a:srgbClr val="000000"/>
                </a:solidFill>
              </a:rPr>
              <a:t>	</a:t>
            </a:r>
            <a:r>
              <a:rPr lang="en-GB" dirty="0" smtClean="0">
                <a:solidFill>
                  <a:srgbClr val="0000FF"/>
                </a:solidFill>
              </a:rPr>
              <a:t>void</a:t>
            </a:r>
            <a:r>
              <a:rPr lang="en-GB" dirty="0" smtClean="0">
                <a:solidFill>
                  <a:srgbClr val="000000"/>
                </a:solidFill>
              </a:rPr>
              <a:t> print</a:t>
            </a:r>
            <a:r>
              <a:rPr lang="en-GB" dirty="0" smtClean="0">
                <a:solidFill>
                  <a:srgbClr val="000000"/>
                </a:solidFill>
              </a:rPr>
              <a:t>()</a:t>
            </a:r>
            <a:r>
              <a:rPr lang="en-US" dirty="0" smtClean="0"/>
              <a:t>{ </a:t>
            </a:r>
            <a:endParaRPr lang="en-GB" dirty="0" smtClean="0"/>
          </a:p>
          <a:p>
            <a:pPr algn="l" rtl="0">
              <a:buNone/>
            </a:pPr>
            <a:r>
              <a:rPr lang="en-US" dirty="0" smtClean="0"/>
              <a:t>	</a:t>
            </a:r>
            <a:r>
              <a:rPr lang="en-US" dirty="0" err="1" smtClean="0"/>
              <a:t>cout</a:t>
            </a:r>
            <a:r>
              <a:rPr lang="en-US" dirty="0" smtClean="0"/>
              <a:t>&lt;&lt;"Length = "&lt;&lt; length &lt;&lt; " ; Width = " &lt;&lt; width;</a:t>
            </a:r>
            <a:endParaRPr lang="en-GB" dirty="0" smtClean="0"/>
          </a:p>
          <a:p>
            <a:pPr algn="l" rtl="0">
              <a:buNone/>
            </a:pPr>
            <a:r>
              <a:rPr lang="en-US" dirty="0" smtClean="0"/>
              <a:t>}</a:t>
            </a:r>
            <a:endParaRPr lang="en-GB" dirty="0" smtClean="0"/>
          </a:p>
          <a:p>
            <a:pPr algn="l" rtl="0">
              <a:buClrTx/>
              <a:buNone/>
            </a:pPr>
            <a:endParaRPr lang="en-GB" dirty="0" smtClean="0">
              <a:solidFill>
                <a:srgbClr val="000000"/>
              </a:solidFill>
            </a:endParaRPr>
          </a:p>
          <a:p>
            <a:pPr algn="l" rtl="0">
              <a:buClrTx/>
              <a:buNone/>
            </a:pPr>
            <a:r>
              <a:rPr lang="en-GB" dirty="0" smtClean="0">
                <a:solidFill>
                  <a:srgbClr val="000000"/>
                </a:solidFill>
              </a:rPr>
              <a:t>};</a:t>
            </a:r>
          </a:p>
          <a:p>
            <a:pPr algn="l" rtl="0">
              <a:buNone/>
            </a:pPr>
            <a:endParaRPr lang="en-GB" dirty="0"/>
          </a:p>
        </p:txBody>
      </p:sp>
    </p:spTree>
    <p:extLst>
      <p:ext uri="{BB962C8B-B14F-4D97-AF65-F5344CB8AC3E}">
        <p14:creationId xmlns="" xmlns:p14="http://schemas.microsoft.com/office/powerpoint/2010/main" val="411679207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Content Placeholder 4"/>
          <p:cNvSpPr txBox="1">
            <a:spLocks/>
          </p:cNvSpPr>
          <p:nvPr/>
        </p:nvSpPr>
        <p:spPr>
          <a:xfrm>
            <a:off x="467544" y="620688"/>
            <a:ext cx="8316416" cy="5976664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>
            <a:normAutofit/>
          </a:bodyPr>
          <a:lstStyle/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Georgia"/>
              <a:buNone/>
              <a:tabLst/>
              <a:defRPr/>
            </a:pPr>
            <a:endParaRPr kumimoji="0" lang="en-GB" sz="20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Georgia"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class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GB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boxType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 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public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GB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rectangleType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//derived class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Georgia"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{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Georgia"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private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Georgia"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double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height;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Georgia"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public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Georgia"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en-GB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boxType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();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Georgia"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en-GB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boxType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 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double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L, 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double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w, 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double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h);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Georgia"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~</a:t>
            </a:r>
            <a:r>
              <a:rPr kumimoji="0" lang="en-GB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boxType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();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Georgia"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void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GB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setDimension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( 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double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L, 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double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w, 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double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h);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Georgia"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double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GB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getHeight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();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Georgia"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double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area();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Georgia"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double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volume();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Georgia"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void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print();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Georgia"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};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Georgia"/>
              <a:buNone/>
              <a:tabLst/>
              <a:defRPr/>
            </a:pPr>
            <a:endParaRPr kumimoji="0" lang="en-GB" sz="20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51520" y="-315416"/>
            <a:ext cx="8229600" cy="1066800"/>
          </a:xfrm>
        </p:spPr>
        <p:txBody>
          <a:bodyPr>
            <a:normAutofit/>
          </a:bodyPr>
          <a:lstStyle/>
          <a:p>
            <a:pPr algn="l" rtl="0"/>
            <a:r>
              <a:rPr lang="en-GB" sz="3600" dirty="0" smtClean="0">
                <a:solidFill>
                  <a:schemeClr val="bg1"/>
                </a:solidFill>
              </a:rPr>
              <a:t>Example ( public access) </a:t>
            </a:r>
            <a:endParaRPr lang="en-GB" sz="3600" dirty="0">
              <a:solidFill>
                <a:schemeClr val="bg1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496" y="620688"/>
            <a:ext cx="4248472" cy="6237312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l" rtl="0">
              <a:buClrTx/>
              <a:buNone/>
            </a:pPr>
            <a:r>
              <a:rPr lang="en-GB" sz="1600" dirty="0" err="1" smtClean="0">
                <a:solidFill>
                  <a:srgbClr val="000000"/>
                </a:solidFill>
              </a:rPr>
              <a:t>boxType::boxType</a:t>
            </a:r>
            <a:r>
              <a:rPr lang="en-GB" sz="1600" dirty="0" smtClean="0">
                <a:solidFill>
                  <a:srgbClr val="000000"/>
                </a:solidFill>
              </a:rPr>
              <a:t>()</a:t>
            </a:r>
            <a:r>
              <a:rPr lang="ar-SA" sz="1600" dirty="0" smtClean="0">
                <a:solidFill>
                  <a:srgbClr val="000000"/>
                </a:solidFill>
              </a:rPr>
              <a:t>‏</a:t>
            </a:r>
            <a:r>
              <a:rPr lang="en-US" sz="1600" dirty="0" smtClean="0">
                <a:solidFill>
                  <a:srgbClr val="000000"/>
                </a:solidFill>
              </a:rPr>
              <a:t> </a:t>
            </a:r>
            <a:r>
              <a:rPr lang="en-US" sz="1600" dirty="0" smtClean="0">
                <a:solidFill>
                  <a:srgbClr val="00B050"/>
                </a:solidFill>
              </a:rPr>
              <a:t>//constructor</a:t>
            </a:r>
          </a:p>
          <a:p>
            <a:pPr algn="l" rtl="0">
              <a:buClrTx/>
              <a:buNone/>
            </a:pPr>
            <a:r>
              <a:rPr lang="en-GB" sz="1600" dirty="0" smtClean="0">
                <a:solidFill>
                  <a:srgbClr val="000000"/>
                </a:solidFill>
              </a:rPr>
              <a:t>{	</a:t>
            </a:r>
            <a:r>
              <a:rPr lang="en-GB" sz="1600" dirty="0" smtClean="0">
                <a:solidFill>
                  <a:srgbClr val="000000"/>
                </a:solidFill>
              </a:rPr>
              <a:t>height </a:t>
            </a:r>
            <a:r>
              <a:rPr lang="en-GB" sz="1600" dirty="0" smtClean="0">
                <a:solidFill>
                  <a:srgbClr val="000000"/>
                </a:solidFill>
              </a:rPr>
              <a:t>= 0 ;}</a:t>
            </a:r>
          </a:p>
          <a:p>
            <a:pPr algn="l" rtl="0">
              <a:buClrTx/>
              <a:buNone/>
            </a:pPr>
            <a:endParaRPr lang="en-GB" sz="1600" dirty="0" smtClean="0">
              <a:solidFill>
                <a:srgbClr val="000000"/>
              </a:solidFill>
            </a:endParaRPr>
          </a:p>
          <a:p>
            <a:pPr algn="l" rtl="0">
              <a:buClrTx/>
              <a:buNone/>
            </a:pPr>
            <a:r>
              <a:rPr lang="en-GB" sz="1600" dirty="0" err="1" smtClean="0">
                <a:solidFill>
                  <a:srgbClr val="000000"/>
                </a:solidFill>
              </a:rPr>
              <a:t>boxType::boxType</a:t>
            </a:r>
            <a:r>
              <a:rPr lang="en-GB" sz="1600" dirty="0" smtClean="0">
                <a:solidFill>
                  <a:srgbClr val="000000"/>
                </a:solidFill>
              </a:rPr>
              <a:t>( </a:t>
            </a:r>
            <a:r>
              <a:rPr lang="en-GB" sz="1600" dirty="0" smtClean="0">
                <a:solidFill>
                  <a:srgbClr val="0000FF"/>
                </a:solidFill>
              </a:rPr>
              <a:t>double</a:t>
            </a:r>
            <a:r>
              <a:rPr lang="en-GB" sz="1600" dirty="0" smtClean="0">
                <a:solidFill>
                  <a:srgbClr val="000000"/>
                </a:solidFill>
              </a:rPr>
              <a:t> L, </a:t>
            </a:r>
            <a:r>
              <a:rPr lang="en-GB" sz="1600" dirty="0" smtClean="0">
                <a:solidFill>
                  <a:srgbClr val="0000FF"/>
                </a:solidFill>
              </a:rPr>
              <a:t>double</a:t>
            </a:r>
            <a:r>
              <a:rPr lang="en-GB" sz="1600" dirty="0" smtClean="0">
                <a:solidFill>
                  <a:srgbClr val="000000"/>
                </a:solidFill>
              </a:rPr>
              <a:t> w, </a:t>
            </a:r>
            <a:r>
              <a:rPr lang="en-GB" sz="1600" dirty="0" smtClean="0">
                <a:solidFill>
                  <a:srgbClr val="0000FF"/>
                </a:solidFill>
              </a:rPr>
              <a:t>double</a:t>
            </a:r>
            <a:r>
              <a:rPr lang="en-GB" sz="1600" dirty="0" smtClean="0">
                <a:solidFill>
                  <a:srgbClr val="000000"/>
                </a:solidFill>
              </a:rPr>
              <a:t> h)</a:t>
            </a:r>
            <a:r>
              <a:rPr lang="ar-SA" sz="1600" dirty="0" smtClean="0">
                <a:solidFill>
                  <a:srgbClr val="000000"/>
                </a:solidFill>
              </a:rPr>
              <a:t>‏</a:t>
            </a:r>
            <a:endParaRPr lang="en-US" sz="1600" dirty="0" smtClean="0">
              <a:solidFill>
                <a:srgbClr val="000000"/>
              </a:solidFill>
            </a:endParaRPr>
          </a:p>
          <a:p>
            <a:pPr algn="l" rtl="0">
              <a:buClrTx/>
              <a:buNone/>
            </a:pPr>
            <a:r>
              <a:rPr lang="en-GB" sz="1600" dirty="0" smtClean="0">
                <a:solidFill>
                  <a:srgbClr val="000000"/>
                </a:solidFill>
              </a:rPr>
              <a:t>{	</a:t>
            </a:r>
            <a:r>
              <a:rPr lang="en-GB" sz="1600" dirty="0" err="1" smtClean="0">
                <a:solidFill>
                  <a:srgbClr val="000000"/>
                </a:solidFill>
              </a:rPr>
              <a:t>setDimension</a:t>
            </a:r>
            <a:r>
              <a:rPr lang="en-GB" sz="1600" dirty="0" smtClean="0">
                <a:solidFill>
                  <a:srgbClr val="000000"/>
                </a:solidFill>
              </a:rPr>
              <a:t>( L, w, h);   }</a:t>
            </a:r>
          </a:p>
          <a:p>
            <a:pPr algn="l" rtl="0">
              <a:buClrTx/>
              <a:buNone/>
            </a:pPr>
            <a:endParaRPr lang="en-GB" sz="1600" dirty="0" smtClean="0">
              <a:solidFill>
                <a:srgbClr val="333399"/>
              </a:solidFill>
            </a:endParaRPr>
          </a:p>
          <a:p>
            <a:pPr algn="l" rtl="0">
              <a:buClrTx/>
              <a:buNone/>
            </a:pPr>
            <a:r>
              <a:rPr lang="en-GB" sz="1600" dirty="0" err="1" smtClean="0">
                <a:solidFill>
                  <a:srgbClr val="000000"/>
                </a:solidFill>
              </a:rPr>
              <a:t>boxType::~boxType</a:t>
            </a:r>
            <a:r>
              <a:rPr lang="en-GB" sz="1600" dirty="0" smtClean="0">
                <a:solidFill>
                  <a:srgbClr val="000000"/>
                </a:solidFill>
              </a:rPr>
              <a:t>()</a:t>
            </a:r>
            <a:r>
              <a:rPr lang="ar-SA" sz="1600" dirty="0" smtClean="0">
                <a:solidFill>
                  <a:srgbClr val="000000"/>
                </a:solidFill>
              </a:rPr>
              <a:t>‏</a:t>
            </a:r>
            <a:r>
              <a:rPr lang="en-GB" sz="1600" dirty="0" smtClean="0">
                <a:solidFill>
                  <a:srgbClr val="000000"/>
                </a:solidFill>
              </a:rPr>
              <a:t>{}</a:t>
            </a:r>
            <a:endParaRPr lang="ar-SA" sz="1600" dirty="0" smtClean="0">
              <a:solidFill>
                <a:srgbClr val="000000"/>
              </a:solidFill>
            </a:endParaRPr>
          </a:p>
          <a:p>
            <a:pPr algn="l" rtl="0">
              <a:buClrTx/>
              <a:buNone/>
            </a:pPr>
            <a:endParaRPr lang="en-GB" sz="1600" dirty="0" smtClean="0">
              <a:solidFill>
                <a:srgbClr val="000000"/>
              </a:solidFill>
            </a:endParaRPr>
          </a:p>
          <a:p>
            <a:pPr algn="l" rtl="0">
              <a:buClrTx/>
              <a:buNone/>
            </a:pPr>
            <a:r>
              <a:rPr lang="en-GB" sz="1600" dirty="0" smtClean="0">
                <a:solidFill>
                  <a:srgbClr val="0000FF"/>
                </a:solidFill>
              </a:rPr>
              <a:t>void</a:t>
            </a:r>
            <a:r>
              <a:rPr lang="en-GB" sz="1600" dirty="0" smtClean="0">
                <a:solidFill>
                  <a:srgbClr val="000000"/>
                </a:solidFill>
              </a:rPr>
              <a:t> </a:t>
            </a:r>
            <a:r>
              <a:rPr lang="en-GB" sz="1600" dirty="0" err="1" smtClean="0">
                <a:solidFill>
                  <a:srgbClr val="000000"/>
                </a:solidFill>
              </a:rPr>
              <a:t>boxType::setDimension</a:t>
            </a:r>
            <a:r>
              <a:rPr lang="en-GB" sz="1600" dirty="0" smtClean="0">
                <a:solidFill>
                  <a:srgbClr val="000000"/>
                </a:solidFill>
              </a:rPr>
              <a:t>( </a:t>
            </a:r>
            <a:r>
              <a:rPr lang="en-GB" sz="1600" dirty="0" smtClean="0">
                <a:solidFill>
                  <a:srgbClr val="0000FF"/>
                </a:solidFill>
              </a:rPr>
              <a:t>double</a:t>
            </a:r>
            <a:r>
              <a:rPr lang="en-GB" sz="1600" dirty="0" smtClean="0">
                <a:solidFill>
                  <a:srgbClr val="000000"/>
                </a:solidFill>
              </a:rPr>
              <a:t> L, </a:t>
            </a:r>
            <a:r>
              <a:rPr lang="en-GB" sz="1600" dirty="0" smtClean="0">
                <a:solidFill>
                  <a:srgbClr val="0000FF"/>
                </a:solidFill>
              </a:rPr>
              <a:t>double</a:t>
            </a:r>
            <a:r>
              <a:rPr lang="en-GB" sz="1600" dirty="0" smtClean="0">
                <a:solidFill>
                  <a:srgbClr val="000000"/>
                </a:solidFill>
              </a:rPr>
              <a:t> w, </a:t>
            </a:r>
            <a:r>
              <a:rPr lang="en-GB" sz="1600" dirty="0" smtClean="0">
                <a:solidFill>
                  <a:srgbClr val="0000FF"/>
                </a:solidFill>
              </a:rPr>
              <a:t>double</a:t>
            </a:r>
            <a:r>
              <a:rPr lang="en-GB" sz="1600" dirty="0" smtClean="0">
                <a:solidFill>
                  <a:srgbClr val="000000"/>
                </a:solidFill>
              </a:rPr>
              <a:t> h)</a:t>
            </a:r>
            <a:r>
              <a:rPr lang="ar-SA" sz="1600" dirty="0" smtClean="0">
                <a:solidFill>
                  <a:srgbClr val="000000"/>
                </a:solidFill>
              </a:rPr>
              <a:t>‏</a:t>
            </a:r>
            <a:endParaRPr lang="en-US" sz="1600" dirty="0" smtClean="0">
              <a:solidFill>
                <a:srgbClr val="000000"/>
              </a:solidFill>
            </a:endParaRPr>
          </a:p>
          <a:p>
            <a:pPr algn="l" rtl="0">
              <a:buClrTx/>
              <a:buNone/>
            </a:pPr>
            <a:r>
              <a:rPr lang="en-GB" sz="1600" dirty="0" smtClean="0">
                <a:solidFill>
                  <a:srgbClr val="000000"/>
                </a:solidFill>
              </a:rPr>
              <a:t>{	</a:t>
            </a:r>
            <a:r>
              <a:rPr lang="en-GB" sz="1600" dirty="0" err="1" smtClean="0">
                <a:solidFill>
                  <a:srgbClr val="000000"/>
                </a:solidFill>
              </a:rPr>
              <a:t>rectangleType::setDimension</a:t>
            </a:r>
            <a:r>
              <a:rPr lang="en-GB" sz="1600" dirty="0" smtClean="0">
                <a:solidFill>
                  <a:srgbClr val="000000"/>
                </a:solidFill>
              </a:rPr>
              <a:t>( L , w );</a:t>
            </a:r>
          </a:p>
          <a:p>
            <a:pPr algn="l" rtl="0">
              <a:buClrTx/>
              <a:buNone/>
            </a:pPr>
            <a:r>
              <a:rPr lang="en-GB" sz="1600" dirty="0" smtClean="0">
                <a:solidFill>
                  <a:srgbClr val="000000"/>
                </a:solidFill>
              </a:rPr>
              <a:t>	</a:t>
            </a:r>
            <a:r>
              <a:rPr lang="en-GB" sz="1600" dirty="0" smtClean="0">
                <a:solidFill>
                  <a:srgbClr val="0000FF"/>
                </a:solidFill>
              </a:rPr>
              <a:t>if</a:t>
            </a:r>
            <a:r>
              <a:rPr lang="en-GB" sz="1600" dirty="0" smtClean="0">
                <a:solidFill>
                  <a:srgbClr val="000000"/>
                </a:solidFill>
              </a:rPr>
              <a:t> ( h &gt;= 0)</a:t>
            </a:r>
            <a:r>
              <a:rPr lang="ar-SA" sz="1600" dirty="0" smtClean="0">
                <a:solidFill>
                  <a:srgbClr val="000000"/>
                </a:solidFill>
              </a:rPr>
              <a:t>‏</a:t>
            </a:r>
            <a:r>
              <a:rPr lang="en-GB" sz="1600" dirty="0" smtClean="0">
                <a:solidFill>
                  <a:srgbClr val="000000"/>
                </a:solidFill>
              </a:rPr>
              <a:t> height = h;</a:t>
            </a:r>
          </a:p>
          <a:p>
            <a:pPr algn="l" rtl="0">
              <a:buClrTx/>
              <a:buNone/>
            </a:pPr>
            <a:r>
              <a:rPr lang="en-GB" sz="1600" dirty="0" smtClean="0">
                <a:solidFill>
                  <a:srgbClr val="000000"/>
                </a:solidFill>
              </a:rPr>
              <a:t>	</a:t>
            </a:r>
            <a:r>
              <a:rPr lang="en-GB" sz="1600" dirty="0" smtClean="0">
                <a:solidFill>
                  <a:srgbClr val="0000FF"/>
                </a:solidFill>
              </a:rPr>
              <a:t>else           </a:t>
            </a:r>
            <a:r>
              <a:rPr lang="en-GB" sz="1600" dirty="0" smtClean="0">
                <a:solidFill>
                  <a:srgbClr val="000000"/>
                </a:solidFill>
              </a:rPr>
              <a:t>height = 0;</a:t>
            </a:r>
          </a:p>
          <a:p>
            <a:pPr algn="l" rtl="0">
              <a:buClrTx/>
              <a:buNone/>
            </a:pPr>
            <a:r>
              <a:rPr lang="en-GB" sz="1600" dirty="0" smtClean="0">
                <a:solidFill>
                  <a:srgbClr val="000000"/>
                </a:solidFill>
              </a:rPr>
              <a:t>}</a:t>
            </a:r>
          </a:p>
          <a:p>
            <a:pPr algn="l" rtl="0">
              <a:buClrTx/>
              <a:buNone/>
            </a:pPr>
            <a:r>
              <a:rPr lang="en-GB" sz="1600" dirty="0" smtClean="0">
                <a:solidFill>
                  <a:srgbClr val="0000FF"/>
                </a:solidFill>
              </a:rPr>
              <a:t>double</a:t>
            </a:r>
            <a:r>
              <a:rPr lang="en-GB" sz="1600" dirty="0" smtClean="0">
                <a:solidFill>
                  <a:srgbClr val="000000"/>
                </a:solidFill>
              </a:rPr>
              <a:t> </a:t>
            </a:r>
            <a:r>
              <a:rPr lang="en-GB" sz="1600" dirty="0" err="1" smtClean="0">
                <a:solidFill>
                  <a:srgbClr val="000000"/>
                </a:solidFill>
              </a:rPr>
              <a:t>boxType::getHeight</a:t>
            </a:r>
            <a:r>
              <a:rPr lang="en-GB" sz="1600" dirty="0" smtClean="0">
                <a:solidFill>
                  <a:srgbClr val="000000"/>
                </a:solidFill>
              </a:rPr>
              <a:t>()</a:t>
            </a:r>
            <a:r>
              <a:rPr lang="ar-SA" sz="1600" dirty="0" smtClean="0">
                <a:solidFill>
                  <a:srgbClr val="000000"/>
                </a:solidFill>
              </a:rPr>
              <a:t>‏</a:t>
            </a:r>
            <a:endParaRPr lang="en-US" sz="1600" dirty="0" smtClean="0">
              <a:solidFill>
                <a:srgbClr val="000000"/>
              </a:solidFill>
            </a:endParaRPr>
          </a:p>
          <a:p>
            <a:pPr algn="l" rtl="0">
              <a:buClrTx/>
              <a:buNone/>
            </a:pPr>
            <a:r>
              <a:rPr lang="en-GB" sz="1600" dirty="0" smtClean="0">
                <a:solidFill>
                  <a:srgbClr val="000000"/>
                </a:solidFill>
              </a:rPr>
              <a:t>{	</a:t>
            </a:r>
            <a:r>
              <a:rPr lang="en-GB" sz="1600" dirty="0" smtClean="0">
                <a:solidFill>
                  <a:srgbClr val="0000FF"/>
                </a:solidFill>
              </a:rPr>
              <a:t>return</a:t>
            </a:r>
            <a:r>
              <a:rPr lang="en-GB" sz="1600" dirty="0" smtClean="0">
                <a:solidFill>
                  <a:srgbClr val="000000"/>
                </a:solidFill>
              </a:rPr>
              <a:t> height; }</a:t>
            </a:r>
          </a:p>
          <a:p>
            <a:pPr algn="l" rtl="0">
              <a:buClrTx/>
              <a:buNone/>
            </a:pPr>
            <a:endParaRPr lang="en-GB" sz="1600" dirty="0" smtClean="0">
              <a:solidFill>
                <a:srgbClr val="000000"/>
              </a:solidFill>
            </a:endParaRPr>
          </a:p>
          <a:p>
            <a:pPr algn="l" rtl="0">
              <a:buClrTx/>
              <a:buNone/>
            </a:pPr>
            <a:endParaRPr lang="en-GB" sz="1600" dirty="0" smtClean="0">
              <a:solidFill>
                <a:srgbClr val="000000"/>
              </a:solidFill>
            </a:endParaRPr>
          </a:p>
          <a:p>
            <a:pPr algn="l" rtl="0">
              <a:buClrTx/>
            </a:pPr>
            <a:endParaRPr lang="en-GB" sz="1600" dirty="0" smtClean="0">
              <a:solidFill>
                <a:srgbClr val="333399"/>
              </a:solidFill>
            </a:endParaRPr>
          </a:p>
          <a:p>
            <a:pPr algn="l" rtl="0">
              <a:buClrTx/>
              <a:buNone/>
            </a:pPr>
            <a:endParaRPr lang="en-GB" sz="1600" dirty="0">
              <a:solidFill>
                <a:srgbClr val="333399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4499992" y="620688"/>
            <a:ext cx="4320480" cy="6237312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l" rtl="0">
              <a:buClrTx/>
              <a:buNone/>
            </a:pPr>
            <a:r>
              <a:rPr lang="en-GB" dirty="0" smtClean="0">
                <a:solidFill>
                  <a:srgbClr val="0000FF"/>
                </a:solidFill>
              </a:rPr>
              <a:t>double</a:t>
            </a:r>
            <a:r>
              <a:rPr lang="en-GB" dirty="0" smtClean="0">
                <a:solidFill>
                  <a:srgbClr val="000000"/>
                </a:solidFill>
              </a:rPr>
              <a:t> </a:t>
            </a:r>
            <a:r>
              <a:rPr lang="en-GB" dirty="0" err="1" smtClean="0">
                <a:solidFill>
                  <a:srgbClr val="000000"/>
                </a:solidFill>
              </a:rPr>
              <a:t>boxType::area</a:t>
            </a:r>
            <a:r>
              <a:rPr lang="en-GB" dirty="0" smtClean="0">
                <a:solidFill>
                  <a:srgbClr val="000000"/>
                </a:solidFill>
              </a:rPr>
              <a:t>()</a:t>
            </a:r>
            <a:r>
              <a:rPr lang="ar-SA" dirty="0" smtClean="0">
                <a:solidFill>
                  <a:srgbClr val="000000"/>
                </a:solidFill>
              </a:rPr>
              <a:t>‏</a:t>
            </a:r>
            <a:endParaRPr lang="en-US" dirty="0" smtClean="0">
              <a:solidFill>
                <a:srgbClr val="000000"/>
              </a:solidFill>
            </a:endParaRPr>
          </a:p>
          <a:p>
            <a:pPr algn="l" rtl="0">
              <a:buClrTx/>
              <a:buNone/>
            </a:pPr>
            <a:r>
              <a:rPr lang="en-GB" dirty="0" smtClean="0">
                <a:solidFill>
                  <a:srgbClr val="000000"/>
                </a:solidFill>
              </a:rPr>
              <a:t>{	</a:t>
            </a:r>
            <a:r>
              <a:rPr lang="en-GB" dirty="0" smtClean="0">
                <a:solidFill>
                  <a:srgbClr val="0000FF"/>
                </a:solidFill>
              </a:rPr>
              <a:t>return</a:t>
            </a:r>
            <a:r>
              <a:rPr lang="en-GB" dirty="0" smtClean="0">
                <a:solidFill>
                  <a:srgbClr val="000000"/>
                </a:solidFill>
              </a:rPr>
              <a:t> 2 * ( length * width + length * height + width * height );  }</a:t>
            </a:r>
          </a:p>
          <a:p>
            <a:pPr algn="l" rtl="0">
              <a:buClrTx/>
              <a:buNone/>
            </a:pPr>
            <a:endParaRPr lang="en-GB" dirty="0" smtClean="0">
              <a:solidFill>
                <a:srgbClr val="000000"/>
              </a:solidFill>
            </a:endParaRPr>
          </a:p>
          <a:p>
            <a:pPr algn="l" rtl="0">
              <a:buClrTx/>
              <a:buNone/>
            </a:pPr>
            <a:r>
              <a:rPr lang="en-GB" dirty="0" smtClean="0">
                <a:solidFill>
                  <a:srgbClr val="0000FF"/>
                </a:solidFill>
              </a:rPr>
              <a:t>double</a:t>
            </a:r>
            <a:r>
              <a:rPr lang="en-GB" dirty="0" smtClean="0">
                <a:solidFill>
                  <a:srgbClr val="000000"/>
                </a:solidFill>
              </a:rPr>
              <a:t> </a:t>
            </a:r>
            <a:r>
              <a:rPr lang="en-GB" dirty="0" err="1" smtClean="0">
                <a:solidFill>
                  <a:srgbClr val="000000"/>
                </a:solidFill>
              </a:rPr>
              <a:t>boxType::volume</a:t>
            </a:r>
            <a:r>
              <a:rPr lang="en-GB" dirty="0" smtClean="0">
                <a:solidFill>
                  <a:srgbClr val="000000"/>
                </a:solidFill>
              </a:rPr>
              <a:t>()</a:t>
            </a:r>
            <a:r>
              <a:rPr lang="ar-SA" dirty="0" smtClean="0">
                <a:solidFill>
                  <a:srgbClr val="000000"/>
                </a:solidFill>
              </a:rPr>
              <a:t>‏</a:t>
            </a:r>
            <a:endParaRPr lang="en-US" dirty="0" smtClean="0">
              <a:solidFill>
                <a:srgbClr val="000000"/>
              </a:solidFill>
            </a:endParaRPr>
          </a:p>
          <a:p>
            <a:pPr algn="l" rtl="0">
              <a:buClrTx/>
              <a:buNone/>
            </a:pPr>
            <a:r>
              <a:rPr lang="en-GB" dirty="0" smtClean="0">
                <a:solidFill>
                  <a:srgbClr val="000000"/>
                </a:solidFill>
              </a:rPr>
              <a:t>{	</a:t>
            </a:r>
            <a:r>
              <a:rPr lang="en-GB" dirty="0" smtClean="0">
                <a:solidFill>
                  <a:srgbClr val="0000FF"/>
                </a:solidFill>
              </a:rPr>
              <a:t>return</a:t>
            </a:r>
            <a:r>
              <a:rPr lang="en-GB" dirty="0" smtClean="0">
                <a:solidFill>
                  <a:srgbClr val="000000"/>
                </a:solidFill>
              </a:rPr>
              <a:t> </a:t>
            </a:r>
            <a:r>
              <a:rPr lang="en-GB" dirty="0" err="1" smtClean="0">
                <a:solidFill>
                  <a:srgbClr val="000000"/>
                </a:solidFill>
              </a:rPr>
              <a:t>rectangleType::area</a:t>
            </a:r>
            <a:r>
              <a:rPr lang="en-GB" dirty="0" smtClean="0">
                <a:solidFill>
                  <a:srgbClr val="000000"/>
                </a:solidFill>
              </a:rPr>
              <a:t>() * height;  }</a:t>
            </a:r>
          </a:p>
          <a:p>
            <a:pPr algn="l" rtl="0">
              <a:buClrTx/>
              <a:buNone/>
            </a:pPr>
            <a:endParaRPr lang="en-GB" dirty="0" smtClean="0">
              <a:solidFill>
                <a:srgbClr val="000000"/>
              </a:solidFill>
            </a:endParaRPr>
          </a:p>
          <a:p>
            <a:pPr algn="l" rtl="0">
              <a:buClrTx/>
              <a:buNone/>
            </a:pPr>
            <a:r>
              <a:rPr lang="en-GB" dirty="0" smtClean="0">
                <a:solidFill>
                  <a:srgbClr val="0000FF"/>
                </a:solidFill>
              </a:rPr>
              <a:t>void</a:t>
            </a:r>
            <a:r>
              <a:rPr lang="en-GB" dirty="0" smtClean="0">
                <a:solidFill>
                  <a:srgbClr val="000000"/>
                </a:solidFill>
              </a:rPr>
              <a:t> </a:t>
            </a:r>
            <a:r>
              <a:rPr lang="en-GB" dirty="0" err="1" smtClean="0">
                <a:solidFill>
                  <a:srgbClr val="000000"/>
                </a:solidFill>
              </a:rPr>
              <a:t>boxType::print</a:t>
            </a:r>
            <a:r>
              <a:rPr lang="en-GB" dirty="0" smtClean="0">
                <a:solidFill>
                  <a:srgbClr val="000000"/>
                </a:solidFill>
              </a:rPr>
              <a:t>()</a:t>
            </a:r>
            <a:r>
              <a:rPr lang="ar-SA" dirty="0" smtClean="0">
                <a:solidFill>
                  <a:srgbClr val="000000"/>
                </a:solidFill>
              </a:rPr>
              <a:t>‏</a:t>
            </a:r>
            <a:endParaRPr lang="en-US" dirty="0" smtClean="0">
              <a:solidFill>
                <a:srgbClr val="000000"/>
              </a:solidFill>
            </a:endParaRPr>
          </a:p>
          <a:p>
            <a:pPr algn="l" rtl="0">
              <a:buClrTx/>
              <a:buNone/>
            </a:pPr>
            <a:r>
              <a:rPr lang="en-GB" dirty="0" smtClean="0">
                <a:solidFill>
                  <a:srgbClr val="000000"/>
                </a:solidFill>
              </a:rPr>
              <a:t>{	</a:t>
            </a:r>
            <a:r>
              <a:rPr lang="en-GB" dirty="0" err="1" smtClean="0">
                <a:solidFill>
                  <a:srgbClr val="000000"/>
                </a:solidFill>
              </a:rPr>
              <a:t>rectangleType::print</a:t>
            </a:r>
            <a:r>
              <a:rPr lang="en-GB" dirty="0" smtClean="0">
                <a:solidFill>
                  <a:srgbClr val="000000"/>
                </a:solidFill>
              </a:rPr>
              <a:t>();</a:t>
            </a:r>
          </a:p>
          <a:p>
            <a:pPr algn="l" rtl="0">
              <a:buClrTx/>
              <a:buNone/>
            </a:pPr>
            <a:r>
              <a:rPr lang="en-GB" dirty="0" smtClean="0">
                <a:solidFill>
                  <a:srgbClr val="000000"/>
                </a:solidFill>
              </a:rPr>
              <a:t>	</a:t>
            </a:r>
            <a:r>
              <a:rPr lang="en-GB" dirty="0" err="1" smtClean="0">
                <a:solidFill>
                  <a:srgbClr val="000000"/>
                </a:solidFill>
              </a:rPr>
              <a:t>cout</a:t>
            </a:r>
            <a:r>
              <a:rPr lang="en-GB" dirty="0" smtClean="0">
                <a:solidFill>
                  <a:srgbClr val="000000"/>
                </a:solidFill>
              </a:rPr>
              <a:t> &lt;&lt;</a:t>
            </a:r>
            <a:r>
              <a:rPr lang="en-GB" dirty="0" smtClean="0">
                <a:solidFill>
                  <a:srgbClr val="C00000"/>
                </a:solidFill>
              </a:rPr>
              <a:t> " ; Height = "</a:t>
            </a:r>
            <a:r>
              <a:rPr lang="en-GB" dirty="0" smtClean="0">
                <a:solidFill>
                  <a:srgbClr val="000000"/>
                </a:solidFill>
              </a:rPr>
              <a:t> &lt;&lt; height;</a:t>
            </a:r>
          </a:p>
          <a:p>
            <a:pPr algn="l" rtl="0">
              <a:buClrTx/>
              <a:buNone/>
            </a:pPr>
            <a:r>
              <a:rPr lang="en-GB" dirty="0" smtClean="0">
                <a:solidFill>
                  <a:srgbClr val="000000"/>
                </a:solidFill>
              </a:rPr>
              <a:t>}</a:t>
            </a:r>
          </a:p>
        </p:txBody>
      </p:sp>
      <p:sp>
        <p:nvSpPr>
          <p:cNvPr id="44035" name="Slide Number Placeholder 2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buFont typeface="Arial" pitchFamily="34" charset="0"/>
              <a:buNone/>
            </a:pPr>
            <a:fld id="{6F28F729-C9BD-42F7-910B-BC9A7D248C88}" type="slidenum">
              <a:rPr lang="en-GB" smtClean="0">
                <a:solidFill>
                  <a:srgbClr val="000000"/>
                </a:solidFill>
              </a:rPr>
              <a:pPr eaLnBrk="1" hangingPunct="1">
                <a:buFont typeface="Arial" pitchFamily="34" charset="0"/>
                <a:buNone/>
              </a:pPr>
              <a:t>13</a:t>
            </a:fld>
            <a:endParaRPr lang="en-GB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1679207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88640"/>
            <a:ext cx="8229600" cy="1066800"/>
          </a:xfrm>
        </p:spPr>
        <p:txBody>
          <a:bodyPr/>
          <a:lstStyle/>
          <a:p>
            <a:pPr algn="l" rtl="0"/>
            <a:r>
              <a:rPr lang="en-GB" dirty="0" smtClean="0"/>
              <a:t>Cont. Example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79512" y="1124744"/>
            <a:ext cx="8352928" cy="5650643"/>
          </a:xfrm>
        </p:spPr>
        <p:txBody>
          <a:bodyPr>
            <a:normAutofit fontScale="92500" lnSpcReduction="10000"/>
          </a:bodyPr>
          <a:lstStyle/>
          <a:p>
            <a:pPr marL="82296" indent="0" algn="l" rtl="0">
              <a:buNone/>
            </a:pPr>
            <a:r>
              <a:rPr lang="en-GB" dirty="0" smtClean="0">
                <a:solidFill>
                  <a:srgbClr val="0000FF"/>
                </a:solidFill>
              </a:rPr>
              <a:t>Void </a:t>
            </a:r>
            <a:r>
              <a:rPr lang="en-GB" dirty="0" smtClean="0">
                <a:solidFill>
                  <a:srgbClr val="000000"/>
                </a:solidFill>
              </a:rPr>
              <a:t>main</a:t>
            </a:r>
            <a:r>
              <a:rPr lang="en-GB" dirty="0">
                <a:solidFill>
                  <a:srgbClr val="000000"/>
                </a:solidFill>
              </a:rPr>
              <a:t>()</a:t>
            </a:r>
            <a:r>
              <a:rPr lang="ar-SA" dirty="0">
                <a:solidFill>
                  <a:srgbClr val="000000"/>
                </a:solidFill>
              </a:rPr>
              <a:t>‏</a:t>
            </a:r>
            <a:endParaRPr lang="en-US" dirty="0">
              <a:solidFill>
                <a:srgbClr val="000000"/>
              </a:solidFill>
            </a:endParaRPr>
          </a:p>
          <a:p>
            <a:pPr marL="82296" indent="0" algn="l" rtl="0">
              <a:buNone/>
            </a:pPr>
            <a:r>
              <a:rPr lang="en-GB" dirty="0">
                <a:solidFill>
                  <a:srgbClr val="000000"/>
                </a:solidFill>
              </a:rPr>
              <a:t>{</a:t>
            </a:r>
          </a:p>
          <a:p>
            <a:pPr marL="82296" indent="0" algn="l" rtl="0">
              <a:buNone/>
            </a:pPr>
            <a:r>
              <a:rPr lang="en-GB" dirty="0">
                <a:solidFill>
                  <a:srgbClr val="000000"/>
                </a:solidFill>
              </a:rPr>
              <a:t>	</a:t>
            </a:r>
            <a:r>
              <a:rPr lang="en-GB" dirty="0" err="1">
                <a:solidFill>
                  <a:srgbClr val="000000"/>
                </a:solidFill>
              </a:rPr>
              <a:t>rectangleType</a:t>
            </a:r>
            <a:r>
              <a:rPr lang="en-GB" dirty="0">
                <a:solidFill>
                  <a:srgbClr val="000000"/>
                </a:solidFill>
              </a:rPr>
              <a:t> myRectangle1;</a:t>
            </a:r>
          </a:p>
          <a:p>
            <a:pPr marL="82296" indent="0" algn="l" rtl="0">
              <a:buNone/>
            </a:pPr>
            <a:r>
              <a:rPr lang="en-GB" dirty="0">
                <a:solidFill>
                  <a:srgbClr val="000000"/>
                </a:solidFill>
              </a:rPr>
              <a:t>	</a:t>
            </a:r>
            <a:r>
              <a:rPr lang="en-GB" dirty="0" err="1">
                <a:solidFill>
                  <a:srgbClr val="000000"/>
                </a:solidFill>
              </a:rPr>
              <a:t>rectangleType</a:t>
            </a:r>
            <a:r>
              <a:rPr lang="en-GB" dirty="0">
                <a:solidFill>
                  <a:srgbClr val="000000"/>
                </a:solidFill>
              </a:rPr>
              <a:t> myRectangle2(8, 6);</a:t>
            </a:r>
          </a:p>
          <a:p>
            <a:pPr marL="82296" indent="0" algn="l" rtl="0">
              <a:buNone/>
            </a:pPr>
            <a:endParaRPr lang="en-GB" dirty="0">
              <a:solidFill>
                <a:srgbClr val="000000"/>
              </a:solidFill>
            </a:endParaRPr>
          </a:p>
          <a:p>
            <a:pPr marL="82296" indent="0" algn="l" rtl="0">
              <a:buNone/>
            </a:pPr>
            <a:r>
              <a:rPr lang="en-GB" dirty="0">
                <a:solidFill>
                  <a:srgbClr val="000000"/>
                </a:solidFill>
              </a:rPr>
              <a:t>	</a:t>
            </a:r>
            <a:r>
              <a:rPr lang="en-GB" dirty="0" err="1">
                <a:solidFill>
                  <a:srgbClr val="000000"/>
                </a:solidFill>
              </a:rPr>
              <a:t>boxType</a:t>
            </a:r>
            <a:r>
              <a:rPr lang="en-GB" dirty="0">
                <a:solidFill>
                  <a:srgbClr val="000000"/>
                </a:solidFill>
              </a:rPr>
              <a:t> myBox1;</a:t>
            </a:r>
          </a:p>
          <a:p>
            <a:pPr marL="82296" indent="0" algn="l" rtl="0">
              <a:buNone/>
            </a:pPr>
            <a:r>
              <a:rPr lang="en-GB" dirty="0">
                <a:solidFill>
                  <a:srgbClr val="000000"/>
                </a:solidFill>
              </a:rPr>
              <a:t>	</a:t>
            </a:r>
            <a:r>
              <a:rPr lang="en-GB" dirty="0" err="1">
                <a:solidFill>
                  <a:srgbClr val="000000"/>
                </a:solidFill>
              </a:rPr>
              <a:t>boxType</a:t>
            </a:r>
            <a:r>
              <a:rPr lang="en-GB" dirty="0">
                <a:solidFill>
                  <a:srgbClr val="000000"/>
                </a:solidFill>
              </a:rPr>
              <a:t> myBox2(10, 7, 3);</a:t>
            </a:r>
          </a:p>
          <a:p>
            <a:pPr marL="82296" indent="0" algn="l" rtl="0">
              <a:buNone/>
            </a:pPr>
            <a:endParaRPr lang="en-GB" dirty="0">
              <a:solidFill>
                <a:srgbClr val="000000"/>
              </a:solidFill>
            </a:endParaRPr>
          </a:p>
          <a:p>
            <a:pPr marL="82296" indent="0" algn="l" rtl="0">
              <a:buNone/>
            </a:pPr>
            <a:r>
              <a:rPr lang="en-GB" dirty="0">
                <a:solidFill>
                  <a:srgbClr val="000000"/>
                </a:solidFill>
              </a:rPr>
              <a:t>	</a:t>
            </a:r>
            <a:r>
              <a:rPr lang="en-GB" dirty="0" err="1">
                <a:solidFill>
                  <a:srgbClr val="000000"/>
                </a:solidFill>
              </a:rPr>
              <a:t>cout</a:t>
            </a:r>
            <a:r>
              <a:rPr lang="en-GB" dirty="0">
                <a:solidFill>
                  <a:srgbClr val="000000"/>
                </a:solidFill>
              </a:rPr>
              <a:t> &lt;&lt; </a:t>
            </a:r>
            <a:r>
              <a:rPr lang="en-GB" dirty="0">
                <a:solidFill>
                  <a:srgbClr val="C00000"/>
                </a:solidFill>
              </a:rPr>
              <a:t>"\n myRectangle1: "</a:t>
            </a:r>
            <a:r>
              <a:rPr lang="en-GB" dirty="0">
                <a:solidFill>
                  <a:srgbClr val="000000"/>
                </a:solidFill>
              </a:rPr>
              <a:t>;</a:t>
            </a:r>
          </a:p>
          <a:p>
            <a:pPr marL="82296" indent="0" algn="l" rtl="0">
              <a:buNone/>
            </a:pPr>
            <a:r>
              <a:rPr lang="en-GB" dirty="0">
                <a:solidFill>
                  <a:srgbClr val="000000"/>
                </a:solidFill>
              </a:rPr>
              <a:t>	myRectangle1.print();</a:t>
            </a:r>
          </a:p>
          <a:p>
            <a:pPr marL="82296" indent="0" algn="l" rtl="0">
              <a:buNone/>
            </a:pPr>
            <a:r>
              <a:rPr lang="en-GB" dirty="0">
                <a:solidFill>
                  <a:srgbClr val="000000"/>
                </a:solidFill>
              </a:rPr>
              <a:t>	</a:t>
            </a:r>
            <a:r>
              <a:rPr lang="en-GB" dirty="0" err="1">
                <a:solidFill>
                  <a:srgbClr val="000000"/>
                </a:solidFill>
              </a:rPr>
              <a:t>cout</a:t>
            </a:r>
            <a:r>
              <a:rPr lang="en-GB" dirty="0">
                <a:solidFill>
                  <a:srgbClr val="000000"/>
                </a:solidFill>
              </a:rPr>
              <a:t> &lt;&lt; </a:t>
            </a:r>
            <a:r>
              <a:rPr lang="en-GB" dirty="0" err="1">
                <a:solidFill>
                  <a:srgbClr val="000000"/>
                </a:solidFill>
              </a:rPr>
              <a:t>endl</a:t>
            </a:r>
            <a:r>
              <a:rPr lang="en-GB" dirty="0">
                <a:solidFill>
                  <a:srgbClr val="000000"/>
                </a:solidFill>
              </a:rPr>
              <a:t>;</a:t>
            </a:r>
          </a:p>
          <a:p>
            <a:pPr marL="82296" indent="0" algn="l" rtl="0">
              <a:buNone/>
            </a:pPr>
            <a:r>
              <a:rPr lang="en-GB" dirty="0">
                <a:solidFill>
                  <a:srgbClr val="000000"/>
                </a:solidFill>
              </a:rPr>
              <a:t>	</a:t>
            </a:r>
            <a:r>
              <a:rPr lang="en-GB" dirty="0" err="1">
                <a:solidFill>
                  <a:srgbClr val="000000"/>
                </a:solidFill>
              </a:rPr>
              <a:t>cout</a:t>
            </a:r>
            <a:r>
              <a:rPr lang="en-GB" dirty="0">
                <a:solidFill>
                  <a:srgbClr val="000000"/>
                </a:solidFill>
              </a:rPr>
              <a:t> &lt;&lt; </a:t>
            </a:r>
            <a:r>
              <a:rPr lang="en-GB" dirty="0">
                <a:solidFill>
                  <a:srgbClr val="C00000"/>
                </a:solidFill>
              </a:rPr>
              <a:t>" Area of myRectangle1: " </a:t>
            </a:r>
            <a:r>
              <a:rPr lang="en-GB" dirty="0">
                <a:solidFill>
                  <a:srgbClr val="000000"/>
                </a:solidFill>
              </a:rPr>
              <a:t>&lt;&lt; myRectangle1.area() &lt;&lt; </a:t>
            </a:r>
            <a:r>
              <a:rPr lang="en-GB" dirty="0" err="1">
                <a:solidFill>
                  <a:srgbClr val="000000"/>
                </a:solidFill>
              </a:rPr>
              <a:t>endl</a:t>
            </a:r>
            <a:r>
              <a:rPr lang="en-GB" dirty="0">
                <a:solidFill>
                  <a:srgbClr val="000000"/>
                </a:solidFill>
              </a:rPr>
              <a:t>;</a:t>
            </a:r>
          </a:p>
          <a:p>
            <a:pPr marL="82296" indent="0" algn="l" rtl="0">
              <a:buNone/>
            </a:pPr>
            <a:endParaRPr lang="en-GB" dirty="0">
              <a:solidFill>
                <a:srgbClr val="000000"/>
              </a:solidFill>
            </a:endParaRPr>
          </a:p>
          <a:p>
            <a:pPr marL="82296" indent="0" algn="l" rtl="0">
              <a:buNone/>
            </a:pPr>
            <a:r>
              <a:rPr lang="en-GB" dirty="0">
                <a:solidFill>
                  <a:srgbClr val="000000"/>
                </a:solidFill>
              </a:rPr>
              <a:t>	</a:t>
            </a:r>
            <a:r>
              <a:rPr lang="en-GB" dirty="0" err="1">
                <a:solidFill>
                  <a:srgbClr val="000000"/>
                </a:solidFill>
              </a:rPr>
              <a:t>cout</a:t>
            </a:r>
            <a:r>
              <a:rPr lang="en-GB" dirty="0">
                <a:solidFill>
                  <a:srgbClr val="000000"/>
                </a:solidFill>
              </a:rPr>
              <a:t> &lt;&lt; </a:t>
            </a:r>
            <a:r>
              <a:rPr lang="en-GB" dirty="0">
                <a:solidFill>
                  <a:srgbClr val="C00000"/>
                </a:solidFill>
              </a:rPr>
              <a:t>"\n myRectangle2: "</a:t>
            </a:r>
            <a:r>
              <a:rPr lang="en-GB" dirty="0">
                <a:solidFill>
                  <a:srgbClr val="000000"/>
                </a:solidFill>
              </a:rPr>
              <a:t>;</a:t>
            </a:r>
          </a:p>
          <a:p>
            <a:pPr marL="82296" indent="0" algn="l" rtl="0">
              <a:buNone/>
            </a:pPr>
            <a:r>
              <a:rPr lang="en-GB" dirty="0">
                <a:solidFill>
                  <a:srgbClr val="000000"/>
                </a:solidFill>
              </a:rPr>
              <a:t>	myRectangle2.print();</a:t>
            </a:r>
          </a:p>
          <a:p>
            <a:pPr marL="82296" indent="0" algn="l" rtl="0">
              <a:buNone/>
            </a:pPr>
            <a:r>
              <a:rPr lang="en-GB" dirty="0">
                <a:solidFill>
                  <a:srgbClr val="000000"/>
                </a:solidFill>
              </a:rPr>
              <a:t>	</a:t>
            </a:r>
            <a:r>
              <a:rPr lang="en-GB" dirty="0" err="1">
                <a:solidFill>
                  <a:srgbClr val="000000"/>
                </a:solidFill>
              </a:rPr>
              <a:t>cout</a:t>
            </a:r>
            <a:r>
              <a:rPr lang="en-GB" dirty="0">
                <a:solidFill>
                  <a:srgbClr val="000000"/>
                </a:solidFill>
              </a:rPr>
              <a:t> &lt;&lt; </a:t>
            </a:r>
            <a:r>
              <a:rPr lang="en-GB" dirty="0" err="1">
                <a:solidFill>
                  <a:srgbClr val="000000"/>
                </a:solidFill>
              </a:rPr>
              <a:t>endl</a:t>
            </a:r>
            <a:r>
              <a:rPr lang="en-GB" dirty="0">
                <a:solidFill>
                  <a:srgbClr val="000000"/>
                </a:solidFill>
              </a:rPr>
              <a:t>;</a:t>
            </a:r>
          </a:p>
          <a:p>
            <a:pPr marL="82296" indent="0" algn="l" rtl="0">
              <a:buNone/>
            </a:pPr>
            <a:r>
              <a:rPr lang="en-GB" dirty="0">
                <a:solidFill>
                  <a:srgbClr val="000000"/>
                </a:solidFill>
              </a:rPr>
              <a:t>	</a:t>
            </a:r>
            <a:r>
              <a:rPr lang="en-GB" dirty="0" err="1">
                <a:solidFill>
                  <a:srgbClr val="000000"/>
                </a:solidFill>
              </a:rPr>
              <a:t>cout</a:t>
            </a:r>
            <a:r>
              <a:rPr lang="en-GB" dirty="0">
                <a:solidFill>
                  <a:srgbClr val="000000"/>
                </a:solidFill>
              </a:rPr>
              <a:t> &lt;&lt;</a:t>
            </a:r>
            <a:r>
              <a:rPr lang="en-GB" dirty="0">
                <a:solidFill>
                  <a:srgbClr val="C00000"/>
                </a:solidFill>
              </a:rPr>
              <a:t> " Area of myRectangle2: "</a:t>
            </a:r>
            <a:r>
              <a:rPr lang="en-GB" dirty="0">
                <a:solidFill>
                  <a:srgbClr val="000000"/>
                </a:solidFill>
              </a:rPr>
              <a:t> &lt;&lt; myRectangle2.area() &lt;&lt; </a:t>
            </a:r>
            <a:r>
              <a:rPr lang="en-GB" dirty="0" err="1">
                <a:solidFill>
                  <a:srgbClr val="000000"/>
                </a:solidFill>
              </a:rPr>
              <a:t>endl</a:t>
            </a:r>
            <a:r>
              <a:rPr lang="en-GB" dirty="0">
                <a:solidFill>
                  <a:srgbClr val="000000"/>
                </a:solidFill>
              </a:rPr>
              <a:t>;</a:t>
            </a:r>
          </a:p>
          <a:p>
            <a:pPr marL="82296" indent="0" algn="l" rtl="0">
              <a:buNone/>
            </a:pPr>
            <a:r>
              <a:rPr lang="en-GB" dirty="0">
                <a:solidFill>
                  <a:srgbClr val="000000"/>
                </a:solidFill>
              </a:rPr>
              <a:t>}</a:t>
            </a:r>
          </a:p>
          <a:p>
            <a:pPr marL="82296" indent="0" algn="l" rtl="0">
              <a:buNone/>
            </a:pPr>
            <a:endParaRPr lang="en-GB" dirty="0">
              <a:solidFill>
                <a:srgbClr val="333399"/>
              </a:solidFill>
            </a:endParaRPr>
          </a:p>
          <a:p>
            <a:pPr marL="82296" indent="0" algn="l" rtl="0">
              <a:buNone/>
            </a:pPr>
            <a:endParaRPr lang="en-GB" dirty="0"/>
          </a:p>
        </p:txBody>
      </p:sp>
    </p:spTree>
    <p:extLst>
      <p:ext uri="{BB962C8B-B14F-4D97-AF65-F5344CB8AC3E}">
        <p14:creationId xmlns="" xmlns:p14="http://schemas.microsoft.com/office/powerpoint/2010/main" val="13320688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0" y="404664"/>
            <a:ext cx="8229600" cy="1066800"/>
          </a:xfrm>
        </p:spPr>
        <p:txBody>
          <a:bodyPr>
            <a:normAutofit/>
          </a:bodyPr>
          <a:lstStyle/>
          <a:p>
            <a:pPr algn="l" rtl="0"/>
            <a:r>
              <a:rPr lang="en-GB" sz="4400" dirty="0"/>
              <a:t>Inheritance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305776"/>
          </a:xfrm>
        </p:spPr>
        <p:txBody>
          <a:bodyPr>
            <a:noAutofit/>
          </a:bodyPr>
          <a:lstStyle/>
          <a:p>
            <a:pPr algn="l" rtl="0">
              <a:spcBef>
                <a:spcPts val="1125"/>
              </a:spcBef>
            </a:pPr>
            <a:r>
              <a:rPr lang="en-GB" sz="2000" dirty="0">
                <a:solidFill>
                  <a:srgbClr val="000000"/>
                </a:solidFill>
              </a:rPr>
              <a:t>Inheritance and composition are meaningful ways to relate two or more classes</a:t>
            </a:r>
            <a:r>
              <a:rPr lang="en-GB" sz="2000" dirty="0" smtClean="0">
                <a:solidFill>
                  <a:srgbClr val="000000"/>
                </a:solidFill>
              </a:rPr>
              <a:t>.</a:t>
            </a:r>
          </a:p>
          <a:p>
            <a:pPr algn="l" rtl="0"/>
            <a:r>
              <a:rPr lang="en-US" sz="2000" dirty="0"/>
              <a:t>Inheritance implements an </a:t>
            </a:r>
            <a:r>
              <a:rPr lang="en-US" sz="2000" i="1" dirty="0"/>
              <a:t>is-a</a:t>
            </a:r>
            <a:r>
              <a:rPr lang="en-US" sz="2000" dirty="0"/>
              <a:t> relationship:</a:t>
            </a:r>
          </a:p>
          <a:p>
            <a:pPr algn="l" rtl="0"/>
            <a:r>
              <a:rPr lang="en-US" sz="2000" dirty="0"/>
              <a:t>For example - a mustang is-a car.</a:t>
            </a:r>
          </a:p>
          <a:p>
            <a:pPr algn="l" rtl="0">
              <a:spcBef>
                <a:spcPts val="1125"/>
              </a:spcBef>
            </a:pPr>
            <a:r>
              <a:rPr lang="en-GB" sz="2000" dirty="0" smtClean="0">
                <a:solidFill>
                  <a:srgbClr val="000000"/>
                </a:solidFill>
              </a:rPr>
              <a:t>Inheritance </a:t>
            </a:r>
            <a:r>
              <a:rPr lang="en-GB" sz="2000" dirty="0">
                <a:solidFill>
                  <a:srgbClr val="000000"/>
                </a:solidFill>
              </a:rPr>
              <a:t>lets us create new classes from existing classes. </a:t>
            </a:r>
            <a:endParaRPr lang="en-GB" sz="2000" dirty="0" smtClean="0">
              <a:solidFill>
                <a:srgbClr val="000000"/>
              </a:solidFill>
            </a:endParaRPr>
          </a:p>
          <a:p>
            <a:pPr lvl="1" algn="l" rtl="0">
              <a:spcBef>
                <a:spcPts val="1125"/>
              </a:spcBef>
            </a:pPr>
            <a:r>
              <a:rPr lang="en-GB" sz="1800" dirty="0" smtClean="0">
                <a:solidFill>
                  <a:srgbClr val="000000"/>
                </a:solidFill>
              </a:rPr>
              <a:t>The </a:t>
            </a:r>
            <a:r>
              <a:rPr lang="en-GB" sz="1800" dirty="0">
                <a:solidFill>
                  <a:srgbClr val="000000"/>
                </a:solidFill>
              </a:rPr>
              <a:t>new classes that we create from the existing classes are called the </a:t>
            </a:r>
            <a:r>
              <a:rPr lang="en-GB" sz="1800" b="1" dirty="0">
                <a:solidFill>
                  <a:srgbClr val="000000"/>
                </a:solidFill>
              </a:rPr>
              <a:t>derived classes</a:t>
            </a:r>
            <a:r>
              <a:rPr lang="en-GB" sz="1800" dirty="0">
                <a:solidFill>
                  <a:srgbClr val="000000"/>
                </a:solidFill>
              </a:rPr>
              <a:t>; </a:t>
            </a:r>
            <a:r>
              <a:rPr lang="en-US" sz="1800" dirty="0"/>
              <a:t>.  Is also referred to as the </a:t>
            </a:r>
            <a:r>
              <a:rPr lang="en-US" sz="1800" i="1" dirty="0"/>
              <a:t>subclass</a:t>
            </a:r>
            <a:r>
              <a:rPr lang="en-US" sz="1800" dirty="0"/>
              <a:t>.</a:t>
            </a:r>
            <a:endParaRPr lang="en-GB" sz="1800" dirty="0">
              <a:solidFill>
                <a:srgbClr val="000000"/>
              </a:solidFill>
            </a:endParaRPr>
          </a:p>
          <a:p>
            <a:pPr lvl="1" algn="l" rtl="0">
              <a:spcBef>
                <a:spcPts val="1125"/>
              </a:spcBef>
            </a:pPr>
            <a:r>
              <a:rPr lang="en-GB" sz="1800" dirty="0" smtClean="0">
                <a:solidFill>
                  <a:srgbClr val="000000"/>
                </a:solidFill>
              </a:rPr>
              <a:t>the </a:t>
            </a:r>
            <a:r>
              <a:rPr lang="en-GB" sz="1800" dirty="0">
                <a:solidFill>
                  <a:srgbClr val="000000"/>
                </a:solidFill>
              </a:rPr>
              <a:t>existing classes are called the </a:t>
            </a:r>
            <a:r>
              <a:rPr lang="en-GB" sz="1800" b="1" dirty="0">
                <a:solidFill>
                  <a:srgbClr val="000000"/>
                </a:solidFill>
              </a:rPr>
              <a:t>base classes</a:t>
            </a:r>
            <a:r>
              <a:rPr lang="en-GB" sz="1800" dirty="0" smtClean="0">
                <a:solidFill>
                  <a:srgbClr val="000000"/>
                </a:solidFill>
              </a:rPr>
              <a:t>. </a:t>
            </a:r>
            <a:r>
              <a:rPr lang="en-US" sz="1800" dirty="0"/>
              <a:t>Is also called the </a:t>
            </a:r>
            <a:r>
              <a:rPr lang="en-US" sz="1800" i="1" dirty="0"/>
              <a:t>superclass</a:t>
            </a:r>
            <a:r>
              <a:rPr lang="en-US" sz="1800" dirty="0"/>
              <a:t>.</a:t>
            </a:r>
            <a:endParaRPr lang="en-GB" sz="1800" dirty="0" smtClean="0">
              <a:solidFill>
                <a:srgbClr val="000000"/>
              </a:solidFill>
            </a:endParaRPr>
          </a:p>
          <a:p>
            <a:pPr lvl="1" algn="l" rtl="0">
              <a:spcBef>
                <a:spcPts val="1125"/>
              </a:spcBef>
            </a:pPr>
            <a:r>
              <a:rPr lang="en-GB" sz="1800" dirty="0" smtClean="0">
                <a:solidFill>
                  <a:srgbClr val="000000"/>
                </a:solidFill>
              </a:rPr>
              <a:t> </a:t>
            </a:r>
            <a:r>
              <a:rPr lang="en-GB" sz="1800" dirty="0">
                <a:solidFill>
                  <a:srgbClr val="000000"/>
                </a:solidFill>
              </a:rPr>
              <a:t>The derived classes inherit the properties of the base classes</a:t>
            </a:r>
            <a:r>
              <a:rPr lang="en-GB" sz="1800" dirty="0" smtClean="0">
                <a:solidFill>
                  <a:srgbClr val="000000"/>
                </a:solidFill>
              </a:rPr>
              <a:t>.</a:t>
            </a:r>
          </a:p>
          <a:p>
            <a:pPr algn="l" rtl="0">
              <a:spcBef>
                <a:spcPts val="1125"/>
              </a:spcBef>
            </a:pPr>
            <a:r>
              <a:rPr lang="en-GB" sz="2000" dirty="0" smtClean="0">
                <a:solidFill>
                  <a:srgbClr val="000000"/>
                </a:solidFill>
              </a:rPr>
              <a:t>Each derived class, in turn, becomes a base class for a future derived class.</a:t>
            </a:r>
          </a:p>
          <a:p>
            <a:pPr algn="l" rtl="0">
              <a:spcBef>
                <a:spcPts val="1125"/>
              </a:spcBef>
            </a:pPr>
            <a:r>
              <a:rPr lang="en-GB" sz="2000" dirty="0" smtClean="0">
                <a:solidFill>
                  <a:srgbClr val="000000"/>
                </a:solidFill>
              </a:rPr>
              <a:t>A </a:t>
            </a:r>
            <a:r>
              <a:rPr lang="en-GB" sz="2000" dirty="0">
                <a:solidFill>
                  <a:srgbClr val="000000"/>
                </a:solidFill>
              </a:rPr>
              <a:t>derived class can redefine the member functions of a base class, but this redefinition applies only to the objects of the derived class</a:t>
            </a:r>
            <a:r>
              <a:rPr lang="en-GB" sz="2000" dirty="0" smtClean="0">
                <a:solidFill>
                  <a:srgbClr val="000000"/>
                </a:solidFill>
              </a:rPr>
              <a:t>.</a:t>
            </a:r>
          </a:p>
          <a:p>
            <a:pPr algn="l" rtl="0">
              <a:spcBef>
                <a:spcPts val="1125"/>
              </a:spcBef>
            </a:pPr>
            <a:endParaRPr lang="en-GB" sz="2000" dirty="0"/>
          </a:p>
        </p:txBody>
      </p:sp>
    </p:spTree>
    <p:extLst>
      <p:ext uri="{BB962C8B-B14F-4D97-AF65-F5344CB8AC3E}">
        <p14:creationId xmlns="" xmlns:p14="http://schemas.microsoft.com/office/powerpoint/2010/main" val="3748780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 rtl="0"/>
            <a:r>
              <a:rPr lang="en-US"/>
              <a:t>Hierarchical Inheritance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1981200"/>
            <a:ext cx="7772400" cy="4419600"/>
          </a:xfrm>
        </p:spPr>
        <p:txBody>
          <a:bodyPr/>
          <a:lstStyle/>
          <a:p>
            <a:pPr algn="l" rtl="0"/>
            <a:r>
              <a:rPr lang="en-US" dirty="0"/>
              <a:t>Inheritance is hierarchical:</a:t>
            </a:r>
          </a:p>
          <a:p>
            <a:pPr lvl="1" algn="l" rtl="0"/>
            <a:r>
              <a:rPr lang="en-US" dirty="0"/>
              <a:t>A derived class can also act as a base class to a lower-level derived class.</a:t>
            </a:r>
          </a:p>
          <a:p>
            <a:pPr lvl="1" algn="l" rtl="0"/>
            <a:r>
              <a:rPr lang="en-US" dirty="0"/>
              <a:t> The higher the class in the hierarchy, the more general information it contains.</a:t>
            </a:r>
          </a:p>
          <a:p>
            <a:pPr lvl="1" algn="l" rtl="0"/>
            <a:r>
              <a:rPr lang="en-US" dirty="0"/>
              <a:t>The lower the class in the hierarchy, the more specific information it contains.</a:t>
            </a:r>
          </a:p>
          <a:p>
            <a:pPr algn="l" rtl="0"/>
            <a:r>
              <a:rPr lang="en-US" sz="3200" dirty="0">
                <a:solidFill>
                  <a:schemeClr val="accent4"/>
                </a:solidFill>
              </a:rPr>
              <a:t>Attributes in a derived class overwrite the same ones in a base class.</a:t>
            </a:r>
          </a:p>
        </p:txBody>
      </p:sp>
    </p:spTree>
    <p:extLst>
      <p:ext uri="{BB962C8B-B14F-4D97-AF65-F5344CB8AC3E}">
        <p14:creationId xmlns="" xmlns:p14="http://schemas.microsoft.com/office/powerpoint/2010/main" val="9597987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476672"/>
            <a:ext cx="8229600" cy="1066800"/>
          </a:xfrm>
        </p:spPr>
        <p:txBody>
          <a:bodyPr/>
          <a:lstStyle/>
          <a:p>
            <a:pPr algn="l" rtl="0"/>
            <a:r>
              <a:rPr lang="en-US" dirty="0"/>
              <a:t>Hierarchical Inheritance</a:t>
            </a:r>
          </a:p>
        </p:txBody>
      </p:sp>
      <p:pic>
        <p:nvPicPr>
          <p:cNvPr id="59394" name="Picture 2" descr="http://t3.gstatic.com/images?q=tbn:ANd9GcR-JTet26EIUiLxiWAYXu5Q2x9XksulcvYV58uZuA_QzGSi6l21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1556792"/>
            <a:ext cx="5693618" cy="437269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9597987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476672"/>
            <a:ext cx="8229600" cy="1066800"/>
          </a:xfrm>
        </p:spPr>
        <p:txBody>
          <a:bodyPr/>
          <a:lstStyle/>
          <a:p>
            <a:pPr algn="l" rtl="0"/>
            <a:r>
              <a:rPr lang="en-US" dirty="0"/>
              <a:t>Hierarchical Inheritance</a:t>
            </a:r>
          </a:p>
        </p:txBody>
      </p:sp>
      <p:pic>
        <p:nvPicPr>
          <p:cNvPr id="58370" name="Picture 2" descr="http://www.downloadfreetutorial.com/wp-content/uploads/2013/01/inheritance-hier-300x25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1772816"/>
            <a:ext cx="4945732" cy="412144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9597987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 rtl="0"/>
            <a:r>
              <a:rPr lang="en-US" dirty="0"/>
              <a:t>Hierarchical Inheritance</a:t>
            </a:r>
          </a:p>
        </p:txBody>
      </p:sp>
      <p:sp>
        <p:nvSpPr>
          <p:cNvPr id="7171" name="Rectangle 3"/>
          <p:cNvSpPr>
            <a:spLocks noChangeArrowheads="1"/>
          </p:cNvSpPr>
          <p:nvPr/>
        </p:nvSpPr>
        <p:spPr bwMode="auto">
          <a:xfrm>
            <a:off x="3848100" y="2362200"/>
            <a:ext cx="1905000" cy="609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dirty="0" smtClean="0"/>
              <a:t>vehicle</a:t>
            </a:r>
            <a:endParaRPr lang="en-US" dirty="0"/>
          </a:p>
        </p:txBody>
      </p:sp>
      <p:sp>
        <p:nvSpPr>
          <p:cNvPr id="7173" name="Rectangle 5"/>
          <p:cNvSpPr>
            <a:spLocks noChangeArrowheads="1"/>
          </p:cNvSpPr>
          <p:nvPr/>
        </p:nvSpPr>
        <p:spPr bwMode="auto">
          <a:xfrm>
            <a:off x="6012160" y="3717032"/>
            <a:ext cx="1905000" cy="609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dirty="0" smtClean="0"/>
              <a:t>Water vehicle</a:t>
            </a:r>
            <a:endParaRPr lang="en-US" dirty="0"/>
          </a:p>
        </p:txBody>
      </p:sp>
      <p:sp>
        <p:nvSpPr>
          <p:cNvPr id="7174" name="Rectangle 6"/>
          <p:cNvSpPr>
            <a:spLocks noChangeArrowheads="1"/>
          </p:cNvSpPr>
          <p:nvPr/>
        </p:nvSpPr>
        <p:spPr bwMode="auto">
          <a:xfrm>
            <a:off x="4860032" y="5085184"/>
            <a:ext cx="1905000" cy="609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dirty="0" smtClean="0"/>
              <a:t>boat</a:t>
            </a:r>
            <a:endParaRPr lang="en-US" dirty="0"/>
          </a:p>
        </p:txBody>
      </p:sp>
      <p:sp>
        <p:nvSpPr>
          <p:cNvPr id="7175" name="Rectangle 7"/>
          <p:cNvSpPr>
            <a:spLocks noChangeArrowheads="1"/>
          </p:cNvSpPr>
          <p:nvPr/>
        </p:nvSpPr>
        <p:spPr bwMode="auto">
          <a:xfrm>
            <a:off x="1447800" y="3733800"/>
            <a:ext cx="1905000" cy="609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dirty="0" smtClean="0"/>
              <a:t>Land vehicle</a:t>
            </a:r>
            <a:endParaRPr lang="en-US" dirty="0"/>
          </a:p>
        </p:txBody>
      </p:sp>
      <p:sp>
        <p:nvSpPr>
          <p:cNvPr id="7176" name="Rectangle 8"/>
          <p:cNvSpPr>
            <a:spLocks noChangeArrowheads="1"/>
          </p:cNvSpPr>
          <p:nvPr/>
        </p:nvSpPr>
        <p:spPr bwMode="auto">
          <a:xfrm>
            <a:off x="251520" y="5085184"/>
            <a:ext cx="1905000" cy="609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dirty="0" smtClean="0"/>
              <a:t>car</a:t>
            </a:r>
            <a:endParaRPr lang="en-US" dirty="0"/>
          </a:p>
        </p:txBody>
      </p:sp>
      <p:sp>
        <p:nvSpPr>
          <p:cNvPr id="7178" name="Rectangle 10"/>
          <p:cNvSpPr>
            <a:spLocks noChangeArrowheads="1"/>
          </p:cNvSpPr>
          <p:nvPr/>
        </p:nvSpPr>
        <p:spPr bwMode="auto">
          <a:xfrm>
            <a:off x="7239000" y="5085184"/>
            <a:ext cx="1905000" cy="609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dirty="0" smtClean="0"/>
              <a:t>submarine</a:t>
            </a:r>
            <a:endParaRPr lang="en-US" dirty="0"/>
          </a:p>
        </p:txBody>
      </p:sp>
      <p:sp>
        <p:nvSpPr>
          <p:cNvPr id="7179" name="Line 11"/>
          <p:cNvSpPr>
            <a:spLocks noChangeShapeType="1"/>
          </p:cNvSpPr>
          <p:nvPr/>
        </p:nvSpPr>
        <p:spPr bwMode="auto">
          <a:xfrm flipV="1">
            <a:off x="1259632" y="4365104"/>
            <a:ext cx="648072" cy="72008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7180" name="Line 12"/>
          <p:cNvSpPr>
            <a:spLocks noChangeShapeType="1"/>
          </p:cNvSpPr>
          <p:nvPr/>
        </p:nvSpPr>
        <p:spPr bwMode="auto">
          <a:xfrm flipV="1">
            <a:off x="2286000" y="2971800"/>
            <a:ext cx="198120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7181" name="Line 13"/>
          <p:cNvSpPr>
            <a:spLocks noChangeShapeType="1"/>
          </p:cNvSpPr>
          <p:nvPr/>
        </p:nvSpPr>
        <p:spPr bwMode="auto">
          <a:xfrm flipV="1">
            <a:off x="6228184" y="4293096"/>
            <a:ext cx="576064" cy="83400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7182" name="Line 14"/>
          <p:cNvSpPr>
            <a:spLocks noChangeShapeType="1"/>
          </p:cNvSpPr>
          <p:nvPr/>
        </p:nvSpPr>
        <p:spPr bwMode="auto">
          <a:xfrm flipH="1" flipV="1">
            <a:off x="7524328" y="4365104"/>
            <a:ext cx="504056" cy="72008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7183" name="Line 15"/>
          <p:cNvSpPr>
            <a:spLocks noChangeShapeType="1"/>
          </p:cNvSpPr>
          <p:nvPr/>
        </p:nvSpPr>
        <p:spPr bwMode="auto">
          <a:xfrm flipH="1" flipV="1">
            <a:off x="5508104" y="2996952"/>
            <a:ext cx="1224136" cy="72008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7186" name="Text Box 18"/>
          <p:cNvSpPr txBox="1">
            <a:spLocks noChangeArrowheads="1"/>
          </p:cNvSpPr>
          <p:nvPr/>
        </p:nvSpPr>
        <p:spPr bwMode="auto">
          <a:xfrm>
            <a:off x="4427984" y="3212976"/>
            <a:ext cx="6238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dirty="0"/>
              <a:t>is-a</a:t>
            </a:r>
          </a:p>
        </p:txBody>
      </p:sp>
      <p:sp>
        <p:nvSpPr>
          <p:cNvPr id="7188" name="Text Box 20"/>
          <p:cNvSpPr txBox="1">
            <a:spLocks noChangeArrowheads="1"/>
          </p:cNvSpPr>
          <p:nvPr/>
        </p:nvSpPr>
        <p:spPr bwMode="auto">
          <a:xfrm>
            <a:off x="2051720" y="4509120"/>
            <a:ext cx="6238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dirty="0"/>
              <a:t>is-a</a:t>
            </a:r>
          </a:p>
        </p:txBody>
      </p:sp>
      <p:sp>
        <p:nvSpPr>
          <p:cNvPr id="7190" name="Text Box 22"/>
          <p:cNvSpPr txBox="1">
            <a:spLocks noChangeArrowheads="1"/>
          </p:cNvSpPr>
          <p:nvPr/>
        </p:nvSpPr>
        <p:spPr bwMode="auto">
          <a:xfrm>
            <a:off x="6804248" y="4581128"/>
            <a:ext cx="6238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dirty="0"/>
              <a:t>is-a</a:t>
            </a:r>
          </a:p>
        </p:txBody>
      </p:sp>
      <p:sp>
        <p:nvSpPr>
          <p:cNvPr id="23" name="Rectangle 8"/>
          <p:cNvSpPr>
            <a:spLocks noChangeArrowheads="1"/>
          </p:cNvSpPr>
          <p:nvPr/>
        </p:nvSpPr>
        <p:spPr bwMode="auto">
          <a:xfrm>
            <a:off x="2555776" y="5157192"/>
            <a:ext cx="1905000" cy="609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dirty="0" smtClean="0"/>
              <a:t>bicycle</a:t>
            </a:r>
            <a:endParaRPr lang="en-US" dirty="0"/>
          </a:p>
        </p:txBody>
      </p:sp>
      <p:sp>
        <p:nvSpPr>
          <p:cNvPr id="24" name="Line 14"/>
          <p:cNvSpPr>
            <a:spLocks noChangeShapeType="1"/>
          </p:cNvSpPr>
          <p:nvPr/>
        </p:nvSpPr>
        <p:spPr bwMode="auto">
          <a:xfrm flipH="1" flipV="1">
            <a:off x="2987824" y="4365104"/>
            <a:ext cx="504056" cy="72008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39742096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 rtl="0"/>
            <a:r>
              <a:rPr lang="en-GB" dirty="0">
                <a:solidFill>
                  <a:srgbClr val="000000"/>
                </a:solidFill>
              </a:rPr>
              <a:t>class </a:t>
            </a:r>
            <a:r>
              <a:rPr lang="en-GB" dirty="0" smtClean="0">
                <a:solidFill>
                  <a:srgbClr val="000000"/>
                </a:solidFill>
              </a:rPr>
              <a:t>inheritance definition: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0" y="2204864"/>
            <a:ext cx="9144000" cy="2448272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82296" indent="0" algn="l" rtl="0">
              <a:spcBef>
                <a:spcPts val="1125"/>
              </a:spcBef>
              <a:buClrTx/>
              <a:buNone/>
              <a:defRPr/>
            </a:pPr>
            <a:r>
              <a:rPr lang="en-GB" dirty="0">
                <a:solidFill>
                  <a:srgbClr val="333399"/>
                </a:solidFill>
              </a:rPr>
              <a:t>class</a:t>
            </a:r>
            <a:r>
              <a:rPr lang="en-GB" dirty="0">
                <a:solidFill>
                  <a:srgbClr val="000000"/>
                </a:solidFill>
              </a:rPr>
              <a:t> </a:t>
            </a:r>
            <a:r>
              <a:rPr lang="en-GB" sz="2800" dirty="0" err="1" smtClean="0">
                <a:solidFill>
                  <a:srgbClr val="000000"/>
                </a:solidFill>
              </a:rPr>
              <a:t>Derived_Class_name</a:t>
            </a:r>
            <a:r>
              <a:rPr lang="en-GB" sz="2800" dirty="0" smtClean="0">
                <a:solidFill>
                  <a:srgbClr val="000000"/>
                </a:solidFill>
              </a:rPr>
              <a:t>:  </a:t>
            </a:r>
            <a:r>
              <a:rPr lang="en-GB" sz="2800" dirty="0" err="1" smtClean="0">
                <a:solidFill>
                  <a:srgbClr val="000000"/>
                </a:solidFill>
              </a:rPr>
              <a:t>accessId</a:t>
            </a:r>
            <a:r>
              <a:rPr lang="en-GB" sz="2800" dirty="0" smtClean="0">
                <a:solidFill>
                  <a:srgbClr val="000000"/>
                </a:solidFill>
              </a:rPr>
              <a:t> </a:t>
            </a:r>
            <a:r>
              <a:rPr lang="en-GB" sz="2800" dirty="0" err="1" smtClean="0">
                <a:solidFill>
                  <a:srgbClr val="000000"/>
                </a:solidFill>
              </a:rPr>
              <a:t>Base_Class_name</a:t>
            </a:r>
            <a:endParaRPr lang="en-GB" sz="2800" dirty="0">
              <a:solidFill>
                <a:srgbClr val="000000"/>
              </a:solidFill>
            </a:endParaRPr>
          </a:p>
          <a:p>
            <a:pPr marL="82296" indent="0" algn="l" rtl="0">
              <a:spcBef>
                <a:spcPts val="1125"/>
              </a:spcBef>
              <a:buClrTx/>
              <a:buNone/>
              <a:defRPr/>
            </a:pPr>
            <a:r>
              <a:rPr lang="en-GB" dirty="0">
                <a:solidFill>
                  <a:srgbClr val="000000"/>
                </a:solidFill>
              </a:rPr>
              <a:t>	{</a:t>
            </a:r>
          </a:p>
          <a:p>
            <a:pPr marL="82296" indent="0" algn="l" rtl="0">
              <a:spcBef>
                <a:spcPts val="1125"/>
              </a:spcBef>
              <a:buClrTx/>
              <a:buNone/>
              <a:defRPr/>
            </a:pPr>
            <a:r>
              <a:rPr lang="en-GB" dirty="0">
                <a:solidFill>
                  <a:srgbClr val="000000"/>
                </a:solidFill>
              </a:rPr>
              <a:t>		</a:t>
            </a:r>
            <a:r>
              <a:rPr lang="en-GB" dirty="0" err="1">
                <a:solidFill>
                  <a:srgbClr val="000000"/>
                </a:solidFill>
              </a:rPr>
              <a:t>DClassMembersList</a:t>
            </a:r>
            <a:endParaRPr lang="en-GB" dirty="0">
              <a:solidFill>
                <a:srgbClr val="000000"/>
              </a:solidFill>
            </a:endParaRPr>
          </a:p>
          <a:p>
            <a:pPr marL="82296" indent="0" algn="l" rtl="0">
              <a:spcBef>
                <a:spcPts val="1125"/>
              </a:spcBef>
              <a:buClrTx/>
              <a:buNone/>
              <a:defRPr/>
            </a:pPr>
            <a:r>
              <a:rPr lang="en-GB" dirty="0">
                <a:solidFill>
                  <a:srgbClr val="000000"/>
                </a:solidFill>
              </a:rPr>
              <a:t>	};</a:t>
            </a:r>
            <a:endParaRPr lang="ar-SA" dirty="0">
              <a:solidFill>
                <a:srgbClr val="000000"/>
              </a:solidFill>
            </a:endParaRPr>
          </a:p>
          <a:p>
            <a:pPr algn="l" rtl="0"/>
            <a:endParaRPr lang="en-GB" dirty="0"/>
          </a:p>
        </p:txBody>
      </p:sp>
      <p:sp>
        <p:nvSpPr>
          <p:cNvPr id="10" name="Rectangle 9"/>
          <p:cNvSpPr/>
          <p:nvPr/>
        </p:nvSpPr>
        <p:spPr>
          <a:xfrm>
            <a:off x="467544" y="4797152"/>
            <a:ext cx="8584401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GB" sz="2400" b="1" dirty="0" err="1" smtClean="0">
                <a:solidFill>
                  <a:srgbClr val="000000"/>
                </a:solidFill>
              </a:rPr>
              <a:t>accessId</a:t>
            </a:r>
            <a:r>
              <a:rPr lang="en-GB" sz="2400" dirty="0" smtClean="0">
                <a:solidFill>
                  <a:srgbClr val="000000"/>
                </a:solidFill>
              </a:rPr>
              <a:t> define how can the derived class access</a:t>
            </a:r>
          </a:p>
          <a:p>
            <a:pPr marL="285750" indent="-285750"/>
            <a:r>
              <a:rPr lang="en-GB" sz="2400" dirty="0" smtClean="0">
                <a:solidFill>
                  <a:srgbClr val="000000"/>
                </a:solidFill>
              </a:rPr>
              <a:t> the Base class members 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sz="2400" dirty="0" smtClean="0">
                <a:solidFill>
                  <a:srgbClr val="000000"/>
                </a:solidFill>
              </a:rPr>
              <a:t>Access identifier can be either public, protected  and privet. </a:t>
            </a:r>
            <a:endParaRPr lang="en-GB" sz="2400" dirty="0"/>
          </a:p>
        </p:txBody>
      </p:sp>
    </p:spTree>
    <p:extLst>
      <p:ext uri="{BB962C8B-B14F-4D97-AF65-F5344CB8AC3E}">
        <p14:creationId xmlns="" xmlns:p14="http://schemas.microsoft.com/office/powerpoint/2010/main" val="41769478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692696"/>
            <a:ext cx="8229600" cy="1066800"/>
          </a:xfrm>
        </p:spPr>
        <p:txBody>
          <a:bodyPr>
            <a:noAutofit/>
          </a:bodyPr>
          <a:lstStyle/>
          <a:p>
            <a:pPr algn="l" rtl="0"/>
            <a:r>
              <a:rPr lang="en-US" sz="3200" b="1" dirty="0" smtClean="0"/>
              <a:t>Reviewing public, protected, and private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l" rtl="0"/>
            <a:r>
              <a:rPr lang="en-US" dirty="0"/>
              <a:t>When a class member is declared </a:t>
            </a:r>
            <a:r>
              <a:rPr lang="en-US" dirty="0" smtClean="0"/>
              <a:t>:</a:t>
            </a:r>
          </a:p>
          <a:p>
            <a:pPr lvl="1" algn="l" rtl="0"/>
            <a:r>
              <a:rPr lang="en-US" dirty="0" smtClean="0"/>
              <a:t>as </a:t>
            </a:r>
            <a:r>
              <a:rPr lang="en-US" b="1" dirty="0"/>
              <a:t>public, </a:t>
            </a:r>
            <a:r>
              <a:rPr lang="en-US" dirty="0"/>
              <a:t>it can be accessed by any other part of a program. </a:t>
            </a:r>
            <a:endParaRPr lang="en-US" dirty="0" smtClean="0"/>
          </a:p>
          <a:p>
            <a:pPr lvl="1" algn="l" rtl="0"/>
            <a:endParaRPr lang="en-US" dirty="0"/>
          </a:p>
          <a:p>
            <a:pPr lvl="1" algn="l" rtl="0"/>
            <a:r>
              <a:rPr lang="en-US" dirty="0" smtClean="0"/>
              <a:t>as </a:t>
            </a:r>
            <a:r>
              <a:rPr lang="en-US" b="1" dirty="0"/>
              <a:t>private, </a:t>
            </a:r>
            <a:r>
              <a:rPr lang="en-US" dirty="0"/>
              <a:t>it can be accesses only by members of its class. </a:t>
            </a:r>
            <a:endParaRPr lang="en-US" dirty="0" smtClean="0"/>
          </a:p>
          <a:p>
            <a:pPr lvl="2" algn="l" rtl="0"/>
            <a:r>
              <a:rPr lang="en-US" dirty="0" smtClean="0"/>
              <a:t>Further</a:t>
            </a:r>
            <a:r>
              <a:rPr lang="en-US" dirty="0"/>
              <a:t>, derived classes do not have access to private base class members. </a:t>
            </a:r>
          </a:p>
          <a:p>
            <a:pPr lvl="1" algn="l" rtl="0"/>
            <a:endParaRPr lang="en-US" dirty="0" smtClean="0"/>
          </a:p>
          <a:p>
            <a:pPr lvl="1" algn="l" rtl="0"/>
            <a:r>
              <a:rPr lang="en-US" dirty="0" smtClean="0"/>
              <a:t>as </a:t>
            </a:r>
            <a:r>
              <a:rPr lang="en-US" b="1" dirty="0"/>
              <a:t>protected, </a:t>
            </a:r>
            <a:r>
              <a:rPr lang="en-US" dirty="0"/>
              <a:t>it </a:t>
            </a:r>
            <a:r>
              <a:rPr lang="en-US" dirty="0" smtClean="0"/>
              <a:t>can </a:t>
            </a:r>
            <a:r>
              <a:rPr lang="en-US" dirty="0"/>
              <a:t>be accessed only by members of its class. </a:t>
            </a:r>
            <a:endParaRPr lang="en-US" dirty="0" smtClean="0"/>
          </a:p>
          <a:p>
            <a:pPr lvl="2" algn="l" rtl="0"/>
            <a:r>
              <a:rPr lang="en-US" dirty="0" smtClean="0"/>
              <a:t>However</a:t>
            </a:r>
            <a:r>
              <a:rPr lang="en-US" dirty="0"/>
              <a:t>, derived classes also have access to protected base class members. </a:t>
            </a:r>
            <a:endParaRPr lang="en-US" dirty="0" smtClean="0"/>
          </a:p>
          <a:p>
            <a:pPr lvl="2" algn="l" rtl="0"/>
            <a:r>
              <a:rPr lang="en-US" dirty="0" smtClean="0"/>
              <a:t>Thus</a:t>
            </a:r>
            <a:r>
              <a:rPr lang="en-US" dirty="0"/>
              <a:t>, </a:t>
            </a:r>
            <a:r>
              <a:rPr lang="en-US" b="1" dirty="0"/>
              <a:t>protected </a:t>
            </a:r>
            <a:r>
              <a:rPr lang="en-US" dirty="0"/>
              <a:t>allows a member </a:t>
            </a:r>
            <a:r>
              <a:rPr lang="en-US" dirty="0" smtClean="0"/>
              <a:t>to </a:t>
            </a:r>
            <a:r>
              <a:rPr lang="en-US" dirty="0"/>
              <a:t>be inherited, but to remain private within a class hierarchy.</a:t>
            </a:r>
            <a:endParaRPr lang="en-GB" dirty="0"/>
          </a:p>
          <a:p>
            <a:pPr algn="l" rtl="0"/>
            <a:endParaRPr lang="en-GB" dirty="0"/>
          </a:p>
        </p:txBody>
      </p:sp>
    </p:spTree>
    <p:extLst>
      <p:ext uri="{BB962C8B-B14F-4D97-AF65-F5344CB8AC3E}">
        <p14:creationId xmlns="" xmlns:p14="http://schemas.microsoft.com/office/powerpoint/2010/main" val="275880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32656"/>
            <a:ext cx="8229600" cy="1066800"/>
          </a:xfrm>
        </p:spPr>
        <p:txBody>
          <a:bodyPr/>
          <a:lstStyle/>
          <a:p>
            <a:pPr algn="l" rtl="0"/>
            <a:r>
              <a:rPr lang="en-GB" dirty="0" smtClean="0"/>
              <a:t>Cont..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5161760"/>
          </a:xfrm>
        </p:spPr>
        <p:txBody>
          <a:bodyPr>
            <a:normAutofit fontScale="92500" lnSpcReduction="20000"/>
          </a:bodyPr>
          <a:lstStyle/>
          <a:p>
            <a:pPr algn="l" rtl="0" hangingPunct="0"/>
            <a:r>
              <a:rPr lang="en-US" dirty="0"/>
              <a:t>When a base class is inherited by use </a:t>
            </a:r>
            <a:r>
              <a:rPr lang="en-US" dirty="0" smtClean="0"/>
              <a:t>of (</a:t>
            </a:r>
            <a:r>
              <a:rPr lang="en-GB" dirty="0" err="1" smtClean="0">
                <a:solidFill>
                  <a:srgbClr val="000000"/>
                </a:solidFill>
              </a:rPr>
              <a:t>accessId</a:t>
            </a:r>
            <a:r>
              <a:rPr lang="en-GB" dirty="0" smtClean="0">
                <a:solidFill>
                  <a:srgbClr val="000000"/>
                </a:solidFill>
              </a:rPr>
              <a:t> )</a:t>
            </a:r>
            <a:endParaRPr lang="en-US" dirty="0" smtClean="0"/>
          </a:p>
          <a:p>
            <a:pPr lvl="1" algn="l" rtl="0" hangingPunct="0"/>
            <a:r>
              <a:rPr lang="en-US" dirty="0" smtClean="0"/>
              <a:t> </a:t>
            </a:r>
            <a:r>
              <a:rPr lang="en-US" b="1" dirty="0"/>
              <a:t>public, </a:t>
            </a:r>
            <a:r>
              <a:rPr lang="en-US" b="1" dirty="0" smtClean="0"/>
              <a:t> (default)</a:t>
            </a:r>
          </a:p>
          <a:p>
            <a:pPr lvl="2" algn="l" rtl="0" hangingPunct="0"/>
            <a:r>
              <a:rPr lang="en-US" dirty="0" smtClean="0"/>
              <a:t>its </a:t>
            </a:r>
            <a:r>
              <a:rPr lang="en-US" dirty="0"/>
              <a:t>public members become public members of the derived </a:t>
            </a:r>
            <a:r>
              <a:rPr lang="en-US" dirty="0" smtClean="0"/>
              <a:t>class.</a:t>
            </a:r>
          </a:p>
          <a:p>
            <a:pPr lvl="2" algn="l" rtl="0" hangingPunct="0"/>
            <a:r>
              <a:rPr lang="en-US" dirty="0"/>
              <a:t>i</a:t>
            </a:r>
            <a:r>
              <a:rPr lang="en-US" dirty="0" smtClean="0"/>
              <a:t>ts </a:t>
            </a:r>
            <a:r>
              <a:rPr lang="en-US" dirty="0"/>
              <a:t>protected members become protected members of the derived class</a:t>
            </a:r>
            <a:r>
              <a:rPr lang="en-US" dirty="0" smtClean="0"/>
              <a:t>.</a:t>
            </a:r>
          </a:p>
          <a:p>
            <a:pPr lvl="2" algn="l" rtl="0" hangingPunct="0"/>
            <a:endParaRPr lang="en-GB" dirty="0"/>
          </a:p>
          <a:p>
            <a:pPr lvl="1" algn="l" rtl="0" hangingPunct="0"/>
            <a:r>
              <a:rPr lang="en-US" b="1" dirty="0" smtClean="0"/>
              <a:t>protected</a:t>
            </a:r>
            <a:r>
              <a:rPr lang="en-US" b="1" dirty="0"/>
              <a:t>, </a:t>
            </a:r>
            <a:r>
              <a:rPr lang="en-US" dirty="0"/>
              <a:t>its public and protected members become protected members of the derived class</a:t>
            </a:r>
            <a:r>
              <a:rPr lang="en-US" dirty="0" smtClean="0"/>
              <a:t>.</a:t>
            </a:r>
          </a:p>
          <a:p>
            <a:pPr lvl="1" algn="l" rtl="0" hangingPunct="0"/>
            <a:endParaRPr lang="en-GB" dirty="0"/>
          </a:p>
          <a:p>
            <a:pPr lvl="1" algn="l" rtl="0" hangingPunct="0"/>
            <a:r>
              <a:rPr lang="en-US" b="1" dirty="0" smtClean="0"/>
              <a:t>private</a:t>
            </a:r>
            <a:r>
              <a:rPr lang="en-US" b="1" dirty="0"/>
              <a:t>, </a:t>
            </a:r>
            <a:r>
              <a:rPr lang="en-US" dirty="0"/>
              <a:t>its public and protected members become private members of the derived class</a:t>
            </a:r>
            <a:r>
              <a:rPr lang="en-US" dirty="0" smtClean="0"/>
              <a:t>.</a:t>
            </a:r>
          </a:p>
          <a:p>
            <a:pPr lvl="1" algn="l" rtl="0" hangingPunct="0"/>
            <a:endParaRPr lang="en-GB" dirty="0"/>
          </a:p>
          <a:p>
            <a:pPr algn="l" rtl="0" hangingPunct="0"/>
            <a:r>
              <a:rPr lang="en-US" dirty="0"/>
              <a:t>In all cases, private members of a base class remain private to that base class</a:t>
            </a:r>
            <a:r>
              <a:rPr lang="en-US" dirty="0" smtClean="0"/>
              <a:t>.</a:t>
            </a:r>
            <a:endParaRPr lang="en-GB" dirty="0"/>
          </a:p>
        </p:txBody>
      </p:sp>
    </p:spTree>
    <p:extLst>
      <p:ext uri="{BB962C8B-B14F-4D97-AF65-F5344CB8AC3E}">
        <p14:creationId xmlns="" xmlns:p14="http://schemas.microsoft.com/office/powerpoint/2010/main" val="1956308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6594AD1C67AF545A5960EF5B4D34DFC" ma:contentTypeVersion="1" ma:contentTypeDescription="Create a new document." ma:contentTypeScope="" ma:versionID="158d98ff5f363f64d157ecf49ddff337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a447206dab0015f8b9f8924535193e8c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B4F7D0C1-DF7A-4A61-99C7-23F929989FE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190EE202-CC4B-425D-B100-7819B50BD08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3CC0F7D-5A6F-4AFC-8029-B41F904FE354}">
  <ds:schemaRefs>
    <ds:schemaRef ds:uri="http://schemas.microsoft.com/office/2006/metadata/properties"/>
    <ds:schemaRef ds:uri="http://schemas.microsoft.com/office/infopath/2007/PartnerControls"/>
    <ds:schemaRef ds:uri="http://schemas.microsoft.com/sharepoint/v3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2550</TotalTime>
  <Words>551</Words>
  <Application>Microsoft Office PowerPoint</Application>
  <PresentationFormat>On-screen Show (4:3)</PresentationFormat>
  <Paragraphs>180</Paragraphs>
  <Slides>14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Urban</vt:lpstr>
      <vt:lpstr>CS1201:  Programming Language 2</vt:lpstr>
      <vt:lpstr>Inheritance</vt:lpstr>
      <vt:lpstr>Hierarchical Inheritance</vt:lpstr>
      <vt:lpstr>Hierarchical Inheritance</vt:lpstr>
      <vt:lpstr>Hierarchical Inheritance</vt:lpstr>
      <vt:lpstr>Hierarchical Inheritance</vt:lpstr>
      <vt:lpstr>class inheritance definition:</vt:lpstr>
      <vt:lpstr>Reviewing public, protected, and private</vt:lpstr>
      <vt:lpstr>Cont..</vt:lpstr>
      <vt:lpstr>Inheritance and accessibility </vt:lpstr>
      <vt:lpstr>Example ( public access) </vt:lpstr>
      <vt:lpstr>Slide 12</vt:lpstr>
      <vt:lpstr>Example ( public access) </vt:lpstr>
      <vt:lpstr>Cont. Example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School</dc:creator>
  <cp:lastModifiedBy>Nouf</cp:lastModifiedBy>
  <cp:revision>82</cp:revision>
  <dcterms:created xsi:type="dcterms:W3CDTF">2012-02-10T18:18:13Z</dcterms:created>
  <dcterms:modified xsi:type="dcterms:W3CDTF">2013-10-07T17:00:13Z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0x01010006594AD1C67AF545A5960EF5B4D34DFC</vt:lpwstr>
  </property>
</Properties>
</file>