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28"/>
  </p:notesMasterIdLst>
  <p:sldIdLst>
    <p:sldId id="256" r:id="rId5"/>
    <p:sldId id="280" r:id="rId6"/>
    <p:sldId id="281" r:id="rId7"/>
    <p:sldId id="282" r:id="rId8"/>
    <p:sldId id="283" r:id="rId9"/>
    <p:sldId id="266" r:id="rId10"/>
    <p:sldId id="258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61" r:id="rId21"/>
    <p:sldId id="276" r:id="rId22"/>
    <p:sldId id="262" r:id="rId23"/>
    <p:sldId id="277" r:id="rId24"/>
    <p:sldId id="278" r:id="rId25"/>
    <p:sldId id="263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4595" autoAdjust="0"/>
  </p:normalViewPr>
  <p:slideViewPr>
    <p:cSldViewPr>
      <p:cViewPr>
        <p:scale>
          <a:sx n="70" d="100"/>
          <a:sy n="70" d="100"/>
        </p:scale>
        <p:origin x="-1176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930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 III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515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802489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protected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b="1" dirty="0" smtClean="0"/>
              <a:t> </a:t>
            </a:r>
            <a:r>
              <a:rPr lang="en-US" dirty="0" smtClean="0"/>
              <a:t>its public and protected members become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of the derived class.</a:t>
            </a:r>
          </a:p>
          <a:p>
            <a:pPr lvl="1" algn="l" rtl="0" hangingPunct="0"/>
            <a:endParaRPr lang="en-US" dirty="0" smtClean="0"/>
          </a:p>
          <a:p>
            <a:pPr lvl="1" algn="l" rtl="0" hangingPunct="0"/>
            <a:r>
              <a:rPr lang="en-GB" sz="2800" dirty="0" smtClean="0"/>
              <a:t>Example : using </a:t>
            </a:r>
            <a:r>
              <a:rPr lang="en-GB" sz="2800" dirty="0" smtClean="0">
                <a:solidFill>
                  <a:srgbClr val="FF0000"/>
                </a:solidFill>
              </a:rPr>
              <a:t>protected</a:t>
            </a:r>
            <a:r>
              <a:rPr lang="en-GB" sz="2800" dirty="0" smtClean="0"/>
              <a:t>  for inheritance of base class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56" y="692696"/>
            <a:ext cx="907734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28436" cy="392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7979264" cy="304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private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its public and protected members become private members of the derived class.</a:t>
            </a:r>
          </a:p>
          <a:p>
            <a:pPr lvl="1" algn="l" rtl="0" hangingPunct="0"/>
            <a:endParaRPr lang="en-GB" dirty="0" smtClean="0"/>
          </a:p>
          <a:p>
            <a:pPr algn="l" rtl="0" hangingPunct="0"/>
            <a:r>
              <a:rPr lang="en-US" dirty="0" smtClean="0"/>
              <a:t>In all cases, private members of a base class remain private to that base class.</a:t>
            </a:r>
            <a:endParaRPr lang="en-GB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573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	</a:t>
            </a:r>
            <a:r>
              <a:rPr lang="en-GB" sz="3600" dirty="0" smtClean="0">
                <a:solidFill>
                  <a:srgbClr val="FF0000"/>
                </a:solidFill>
              </a:rPr>
              <a:t>READ</a:t>
            </a:r>
            <a:endParaRPr lang="en-GB" sz="3600" b="1" dirty="0">
              <a:solidFill>
                <a:srgbClr val="FF0000"/>
              </a:solidFill>
            </a:endParaRP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17</a:t>
            </a:fld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7776864" cy="57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924001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6092716" cy="298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19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8496944" cy="557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069320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#include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&lt;</a:t>
            </a:r>
            <a:r>
              <a:rPr lang="en-GB" sz="1600" dirty="0" err="1">
                <a:solidFill>
                  <a:srgbClr val="C00000"/>
                </a:solidFill>
              </a:rPr>
              <a:t>iostream</a:t>
            </a:r>
            <a:r>
              <a:rPr lang="en-GB" sz="1600" dirty="0">
                <a:solidFill>
                  <a:srgbClr val="C00000"/>
                </a:solidFill>
              </a:rPr>
              <a:t>&gt;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using namespace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std</a:t>
            </a:r>
            <a:r>
              <a:rPr lang="en-GB" sz="1600" dirty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class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// base class</a:t>
            </a:r>
            <a:endParaRPr lang="en-GB" sz="1600" dirty="0">
              <a:solidFill>
                <a:srgbClr val="00B05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{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protected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length;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width;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public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en-US" sz="1600" dirty="0" smtClean="0"/>
              <a:t> {length = 0; </a:t>
            </a:r>
          </a:p>
          <a:p>
            <a:pPr algn="l" rtl="0">
              <a:buClrTx/>
              <a:buNone/>
            </a:pPr>
            <a:r>
              <a:rPr lang="en-US" sz="1600" dirty="0" smtClean="0"/>
              <a:t>    width = 0;}</a:t>
            </a:r>
            <a:endParaRPr lang="en-GB" sz="1600" dirty="0" smtClean="0"/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>
                <a:solidFill>
                  <a:srgbClr val="000000"/>
                </a:solidFill>
              </a:rPr>
              <a:t>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ClrTx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{</a:t>
            </a:r>
            <a:r>
              <a:rPr lang="en-US" sz="1600" dirty="0" err="1" smtClean="0"/>
              <a:t>setDimension</a:t>
            </a:r>
            <a:r>
              <a:rPr lang="en-US" sz="1600" dirty="0" smtClean="0"/>
              <a:t>( L , w); }</a:t>
            </a: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setDimension</a:t>
            </a:r>
            <a:r>
              <a:rPr lang="en-GB" sz="1600" dirty="0">
                <a:solidFill>
                  <a:srgbClr val="000000"/>
                </a:solidFill>
              </a:rPr>
              <a:t> 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None/>
            </a:pPr>
            <a:r>
              <a:rPr lang="en-US" sz="1600" dirty="0" smtClean="0"/>
              <a:t>{	if ( L &gt;= 0 )  length = L;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             length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if ( w &gt;= 0 )width= w;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	width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}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 </a:t>
            </a:r>
            <a:endParaRPr lang="en-GB" sz="1600" dirty="0" smtClean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83968" y="620688"/>
            <a:ext cx="4038600" cy="6010683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getLength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None/>
            </a:pPr>
            <a:r>
              <a:rPr lang="en-US" dirty="0" smtClean="0"/>
              <a:t>{	return length;}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getWidth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ClrTx/>
              <a:buNone/>
            </a:pPr>
            <a:r>
              <a:rPr lang="en-US" dirty="0" smtClean="0"/>
              <a:t> {	return width;}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area()</a:t>
            </a:r>
            <a:r>
              <a:rPr lang="en-US" dirty="0" smtClean="0"/>
              <a:t> </a:t>
            </a:r>
          </a:p>
          <a:p>
            <a:pPr algn="l" rtl="0">
              <a:buClrTx/>
              <a:buNone/>
            </a:pPr>
            <a:r>
              <a:rPr lang="en-US" dirty="0" smtClean="0"/>
              <a:t>{return length * width;}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perimeter()</a:t>
            </a:r>
          </a:p>
          <a:p>
            <a:pPr algn="l" rtl="0">
              <a:buClrTx/>
              <a:buNone/>
            </a:pPr>
            <a:r>
              <a:rPr lang="en-US" dirty="0" smtClean="0"/>
              <a:t> {	return 2 * ( length + width );}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print()</a:t>
            </a:r>
            <a:r>
              <a:rPr lang="en-US" dirty="0" smtClean="0"/>
              <a:t>{ 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&lt;&lt;"Length = "&lt;&lt; length &lt;&lt; " ; Width = " &lt;&lt; width;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};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11679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7200800" cy="517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069320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6606301" cy="3338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14438"/>
            <a:ext cx="7992888" cy="523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22348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/>
              <a:t>using protected member</a:t>
            </a:r>
            <a:endParaRPr lang="en-GB" sz="3600" b="1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6058167" cy="3812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22348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67544" y="620688"/>
            <a:ext cx="831641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rectangleType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//derived class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height;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~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setDimension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getHeight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area();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volume();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print();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 err="1" smtClean="0">
                <a:solidFill>
                  <a:srgbClr val="000000"/>
                </a:solidFill>
              </a:rPr>
              <a:t>boxType::boxType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B050"/>
                </a:solidFill>
              </a:rPr>
              <a:t>//constructor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{	height = 0 ;}</a:t>
            </a: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err="1" smtClean="0">
                <a:solidFill>
                  <a:srgbClr val="000000"/>
                </a:solidFill>
              </a:rPr>
              <a:t>boxType::boxType</a:t>
            </a:r>
            <a:r>
              <a:rPr lang="en-GB" sz="1600" dirty="0" smtClean="0">
                <a:solidFill>
                  <a:srgbClr val="000000"/>
                </a:solidFill>
              </a:rPr>
              <a:t>(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L,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w,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h)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{	</a:t>
            </a:r>
            <a:r>
              <a:rPr lang="en-GB" sz="1600" dirty="0" err="1" smtClean="0">
                <a:solidFill>
                  <a:srgbClr val="000000"/>
                </a:solidFill>
              </a:rPr>
              <a:t>setDimension</a:t>
            </a:r>
            <a:r>
              <a:rPr lang="en-GB" sz="1600" dirty="0" smtClean="0">
                <a:solidFill>
                  <a:srgbClr val="000000"/>
                </a:solidFill>
              </a:rPr>
              <a:t>( L, w, h);   }</a:t>
            </a: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333399"/>
              </a:solidFill>
            </a:endParaRPr>
          </a:p>
          <a:p>
            <a:pPr algn="l" rtl="0">
              <a:buClrTx/>
              <a:buNone/>
            </a:pPr>
            <a:r>
              <a:rPr lang="en-GB" sz="1600" dirty="0" err="1" smtClean="0">
                <a:solidFill>
                  <a:srgbClr val="000000"/>
                </a:solidFill>
              </a:rPr>
              <a:t>boxType::~boxType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r>
              <a:rPr lang="en-GB" sz="1600" dirty="0" smtClean="0">
                <a:solidFill>
                  <a:srgbClr val="000000"/>
                </a:solidFill>
              </a:rPr>
              <a:t>{}</a:t>
            </a:r>
            <a:endParaRPr lang="ar-SA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boxType::setDimension</a:t>
            </a:r>
            <a:r>
              <a:rPr lang="en-GB" sz="1600" dirty="0" smtClean="0">
                <a:solidFill>
                  <a:srgbClr val="000000"/>
                </a:solidFill>
              </a:rPr>
              <a:t>(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L,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w,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h)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{	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rectangleType::setDimension</a:t>
            </a:r>
            <a:r>
              <a:rPr lang="en-GB" sz="1600" dirty="0" smtClean="0">
                <a:solidFill>
                  <a:srgbClr val="000000"/>
                </a:solidFill>
              </a:rPr>
              <a:t>( L , w );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if</a:t>
            </a:r>
            <a:r>
              <a:rPr lang="en-GB" sz="1600" dirty="0" smtClean="0">
                <a:solidFill>
                  <a:srgbClr val="000000"/>
                </a:solidFill>
              </a:rPr>
              <a:t> ( h &gt;= 0)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r>
              <a:rPr lang="en-GB" sz="1600" dirty="0" smtClean="0">
                <a:solidFill>
                  <a:srgbClr val="000000"/>
                </a:solidFill>
              </a:rPr>
              <a:t> height = h;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else           </a:t>
            </a:r>
            <a:r>
              <a:rPr lang="en-GB" sz="1600" dirty="0" smtClean="0">
                <a:solidFill>
                  <a:srgbClr val="000000"/>
                </a:solidFill>
              </a:rPr>
              <a:t>height = 0;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}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boxType::getHeight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{	</a:t>
            </a:r>
            <a:r>
              <a:rPr lang="en-GB" sz="1600" dirty="0" smtClean="0">
                <a:solidFill>
                  <a:srgbClr val="0000FF"/>
                </a:solidFill>
              </a:rPr>
              <a:t>return</a:t>
            </a:r>
            <a:r>
              <a:rPr lang="en-GB" sz="1600" dirty="0" smtClean="0">
                <a:solidFill>
                  <a:srgbClr val="000000"/>
                </a:solidFill>
              </a:rPr>
              <a:t> height; }</a:t>
            </a: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000000"/>
              </a:solidFill>
            </a:endParaRPr>
          </a:p>
          <a:p>
            <a:pPr algn="l" rtl="0">
              <a:buClrTx/>
            </a:pPr>
            <a:endParaRPr lang="en-GB" sz="1600" dirty="0" smtClean="0">
              <a:solidFill>
                <a:srgbClr val="333399"/>
              </a:solidFill>
            </a:endParaRPr>
          </a:p>
          <a:p>
            <a:pPr algn="l" rtl="0">
              <a:buClrTx/>
              <a:buNone/>
            </a:pPr>
            <a:endParaRPr lang="en-GB" sz="1600" dirty="0">
              <a:solidFill>
                <a:srgbClr val="33339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99992" y="620688"/>
            <a:ext cx="4320480" cy="62373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boxType::area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  <a:r>
              <a:rPr lang="ar-SA" dirty="0" smtClean="0">
                <a:solidFill>
                  <a:srgbClr val="000000"/>
                </a:solidFill>
              </a:rPr>
              <a:t>‏</a:t>
            </a:r>
            <a:endParaRPr lang="en-US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{	</a:t>
            </a:r>
            <a:r>
              <a:rPr lang="en-GB" dirty="0" smtClean="0">
                <a:solidFill>
                  <a:srgbClr val="0000FF"/>
                </a:solidFill>
              </a:rPr>
              <a:t>return</a:t>
            </a:r>
            <a:r>
              <a:rPr lang="en-GB" dirty="0" smtClean="0">
                <a:solidFill>
                  <a:srgbClr val="000000"/>
                </a:solidFill>
              </a:rPr>
              <a:t> 2 * ( length * width + length * height + width * height );  }</a:t>
            </a:r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boxType::volume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  <a:r>
              <a:rPr lang="ar-SA" dirty="0" smtClean="0">
                <a:solidFill>
                  <a:srgbClr val="000000"/>
                </a:solidFill>
              </a:rPr>
              <a:t>‏</a:t>
            </a:r>
            <a:endParaRPr lang="en-US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{	</a:t>
            </a:r>
            <a:r>
              <a:rPr lang="en-GB" dirty="0" smtClean="0">
                <a:solidFill>
                  <a:srgbClr val="0000FF"/>
                </a:solidFill>
              </a:rPr>
              <a:t>return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rectangleType::area</a:t>
            </a:r>
            <a:r>
              <a:rPr lang="en-GB" dirty="0" smtClean="0">
                <a:solidFill>
                  <a:srgbClr val="000000"/>
                </a:solidFill>
              </a:rPr>
              <a:t>() * height;  }</a:t>
            </a:r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boxType::print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  <a:r>
              <a:rPr lang="ar-SA" dirty="0" smtClean="0">
                <a:solidFill>
                  <a:srgbClr val="000000"/>
                </a:solidFill>
              </a:rPr>
              <a:t>‏</a:t>
            </a:r>
            <a:endParaRPr lang="en-US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{	</a:t>
            </a:r>
            <a:r>
              <a:rPr lang="en-GB" dirty="0" err="1" smtClean="0">
                <a:solidFill>
                  <a:srgbClr val="000000"/>
                </a:solidFill>
              </a:rPr>
              <a:t>rectangleType::print</a:t>
            </a:r>
            <a:r>
              <a:rPr lang="en-GB" dirty="0" smtClean="0">
                <a:solidFill>
                  <a:srgbClr val="000000"/>
                </a:solidFill>
              </a:rPr>
              <a:t>();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 &lt;&lt;</a:t>
            </a:r>
            <a:r>
              <a:rPr lang="en-GB" dirty="0" smtClean="0">
                <a:solidFill>
                  <a:srgbClr val="C00000"/>
                </a:solidFill>
              </a:rPr>
              <a:t> " ; Height = "</a:t>
            </a:r>
            <a:r>
              <a:rPr lang="en-GB" dirty="0" smtClean="0">
                <a:solidFill>
                  <a:srgbClr val="000000"/>
                </a:solidFill>
              </a:rPr>
              <a:t> &lt;&lt; height;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</a:t>
            </a: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4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679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8352928" cy="5650643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GB" sz="1400" b="1" dirty="0" smtClean="0"/>
              <a:t>void main()‏</a:t>
            </a:r>
          </a:p>
          <a:p>
            <a:pPr algn="l" rtl="0">
              <a:buNone/>
            </a:pPr>
            <a:r>
              <a:rPr lang="en-GB" sz="1400" b="1" dirty="0" smtClean="0"/>
              <a:t>{</a:t>
            </a:r>
          </a:p>
          <a:p>
            <a:pPr algn="l" rtl="0">
              <a:buNone/>
            </a:pPr>
            <a:r>
              <a:rPr lang="en-GB" sz="1400" b="1" dirty="0" err="1" smtClean="0"/>
              <a:t>rectangleType</a:t>
            </a:r>
            <a:r>
              <a:rPr lang="en-GB" sz="1400" b="1" dirty="0" smtClean="0"/>
              <a:t> </a:t>
            </a:r>
            <a:r>
              <a:rPr lang="en-GB" sz="1400" b="1" dirty="0" smtClean="0"/>
              <a:t>myRectangle1;	</a:t>
            </a:r>
            <a:r>
              <a:rPr lang="en-GB" sz="1400" b="1" dirty="0" err="1" smtClean="0"/>
              <a:t>rectangleType</a:t>
            </a:r>
            <a:r>
              <a:rPr lang="en-GB" sz="1400" b="1" dirty="0" smtClean="0"/>
              <a:t> </a:t>
            </a:r>
            <a:r>
              <a:rPr lang="en-GB" sz="1400" b="1" dirty="0" smtClean="0"/>
              <a:t>myRectangle2(8, 6);</a:t>
            </a:r>
          </a:p>
          <a:p>
            <a:pPr algn="l" rtl="0">
              <a:buNone/>
            </a:pPr>
            <a:r>
              <a:rPr lang="en-GB" sz="1400" b="1" dirty="0" err="1" smtClean="0"/>
              <a:t>boxType</a:t>
            </a:r>
            <a:r>
              <a:rPr lang="en-GB" sz="1400" b="1" dirty="0" smtClean="0"/>
              <a:t> myBox1;	</a:t>
            </a:r>
            <a:r>
              <a:rPr lang="en-GB" sz="1400" b="1" dirty="0" err="1" smtClean="0"/>
              <a:t>boxType</a:t>
            </a:r>
            <a:r>
              <a:rPr lang="en-GB" sz="1400" b="1" dirty="0" smtClean="0"/>
              <a:t> </a:t>
            </a:r>
            <a:r>
              <a:rPr lang="en-GB" sz="1400" b="1" dirty="0" smtClean="0"/>
              <a:t>myBox2(10, 7, 3);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"\n myRectangle1: ";</a:t>
            </a:r>
          </a:p>
          <a:p>
            <a:pPr algn="l" rtl="0">
              <a:buNone/>
            </a:pPr>
            <a:r>
              <a:rPr lang="en-GB" sz="1400" b="1" dirty="0" smtClean="0"/>
              <a:t>myRectangle1.print();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</a:t>
            </a:r>
            <a:r>
              <a:rPr lang="en-GB" sz="1400" b="1" dirty="0" smtClean="0"/>
              <a:t>&lt;&lt; " Area of myRectangle1: " &lt;&lt; myRectangle1.area() &lt;&lt; </a:t>
            </a:r>
            <a:r>
              <a:rPr lang="en-GB" sz="1400" b="1" dirty="0" err="1" smtClean="0"/>
              <a:t>endl</a:t>
            </a:r>
            <a:r>
              <a:rPr lang="en-GB" sz="1400" b="1" dirty="0" smtClean="0"/>
              <a:t>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"\n myRectangle2: ";</a:t>
            </a:r>
          </a:p>
          <a:p>
            <a:pPr algn="l" rtl="0">
              <a:buNone/>
            </a:pPr>
            <a:r>
              <a:rPr lang="en-GB" sz="1400" b="1" dirty="0" smtClean="0"/>
              <a:t>myRectangle2.print</a:t>
            </a:r>
            <a:r>
              <a:rPr lang="en-GB" sz="1400" b="1" dirty="0" smtClean="0"/>
              <a:t>();	</a:t>
            </a:r>
            <a:r>
              <a:rPr lang="en-GB" sz="1400" b="1" dirty="0" err="1" smtClean="0"/>
              <a:t>cout</a:t>
            </a:r>
            <a:r>
              <a:rPr lang="en-GB" sz="1400" b="1" dirty="0" smtClean="0"/>
              <a:t> </a:t>
            </a:r>
            <a:r>
              <a:rPr lang="en-GB" sz="1400" b="1" dirty="0" smtClean="0"/>
              <a:t>&lt;&lt; </a:t>
            </a:r>
            <a:r>
              <a:rPr lang="en-GB" sz="1400" b="1" dirty="0" err="1" smtClean="0"/>
              <a:t>endl</a:t>
            </a:r>
            <a:r>
              <a:rPr lang="en-GB" sz="1400" b="1" dirty="0" smtClean="0"/>
              <a:t>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 &lt;&lt; " Area of myRectangle2: " &lt;&lt; myRectangle2.area() &lt;&lt; </a:t>
            </a:r>
            <a:r>
              <a:rPr lang="en-GB" sz="1400" b="1" dirty="0" err="1" smtClean="0"/>
              <a:t>endl</a:t>
            </a:r>
            <a:r>
              <a:rPr lang="en-GB" sz="1400" b="1" dirty="0" smtClean="0"/>
              <a:t>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smtClean="0"/>
              <a:t>myBox1.print();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&lt;&lt;"surface area of </a:t>
            </a:r>
            <a:r>
              <a:rPr lang="en-GB" sz="1400" b="1" dirty="0" err="1" smtClean="0"/>
              <a:t>Mybox</a:t>
            </a:r>
            <a:r>
              <a:rPr lang="en-GB" sz="1400" b="1" dirty="0" smtClean="0"/>
              <a:t>" &lt;&lt;myBox1.area();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&lt;&lt;"volume of mybox1 is " &lt;&lt;myBox1.volumn();</a:t>
            </a:r>
          </a:p>
          <a:p>
            <a:pPr algn="l" rtl="0">
              <a:buNone/>
            </a:pPr>
            <a:endParaRPr lang="en-GB" sz="1400" b="1" dirty="0" smtClean="0"/>
          </a:p>
          <a:p>
            <a:pPr algn="l" rtl="0">
              <a:buNone/>
            </a:pPr>
            <a:r>
              <a:rPr lang="en-GB" sz="1400" b="1" dirty="0" smtClean="0"/>
              <a:t>myBox2.print();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&lt;&lt;"surface area of </a:t>
            </a:r>
            <a:r>
              <a:rPr lang="en-GB" sz="1400" b="1" dirty="0" err="1" smtClean="0"/>
              <a:t>Mybox</a:t>
            </a:r>
            <a:r>
              <a:rPr lang="en-GB" sz="1400" b="1" dirty="0" smtClean="0"/>
              <a:t>" &lt;&lt;myBox2.area();</a:t>
            </a:r>
          </a:p>
          <a:p>
            <a:pPr algn="l" rtl="0">
              <a:buNone/>
            </a:pPr>
            <a:r>
              <a:rPr lang="en-GB" sz="1400" b="1" dirty="0" err="1" smtClean="0"/>
              <a:t>cout</a:t>
            </a:r>
            <a:r>
              <a:rPr lang="en-GB" sz="1400" b="1" dirty="0" smtClean="0"/>
              <a:t>&lt;&lt;"volume of mybox1 is " &lt;&lt;myBox2.volumn();</a:t>
            </a:r>
          </a:p>
          <a:p>
            <a:pPr algn="l" rtl="0">
              <a:buNone/>
            </a:pPr>
            <a:r>
              <a:rPr lang="en-GB" sz="1400" b="1" dirty="0" smtClean="0"/>
              <a:t>}</a:t>
            </a:r>
          </a:p>
          <a:p>
            <a:pPr algn="l" rtl="0">
              <a:buNone/>
            </a:pPr>
            <a:endParaRPr lang="en-GB" sz="1400" b="1" dirty="0" smtClean="0"/>
          </a:p>
          <a:p>
            <a:pPr marL="82296" indent="0" algn="l" rtl="0">
              <a:buNone/>
            </a:pPr>
            <a:endParaRPr lang="en-GB" sz="1400" b="1" dirty="0">
              <a:solidFill>
                <a:srgbClr val="333399"/>
              </a:solidFill>
            </a:endParaRPr>
          </a:p>
          <a:p>
            <a:pPr marL="82296" indent="0" algn="l" rtl="0">
              <a:buNone/>
            </a:pPr>
            <a:endParaRPr lang="en-GB" sz="1400" b="1" dirty="0"/>
          </a:p>
        </p:txBody>
      </p:sp>
    </p:spTree>
    <p:extLst>
      <p:ext uri="{BB962C8B-B14F-4D97-AF65-F5344CB8AC3E}">
        <p14:creationId xmlns="" xmlns:p14="http://schemas.microsoft.com/office/powerpoint/2010/main" val="1332068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066800"/>
          </a:xfrm>
        </p:spPr>
        <p:txBody>
          <a:bodyPr/>
          <a:lstStyle/>
          <a:p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4316288" cy="5722651"/>
          </a:xfrm>
        </p:spPr>
        <p:txBody>
          <a:bodyPr>
            <a:normAutofit/>
          </a:bodyPr>
          <a:lstStyle/>
          <a:p>
            <a:pPr marL="82296" indent="0" algn="l" rtl="0">
              <a:buNone/>
            </a:pPr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225" t="14452" r="63213" b="56897"/>
          <a:stretch>
            <a:fillRect/>
          </a:stretch>
        </p:blipFill>
        <p:spPr bwMode="auto">
          <a:xfrm>
            <a:off x="539552" y="1196752"/>
            <a:ext cx="8100392" cy="490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32068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Over-written Functions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These </a:t>
            </a:r>
            <a:r>
              <a:rPr lang="en-US" dirty="0"/>
              <a:t>functions are </a:t>
            </a:r>
            <a:r>
              <a:rPr lang="en-US" dirty="0">
                <a:solidFill>
                  <a:srgbClr val="FF0000"/>
                </a:solidFill>
              </a:rPr>
              <a:t>NOT</a:t>
            </a:r>
            <a:r>
              <a:rPr lang="en-US" dirty="0"/>
              <a:t> overloaded, since they have exactly the same prototype (and header), and they are not in the same class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They are </a:t>
            </a:r>
            <a:r>
              <a:rPr lang="en-US" i="1" dirty="0"/>
              <a:t>over-written</a:t>
            </a:r>
            <a:r>
              <a:rPr lang="en-US" dirty="0"/>
              <a:t> functions</a:t>
            </a:r>
            <a:r>
              <a:rPr lang="en-US" dirty="0" smtClean="0"/>
              <a:t>.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The over-written function that is closest to the object defined takes precedence.</a:t>
            </a:r>
          </a:p>
        </p:txBody>
      </p:sp>
    </p:spTree>
    <p:extLst>
      <p:ext uri="{BB962C8B-B14F-4D97-AF65-F5344CB8AC3E}">
        <p14:creationId xmlns="" xmlns:p14="http://schemas.microsoft.com/office/powerpoint/2010/main" val="1919594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public,  (default)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l" rtl="0" hangingPunct="0"/>
            <a:r>
              <a:rPr lang="en-US" dirty="0" smtClean="0"/>
              <a:t> </a:t>
            </a:r>
            <a:endParaRPr lang="en-US" b="1" dirty="0" smtClean="0"/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members become public members of the derived class.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protected</a:t>
            </a:r>
            <a:r>
              <a:rPr lang="en-US" dirty="0" smtClean="0"/>
              <a:t> members become protected members of the derived class.</a:t>
            </a:r>
          </a:p>
          <a:p>
            <a:pPr lvl="2" algn="l" rtl="0" hangingPunct="0"/>
            <a:endParaRPr lang="en-US" dirty="0" smtClean="0"/>
          </a:p>
          <a:p>
            <a:pPr lvl="2" algn="l" rtl="0" hangingPunct="0"/>
            <a:r>
              <a:rPr lang="en-GB" dirty="0" smtClean="0"/>
              <a:t>Example :  base class inherited as </a:t>
            </a:r>
            <a:r>
              <a:rPr lang="en-GB" dirty="0" smtClean="0">
                <a:solidFill>
                  <a:srgbClr val="FF0000"/>
                </a:solidFill>
              </a:rPr>
              <a:t>public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6154699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using namespace </a:t>
            </a:r>
            <a:r>
              <a:rPr lang="en-US" sz="1600" dirty="0" smtClean="0">
                <a:latin typeface="Courier New"/>
              </a:rPr>
              <a:t>std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sz="1600" dirty="0" smtClean="0">
                <a:latin typeface="Courier New"/>
              </a:rPr>
              <a:t>base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base class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{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 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//private by default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pub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smtClean="0">
                <a:latin typeface="Courier New"/>
              </a:rPr>
              <a:t>set(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b) { </a:t>
            </a:r>
            <a:r>
              <a:rPr lang="en-US" sz="1600" dirty="0" err="1" smtClean="0">
                <a:latin typeface="Courier New"/>
              </a:rPr>
              <a:t>pri</a:t>
            </a:r>
            <a:r>
              <a:rPr lang="en-US" sz="1600" dirty="0" smtClean="0">
                <a:latin typeface="Courier New"/>
              </a:rPr>
              <a:t>=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latin typeface="Courier New"/>
              </a:rPr>
              <a:t>=b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sz="1600" dirty="0" err="1" smtClean="0">
                <a:latin typeface="Courier New"/>
              </a:rPr>
              <a:t>setprot</a:t>
            </a:r>
            <a:r>
              <a:rPr lang="en-US" sz="1600" dirty="0" smtClean="0">
                <a:latin typeface="Courier New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600" dirty="0" smtClean="0">
                <a:latin typeface="Courier New"/>
              </a:rPr>
              <a:t>p) {</a:t>
            </a:r>
            <a:r>
              <a:rPr lang="en-US" sz="1600" dirty="0" err="1" smtClean="0">
                <a:latin typeface="Courier New"/>
              </a:rPr>
              <a:t>prot</a:t>
            </a:r>
            <a:r>
              <a:rPr lang="en-US" sz="1600" dirty="0" smtClean="0">
                <a:latin typeface="Courier New"/>
              </a:rPr>
              <a:t>=p;}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void show(){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&lt;&lt;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"in base 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 :"&lt;&lt;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pri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&lt;&lt;"\n";}</a:t>
            </a:r>
          </a:p>
          <a:p>
            <a:pPr algn="l" rtl="0">
              <a:buNone/>
            </a:pPr>
            <a:r>
              <a:rPr lang="en-US" sz="1600" dirty="0" smtClean="0">
                <a:latin typeface="Courier New"/>
              </a:rPr>
              <a:t>};</a:t>
            </a:r>
            <a:endParaRPr lang="ar-SA" sz="1600" dirty="0" smtClean="0"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495800" cy="6082691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endParaRPr lang="ar-SA" dirty="0" smtClean="0"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: public </a:t>
            </a:r>
            <a:r>
              <a:rPr lang="en-US" dirty="0" smtClean="0">
                <a:latin typeface="Courier New"/>
              </a:rPr>
              <a:t>base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drivedclass</a:t>
            </a:r>
            <a:endParaRPr lang="en-US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{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k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dirty="0" smtClean="0">
                <a:latin typeface="Courier New"/>
              </a:rPr>
              <a:t>x) {k =x;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err="1" smtClean="0">
                <a:latin typeface="Courier New"/>
              </a:rPr>
              <a:t>showK</a:t>
            </a:r>
            <a:r>
              <a:rPr lang="en-US" dirty="0" smtClean="0">
                <a:latin typeface="Courier New"/>
              </a:rPr>
              <a:t>(){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in derived k : </a:t>
            </a:r>
            <a:r>
              <a:rPr lang="en-US" dirty="0" smtClean="0">
                <a:latin typeface="Courier New"/>
              </a:rPr>
              <a:t>"&lt;&lt; k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"\n"; 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cout</a:t>
            </a:r>
            <a:r>
              <a:rPr lang="en-US" dirty="0" smtClean="0">
                <a:latin typeface="Courier New"/>
              </a:rPr>
              <a:t>&lt;&lt;"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in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deraived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prot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from base : "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prot</a:t>
            </a:r>
            <a:r>
              <a:rPr lang="en-US" dirty="0" smtClean="0">
                <a:latin typeface="Courier New"/>
              </a:rPr>
              <a:t>&lt;&lt;</a:t>
            </a:r>
            <a:r>
              <a:rPr lang="en-US" dirty="0" err="1" smtClean="0">
                <a:latin typeface="Courier New"/>
              </a:rPr>
              <a:t>endl</a:t>
            </a:r>
            <a:r>
              <a:rPr lang="en-US" dirty="0" smtClean="0"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pri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; this is error </a:t>
            </a:r>
          </a:p>
          <a:p>
            <a:pPr algn="l" rtl="0">
              <a:buNone/>
            </a:pPr>
            <a:r>
              <a:rPr lang="ar-SA" dirty="0" smtClean="0">
                <a:solidFill>
                  <a:srgbClr val="008000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US" dirty="0" smtClean="0">
                <a:latin typeface="Courier New"/>
              </a:rPr>
              <a:t>}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;//end of class</a:t>
            </a: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US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US" dirty="0" smtClean="0">
                <a:latin typeface="Courier New"/>
              </a:rPr>
              <a:t>main(){</a:t>
            </a:r>
          </a:p>
          <a:p>
            <a:pPr algn="l" rtl="0">
              <a:buNone/>
            </a:pPr>
            <a:endParaRPr lang="ar-SA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drived</a:t>
            </a:r>
            <a:r>
              <a:rPr lang="en-US" dirty="0" smtClean="0">
                <a:latin typeface="Courier New"/>
              </a:rPr>
              <a:t> ob(3);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ob.set</a:t>
            </a:r>
            <a:r>
              <a:rPr lang="en-US" dirty="0" smtClean="0">
                <a:latin typeface="Courier New"/>
              </a:rPr>
              <a:t>(5);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base</a:t>
            </a:r>
          </a:p>
          <a:p>
            <a:pPr algn="l" rtl="0">
              <a:buNone/>
            </a:pPr>
            <a:r>
              <a:rPr lang="en-US" dirty="0" err="1" smtClean="0">
                <a:latin typeface="Courier New"/>
              </a:rPr>
              <a:t>ob.showK</a:t>
            </a:r>
            <a:r>
              <a:rPr lang="en-US" dirty="0" smtClean="0">
                <a:latin typeface="Courier New"/>
              </a:rPr>
              <a:t>();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 access member of 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drived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class</a:t>
            </a: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//</a:t>
            </a:r>
            <a:r>
              <a:rPr lang="en-US" dirty="0" err="1" smtClean="0">
                <a:solidFill>
                  <a:srgbClr val="008000"/>
                </a:solidFill>
                <a:latin typeface="Courier New"/>
              </a:rPr>
              <a:t>ob.prot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=5;error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}</a:t>
            </a: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2648</TotalTime>
  <Words>397</Words>
  <Application>Microsoft Office PowerPoint</Application>
  <PresentationFormat>On-screen Show (4:3)</PresentationFormat>
  <Paragraphs>175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Urban</vt:lpstr>
      <vt:lpstr>CS1201:  Programming Language 2</vt:lpstr>
      <vt:lpstr>Example ( public access) </vt:lpstr>
      <vt:lpstr>Slide 3</vt:lpstr>
      <vt:lpstr>Example ( public access) </vt:lpstr>
      <vt:lpstr>Cont. Example</vt:lpstr>
      <vt:lpstr>Cont. Example</vt:lpstr>
      <vt:lpstr>Over-written Functions</vt:lpstr>
      <vt:lpstr>public,  (default)</vt:lpstr>
      <vt:lpstr>Slide 9</vt:lpstr>
      <vt:lpstr>Slide 10</vt:lpstr>
      <vt:lpstr>protected</vt:lpstr>
      <vt:lpstr>Slide 12</vt:lpstr>
      <vt:lpstr>Slide 13</vt:lpstr>
      <vt:lpstr>Slide 14</vt:lpstr>
      <vt:lpstr>private</vt:lpstr>
      <vt:lpstr>Slide 16</vt:lpstr>
      <vt:lpstr>using protected member READ</vt:lpstr>
      <vt:lpstr>Slide 18</vt:lpstr>
      <vt:lpstr>using protected member</vt:lpstr>
      <vt:lpstr>using protected member</vt:lpstr>
      <vt:lpstr>Slide 21</vt:lpstr>
      <vt:lpstr>using protected member</vt:lpstr>
      <vt:lpstr>using protected member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Nouf</cp:lastModifiedBy>
  <cp:revision>92</cp:revision>
  <dcterms:created xsi:type="dcterms:W3CDTF">2012-02-10T18:18:13Z</dcterms:created>
  <dcterms:modified xsi:type="dcterms:W3CDTF">2013-10-23T17:45:54Z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