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2933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2925286"/>
            <a:ext cx="9144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514600" y="236220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5400" y="3045460"/>
            <a:ext cx="4013200" cy="428625"/>
          </a:xfrm>
        </p:spPr>
        <p:txBody>
          <a:bodyPr tIns="0" anchor="t">
            <a:noAutofit/>
          </a:bodyPr>
          <a:lstStyle>
            <a:lvl1pPr marL="0" indent="0" algn="ctr">
              <a:buNone/>
              <a:defRPr sz="1600" b="0" i="0" cap="none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65400" y="2397760"/>
            <a:ext cx="4013200" cy="599440"/>
          </a:xfrm>
          <a:noFill/>
          <a:ln>
            <a:noFill/>
          </a:ln>
        </p:spPr>
        <p:txBody>
          <a:bodyPr bIns="0" anchor="b"/>
          <a:lstStyle>
            <a:lvl1pPr>
              <a:defRPr>
                <a:effectLst>
                  <a:glow rad="88900">
                    <a:schemeClr val="tx1">
                      <a:alpha val="6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73FDF648-8AA4-4D56-8020-EEDF788202DA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D132460-D717-47CA-80F9-A8BC02D78960}" type="slidenum">
              <a:rPr lang="en-US" smtClean="0"/>
              <a:t>‹#›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DF648-8AA4-4D56-8020-EEDF788202DA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32460-D717-47CA-80F9-A8BC02D789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 rot="5400000">
            <a:off x="4267200" y="3429000"/>
            <a:ext cx="6858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 bwMode="hidden">
          <a:xfrm>
            <a:off x="0" y="1"/>
            <a:ext cx="7696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629400" cy="5029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DF648-8AA4-4D56-8020-EEDF788202DA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32460-D717-47CA-80F9-A8BC02D7896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914401"/>
            <a:ext cx="92698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0751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3FDF648-8AA4-4D56-8020-EEDF788202DA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D132460-D717-47CA-80F9-A8BC02D78960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922776"/>
            <a:ext cx="9144000" cy="29352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921760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514600" y="336804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black">
          <a:xfrm>
            <a:off x="2529052" y="3367246"/>
            <a:ext cx="4085897" cy="706821"/>
          </a:xfrm>
          <a:prstGeom prst="rect">
            <a:avLst/>
          </a:prstGeom>
          <a:noFill/>
          <a:ln w="98425" cmpd="thinThick">
            <a:noFill/>
            <a:miter lim="800000"/>
          </a:ln>
        </p:spPr>
        <p:txBody>
          <a:bodyPr vert="horz" lIns="91440" tIns="45720" rIns="91440" bIns="0" rtlCol="0" anchor="b" anchorCtr="0">
            <a:normAutofit/>
          </a:bodyPr>
          <a:lstStyle>
            <a:lvl1pPr>
              <a:defRPr kumimoji="0" lang="en-US" sz="1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 bwMode="black">
          <a:xfrm>
            <a:off x="2518542" y="4084577"/>
            <a:ext cx="4106917" cy="397094"/>
          </a:xfrm>
        </p:spPr>
        <p:txBody>
          <a:bodyPr tIns="0" anchor="t" anchorCtr="0">
            <a:normAutofit/>
          </a:bodyPr>
          <a:lstStyle>
            <a:lvl1pPr marL="0" indent="0" algn="ctr">
              <a:buNone/>
              <a:def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DF648-8AA4-4D56-8020-EEDF788202DA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D132460-D717-47CA-80F9-A8BC02D78960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73FDF648-8AA4-4D56-8020-EEDF788202DA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D132460-D717-47CA-80F9-A8BC02D78960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819400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4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816352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kern="1200" cap="none" spc="200" baseline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6344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i="0" kern="1200" cap="none" spc="200" baseline="0" dirty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3FDF648-8AA4-4D56-8020-EEDF788202DA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6D132460-D717-47CA-80F9-A8BC02D78960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DF648-8AA4-4D56-8020-EEDF788202DA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D132460-D717-47CA-80F9-A8BC02D78960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DF648-8AA4-4D56-8020-EEDF788202DA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D132460-D717-47CA-80F9-A8BC02D7896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4"/>
          </p:nvPr>
        </p:nvSpPr>
        <p:spPr>
          <a:xfrm>
            <a:off x="1485900" y="1914525"/>
            <a:ext cx="6172200" cy="351091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7360" y="5513832"/>
            <a:ext cx="5669280" cy="548640"/>
          </a:xfrm>
        </p:spPr>
        <p:txBody>
          <a:bodyPr vert="horz" lIns="91440" tIns="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lang="en-US" sz="1400" b="0" i="0" kern="1200" cap="none" spc="0" baseline="0" smtClean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73FDF648-8AA4-4D56-8020-EEDF788202DA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D132460-D717-47CA-80F9-A8BC02D78960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52209" y="2026918"/>
            <a:ext cx="5439582" cy="3263750"/>
          </a:xfrm>
          <a:solidFill>
            <a:schemeClr val="tx1"/>
          </a:solidFill>
          <a:ln w="69850" cmpd="dbl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0" kern="1200" cap="none" spc="0" baseline="0" dirty="0">
                <a:solidFill>
                  <a:schemeClr val="bg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1737360" y="5516880"/>
            <a:ext cx="5669280" cy="548640"/>
          </a:xfrm>
        </p:spPr>
        <p:txBody>
          <a:bodyPr vert="horz" lIns="91440" tIns="0" rIns="9144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1400" b="0" i="0" kern="1200" cap="none" spc="30" baseline="0" smtClean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>
          <a:xfrm>
            <a:off x="2981325" y="273180"/>
            <a:ext cx="3181350" cy="292100"/>
          </a:xfrm>
        </p:spPr>
        <p:txBody>
          <a:bodyPr/>
          <a:lstStyle/>
          <a:p>
            <a:fld id="{73FDF648-8AA4-4D56-8020-EEDF788202DA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5"/>
          </p:nvPr>
        </p:nvSpPr>
        <p:spPr>
          <a:xfrm>
            <a:off x="4038600" y="6172200"/>
            <a:ext cx="1066800" cy="304800"/>
          </a:xfrm>
        </p:spPr>
        <p:txBody>
          <a:bodyPr/>
          <a:lstStyle/>
          <a:p>
            <a:fld id="{6D132460-D717-47CA-80F9-A8BC02D78960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>
          <a:xfrm>
            <a:off x="1447800" y="6486525"/>
            <a:ext cx="6248400" cy="2921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hidden">
          <a:xfrm>
            <a:off x="0" y="1335973"/>
            <a:ext cx="9144000" cy="55220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19301"/>
            <a:ext cx="8229600" cy="41173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81325" y="273180"/>
            <a:ext cx="318135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 b="0" cap="all" spc="300" baseline="0">
                <a:solidFill>
                  <a:schemeClr val="tx1"/>
                </a:solidFill>
              </a:defRPr>
            </a:lvl1pPr>
          </a:lstStyle>
          <a:p>
            <a:fld id="{73FDF648-8AA4-4D56-8020-EEDF788202DA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7800" y="6486525"/>
            <a:ext cx="62484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100" b="0" cap="all" spc="30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8600" y="6172200"/>
            <a:ext cx="1066800" cy="3048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>
            <a:normAutofit/>
          </a:bodyPr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fld id="{6D132460-D717-47CA-80F9-A8BC02D78960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331436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ts val="400"/>
        </a:spcBef>
        <a:buNone/>
        <a:defRPr sz="1800" b="1" kern="1200" cap="all" spc="0" baseline="0">
          <a:solidFill>
            <a:schemeClr val="bg1">
              <a:lumMod val="75000"/>
              <a:lumOff val="25000"/>
            </a:schemeClr>
          </a:solidFill>
          <a:effectLst/>
          <a:latin typeface="+mj-lt"/>
          <a:ea typeface="+mj-ea"/>
          <a:cs typeface="Tunga" pitchFamily="2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FontTx/>
        <a:buNone/>
        <a:defRPr sz="20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 baseline="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QUIZ </a:t>
            </a:r>
            <a:r>
              <a:rPr lang="en-US" dirty="0"/>
              <a:t>I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CSC 113 Tutorial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9095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algn="l"/>
            <a:r>
              <a:rPr lang="en-US" dirty="0" smtClean="0"/>
              <a:t>10) </a:t>
            </a:r>
            <a:r>
              <a:rPr lang="en-US" dirty="0"/>
              <a:t>Which of the following statements are true</a:t>
            </a:r>
            <a:r>
              <a:rPr lang="en-US" dirty="0" smtClean="0"/>
              <a:t>?</a:t>
            </a:r>
          </a:p>
          <a:p>
            <a:pPr algn="l"/>
            <a:endParaRPr lang="en-US" dirty="0"/>
          </a:p>
          <a:p>
            <a:pPr marL="457200" lvl="0" indent="-457200" algn="l">
              <a:buFont typeface="+mj-lt"/>
              <a:buAutoNum type="alphaUcPeriod"/>
            </a:pPr>
            <a:r>
              <a:rPr lang="en-US" dirty="0"/>
              <a:t>A subclass is a subset of a superclass. </a:t>
            </a:r>
          </a:p>
          <a:p>
            <a:pPr marL="457200" lvl="0" indent="-457200" algn="l">
              <a:buFont typeface="+mj-lt"/>
              <a:buAutoNum type="alphaUcPeriod"/>
            </a:pPr>
            <a:r>
              <a:rPr lang="en-US" dirty="0"/>
              <a:t>A subclass is usually extended to contain more functions and more detailed information than its superclass. </a:t>
            </a:r>
          </a:p>
          <a:p>
            <a:pPr marL="457200" lvl="0" indent="-457200" algn="l">
              <a:buFont typeface="+mj-lt"/>
              <a:buAutoNum type="alphaUcPeriod"/>
            </a:pPr>
            <a:r>
              <a:rPr lang="en-US" dirty="0"/>
              <a:t>"class A extends B" means A is a subclass of B.</a:t>
            </a:r>
          </a:p>
          <a:p>
            <a:pPr marL="457200" lvl="0" indent="-457200" algn="l">
              <a:buFont typeface="+mj-lt"/>
              <a:buAutoNum type="alphaUcPeriod"/>
            </a:pPr>
            <a:r>
              <a:rPr lang="en-US" dirty="0"/>
              <a:t>"class A extends B" means B is a subclass of A.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419600" cy="701040"/>
          </a:xfrm>
        </p:spPr>
        <p:txBody>
          <a:bodyPr/>
          <a:lstStyle/>
          <a:p>
            <a:r>
              <a:rPr lang="en-US" dirty="0" smtClean="0"/>
              <a:t>Choose FROM the following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9995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3957131"/>
              </p:ext>
            </p:extLst>
          </p:nvPr>
        </p:nvGraphicFramePr>
        <p:xfrm>
          <a:off x="990600" y="1828800"/>
          <a:ext cx="7696200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48100"/>
                <a:gridCol w="3848100"/>
              </a:tblGrid>
              <a:tr h="18288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public class Student {</a:t>
                      </a:r>
                      <a:br>
                        <a:rPr lang="en-US" sz="1600" dirty="0" smtClean="0"/>
                      </a:br>
                      <a:r>
                        <a:rPr lang="en-US" sz="1600" dirty="0" smtClean="0"/>
                        <a:t>  String name;</a:t>
                      </a:r>
                      <a:br>
                        <a:rPr lang="en-US" sz="1600" dirty="0" smtClean="0"/>
                      </a:br>
                      <a:r>
                        <a:rPr lang="en-US" sz="1600" dirty="0" smtClean="0"/>
                        <a:t/>
                      </a:r>
                      <a:br>
                        <a:rPr lang="en-US" sz="1600" dirty="0" smtClean="0"/>
                      </a:br>
                      <a:r>
                        <a:rPr lang="en-US" sz="1600" dirty="0" smtClean="0"/>
                        <a:t>public Student(String name) {</a:t>
                      </a:r>
                      <a:br>
                        <a:rPr lang="en-US" sz="1600" dirty="0" smtClean="0"/>
                      </a:br>
                      <a:r>
                        <a:rPr lang="en-US" sz="1600" dirty="0" smtClean="0"/>
                        <a:t>    this.name = name;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}</a:t>
                      </a:r>
                      <a:br>
                        <a:rPr lang="en-US" sz="1600" dirty="0" smtClean="0"/>
                      </a:br>
                      <a:r>
                        <a:rPr lang="en-US" sz="1600" dirty="0" smtClean="0"/>
                        <a:t/>
                      </a:r>
                      <a:br>
                        <a:rPr lang="en-US" sz="1600" dirty="0" smtClean="0"/>
                      </a:br>
                      <a:r>
                        <a:rPr lang="en-US" sz="1600" dirty="0" smtClean="0"/>
                        <a:t>  void print( ) {</a:t>
                      </a:r>
                      <a:br>
                        <a:rPr lang="en-US" sz="1600" dirty="0" smtClean="0"/>
                      </a:br>
                      <a:r>
                        <a:rPr lang="en-US" sz="1600" dirty="0" smtClean="0"/>
                        <a:t>    </a:t>
                      </a:r>
                      <a:r>
                        <a:rPr lang="en-US" sz="1600" dirty="0" err="1" smtClean="0"/>
                        <a:t>System.out.println</a:t>
                      </a:r>
                      <a:r>
                        <a:rPr lang="en-US" sz="1600" dirty="0" smtClean="0"/>
                        <a:t>(name);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}</a:t>
                      </a:r>
                      <a:br>
                        <a:rPr lang="en-US" sz="1600" dirty="0" smtClean="0"/>
                      </a:br>
                      <a:r>
                        <a:rPr lang="en-US" sz="1600" dirty="0" smtClean="0"/>
                        <a:t>}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public class Test {</a:t>
                      </a:r>
                      <a:br>
                        <a:rPr lang="en-US" sz="1600" dirty="0" smtClean="0"/>
                      </a:br>
                      <a:r>
                        <a:rPr lang="en-US" sz="1600" dirty="0" smtClean="0"/>
                        <a:t>  public static void main(String[] </a:t>
                      </a:r>
                      <a:r>
                        <a:rPr lang="en-US" sz="1600" dirty="0" err="1" smtClean="0"/>
                        <a:t>args</a:t>
                      </a:r>
                      <a:r>
                        <a:rPr lang="en-US" sz="1600" dirty="0" smtClean="0"/>
                        <a:t>) {</a:t>
                      </a:r>
                      <a:br>
                        <a:rPr lang="en-US" sz="1600" dirty="0" smtClean="0"/>
                      </a:br>
                      <a:r>
                        <a:rPr lang="en-US" sz="1600" dirty="0" smtClean="0"/>
                        <a:t>    Student s = new Student( );</a:t>
                      </a:r>
                      <a:br>
                        <a:rPr lang="en-US" sz="1600" dirty="0" smtClean="0"/>
                      </a:br>
                      <a:r>
                        <a:rPr lang="en-US" sz="1600" dirty="0" smtClean="0"/>
                        <a:t>    </a:t>
                      </a:r>
                      <a:r>
                        <a:rPr lang="en-US" sz="1600" dirty="0" err="1" smtClean="0"/>
                        <a:t>s.print</a:t>
                      </a:r>
                      <a:r>
                        <a:rPr lang="en-US" sz="1600" dirty="0" smtClean="0"/>
                        <a:t>( );</a:t>
                      </a:r>
                      <a:br>
                        <a:rPr lang="en-US" sz="1600" dirty="0" smtClean="0"/>
                      </a:br>
                      <a:r>
                        <a:rPr lang="en-US" sz="1600" dirty="0" smtClean="0"/>
                        <a:t>  }</a:t>
                      </a:r>
                      <a:br>
                        <a:rPr lang="en-US" sz="1600" dirty="0" smtClean="0"/>
                      </a:br>
                      <a:r>
                        <a:rPr lang="en-US" sz="1600" dirty="0" smtClean="0"/>
                        <a:t>}</a:t>
                      </a:r>
                    </a:p>
                    <a:p>
                      <a:endParaRPr lang="en-US" sz="160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10000"/>
          </a:bodyPr>
          <a:lstStyle/>
          <a:p>
            <a:pPr algn="l"/>
            <a:r>
              <a:rPr lang="en-US" dirty="0" smtClean="0"/>
              <a:t>11)</a:t>
            </a:r>
            <a:endParaRPr lang="en-US" dirty="0"/>
          </a:p>
          <a:p>
            <a:pPr lvl="0"/>
            <a:endParaRPr lang="en-US" dirty="0" smtClean="0"/>
          </a:p>
          <a:p>
            <a:pPr lvl="0"/>
            <a:endParaRPr lang="en-US" dirty="0"/>
          </a:p>
          <a:p>
            <a:pPr lvl="0"/>
            <a:endParaRPr lang="en-US" dirty="0" smtClean="0"/>
          </a:p>
          <a:p>
            <a:pPr lvl="0"/>
            <a:endParaRPr lang="en-US" dirty="0" smtClean="0"/>
          </a:p>
          <a:p>
            <a:pPr lvl="0"/>
            <a:endParaRPr lang="en-US" dirty="0"/>
          </a:p>
          <a:p>
            <a:pPr lvl="0"/>
            <a:endParaRPr lang="en-US" dirty="0" smtClean="0"/>
          </a:p>
          <a:p>
            <a:pPr marL="457200" lvl="0" indent="-457200" algn="l">
              <a:buFont typeface="+mj-lt"/>
              <a:buAutoNum type="alphaUcPeriod"/>
            </a:pPr>
            <a:r>
              <a:rPr lang="en-US" dirty="0" smtClean="0"/>
              <a:t>The </a:t>
            </a:r>
            <a:r>
              <a:rPr lang="en-US" dirty="0"/>
              <a:t>program has a compilation error because class Student does not have </a:t>
            </a:r>
            <a:r>
              <a:rPr lang="en-US" dirty="0" err="1"/>
              <a:t>getName</a:t>
            </a:r>
            <a:r>
              <a:rPr lang="en-US" dirty="0"/>
              <a:t>( ).</a:t>
            </a:r>
          </a:p>
          <a:p>
            <a:pPr marL="457200" lvl="0" indent="-457200" algn="l">
              <a:buFont typeface="+mj-lt"/>
              <a:buAutoNum type="alphaUcPeriod"/>
            </a:pPr>
            <a:r>
              <a:rPr lang="en-US" dirty="0"/>
              <a:t>The program has a compilation error because class Student does not have a default constructor.</a:t>
            </a:r>
          </a:p>
          <a:p>
            <a:pPr marL="457200" lvl="0" indent="-457200" algn="l">
              <a:buFont typeface="+mj-lt"/>
              <a:buAutoNum type="alphaUcPeriod"/>
            </a:pPr>
            <a:r>
              <a:rPr lang="en-US" dirty="0"/>
              <a:t>The program compiles and runs fine and prints nothing. </a:t>
            </a:r>
          </a:p>
          <a:p>
            <a:pPr marL="457200" lvl="0" indent="-457200" algn="l">
              <a:buFont typeface="+mj-lt"/>
              <a:buAutoNum type="alphaUcPeriod"/>
            </a:pPr>
            <a:r>
              <a:rPr lang="en-US" dirty="0"/>
              <a:t>The program would compile and run if you change Student s = new Student( ) </a:t>
            </a:r>
            <a:r>
              <a:rPr lang="en-US" dirty="0" smtClean="0"/>
              <a:t>to Student </a:t>
            </a:r>
            <a:r>
              <a:rPr lang="en-US" dirty="0"/>
              <a:t>s = new Student("5").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419600" cy="701040"/>
          </a:xfrm>
        </p:spPr>
        <p:txBody>
          <a:bodyPr/>
          <a:lstStyle/>
          <a:p>
            <a:r>
              <a:rPr lang="en-US" dirty="0" smtClean="0"/>
              <a:t>Choose FROM the following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3478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0066341"/>
              </p:ext>
            </p:extLst>
          </p:nvPr>
        </p:nvGraphicFramePr>
        <p:xfrm>
          <a:off x="76200" y="2667000"/>
          <a:ext cx="8915400" cy="167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1800"/>
                <a:gridCol w="2971800"/>
                <a:gridCol w="2971800"/>
              </a:tblGrid>
              <a:tr h="1676400">
                <a:tc>
                  <a:txBody>
                    <a:bodyPr/>
                    <a:lstStyle/>
                    <a:p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public class Parent {</a:t>
                      </a:r>
                      <a:br>
                        <a:rPr lang="en-US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 </a:t>
                      </a:r>
                      <a:r>
                        <a:rPr lang="en-US" sz="14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</a:t>
                      </a:r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id = 1;</a:t>
                      </a:r>
                      <a:br>
                        <a:rPr lang="en-US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public void print() {</a:t>
                      </a:r>
                      <a:br>
                        <a:rPr lang="en-US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   </a:t>
                      </a:r>
                      <a:r>
                        <a:rPr lang="en-US" sz="14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System.out.println</a:t>
                      </a:r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(id);</a:t>
                      </a:r>
                      <a:br>
                        <a:rPr lang="en-US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 }</a:t>
                      </a:r>
                      <a:br>
                        <a:rPr lang="en-US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}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public class Child</a:t>
                      </a:r>
                      <a:r>
                        <a:rPr lang="en-US" sz="1400" b="1" kern="120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extends Parent {</a:t>
                      </a:r>
                      <a:br>
                        <a:rPr lang="en-US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 </a:t>
                      </a:r>
                      <a:r>
                        <a:rPr lang="en-US" sz="14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</a:t>
                      </a:r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id = 2;</a:t>
                      </a:r>
                      <a:br>
                        <a:rPr lang="en-US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}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public class Test1 {</a:t>
                      </a:r>
                      <a:br>
                        <a:rPr lang="en-US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 public static void main(String[] </a:t>
                      </a:r>
                      <a:r>
                        <a:rPr lang="en-US" sz="14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args</a:t>
                      </a:r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 {</a:t>
                      </a:r>
                      <a:br>
                        <a:rPr lang="en-US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   Child c = new Child();</a:t>
                      </a:r>
                      <a:br>
                        <a:rPr lang="en-US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   </a:t>
                      </a:r>
                      <a:r>
                        <a:rPr lang="en-US" sz="14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c.print</a:t>
                      </a:r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 );</a:t>
                      </a:r>
                      <a:endParaRPr lang="en-US" sz="140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pPr algn="l"/>
            <a:r>
              <a:rPr lang="en-US" dirty="0" smtClean="0"/>
              <a:t>12) </a:t>
            </a:r>
            <a:r>
              <a:rPr lang="en-US" dirty="0"/>
              <a:t>What is the output of the following code?</a:t>
            </a:r>
          </a:p>
          <a:p>
            <a:pPr lvl="0"/>
            <a:endParaRPr lang="en-US" dirty="0" smtClean="0"/>
          </a:p>
          <a:p>
            <a:pPr lvl="0"/>
            <a:endParaRPr lang="en-US" dirty="0"/>
          </a:p>
          <a:p>
            <a:pPr lvl="0"/>
            <a:endParaRPr lang="en-US" dirty="0" smtClean="0"/>
          </a:p>
          <a:p>
            <a:pPr lvl="0"/>
            <a:endParaRPr lang="en-US" dirty="0" smtClean="0"/>
          </a:p>
          <a:p>
            <a:pPr lvl="0"/>
            <a:endParaRPr lang="en-US" dirty="0"/>
          </a:p>
          <a:p>
            <a:pPr lvl="0"/>
            <a:endParaRPr lang="en-US" dirty="0" smtClean="0"/>
          </a:p>
          <a:p>
            <a:r>
              <a:rPr lang="en-US" dirty="0"/>
              <a:t> </a:t>
            </a:r>
          </a:p>
          <a:p>
            <a:pPr marL="457200" lvl="0" indent="-457200" algn="l">
              <a:buFont typeface="+mj-lt"/>
              <a:buAutoNum type="alphaUcPeriod"/>
            </a:pPr>
            <a:r>
              <a:rPr lang="en-US" dirty="0"/>
              <a:t>A. 0 </a:t>
            </a:r>
          </a:p>
          <a:p>
            <a:pPr marL="457200" lvl="0" indent="-457200" algn="l">
              <a:buFont typeface="+mj-lt"/>
              <a:buAutoNum type="alphaUcPeriod"/>
            </a:pPr>
            <a:r>
              <a:rPr lang="en-US" dirty="0"/>
              <a:t>1 </a:t>
            </a:r>
          </a:p>
          <a:p>
            <a:pPr marL="457200" lvl="0" indent="-457200" algn="l">
              <a:buFont typeface="+mj-lt"/>
              <a:buAutoNum type="alphaUcPeriod"/>
            </a:pPr>
            <a:r>
              <a:rPr lang="en-US" dirty="0"/>
              <a:t>2 </a:t>
            </a:r>
          </a:p>
          <a:p>
            <a:pPr marL="457200" lvl="0" indent="-457200" algn="l">
              <a:buFont typeface="+mj-lt"/>
              <a:buAutoNum type="alphaUcPeriod"/>
            </a:pPr>
            <a:r>
              <a:rPr lang="en-US" dirty="0"/>
              <a:t>Error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419600" cy="701040"/>
          </a:xfrm>
        </p:spPr>
        <p:txBody>
          <a:bodyPr/>
          <a:lstStyle/>
          <a:p>
            <a:r>
              <a:rPr lang="en-US" dirty="0" smtClean="0"/>
              <a:t>Choose FROM the following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9715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algn="l"/>
            <a:r>
              <a:rPr lang="en-US" smtClean="0"/>
              <a:t>13) </a:t>
            </a:r>
            <a:r>
              <a:rPr lang="en-US" dirty="0" smtClean="0"/>
              <a:t>Write a class with a main method that shows a menu and ask the user to enter a choice to do the following:</a:t>
            </a:r>
          </a:p>
          <a:p>
            <a:pPr lvl="0" algn="l"/>
            <a:endParaRPr lang="en-US" dirty="0"/>
          </a:p>
          <a:p>
            <a:pPr marL="457200" lvl="0" indent="-457200" algn="l">
              <a:buFont typeface="+mj-lt"/>
              <a:buAutoNum type="arabicPeriod"/>
            </a:pPr>
            <a:r>
              <a:rPr lang="en-US" dirty="0" smtClean="0"/>
              <a:t>Print your Name.</a:t>
            </a:r>
            <a:endParaRPr lang="en-US" dirty="0"/>
          </a:p>
          <a:p>
            <a:pPr marL="457200" lvl="0" indent="-457200" algn="l">
              <a:buFont typeface="+mj-lt"/>
              <a:buAutoNum type="arabicPeriod"/>
            </a:pPr>
            <a:r>
              <a:rPr lang="en-US" dirty="0" smtClean="0"/>
              <a:t>Show your Student ID.</a:t>
            </a:r>
          </a:p>
          <a:p>
            <a:pPr marL="457200" lvl="0" indent="-457200" algn="l">
              <a:buFont typeface="+mj-lt"/>
              <a:buAutoNum type="arabicPeriod"/>
            </a:pPr>
            <a:r>
              <a:rPr lang="en-US" dirty="0" smtClean="0"/>
              <a:t>Exit.</a:t>
            </a:r>
          </a:p>
          <a:p>
            <a:pPr lvl="0" algn="l"/>
            <a:endParaRPr lang="en-US" dirty="0"/>
          </a:p>
          <a:p>
            <a:pPr lvl="0" algn="l"/>
            <a:r>
              <a:rPr lang="en-US" dirty="0" smtClean="0"/>
              <a:t>Don’t forget to use default.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419600" cy="701040"/>
          </a:xfrm>
        </p:spPr>
        <p:txBody>
          <a:bodyPr/>
          <a:lstStyle/>
          <a:p>
            <a:r>
              <a:rPr lang="en-US" dirty="0" smtClean="0"/>
              <a:t>Write the following program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2223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342900" indent="-342900" algn="l">
              <a:buFont typeface="Arial" pitchFamily="34" charset="0"/>
              <a:buChar char="•"/>
            </a:pPr>
            <a:endParaRPr lang="en-US" dirty="0" smtClean="0"/>
          </a:p>
          <a:p>
            <a:pPr marL="342900" indent="-342900" algn="l">
              <a:buFont typeface="Arial" pitchFamily="34" charset="0"/>
              <a:buChar char="•"/>
            </a:pPr>
            <a:r>
              <a:rPr lang="en-US" dirty="0" smtClean="0"/>
              <a:t>Take out a paper.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dirty="0" smtClean="0"/>
              <a:t>Write your name and date.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dirty="0" smtClean="0"/>
              <a:t>Type the question number next to the answer </a:t>
            </a:r>
            <a:r>
              <a:rPr lang="en-US" dirty="0" err="1" smtClean="0"/>
              <a:t>i.e</a:t>
            </a:r>
            <a:r>
              <a:rPr lang="en-US" dirty="0"/>
              <a:t> </a:t>
            </a:r>
            <a:r>
              <a:rPr lang="en-US" dirty="0" smtClean="0"/>
              <a:t>Question 1 ) A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dirty="0" smtClean="0"/>
              <a:t>Each question will be shown on the board a max of 3 </a:t>
            </a:r>
            <a:r>
              <a:rPr lang="en-US" dirty="0" err="1" smtClean="0"/>
              <a:t>mins</a:t>
            </a:r>
            <a:r>
              <a:rPr lang="en-US" dirty="0" smtClean="0"/>
              <a:t>, act fast.</a:t>
            </a:r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Good luck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Instructions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855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0" indent="-457200" algn="l">
              <a:buFont typeface="+mj-lt"/>
              <a:buAutoNum type="arabicPeriod"/>
            </a:pPr>
            <a:endParaRPr lang="en-US" dirty="0" smtClean="0"/>
          </a:p>
          <a:p>
            <a:pPr marL="457200" indent="-457200" algn="l">
              <a:buFont typeface="+mj-lt"/>
              <a:buAutoNum type="arabicPeriod"/>
            </a:pPr>
            <a:r>
              <a:rPr lang="en-US" dirty="0" smtClean="0"/>
              <a:t>An </a:t>
            </a:r>
            <a:r>
              <a:rPr lang="en-US" dirty="0"/>
              <a:t>object is an instance of a </a:t>
            </a:r>
            <a:r>
              <a:rPr lang="en-US" dirty="0" smtClean="0"/>
              <a:t>__________.</a:t>
            </a:r>
          </a:p>
          <a:p>
            <a:pPr marL="457200" indent="-457200" algn="l">
              <a:buFont typeface="+mj-lt"/>
              <a:buAutoNum type="arabicPeriod"/>
            </a:pPr>
            <a:endParaRPr lang="en-US" dirty="0" smtClean="0"/>
          </a:p>
          <a:p>
            <a:pPr marL="457200" indent="-457200" algn="l">
              <a:buFont typeface="+mj-lt"/>
              <a:buAutoNum type="arabicPeriod"/>
            </a:pPr>
            <a:r>
              <a:rPr lang="en-US" dirty="0"/>
              <a:t>The keyword __________ is required to declare a </a:t>
            </a:r>
            <a:r>
              <a:rPr lang="en-US" dirty="0" smtClean="0"/>
              <a:t>class.</a:t>
            </a:r>
          </a:p>
          <a:p>
            <a:pPr marL="457200" indent="-457200" algn="l">
              <a:buFont typeface="+mj-lt"/>
              <a:buAutoNum type="arabicPeriod"/>
            </a:pPr>
            <a:endParaRPr lang="en-US" dirty="0" smtClean="0"/>
          </a:p>
          <a:p>
            <a:pPr marL="457200" indent="-457200" algn="l">
              <a:buFont typeface="+mj-lt"/>
              <a:buAutoNum type="arabicPeriod"/>
            </a:pPr>
            <a:r>
              <a:rPr lang="en-US" dirty="0"/>
              <a:t>________ is </a:t>
            </a:r>
            <a:r>
              <a:rPr lang="en-US" dirty="0" smtClean="0"/>
              <a:t>used to </a:t>
            </a:r>
            <a:r>
              <a:rPr lang="en-US" dirty="0"/>
              <a:t>create an object. </a:t>
            </a:r>
          </a:p>
          <a:p>
            <a:pPr marL="457200" indent="-457200">
              <a:buFont typeface="+mj-lt"/>
              <a:buAutoNum type="arabicPeriod"/>
            </a:pP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Fill in the space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631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algn="l"/>
            <a:r>
              <a:rPr lang="en-US" dirty="0"/>
              <a:t>4) Given the declaration </a:t>
            </a:r>
            <a:endParaRPr lang="en-US" dirty="0" smtClean="0"/>
          </a:p>
          <a:p>
            <a:pPr algn="l"/>
            <a:r>
              <a:rPr lang="en-US" dirty="0" smtClean="0"/>
              <a:t>Student [ ] </a:t>
            </a:r>
            <a:r>
              <a:rPr lang="en-US" dirty="0"/>
              <a:t>x = new Student[10</a:t>
            </a:r>
            <a:r>
              <a:rPr lang="en-US" dirty="0" smtClean="0"/>
              <a:t>]; </a:t>
            </a:r>
          </a:p>
          <a:p>
            <a:pPr algn="l"/>
            <a:r>
              <a:rPr lang="en-US" dirty="0" smtClean="0"/>
              <a:t>which </a:t>
            </a:r>
            <a:r>
              <a:rPr lang="en-US" dirty="0"/>
              <a:t>of the following statement is most accurate</a:t>
            </a:r>
            <a:r>
              <a:rPr lang="en-US" dirty="0" smtClean="0"/>
              <a:t>?</a:t>
            </a:r>
          </a:p>
          <a:p>
            <a:pPr algn="l"/>
            <a:endParaRPr lang="en-US" dirty="0"/>
          </a:p>
          <a:p>
            <a:pPr marL="457200" lvl="0" indent="-457200" algn="l">
              <a:buFont typeface="+mj-lt"/>
              <a:buAutoNum type="alphaUcPeriod"/>
            </a:pPr>
            <a:r>
              <a:rPr lang="en-US" dirty="0"/>
              <a:t>x contains an array of ten </a:t>
            </a:r>
            <a:r>
              <a:rPr lang="en-US" dirty="0" err="1"/>
              <a:t>int</a:t>
            </a:r>
            <a:r>
              <a:rPr lang="en-US" dirty="0"/>
              <a:t> values. </a:t>
            </a:r>
          </a:p>
          <a:p>
            <a:pPr marL="457200" lvl="0" indent="-457200" algn="l">
              <a:buFont typeface="+mj-lt"/>
              <a:buAutoNum type="alphaUcPeriod"/>
            </a:pPr>
            <a:r>
              <a:rPr lang="en-US" dirty="0"/>
              <a:t>x contains an array of ten objects of the Student type. </a:t>
            </a:r>
          </a:p>
          <a:p>
            <a:pPr marL="457200" lvl="0" indent="-457200" algn="l">
              <a:buFont typeface="+mj-lt"/>
              <a:buAutoNum type="alphaUcPeriod"/>
            </a:pPr>
            <a:r>
              <a:rPr lang="en-US" dirty="0"/>
              <a:t>x contains a reference to an array and each element in the array can hold a reference to a Student object.</a:t>
            </a:r>
          </a:p>
          <a:p>
            <a:pPr marL="457200" lvl="0" indent="-457200" algn="l">
              <a:buFont typeface="+mj-lt"/>
              <a:buAutoNum type="alphaUcPeriod"/>
            </a:pPr>
            <a:r>
              <a:rPr lang="en-US" dirty="0"/>
              <a:t>x contains a reference to an array and each element in the array can hold a Student object.</a:t>
            </a:r>
          </a:p>
          <a:p>
            <a:pPr algn="l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419600" cy="701040"/>
          </a:xfrm>
        </p:spPr>
        <p:txBody>
          <a:bodyPr/>
          <a:lstStyle/>
          <a:p>
            <a:r>
              <a:rPr lang="en-US" dirty="0" smtClean="0"/>
              <a:t>Choose one of the following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404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algn="l"/>
            <a:r>
              <a:rPr lang="en-US" dirty="0"/>
              <a:t>5) When invoking a method with an object argument, ___________ is passed</a:t>
            </a:r>
            <a:r>
              <a:rPr lang="en-US" dirty="0" smtClean="0"/>
              <a:t>.</a:t>
            </a:r>
          </a:p>
          <a:p>
            <a:pPr algn="l"/>
            <a:endParaRPr lang="en-US" dirty="0"/>
          </a:p>
          <a:p>
            <a:pPr marL="457200" lvl="0" indent="-457200" algn="l">
              <a:buFont typeface="+mj-lt"/>
              <a:buAutoNum type="alphaUcPeriod"/>
            </a:pPr>
            <a:r>
              <a:rPr lang="en-US" dirty="0"/>
              <a:t>the contents of the object </a:t>
            </a:r>
          </a:p>
          <a:p>
            <a:pPr marL="457200" lvl="0" indent="-457200" algn="l">
              <a:buFont typeface="+mj-lt"/>
              <a:buAutoNum type="alphaUcPeriod"/>
            </a:pPr>
            <a:r>
              <a:rPr lang="en-US" dirty="0"/>
              <a:t>a copy of the object </a:t>
            </a:r>
          </a:p>
          <a:p>
            <a:pPr marL="457200" lvl="0" indent="-457200" algn="l">
              <a:buFont typeface="+mj-lt"/>
              <a:buAutoNum type="alphaUcPeriod"/>
            </a:pPr>
            <a:r>
              <a:rPr lang="en-US" dirty="0"/>
              <a:t>the reference of the object </a:t>
            </a:r>
          </a:p>
          <a:p>
            <a:pPr marL="457200" lvl="0" indent="-457200" algn="l">
              <a:buFont typeface="+mj-lt"/>
              <a:buAutoNum type="alphaUcPeriod"/>
            </a:pPr>
            <a:r>
              <a:rPr lang="en-US" dirty="0"/>
              <a:t>the object is copied, then the reference of the copied object</a:t>
            </a:r>
          </a:p>
          <a:p>
            <a:pPr algn="l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419600" cy="701040"/>
          </a:xfrm>
        </p:spPr>
        <p:txBody>
          <a:bodyPr/>
          <a:lstStyle/>
          <a:p>
            <a:r>
              <a:rPr lang="en-US" dirty="0" smtClean="0"/>
              <a:t>Choose one of the following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2347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algn="l"/>
            <a:r>
              <a:rPr lang="en-US" dirty="0"/>
              <a:t>6) Variables that are shared by every instances of a class are </a:t>
            </a:r>
            <a:r>
              <a:rPr lang="en-US" dirty="0" smtClean="0"/>
              <a:t>__________.</a:t>
            </a:r>
          </a:p>
          <a:p>
            <a:pPr algn="l"/>
            <a:endParaRPr lang="en-US" dirty="0"/>
          </a:p>
          <a:p>
            <a:pPr marL="457200" lvl="0" indent="-457200" algn="l">
              <a:buFont typeface="+mj-lt"/>
              <a:buAutoNum type="alphaUcPeriod"/>
            </a:pPr>
            <a:r>
              <a:rPr lang="en-US" dirty="0"/>
              <a:t>public variables </a:t>
            </a:r>
          </a:p>
          <a:p>
            <a:pPr marL="457200" lvl="0" indent="-457200" algn="l">
              <a:buFont typeface="+mj-lt"/>
              <a:buAutoNum type="alphaUcPeriod"/>
            </a:pPr>
            <a:r>
              <a:rPr lang="en-US" dirty="0"/>
              <a:t>private variables </a:t>
            </a:r>
          </a:p>
          <a:p>
            <a:pPr marL="457200" lvl="0" indent="-457200" algn="l">
              <a:buFont typeface="+mj-lt"/>
              <a:buAutoNum type="alphaUcPeriod"/>
            </a:pPr>
            <a:r>
              <a:rPr lang="en-US" dirty="0"/>
              <a:t>instance variables</a:t>
            </a:r>
          </a:p>
          <a:p>
            <a:pPr marL="457200" lvl="0" indent="-457200" algn="l">
              <a:buFont typeface="+mj-lt"/>
              <a:buAutoNum type="alphaUcPeriod"/>
            </a:pPr>
            <a:r>
              <a:rPr lang="en-US" dirty="0"/>
              <a:t>class variables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419600" cy="701040"/>
          </a:xfrm>
        </p:spPr>
        <p:txBody>
          <a:bodyPr/>
          <a:lstStyle/>
          <a:p>
            <a:r>
              <a:rPr lang="en-US" dirty="0" smtClean="0"/>
              <a:t>Choose one of the following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1390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algn="l"/>
            <a:r>
              <a:rPr lang="en-US" dirty="0"/>
              <a:t>7) Which of the following statements are true</a:t>
            </a:r>
            <a:r>
              <a:rPr lang="en-US" dirty="0" smtClean="0"/>
              <a:t>?</a:t>
            </a:r>
          </a:p>
          <a:p>
            <a:pPr algn="l"/>
            <a:endParaRPr lang="en-US" dirty="0"/>
          </a:p>
          <a:p>
            <a:pPr marL="457200" lvl="0" indent="-457200" algn="l">
              <a:buFont typeface="+mj-lt"/>
              <a:buAutoNum type="alphaUcPeriod"/>
            </a:pPr>
            <a:r>
              <a:rPr lang="en-US" dirty="0"/>
              <a:t>A default constructor is provided automatically if no constructors are explicitly declared in the class.</a:t>
            </a:r>
          </a:p>
          <a:p>
            <a:pPr marL="457200" lvl="0" indent="-457200" algn="l">
              <a:buFont typeface="+mj-lt"/>
              <a:buAutoNum type="alphaUcPeriod"/>
            </a:pPr>
            <a:r>
              <a:rPr lang="en-US" dirty="0"/>
              <a:t>At least one constructor must always be defined explicitly. </a:t>
            </a:r>
          </a:p>
          <a:p>
            <a:pPr marL="457200" lvl="0" indent="-457200" algn="l">
              <a:buFont typeface="+mj-lt"/>
              <a:buAutoNum type="alphaUcPeriod"/>
            </a:pPr>
            <a:r>
              <a:rPr lang="en-US" dirty="0"/>
              <a:t>Every class has a default constructor. </a:t>
            </a:r>
          </a:p>
          <a:p>
            <a:pPr marL="457200" lvl="0" indent="-457200" algn="l">
              <a:buFont typeface="+mj-lt"/>
              <a:buAutoNum type="alphaUcPeriod"/>
            </a:pPr>
            <a:r>
              <a:rPr lang="en-US" dirty="0"/>
              <a:t>The default constructor is a no-</a:t>
            </a:r>
            <a:r>
              <a:rPr lang="en-US" dirty="0" err="1"/>
              <a:t>arg</a:t>
            </a:r>
            <a:r>
              <a:rPr lang="en-US" dirty="0"/>
              <a:t> constructor.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419600" cy="701040"/>
          </a:xfrm>
        </p:spPr>
        <p:txBody>
          <a:bodyPr/>
          <a:lstStyle/>
          <a:p>
            <a:r>
              <a:rPr lang="en-US" dirty="0" smtClean="0"/>
              <a:t>Choose FROM the following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082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algn="l"/>
            <a:r>
              <a:rPr lang="en-US" dirty="0"/>
              <a:t>8) Which of the following is incorrect</a:t>
            </a:r>
            <a:r>
              <a:rPr lang="en-US" dirty="0" smtClean="0"/>
              <a:t>?</a:t>
            </a:r>
          </a:p>
          <a:p>
            <a:pPr algn="l"/>
            <a:r>
              <a:rPr lang="en-US" dirty="0" smtClean="0"/>
              <a:t> </a:t>
            </a:r>
            <a:endParaRPr lang="en-US" dirty="0"/>
          </a:p>
          <a:p>
            <a:pPr marL="457200" lvl="0" indent="-457200" algn="l">
              <a:buFont typeface="+mj-lt"/>
              <a:buAutoNum type="alphaUcPeriod"/>
            </a:pPr>
            <a:r>
              <a:rPr lang="en-US" dirty="0" err="1"/>
              <a:t>int</a:t>
            </a:r>
            <a:r>
              <a:rPr lang="en-US" dirty="0"/>
              <a:t>[] a = new </a:t>
            </a:r>
            <a:r>
              <a:rPr lang="en-US" dirty="0" err="1"/>
              <a:t>int</a:t>
            </a:r>
            <a:r>
              <a:rPr lang="en-US" dirty="0"/>
              <a:t>[2]; </a:t>
            </a:r>
          </a:p>
          <a:p>
            <a:pPr marL="457200" lvl="0" indent="-457200" algn="l">
              <a:buFont typeface="+mj-lt"/>
              <a:buAutoNum type="alphaUcPeriod"/>
            </a:pPr>
            <a:r>
              <a:rPr lang="en-US" dirty="0" err="1"/>
              <a:t>int</a:t>
            </a:r>
            <a:r>
              <a:rPr lang="en-US" dirty="0"/>
              <a:t>[] a = new </a:t>
            </a:r>
            <a:r>
              <a:rPr lang="en-US" dirty="0" err="1"/>
              <a:t>int</a:t>
            </a:r>
            <a:r>
              <a:rPr lang="en-US" dirty="0"/>
              <a:t>(2); </a:t>
            </a:r>
          </a:p>
          <a:p>
            <a:pPr marL="457200" lvl="0" indent="-457200" algn="l">
              <a:buFont typeface="+mj-lt"/>
              <a:buAutoNum type="alphaUcPeriod"/>
            </a:pPr>
            <a:r>
              <a:rPr lang="en-US" dirty="0" err="1"/>
              <a:t>int</a:t>
            </a:r>
            <a:r>
              <a:rPr lang="en-US" dirty="0"/>
              <a:t> a = new </a:t>
            </a:r>
            <a:r>
              <a:rPr lang="en-US" dirty="0" err="1"/>
              <a:t>int</a:t>
            </a:r>
            <a:r>
              <a:rPr lang="en-US" dirty="0"/>
              <a:t>[2]; </a:t>
            </a:r>
          </a:p>
          <a:p>
            <a:pPr marL="457200" lvl="0" indent="-457200" algn="l">
              <a:buFont typeface="+mj-lt"/>
              <a:buAutoNum type="alphaUcPeriod"/>
            </a:pPr>
            <a:r>
              <a:rPr lang="en-US" dirty="0" err="1"/>
              <a:t>int</a:t>
            </a:r>
            <a:r>
              <a:rPr lang="en-US" dirty="0"/>
              <a:t> a() = new </a:t>
            </a:r>
            <a:r>
              <a:rPr lang="en-US" dirty="0" err="1"/>
              <a:t>int</a:t>
            </a:r>
            <a:r>
              <a:rPr lang="en-US" dirty="0"/>
              <a:t>[2];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419600" cy="701040"/>
          </a:xfrm>
        </p:spPr>
        <p:txBody>
          <a:bodyPr/>
          <a:lstStyle/>
          <a:p>
            <a:r>
              <a:rPr lang="en-US" dirty="0" smtClean="0"/>
              <a:t>Choose FROM the following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1529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algn="l"/>
            <a:r>
              <a:rPr lang="en-US" dirty="0" smtClean="0"/>
              <a:t>9) </a:t>
            </a:r>
            <a:r>
              <a:rPr lang="en-US" dirty="0"/>
              <a:t>Which of the following statements are true</a:t>
            </a:r>
            <a:r>
              <a:rPr lang="en-US" dirty="0" smtClean="0"/>
              <a:t>?</a:t>
            </a:r>
          </a:p>
          <a:p>
            <a:pPr algn="l"/>
            <a:endParaRPr lang="en-US" dirty="0"/>
          </a:p>
          <a:p>
            <a:pPr marL="457200" lvl="0" indent="-457200" algn="l">
              <a:buFont typeface="+mj-lt"/>
              <a:buAutoNum type="alphaUcPeriod"/>
            </a:pPr>
            <a:r>
              <a:rPr lang="en-US" dirty="0"/>
              <a:t>A default constructor is provided automatically if no constructors are explicitly declared in the class. </a:t>
            </a:r>
          </a:p>
          <a:p>
            <a:pPr marL="457200" lvl="0" indent="-457200" algn="l">
              <a:buFont typeface="+mj-lt"/>
              <a:buAutoNum type="alphaUcPeriod"/>
            </a:pPr>
            <a:r>
              <a:rPr lang="en-US" dirty="0"/>
              <a:t>At least one constructor must always be defined explicitly. </a:t>
            </a:r>
          </a:p>
          <a:p>
            <a:pPr marL="457200" lvl="0" indent="-457200" algn="l">
              <a:buFont typeface="+mj-lt"/>
              <a:buAutoNum type="alphaUcPeriod"/>
            </a:pPr>
            <a:r>
              <a:rPr lang="en-US" dirty="0"/>
              <a:t>Every class has a default constructor. </a:t>
            </a:r>
          </a:p>
          <a:p>
            <a:pPr marL="457200" lvl="0" indent="-457200" algn="l">
              <a:buFont typeface="+mj-lt"/>
              <a:buAutoNum type="alphaUcPeriod"/>
            </a:pPr>
            <a:r>
              <a:rPr lang="en-US" dirty="0"/>
              <a:t>The default constructor is a no-</a:t>
            </a:r>
            <a:r>
              <a:rPr lang="en-US" dirty="0" err="1"/>
              <a:t>arg</a:t>
            </a:r>
            <a:r>
              <a:rPr lang="en-US" dirty="0"/>
              <a:t> constructor.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419600" cy="701040"/>
          </a:xfrm>
        </p:spPr>
        <p:txBody>
          <a:bodyPr/>
          <a:lstStyle/>
          <a:p>
            <a:r>
              <a:rPr lang="en-US" dirty="0" smtClean="0"/>
              <a:t>Choose FROM the following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0560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ckTie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BlackTi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20000"/>
              </a:schemeClr>
            </a:gs>
            <a:gs pos="30000">
              <a:schemeClr val="phClr">
                <a:tint val="61000"/>
                <a:satMod val="220000"/>
              </a:schemeClr>
            </a:gs>
            <a:gs pos="45000">
              <a:schemeClr val="phClr">
                <a:tint val="66000"/>
                <a:satMod val="240000"/>
              </a:schemeClr>
            </a:gs>
            <a:gs pos="55000">
              <a:schemeClr val="phClr">
                <a:tint val="66000"/>
                <a:satMod val="220000"/>
              </a:schemeClr>
            </a:gs>
            <a:gs pos="73000">
              <a:schemeClr val="phClr">
                <a:tint val="61000"/>
                <a:satMod val="220000"/>
              </a:schemeClr>
            </a:gs>
            <a:gs pos="100000">
              <a:schemeClr val="phClr">
                <a:tint val="45000"/>
                <a:satMod val="22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  <a:satMod val="110000"/>
              </a:schemeClr>
            </a:gs>
            <a:gs pos="30000">
              <a:schemeClr val="phClr">
                <a:shade val="90000"/>
                <a:satMod val="120000"/>
              </a:schemeClr>
            </a:gs>
            <a:gs pos="45000">
              <a:schemeClr val="phClr">
                <a:shade val="100000"/>
                <a:satMod val="128000"/>
              </a:schemeClr>
            </a:gs>
            <a:gs pos="55000">
              <a:schemeClr val="phClr">
                <a:shade val="100000"/>
                <a:satMod val="128000"/>
              </a:schemeClr>
            </a:gs>
            <a:gs pos="73000">
              <a:schemeClr val="phClr">
                <a:shade val="90000"/>
                <a:satMod val="120000"/>
              </a:schemeClr>
            </a:gs>
            <a:gs pos="100000">
              <a:schemeClr val="phClr">
                <a:shade val="63000"/>
                <a:satMod val="11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7150" dist="38100" dir="5400000" algn="br" rotWithShape="0">
              <a:srgbClr val="000000">
                <a:alpha val="5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1800000"/>
            </a:lightRig>
          </a:scene3d>
          <a:sp3d>
            <a:bevelT w="44450" h="3175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 Tie</Template>
  <TotalTime>44</TotalTime>
  <Words>603</Words>
  <Application>Microsoft Office PowerPoint</Application>
  <PresentationFormat>On-screen Show (4:3)</PresentationFormat>
  <Paragraphs>106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BlackTie</vt:lpstr>
      <vt:lpstr>CSC 113 Tutorial</vt:lpstr>
      <vt:lpstr>Instructions</vt:lpstr>
      <vt:lpstr>Fill in the space</vt:lpstr>
      <vt:lpstr>Choose one of the following</vt:lpstr>
      <vt:lpstr>Choose one of the following</vt:lpstr>
      <vt:lpstr>Choose one of the following</vt:lpstr>
      <vt:lpstr>Choose FROM the following</vt:lpstr>
      <vt:lpstr>Choose FROM the following</vt:lpstr>
      <vt:lpstr>Choose FROM the following</vt:lpstr>
      <vt:lpstr>Choose FROM the following</vt:lpstr>
      <vt:lpstr>Choose FROM the following</vt:lpstr>
      <vt:lpstr>Choose FROM the following</vt:lpstr>
      <vt:lpstr>Write the following program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CSC 113 Tutorial</dc:title>
  <dc:creator>Alzaid</dc:creator>
  <cp:lastModifiedBy>Alzaid</cp:lastModifiedBy>
  <cp:revision>5</cp:revision>
  <cp:lastPrinted>2013-03-10T07:44:50Z</cp:lastPrinted>
  <dcterms:created xsi:type="dcterms:W3CDTF">2013-03-10T07:01:43Z</dcterms:created>
  <dcterms:modified xsi:type="dcterms:W3CDTF">2013-03-10T07:46:34Z</dcterms:modified>
</cp:coreProperties>
</file>