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9"/>
  </p:notesMasterIdLst>
  <p:handoutMasterIdLst>
    <p:handoutMasterId r:id="rId60"/>
  </p:handoutMasterIdLst>
  <p:sldIdLst>
    <p:sldId id="256" r:id="rId2"/>
    <p:sldId id="299" r:id="rId3"/>
    <p:sldId id="300" r:id="rId4"/>
    <p:sldId id="301" r:id="rId5"/>
    <p:sldId id="302" r:id="rId6"/>
    <p:sldId id="303" r:id="rId7"/>
    <p:sldId id="304" r:id="rId8"/>
    <p:sldId id="305" r:id="rId9"/>
    <p:sldId id="306" r:id="rId10"/>
    <p:sldId id="307" r:id="rId11"/>
    <p:sldId id="308" r:id="rId12"/>
    <p:sldId id="309" r:id="rId13"/>
    <p:sldId id="310" r:id="rId14"/>
    <p:sldId id="349" r:id="rId15"/>
    <p:sldId id="311" r:id="rId16"/>
    <p:sldId id="312" r:id="rId17"/>
    <p:sldId id="313" r:id="rId18"/>
    <p:sldId id="314" r:id="rId19"/>
    <p:sldId id="315" r:id="rId20"/>
    <p:sldId id="350"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51" r:id="rId36"/>
    <p:sldId id="352" r:id="rId37"/>
    <p:sldId id="353" r:id="rId38"/>
    <p:sldId id="355" r:id="rId39"/>
    <p:sldId id="354"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27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94660"/>
  </p:normalViewPr>
  <p:slideViewPr>
    <p:cSldViewPr snapToGrid="0">
      <p:cViewPr>
        <p:scale>
          <a:sx n="70" d="100"/>
          <a:sy n="70" d="100"/>
        </p:scale>
        <p:origin x="365"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0E2B69-8CDA-4637-8CF8-8BA1A13612CC}" type="datetimeFigureOut">
              <a:rPr lang="en-US" smtClean="0"/>
              <a:t>3/28/2022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DD0961-6C72-4081-BEEF-34D929A3F746}" type="slidenum">
              <a:rPr lang="en-US" smtClean="0"/>
              <a:t>‹#›</a:t>
            </a:fld>
            <a:endParaRPr lang="en-US"/>
          </a:p>
        </p:txBody>
      </p:sp>
    </p:spTree>
    <p:extLst>
      <p:ext uri="{BB962C8B-B14F-4D97-AF65-F5344CB8AC3E}">
        <p14:creationId xmlns:p14="http://schemas.microsoft.com/office/powerpoint/2010/main" val="979067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033F8-85D8-4A16-B5C5-5D60D8BEAA35}"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C4DA3-1AA5-43D5-9074-113790D0A27E}" type="slidenum">
              <a:rPr lang="en-US" smtClean="0"/>
              <a:t>‹#›</a:t>
            </a:fld>
            <a:endParaRPr lang="en-US"/>
          </a:p>
        </p:txBody>
      </p:sp>
    </p:spTree>
    <p:extLst>
      <p:ext uri="{BB962C8B-B14F-4D97-AF65-F5344CB8AC3E}">
        <p14:creationId xmlns:p14="http://schemas.microsoft.com/office/powerpoint/2010/main" val="11130601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latin typeface="Arial" panose="020B0604020202020204" pitchFamily="34" charset="0"/>
              <a:ea typeface="ヒラギノ角ゴ Pro W3" pitchFamily="1"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4492F6-002F-4866-A100-96B2C217D5EF}" type="slidenum">
              <a:rPr lang="en-US" altLang="ar-SA" smtClean="0">
                <a:ea typeface="ヒラギノ角ゴ Pro W3" pitchFamily="1" charset="-128"/>
              </a:rPr>
              <a:pPr/>
              <a:t>3</a:t>
            </a:fld>
            <a:endParaRPr lang="en-US" altLang="ar-SA">
              <a:ea typeface="ヒラギノ角ゴ Pro W3" pitchFamily="1" charset="-128"/>
            </a:endParaRPr>
          </a:p>
        </p:txBody>
      </p:sp>
    </p:spTree>
    <p:extLst>
      <p:ext uri="{BB962C8B-B14F-4D97-AF65-F5344CB8AC3E}">
        <p14:creationId xmlns:p14="http://schemas.microsoft.com/office/powerpoint/2010/main" val="331056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r>
              <a:rPr lang="en-US"/>
              <a:t>3/29/2022</a:t>
            </a: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Edited by : Nouf almunyif</a:t>
            </a: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D0779ED-FA58-4206-B5D0-EDB4AC2C4E8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65479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3/29/2022</a:t>
            </a:r>
          </a:p>
        </p:txBody>
      </p:sp>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71346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3/29/2022</a:t>
            </a:r>
          </a:p>
        </p:txBody>
      </p:sp>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277984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3/29/2022</a:t>
            </a:r>
          </a:p>
        </p:txBody>
      </p:sp>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193170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3/29/2022</a:t>
            </a:r>
          </a:p>
        </p:txBody>
      </p:sp>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lstStyle/>
          <a:p>
            <a:fld id="{3D0779ED-FA58-4206-B5D0-EDB4AC2C4E8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715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3/29/2022</a:t>
            </a:r>
          </a:p>
        </p:txBody>
      </p:sp>
      <p:sp>
        <p:nvSpPr>
          <p:cNvPr id="6" name="Footer Placeholder 5"/>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251991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3/29/2022</a:t>
            </a:r>
          </a:p>
        </p:txBody>
      </p:sp>
      <p:sp>
        <p:nvSpPr>
          <p:cNvPr id="8" name="Footer Placeholder 7"/>
          <p:cNvSpPr>
            <a:spLocks noGrp="1"/>
          </p:cNvSpPr>
          <p:nvPr>
            <p:ph type="ftr" sz="quarter" idx="11"/>
          </p:nvPr>
        </p:nvSpPr>
        <p:spPr/>
        <p:txBody>
          <a:bodyPr/>
          <a:lstStyle/>
          <a:p>
            <a:r>
              <a:rPr lang="en-US"/>
              <a:t>Edited by : Nouf almunyif</a:t>
            </a:r>
          </a:p>
        </p:txBody>
      </p:sp>
      <p:sp>
        <p:nvSpPr>
          <p:cNvPr id="9" name="Slide Number Placeholder 8"/>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406795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3/29/2022</a:t>
            </a:r>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293529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3/29/2022</a:t>
            </a:r>
          </a:p>
        </p:txBody>
      </p:sp>
      <p:sp>
        <p:nvSpPr>
          <p:cNvPr id="3" name="Footer Placeholder 2"/>
          <p:cNvSpPr>
            <a:spLocks noGrp="1"/>
          </p:cNvSpPr>
          <p:nvPr>
            <p:ph type="ftr" sz="quarter" idx="11"/>
          </p:nvPr>
        </p:nvSpPr>
        <p:spPr/>
        <p:txBody>
          <a:bodyPr/>
          <a:lstStyle/>
          <a:p>
            <a:r>
              <a:rPr lang="en-US"/>
              <a:t>Edited by : Nouf almunyif</a:t>
            </a:r>
          </a:p>
        </p:txBody>
      </p:sp>
      <p:sp>
        <p:nvSpPr>
          <p:cNvPr id="4" name="Slide Number Placeholder 3"/>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356577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3/29/2022</a:t>
            </a:r>
          </a:p>
        </p:txBody>
      </p:sp>
      <p:sp>
        <p:nvSpPr>
          <p:cNvPr id="6" name="Footer Placeholder 5"/>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211604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3/29/2022</a:t>
            </a:r>
          </a:p>
        </p:txBody>
      </p:sp>
      <p:sp>
        <p:nvSpPr>
          <p:cNvPr id="6" name="Footer Placeholder 5"/>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lstStyle/>
          <a:p>
            <a:fld id="{3D0779ED-FA58-4206-B5D0-EDB4AC2C4E85}" type="slidenum">
              <a:rPr lang="en-US" smtClean="0"/>
              <a:t>‹#›</a:t>
            </a:fld>
            <a:endParaRPr lang="en-US"/>
          </a:p>
        </p:txBody>
      </p:sp>
    </p:spTree>
    <p:extLst>
      <p:ext uri="{BB962C8B-B14F-4D97-AF65-F5344CB8AC3E}">
        <p14:creationId xmlns:p14="http://schemas.microsoft.com/office/powerpoint/2010/main" val="125971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r>
              <a:rPr lang="en-US"/>
              <a:t>3/29/2022</a:t>
            </a: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Edited by : Nouf almunyif</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D0779ED-FA58-4206-B5D0-EDB4AC2C4E85}" type="slidenum">
              <a:rPr lang="en-US" smtClean="0"/>
              <a:t>‹#›</a:t>
            </a:fld>
            <a:endParaRPr lang="en-US"/>
          </a:p>
        </p:txBody>
      </p:sp>
    </p:spTree>
    <p:extLst>
      <p:ext uri="{BB962C8B-B14F-4D97-AF65-F5344CB8AC3E}">
        <p14:creationId xmlns:p14="http://schemas.microsoft.com/office/powerpoint/2010/main" val="13520431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7.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geeksforgeeks.org/encapsulation-in-python/" TargetMode="External"/><Relationship Id="rId7" Type="http://schemas.openxmlformats.org/officeDocument/2006/relationships/hyperlink" Target="https://data-flair.training/blogs/python-object/" TargetMode="External"/><Relationship Id="rId2" Type="http://schemas.openxmlformats.org/officeDocument/2006/relationships/hyperlink" Target="https://www.w3schools.com/python/python_file_open.asp" TargetMode="External"/><Relationship Id="rId1" Type="http://schemas.openxmlformats.org/officeDocument/2006/relationships/slideLayout" Target="../slideLayouts/slideLayout2.xml"/><Relationship Id="rId6" Type="http://schemas.openxmlformats.org/officeDocument/2006/relationships/hyperlink" Target="https://www.w3schools.com/python/python_ref_functions.asp" TargetMode="External"/><Relationship Id="rId5" Type="http://schemas.openxmlformats.org/officeDocument/2006/relationships/hyperlink" Target="https://www.journaldev.com/22460/python-str-repr-functions" TargetMode="External"/><Relationship Id="rId4" Type="http://schemas.openxmlformats.org/officeDocument/2006/relationships/hyperlink" Target="https://www.educative.io/edpresso/what-is-the-str-method-in-pyth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utorialsteacher.com/python/type-metho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C42D-BA42-4B0C-B795-76DA82525817}"/>
              </a:ext>
            </a:extLst>
          </p:cNvPr>
          <p:cNvSpPr>
            <a:spLocks noGrp="1"/>
          </p:cNvSpPr>
          <p:nvPr>
            <p:ph type="ctrTitle"/>
          </p:nvPr>
        </p:nvSpPr>
        <p:spPr>
          <a:xfrm>
            <a:off x="7355756" y="1701807"/>
            <a:ext cx="4727385" cy="2889114"/>
          </a:xfrm>
        </p:spPr>
        <p:txBody>
          <a:bodyPr anchor="b">
            <a:normAutofit/>
          </a:bodyPr>
          <a:lstStyle/>
          <a:p>
            <a:r>
              <a:rPr lang="en-US" altLang="en-US" sz="5400" dirty="0"/>
              <a:t>Python Classes 1</a:t>
            </a:r>
            <a:endParaRPr lang="en-US" sz="5400" dirty="0"/>
          </a:p>
        </p:txBody>
      </p:sp>
      <p:pic>
        <p:nvPicPr>
          <p:cNvPr id="7" name="Picture 6" descr="Icon&#10;&#10;Description automatically generated">
            <a:extLst>
              <a:ext uri="{FF2B5EF4-FFF2-40B4-BE49-F238E27FC236}">
                <a16:creationId xmlns:a16="http://schemas.microsoft.com/office/drawing/2014/main" id="{4609168E-9726-4B5A-B93B-E2CD920D9638}"/>
              </a:ext>
            </a:extLst>
          </p:cNvPr>
          <p:cNvPicPr>
            <a:picLocks noChangeAspect="1"/>
          </p:cNvPicPr>
          <p:nvPr/>
        </p:nvPicPr>
        <p:blipFill rotWithShape="1">
          <a:blip r:embed="rId2">
            <a:extLst>
              <a:ext uri="{28A0092B-C50C-407E-A947-70E740481C1C}">
                <a14:useLocalDpi xmlns:a14="http://schemas.microsoft.com/office/drawing/2010/main" val="0"/>
              </a:ext>
            </a:extLst>
          </a:blip>
          <a:srcRect l="21440" r="19888"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Footer Placeholder 7"/>
          <p:cNvSpPr>
            <a:spLocks noGrp="1"/>
          </p:cNvSpPr>
          <p:nvPr>
            <p:ph type="ftr" sz="quarter" idx="11"/>
          </p:nvPr>
        </p:nvSpPr>
        <p:spPr/>
        <p:txBody>
          <a:bodyPr/>
          <a:lstStyle/>
          <a:p>
            <a:r>
              <a:rPr lang="en-US"/>
              <a:t>Edited by : Nouf almunyif</a:t>
            </a:r>
          </a:p>
        </p:txBody>
      </p:sp>
      <p:sp>
        <p:nvSpPr>
          <p:cNvPr id="9" name="Slide Number Placeholder 8"/>
          <p:cNvSpPr>
            <a:spLocks noGrp="1"/>
          </p:cNvSpPr>
          <p:nvPr>
            <p:ph type="sldNum" sz="quarter" idx="12"/>
          </p:nvPr>
        </p:nvSpPr>
        <p:spPr/>
        <p:txBody>
          <a:bodyPr>
            <a:normAutofit lnSpcReduction="10000"/>
          </a:bodyPr>
          <a:lstStyle/>
          <a:p>
            <a:fld id="{3D0779ED-FA58-4206-B5D0-EDB4AC2C4E85}" type="slidenum">
              <a:rPr lang="en-US" smtClean="0"/>
              <a:t>1</a:t>
            </a:fld>
            <a:endParaRPr lang="en-US"/>
          </a:p>
        </p:txBody>
      </p:sp>
      <p:sp>
        <p:nvSpPr>
          <p:cNvPr id="3" name="Date Placeholder 2">
            <a:extLst>
              <a:ext uri="{FF2B5EF4-FFF2-40B4-BE49-F238E27FC236}">
                <a16:creationId xmlns:a16="http://schemas.microsoft.com/office/drawing/2014/main" id="{B1301C39-12DA-4971-AA83-2A60A29F03D0}"/>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0708188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9852442" cy="4041648"/>
          </a:xfrm>
        </p:spPr>
        <p:txBody>
          <a:bodyPr/>
          <a:lstStyle/>
          <a:p>
            <a:r>
              <a:rPr lang="en-US" altLang="en-US" dirty="0"/>
              <a:t>Classes</a:t>
            </a:r>
            <a:endParaRPr 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10</a:t>
            </a:fld>
            <a:endParaRPr lang="en-US"/>
          </a:p>
        </p:txBody>
      </p:sp>
      <p:sp>
        <p:nvSpPr>
          <p:cNvPr id="4" name="Date Placeholder 3">
            <a:extLst>
              <a:ext uri="{FF2B5EF4-FFF2-40B4-BE49-F238E27FC236}">
                <a16:creationId xmlns:a16="http://schemas.microsoft.com/office/drawing/2014/main" id="{BCD3B5FE-8A8B-4BC5-9928-61AA717C8639}"/>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37001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noChangeArrowheads="1"/>
          </p:cNvSpPr>
          <p:nvPr>
            <p:ph type="title"/>
          </p:nvPr>
        </p:nvSpPr>
        <p:spPr/>
        <p:txBody>
          <a:bodyPr/>
          <a:lstStyle/>
          <a:p>
            <a:r>
              <a:rPr lang="en-US" altLang="en-US" dirty="0"/>
              <a:t>Classes</a:t>
            </a:r>
          </a:p>
        </p:txBody>
      </p:sp>
      <p:sp>
        <p:nvSpPr>
          <p:cNvPr id="25602" name="Content Placeholder 2"/>
          <p:cNvSpPr>
            <a:spLocks noGrp="1" noChangeArrowheads="1"/>
          </p:cNvSpPr>
          <p:nvPr>
            <p:ph idx="1"/>
          </p:nvPr>
        </p:nvSpPr>
        <p:spPr/>
        <p:txBody>
          <a:bodyPr/>
          <a:lstStyle/>
          <a:p>
            <a:pPr>
              <a:buFontTx/>
              <a:buChar char="•"/>
            </a:pPr>
            <a:r>
              <a:rPr lang="en-US" altLang="en-US" sz="2400" u="sng" dirty="0">
                <a:solidFill>
                  <a:schemeClr val="accent1">
                    <a:lumMod val="50000"/>
                  </a:schemeClr>
                </a:solidFill>
              </a:rPr>
              <a:t>Class</a:t>
            </a:r>
            <a:r>
              <a:rPr lang="en-US" altLang="en-US" sz="2400" dirty="0"/>
              <a:t>: code that specifies the data attributes and methods of a particular type of object</a:t>
            </a:r>
          </a:p>
          <a:p>
            <a:pPr lvl="1"/>
            <a:r>
              <a:rPr lang="en-US" altLang="en-US" sz="2400" dirty="0"/>
              <a:t>Similar to a blueprint of a house or a cookie cutter</a:t>
            </a:r>
          </a:p>
          <a:p>
            <a:pPr>
              <a:buFontTx/>
              <a:buChar char="•"/>
            </a:pPr>
            <a:r>
              <a:rPr lang="en-US" altLang="en-US" sz="2400" u="sng" dirty="0">
                <a:solidFill>
                  <a:schemeClr val="accent1">
                    <a:lumMod val="50000"/>
                  </a:schemeClr>
                </a:solidFill>
              </a:rPr>
              <a:t>Instance</a:t>
            </a:r>
            <a:r>
              <a:rPr lang="en-US" altLang="en-US" sz="2400" dirty="0"/>
              <a:t>: an object created from a class</a:t>
            </a:r>
          </a:p>
          <a:p>
            <a:pPr lvl="1"/>
            <a:r>
              <a:rPr lang="en-US" altLang="en-US" sz="2400" dirty="0"/>
              <a:t>Similar to a specific house built according to the blueprint or a specific cookie</a:t>
            </a:r>
          </a:p>
          <a:p>
            <a:pPr lvl="1"/>
            <a:r>
              <a:rPr lang="en-US" altLang="en-US" sz="2400" dirty="0"/>
              <a:t>There can be many instances of one class</a:t>
            </a: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11</a:t>
            </a:fld>
            <a:endParaRPr lang="en-US"/>
          </a:p>
        </p:txBody>
      </p:sp>
      <p:sp>
        <p:nvSpPr>
          <p:cNvPr id="4" name="Date Placeholder 3">
            <a:extLst>
              <a:ext uri="{FF2B5EF4-FFF2-40B4-BE49-F238E27FC236}">
                <a16:creationId xmlns:a16="http://schemas.microsoft.com/office/drawing/2014/main" id="{FD80948C-8D24-4C00-B79D-9B1146CC53CF}"/>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24674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p:txBody>
          <a:bodyPr/>
          <a:lstStyle/>
          <a:p>
            <a:r>
              <a:rPr lang="en-US" altLang="en-US"/>
              <a:t>Classes (cont’d.)</a:t>
            </a:r>
          </a:p>
        </p:txBody>
      </p:sp>
      <p:pic>
        <p:nvPicPr>
          <p:cNvPr id="26626"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4900" y="1822905"/>
            <a:ext cx="8229600" cy="4341813"/>
          </a:xfrm>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12</a:t>
            </a:fld>
            <a:endParaRPr lang="en-US"/>
          </a:p>
        </p:txBody>
      </p:sp>
      <p:sp>
        <p:nvSpPr>
          <p:cNvPr id="4" name="Date Placeholder 3">
            <a:extLst>
              <a:ext uri="{FF2B5EF4-FFF2-40B4-BE49-F238E27FC236}">
                <a16:creationId xmlns:a16="http://schemas.microsoft.com/office/drawing/2014/main" id="{86CA4AE6-060C-4DDF-9DE1-7DE4C88149CE}"/>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13909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p:txBody>
          <a:bodyPr/>
          <a:lstStyle/>
          <a:p>
            <a:r>
              <a:rPr lang="en-US" altLang="en-US"/>
              <a:t>Classes (cont’d.)</a:t>
            </a:r>
          </a:p>
        </p:txBody>
      </p:sp>
      <p:pic>
        <p:nvPicPr>
          <p:cNvPr id="27650"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8443" y="1973037"/>
            <a:ext cx="8229600" cy="4030663"/>
          </a:xfrm>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13</a:t>
            </a:fld>
            <a:endParaRPr lang="en-US"/>
          </a:p>
        </p:txBody>
      </p:sp>
      <p:sp>
        <p:nvSpPr>
          <p:cNvPr id="4" name="Date Placeholder 3">
            <a:extLst>
              <a:ext uri="{FF2B5EF4-FFF2-40B4-BE49-F238E27FC236}">
                <a16:creationId xmlns:a16="http://schemas.microsoft.com/office/drawing/2014/main" id="{75F12B44-AB2A-4300-935E-AB0FFE21E263}"/>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88983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43" y="-347254"/>
            <a:ext cx="9692640" cy="1325562"/>
          </a:xfrm>
        </p:spPr>
        <p:txBody>
          <a:bodyPr>
            <a:normAutofit/>
          </a:bodyPr>
          <a:lstStyle/>
          <a:p>
            <a:r>
              <a:rPr lang="en-US" sz="3200" dirty="0"/>
              <a:t>Implementing the Class Vs  Using the Class</a:t>
            </a:r>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14</a:t>
            </a:fld>
            <a:endParaRPr lang="en-US"/>
          </a:p>
        </p:txBody>
      </p:sp>
      <p:pic>
        <p:nvPicPr>
          <p:cNvPr id="7" name="Picture 6"/>
          <p:cNvPicPr>
            <a:picLocks noChangeAspect="1"/>
          </p:cNvPicPr>
          <p:nvPr/>
        </p:nvPicPr>
        <p:blipFill>
          <a:blip r:embed="rId2"/>
          <a:stretch>
            <a:fillRect/>
          </a:stretch>
        </p:blipFill>
        <p:spPr>
          <a:xfrm>
            <a:off x="810984" y="1746658"/>
            <a:ext cx="9538589" cy="3870370"/>
          </a:xfrm>
          <a:prstGeom prst="rect">
            <a:avLst/>
          </a:prstGeom>
        </p:spPr>
      </p:pic>
      <p:sp>
        <p:nvSpPr>
          <p:cNvPr id="3" name="Date Placeholder 2">
            <a:extLst>
              <a:ext uri="{FF2B5EF4-FFF2-40B4-BE49-F238E27FC236}">
                <a16:creationId xmlns:a16="http://schemas.microsoft.com/office/drawing/2014/main" id="{47E560F5-1C10-41A6-838B-D5E9A81D923D}"/>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8590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noChangeArrowheads="1"/>
          </p:cNvSpPr>
          <p:nvPr>
            <p:ph type="title"/>
          </p:nvPr>
        </p:nvSpPr>
        <p:spPr/>
        <p:txBody>
          <a:bodyPr/>
          <a:lstStyle/>
          <a:p>
            <a:r>
              <a:rPr lang="en-US" altLang="en-US"/>
              <a:t>Class Definitions</a:t>
            </a:r>
          </a:p>
        </p:txBody>
      </p:sp>
      <p:sp>
        <p:nvSpPr>
          <p:cNvPr id="29698" name="Content Placeholder 2"/>
          <p:cNvSpPr>
            <a:spLocks noGrp="1" noChangeArrowheads="1"/>
          </p:cNvSpPr>
          <p:nvPr>
            <p:ph idx="1"/>
          </p:nvPr>
        </p:nvSpPr>
        <p:spPr/>
        <p:txBody>
          <a:bodyPr/>
          <a:lstStyle/>
          <a:p>
            <a:pPr>
              <a:buFontTx/>
              <a:buChar char="•"/>
            </a:pPr>
            <a:r>
              <a:rPr lang="en-US" altLang="en-US" sz="2800" u="sng" dirty="0"/>
              <a:t>Class definition</a:t>
            </a:r>
            <a:r>
              <a:rPr lang="en-US" altLang="en-US" sz="2800" dirty="0"/>
              <a:t>: set of statements that define a class’s methods and data attributes</a:t>
            </a:r>
          </a:p>
          <a:p>
            <a:pPr lvl="1"/>
            <a:r>
              <a:rPr lang="en-US" altLang="en-US" sz="2400" dirty="0"/>
              <a:t>Format: begin with </a:t>
            </a:r>
            <a:r>
              <a:rPr lang="en-US" altLang="en-US" sz="2400" dirty="0">
                <a:latin typeface="Courier New" panose="02070309020205020404" pitchFamily="49" charset="0"/>
                <a:cs typeface="Courier New" panose="02070309020205020404" pitchFamily="49" charset="0"/>
              </a:rPr>
              <a:t>class </a:t>
            </a:r>
            <a:r>
              <a:rPr lang="en-US" altLang="en-US" sz="2400" i="1" dirty="0" err="1">
                <a:latin typeface="Courier New" panose="02070309020205020404" pitchFamily="49" charset="0"/>
                <a:cs typeface="Courier New" panose="02070309020205020404" pitchFamily="49" charset="0"/>
              </a:rPr>
              <a:t>Class_name</a:t>
            </a:r>
            <a:r>
              <a:rPr lang="en-US" altLang="en-US" sz="2400" dirty="0">
                <a:latin typeface="Courier New" panose="02070309020205020404" pitchFamily="49" charset="0"/>
                <a:cs typeface="Courier New" panose="02070309020205020404" pitchFamily="49" charset="0"/>
              </a:rPr>
              <a:t>:</a:t>
            </a:r>
          </a:p>
          <a:p>
            <a:pPr lvl="2">
              <a:buFontTx/>
              <a:buChar char="•"/>
            </a:pPr>
            <a:r>
              <a:rPr lang="en-US" altLang="en-US" sz="2000" dirty="0">
                <a:cs typeface="Courier New" panose="02070309020205020404" pitchFamily="49" charset="0"/>
              </a:rPr>
              <a:t>Class names often </a:t>
            </a:r>
            <a:r>
              <a:rPr lang="en-US" altLang="en-US" sz="2000" dirty="0">
                <a:solidFill>
                  <a:srgbClr val="FF0000"/>
                </a:solidFill>
                <a:cs typeface="Courier New" panose="02070309020205020404" pitchFamily="49" charset="0"/>
              </a:rPr>
              <a:t>start with uppercase letter</a:t>
            </a:r>
          </a:p>
          <a:p>
            <a:pPr>
              <a:buFontTx/>
              <a:buChar char="•"/>
            </a:pPr>
            <a:endParaRPr lang="en-US" altLang="en-US" dirty="0"/>
          </a:p>
        </p:txBody>
      </p:sp>
      <p:graphicFrame>
        <p:nvGraphicFramePr>
          <p:cNvPr id="6" name="Object 6"/>
          <p:cNvGraphicFramePr>
            <a:graphicFrameLocks noChangeAspect="1"/>
          </p:cNvGraphicFramePr>
          <p:nvPr/>
        </p:nvGraphicFramePr>
        <p:xfrm>
          <a:off x="1793909" y="3505200"/>
          <a:ext cx="8604183" cy="3048000"/>
        </p:xfrm>
        <a:graphic>
          <a:graphicData uri="http://schemas.openxmlformats.org/presentationml/2006/ole">
            <mc:AlternateContent xmlns:mc="http://schemas.openxmlformats.org/markup-compatibility/2006">
              <mc:Choice xmlns:v="urn:schemas-microsoft-com:vml" Requires="v">
                <p:oleObj spid="_x0000_s1054" name="Picture" r:id="rId3" imgW="4952880" imgH="1752480" progId="Word.Picture.8">
                  <p:embed/>
                </p:oleObj>
              </mc:Choice>
              <mc:Fallback>
                <p:oleObj name="Picture" r:id="rId3" imgW="4952880" imgH="1752480" progId="Word.Picture.8">
                  <p:embed/>
                  <p:pic>
                    <p:nvPicPr>
                      <p:cNvPr id="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909" y="3505200"/>
                        <a:ext cx="8604183" cy="3048000"/>
                      </a:xfrm>
                      <a:prstGeom prst="rect">
                        <a:avLst/>
                      </a:prstGeom>
                      <a:solidFill>
                        <a:schemeClr val="tx1"/>
                      </a:solidFill>
                    </p:spPr>
                  </p:pic>
                </p:oleObj>
              </mc:Fallback>
            </mc:AlternateContent>
          </a:graphicData>
        </a:graphic>
      </p:graphicFrame>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15</a:t>
            </a:fld>
            <a:endParaRPr lang="en-US"/>
          </a:p>
        </p:txBody>
      </p:sp>
      <p:sp>
        <p:nvSpPr>
          <p:cNvPr id="4" name="Date Placeholder 3">
            <a:extLst>
              <a:ext uri="{FF2B5EF4-FFF2-40B4-BE49-F238E27FC236}">
                <a16:creationId xmlns:a16="http://schemas.microsoft.com/office/drawing/2014/main" id="{EE45DA07-5B83-4650-875E-CA1A4543B59E}"/>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13786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noChangeArrowheads="1"/>
          </p:cNvSpPr>
          <p:nvPr>
            <p:ph type="title"/>
          </p:nvPr>
        </p:nvSpPr>
        <p:spPr/>
        <p:txBody>
          <a:bodyPr/>
          <a:lstStyle/>
          <a:p>
            <a:r>
              <a:rPr lang="en-US" altLang="en-US"/>
              <a:t>Class Definitions</a:t>
            </a:r>
          </a:p>
        </p:txBody>
      </p:sp>
      <p:sp>
        <p:nvSpPr>
          <p:cNvPr id="29698" name="Content Placeholder 2"/>
          <p:cNvSpPr>
            <a:spLocks noGrp="1" noChangeArrowheads="1"/>
          </p:cNvSpPr>
          <p:nvPr>
            <p:ph idx="1"/>
          </p:nvPr>
        </p:nvSpPr>
        <p:spPr>
          <a:xfrm>
            <a:off x="1349829" y="1691322"/>
            <a:ext cx="8610600" cy="5105400"/>
          </a:xfrm>
        </p:spPr>
        <p:txBody>
          <a:bodyPr/>
          <a:lstStyle/>
          <a:p>
            <a:pPr lvl="1" indent="0">
              <a:buNone/>
            </a:pPr>
            <a:r>
              <a:rPr lang="en-US" altLang="en-US" sz="2000" i="1" dirty="0">
                <a:solidFill>
                  <a:schemeClr val="accent1">
                    <a:lumMod val="50000"/>
                  </a:schemeClr>
                </a:solidFill>
              </a:rPr>
              <a:t>A Python class </a:t>
            </a:r>
            <a:r>
              <a:rPr lang="en-US" altLang="en-US" sz="2000" dirty="0"/>
              <a:t>uses variables to store data fields and defines methods to perform actions. </a:t>
            </a:r>
            <a:endParaRPr lang="ar-SA" altLang="en-US" sz="2000" dirty="0"/>
          </a:p>
          <a:p>
            <a:pPr lvl="1" indent="0">
              <a:buNone/>
            </a:pPr>
            <a:r>
              <a:rPr lang="en-US" altLang="en-US" sz="2000" dirty="0"/>
              <a:t>Additionally, a class provides a special type method, known as </a:t>
            </a:r>
            <a:r>
              <a:rPr lang="en-US" altLang="en-US" sz="2000" i="1" dirty="0">
                <a:solidFill>
                  <a:schemeClr val="accent1">
                    <a:lumMod val="50000"/>
                  </a:schemeClr>
                </a:solidFill>
              </a:rPr>
              <a:t>initializer</a:t>
            </a:r>
            <a:r>
              <a:rPr lang="en-US" altLang="en-US" sz="2000" dirty="0"/>
              <a:t>, </a:t>
            </a:r>
            <a:r>
              <a:rPr lang="en-US" altLang="en-US" sz="2000" u="sng" dirty="0"/>
              <a:t>which is invoked to create a new object.</a:t>
            </a:r>
            <a:r>
              <a:rPr lang="en-US" altLang="en-US" sz="2000" dirty="0"/>
              <a:t> An initializer can perform any action, but initializer is designed to perform initializing actions, such as creating the data fields of objects. </a:t>
            </a:r>
          </a:p>
          <a:p>
            <a:pPr lvl="1">
              <a:defRPr/>
            </a:pPr>
            <a:r>
              <a:rPr lang="en-US" altLang="en-US" sz="2000" dirty="0">
                <a:cs typeface="Courier New" panose="02070309020205020404" pitchFamily="49" charset="0"/>
              </a:rPr>
              <a:t>Format: </a:t>
            </a:r>
            <a:r>
              <a:rPr lang="en-US" altLang="en-US" sz="2000" dirty="0" err="1">
                <a:latin typeface="Courier New" panose="02070309020205020404" pitchFamily="49" charset="0"/>
                <a:cs typeface="Courier New" panose="02070309020205020404" pitchFamily="49" charset="0"/>
              </a:rPr>
              <a:t>def</a:t>
            </a:r>
            <a:r>
              <a:rPr lang="en-US" altLang="en-US" sz="2000" dirty="0">
                <a:latin typeface="Courier New" panose="02070309020205020404" pitchFamily="49" charset="0"/>
                <a:cs typeface="Courier New" panose="02070309020205020404" pitchFamily="49" charset="0"/>
              </a:rPr>
              <a:t> __</a:t>
            </a:r>
            <a:r>
              <a:rPr lang="en-US" altLang="en-US" sz="2000" dirty="0" err="1">
                <a:latin typeface="Courier New" panose="02070309020205020404" pitchFamily="49" charset="0"/>
                <a:cs typeface="Courier New" panose="02070309020205020404" pitchFamily="49" charset="0"/>
              </a:rPr>
              <a:t>init</a:t>
            </a:r>
            <a:r>
              <a:rPr lang="en-US" altLang="en-US" sz="2000" dirty="0">
                <a:latin typeface="Courier New" panose="02070309020205020404" pitchFamily="49" charset="0"/>
                <a:cs typeface="Courier New" panose="02070309020205020404" pitchFamily="49" charset="0"/>
              </a:rPr>
              <a:t>__ (self):</a:t>
            </a:r>
          </a:p>
          <a:p>
            <a:pPr lvl="1" indent="0">
              <a:buNone/>
              <a:defRPr/>
            </a:pPr>
            <a:r>
              <a:rPr lang="en-US" altLang="en-US" sz="2000" dirty="0">
                <a:cs typeface="Courier New" panose="02070309020205020404" pitchFamily="49" charset="0"/>
              </a:rPr>
              <a:t>	Usually the first method in a class definition</a:t>
            </a:r>
            <a:endParaRPr lang="ar-SA" altLang="en-US" sz="2000" dirty="0">
              <a:cs typeface="Courier New" panose="02070309020205020404" pitchFamily="49" charset="0"/>
            </a:endParaRPr>
          </a:p>
          <a:p>
            <a:pPr lvl="1" indent="0">
              <a:buNone/>
              <a:defRPr/>
            </a:pPr>
            <a:endParaRPr lang="en-US" altLang="en-US" sz="2000" dirty="0">
              <a:cs typeface="Courier New" panose="02070309020205020404" pitchFamily="49" charset="0"/>
            </a:endParaRPr>
          </a:p>
          <a:p>
            <a:pPr lvl="1"/>
            <a:r>
              <a:rPr lang="en-US" altLang="en-US" sz="2000" dirty="0">
                <a:cs typeface="Courier New" panose="02070309020205020404" pitchFamily="49" charset="0"/>
              </a:rPr>
              <a:t>Method definition like any other python function definition</a:t>
            </a:r>
          </a:p>
          <a:p>
            <a:pPr lvl="2">
              <a:buFontTx/>
              <a:buChar char="•"/>
            </a:pPr>
            <a:r>
              <a:rPr lang="en-US" altLang="en-US" sz="1800" u="sng" dirty="0">
                <a:solidFill>
                  <a:srgbClr val="FF0000"/>
                </a:solidFill>
                <a:latin typeface="Courier New" panose="02070309020205020404" pitchFamily="49" charset="0"/>
                <a:cs typeface="Courier New" panose="02070309020205020404" pitchFamily="49" charset="0"/>
              </a:rPr>
              <a:t>self</a:t>
            </a:r>
            <a:r>
              <a:rPr lang="en-US" altLang="en-US" sz="1800" u="sng" dirty="0">
                <a:cs typeface="Courier New" panose="02070309020205020404" pitchFamily="49" charset="0"/>
              </a:rPr>
              <a:t> parameter</a:t>
            </a:r>
            <a:r>
              <a:rPr lang="en-US" altLang="en-US" sz="1800" dirty="0">
                <a:cs typeface="Courier New" panose="02070309020205020404" pitchFamily="49" charset="0"/>
              </a:rPr>
              <a:t>: required in every method in the class – references the specific object that the method is working on</a:t>
            </a:r>
            <a:endParaRPr lang="ar-SA" altLang="en-US" sz="1800" dirty="0">
              <a:cs typeface="Courier New" panose="02070309020205020404" pitchFamily="49" charset="0"/>
            </a:endParaRPr>
          </a:p>
          <a:p>
            <a:pPr lvl="2">
              <a:buFontTx/>
              <a:buChar char="•"/>
            </a:pPr>
            <a:r>
              <a:rPr lang="en-US" altLang="en-US" sz="1800" dirty="0">
                <a:cs typeface="Courier New" panose="02070309020205020404" pitchFamily="49" charset="0"/>
              </a:rPr>
              <a:t>It does not have to be named </a:t>
            </a:r>
            <a:r>
              <a:rPr lang="en-US" altLang="en-US" sz="1800" dirty="0">
                <a:solidFill>
                  <a:srgbClr val="FF0000"/>
                </a:solidFill>
                <a:cs typeface="Courier New" panose="02070309020205020404" pitchFamily="49" charset="0"/>
              </a:rPr>
              <a:t>self</a:t>
            </a:r>
            <a:r>
              <a:rPr lang="en-US" altLang="en-US" sz="1800" dirty="0">
                <a:cs typeface="Courier New" panose="02070309020205020404" pitchFamily="49" charset="0"/>
              </a:rPr>
              <a:t> , you can call it whatever you like, but it has to be the first parameter of any function in the class:</a:t>
            </a: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16</a:t>
            </a:fld>
            <a:endParaRPr lang="en-US"/>
          </a:p>
        </p:txBody>
      </p:sp>
      <p:sp>
        <p:nvSpPr>
          <p:cNvPr id="4" name="Date Placeholder 3">
            <a:extLst>
              <a:ext uri="{FF2B5EF4-FFF2-40B4-BE49-F238E27FC236}">
                <a16:creationId xmlns:a16="http://schemas.microsoft.com/office/drawing/2014/main" id="{A882B4A7-4B43-4D17-AD41-81C7C6C20734}"/>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6235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pic>
        <p:nvPicPr>
          <p:cNvPr id="4" name="Picture 3"/>
          <p:cNvPicPr>
            <a:picLocks noChangeAspect="1"/>
          </p:cNvPicPr>
          <p:nvPr/>
        </p:nvPicPr>
        <p:blipFill>
          <a:blip r:embed="rId2"/>
          <a:stretch>
            <a:fillRect/>
          </a:stretch>
        </p:blipFill>
        <p:spPr>
          <a:xfrm>
            <a:off x="6248400" y="4495800"/>
            <a:ext cx="4038600" cy="1518708"/>
          </a:xfrm>
          <a:prstGeom prst="rect">
            <a:avLst/>
          </a:prstGeom>
        </p:spPr>
      </p:pic>
      <p:pic>
        <p:nvPicPr>
          <p:cNvPr id="5" name="Picture 4"/>
          <p:cNvPicPr>
            <a:picLocks noChangeAspect="1"/>
          </p:cNvPicPr>
          <p:nvPr/>
        </p:nvPicPr>
        <p:blipFill>
          <a:blip r:embed="rId3"/>
          <a:stretch>
            <a:fillRect/>
          </a:stretch>
        </p:blipFill>
        <p:spPr>
          <a:xfrm>
            <a:off x="1905000" y="4495800"/>
            <a:ext cx="4000500" cy="1518708"/>
          </a:xfrm>
          <a:prstGeom prst="rect">
            <a:avLst/>
          </a:prstGeom>
        </p:spPr>
      </p:pic>
      <p:pic>
        <p:nvPicPr>
          <p:cNvPr id="6" name="Picture 5"/>
          <p:cNvPicPr>
            <a:picLocks noChangeAspect="1"/>
          </p:cNvPicPr>
          <p:nvPr/>
        </p:nvPicPr>
        <p:blipFill>
          <a:blip r:embed="rId4"/>
          <a:stretch>
            <a:fillRect/>
          </a:stretch>
        </p:blipFill>
        <p:spPr>
          <a:xfrm>
            <a:off x="5181600" y="1420074"/>
            <a:ext cx="4000500" cy="1787895"/>
          </a:xfrm>
          <a:prstGeom prst="rect">
            <a:avLst/>
          </a:prstGeom>
        </p:spPr>
      </p:pic>
      <p:pic>
        <p:nvPicPr>
          <p:cNvPr id="7" name="Picture 6"/>
          <p:cNvPicPr>
            <a:picLocks noChangeAspect="1"/>
          </p:cNvPicPr>
          <p:nvPr/>
        </p:nvPicPr>
        <p:blipFill>
          <a:blip r:embed="rId5"/>
          <a:stretch>
            <a:fillRect/>
          </a:stretch>
        </p:blipFill>
        <p:spPr>
          <a:xfrm>
            <a:off x="8462178" y="1983450"/>
            <a:ext cx="2207355" cy="330570"/>
          </a:xfrm>
          <a:prstGeom prst="rect">
            <a:avLst/>
          </a:prstGeom>
        </p:spPr>
      </p:pic>
      <p:pic>
        <p:nvPicPr>
          <p:cNvPr id="8" name="Picture 7"/>
          <p:cNvPicPr>
            <a:picLocks noChangeAspect="1"/>
          </p:cNvPicPr>
          <p:nvPr/>
        </p:nvPicPr>
        <p:blipFill>
          <a:blip r:embed="rId6"/>
          <a:stretch>
            <a:fillRect/>
          </a:stretch>
        </p:blipFill>
        <p:spPr>
          <a:xfrm>
            <a:off x="4841081" y="4012934"/>
            <a:ext cx="2509838" cy="437177"/>
          </a:xfrm>
          <a:prstGeom prst="rect">
            <a:avLst/>
          </a:prstGeom>
        </p:spPr>
      </p:pic>
      <p:sp>
        <p:nvSpPr>
          <p:cNvPr id="10" name="Rectangle 9"/>
          <p:cNvSpPr/>
          <p:nvPr/>
        </p:nvSpPr>
        <p:spPr>
          <a:xfrm>
            <a:off x="1211035" y="1910443"/>
            <a:ext cx="3257550" cy="1477328"/>
          </a:xfrm>
          <a:prstGeom prst="rect">
            <a:avLst/>
          </a:prstGeom>
        </p:spPr>
        <p:txBody>
          <a:bodyPr wrap="square">
            <a:spAutoFit/>
          </a:bodyPr>
          <a:lstStyle/>
          <a:p>
            <a:r>
              <a:rPr lang="en-US" dirty="0">
                <a:solidFill>
                  <a:srgbClr val="FF0000"/>
                </a:solidFill>
              </a:rPr>
              <a:t>a class attribute </a:t>
            </a:r>
            <a:r>
              <a:rPr lang="en-US" dirty="0"/>
              <a:t>defined inside a class. Its value will remain the same for all the objects unless modified explicitly</a:t>
            </a:r>
          </a:p>
        </p:txBody>
      </p:sp>
      <p:sp>
        <p:nvSpPr>
          <p:cNvPr id="3" name="Footer Placeholder 2"/>
          <p:cNvSpPr>
            <a:spLocks noGrp="1"/>
          </p:cNvSpPr>
          <p:nvPr>
            <p:ph type="ftr" sz="quarter" idx="11"/>
          </p:nvPr>
        </p:nvSpPr>
        <p:spPr/>
        <p:txBody>
          <a:bodyPr/>
          <a:lstStyle/>
          <a:p>
            <a:r>
              <a:rPr lang="en-US"/>
              <a:t>Edited by : Nouf almunyif</a:t>
            </a:r>
          </a:p>
        </p:txBody>
      </p:sp>
      <p:sp>
        <p:nvSpPr>
          <p:cNvPr id="9" name="Slide Number Placeholder 8"/>
          <p:cNvSpPr>
            <a:spLocks noGrp="1"/>
          </p:cNvSpPr>
          <p:nvPr>
            <p:ph type="sldNum" sz="quarter" idx="12"/>
          </p:nvPr>
        </p:nvSpPr>
        <p:spPr/>
        <p:txBody>
          <a:bodyPr>
            <a:normAutofit lnSpcReduction="10000"/>
          </a:bodyPr>
          <a:lstStyle/>
          <a:p>
            <a:fld id="{3D0779ED-FA58-4206-B5D0-EDB4AC2C4E85}" type="slidenum">
              <a:rPr lang="en-US" smtClean="0"/>
              <a:t>17</a:t>
            </a:fld>
            <a:endParaRPr lang="en-US"/>
          </a:p>
        </p:txBody>
      </p:sp>
      <p:sp>
        <p:nvSpPr>
          <p:cNvPr id="11" name="Date Placeholder 10">
            <a:extLst>
              <a:ext uri="{FF2B5EF4-FFF2-40B4-BE49-F238E27FC236}">
                <a16:creationId xmlns:a16="http://schemas.microsoft.com/office/drawing/2014/main" id="{A1246903-598D-4F47-AA13-8EB4F6A6897F}"/>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98940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228"/>
            <a:ext cx="8229600" cy="1143000"/>
          </a:xfrm>
        </p:spPr>
        <p:txBody>
          <a:bodyPr/>
          <a:lstStyle/>
          <a:p>
            <a:pPr>
              <a:buFontTx/>
              <a:buChar char="•"/>
            </a:pPr>
            <a:r>
              <a:rPr lang="en-US" altLang="en-US" sz="2400" dirty="0">
                <a:latin typeface="Arial Nova Cond" panose="020B0506020202020204" pitchFamily="34" charset="0"/>
                <a:cs typeface="Courier New" panose="02070309020205020404" pitchFamily="49" charset="0"/>
              </a:rPr>
              <a:t>To create a new instance of a class call the initializer method</a:t>
            </a:r>
            <a:br>
              <a:rPr lang="en-US" altLang="en-US" sz="2400" dirty="0">
                <a:latin typeface="Arial Nova Cond" panose="020B0506020202020204" pitchFamily="34" charset="0"/>
                <a:cs typeface="Courier New" panose="02070309020205020404" pitchFamily="49" charset="0"/>
              </a:rPr>
            </a:br>
            <a:r>
              <a:rPr lang="en-US" altLang="en-US" sz="2400" dirty="0">
                <a:latin typeface="Arial Nova Cond" panose="020B0506020202020204" pitchFamily="34" charset="0"/>
                <a:cs typeface="Courier New" panose="02070309020205020404" pitchFamily="49" charset="0"/>
              </a:rPr>
              <a:t>Format: </a:t>
            </a:r>
            <a:r>
              <a:rPr lang="en-US" altLang="en-US" sz="2400" i="1" dirty="0" err="1">
                <a:latin typeface="Arial Nova Cond" panose="020B0506020202020204" pitchFamily="34" charset="0"/>
                <a:cs typeface="Courier New" panose="02070309020205020404" pitchFamily="49" charset="0"/>
              </a:rPr>
              <a:t>My_instance</a:t>
            </a:r>
            <a:r>
              <a:rPr lang="en-US" altLang="en-US" sz="2400" dirty="0">
                <a:latin typeface="Arial Nova Cond" panose="020B0506020202020204" pitchFamily="34" charset="0"/>
                <a:cs typeface="Courier New" panose="02070309020205020404" pitchFamily="49" charset="0"/>
              </a:rPr>
              <a:t> = </a:t>
            </a:r>
            <a:r>
              <a:rPr lang="en-US" altLang="en-US" sz="2400" i="1" dirty="0" err="1">
                <a:latin typeface="Arial Nova Cond" panose="020B0506020202020204" pitchFamily="34" charset="0"/>
                <a:cs typeface="Courier New" panose="02070309020205020404" pitchFamily="49" charset="0"/>
              </a:rPr>
              <a:t>Class_Name</a:t>
            </a:r>
            <a:r>
              <a:rPr lang="en-US" altLang="en-US" sz="2400" dirty="0">
                <a:latin typeface="Arial Nova Cond" panose="020B0506020202020204" pitchFamily="34" charset="0"/>
                <a:cs typeface="Courier New" panose="02070309020205020404" pitchFamily="49" charset="0"/>
              </a:rPr>
              <a:t>()</a:t>
            </a:r>
          </a:p>
        </p:txBody>
      </p:sp>
      <p:pic>
        <p:nvPicPr>
          <p:cNvPr id="3" name="Picture 2"/>
          <p:cNvPicPr>
            <a:picLocks noChangeAspect="1"/>
          </p:cNvPicPr>
          <p:nvPr/>
        </p:nvPicPr>
        <p:blipFill>
          <a:blip r:embed="rId2"/>
          <a:stretch>
            <a:fillRect/>
          </a:stretch>
        </p:blipFill>
        <p:spPr>
          <a:xfrm>
            <a:off x="2846614" y="1638301"/>
            <a:ext cx="5791200" cy="1818517"/>
          </a:xfrm>
          <a:prstGeom prst="rect">
            <a:avLst/>
          </a:prstGeom>
        </p:spPr>
      </p:pic>
      <p:pic>
        <p:nvPicPr>
          <p:cNvPr id="7" name="Picture 6"/>
          <p:cNvPicPr>
            <a:picLocks noChangeAspect="1"/>
          </p:cNvPicPr>
          <p:nvPr/>
        </p:nvPicPr>
        <p:blipFill>
          <a:blip r:embed="rId3"/>
          <a:stretch>
            <a:fillRect/>
          </a:stretch>
        </p:blipFill>
        <p:spPr>
          <a:xfrm>
            <a:off x="1490659" y="3916891"/>
            <a:ext cx="4019550" cy="2391750"/>
          </a:xfrm>
          <a:prstGeom prst="rect">
            <a:avLst/>
          </a:prstGeom>
        </p:spPr>
      </p:pic>
      <p:pic>
        <p:nvPicPr>
          <p:cNvPr id="8" name="Picture 7"/>
          <p:cNvPicPr>
            <a:picLocks noChangeAspect="1"/>
          </p:cNvPicPr>
          <p:nvPr/>
        </p:nvPicPr>
        <p:blipFill>
          <a:blip r:embed="rId4"/>
          <a:stretch>
            <a:fillRect/>
          </a:stretch>
        </p:blipFill>
        <p:spPr>
          <a:xfrm>
            <a:off x="6172200" y="3916891"/>
            <a:ext cx="3985237" cy="2391750"/>
          </a:xfrm>
          <a:prstGeom prst="rect">
            <a:avLst/>
          </a:prstGeom>
        </p:spPr>
      </p:pic>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18</a:t>
            </a:fld>
            <a:endParaRPr lang="en-US"/>
          </a:p>
        </p:txBody>
      </p:sp>
      <p:sp>
        <p:nvSpPr>
          <p:cNvPr id="6" name="Date Placeholder 5">
            <a:extLst>
              <a:ext uri="{FF2B5EF4-FFF2-40B4-BE49-F238E27FC236}">
                <a16:creationId xmlns:a16="http://schemas.microsoft.com/office/drawing/2014/main" id="{26C526D6-98EE-4DAE-9C99-A3DBA043CDAF}"/>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113340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class attribute</a:t>
            </a:r>
            <a:endParaRPr lang="en-US" dirty="0"/>
          </a:p>
        </p:txBody>
      </p:sp>
      <p:sp>
        <p:nvSpPr>
          <p:cNvPr id="3" name="Content Placeholder 2"/>
          <p:cNvSpPr>
            <a:spLocks noGrp="1"/>
          </p:cNvSpPr>
          <p:nvPr>
            <p:ph idx="1"/>
          </p:nvPr>
        </p:nvSpPr>
        <p:spPr>
          <a:xfrm>
            <a:off x="1981200" y="1600201"/>
            <a:ext cx="8229600" cy="533400"/>
          </a:xfrm>
        </p:spPr>
        <p:txBody>
          <a:bodyPr/>
          <a:lstStyle/>
          <a:p>
            <a:r>
              <a:rPr lang="en-US" sz="2000" dirty="0"/>
              <a:t>The following example demonstrates the use of class attribute</a:t>
            </a:r>
          </a:p>
        </p:txBody>
      </p:sp>
      <p:pic>
        <p:nvPicPr>
          <p:cNvPr id="4" name="Picture 3"/>
          <p:cNvPicPr>
            <a:picLocks noChangeAspect="1"/>
          </p:cNvPicPr>
          <p:nvPr/>
        </p:nvPicPr>
        <p:blipFill>
          <a:blip r:embed="rId2"/>
          <a:stretch>
            <a:fillRect/>
          </a:stretch>
        </p:blipFill>
        <p:spPr>
          <a:xfrm>
            <a:off x="1600201" y="2127474"/>
            <a:ext cx="4852987" cy="3527428"/>
          </a:xfrm>
          <a:prstGeom prst="rect">
            <a:avLst/>
          </a:prstGeom>
        </p:spPr>
      </p:pic>
      <p:cxnSp>
        <p:nvCxnSpPr>
          <p:cNvPr id="6" name="Straight Connector 5"/>
          <p:cNvCxnSpPr/>
          <p:nvPr/>
        </p:nvCxnSpPr>
        <p:spPr bwMode="auto">
          <a:xfrm>
            <a:off x="2819400" y="3200400"/>
            <a:ext cx="99060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pic>
        <p:nvPicPr>
          <p:cNvPr id="7" name="Picture 6"/>
          <p:cNvPicPr>
            <a:picLocks noChangeAspect="1"/>
          </p:cNvPicPr>
          <p:nvPr/>
        </p:nvPicPr>
        <p:blipFill>
          <a:blip r:embed="rId3"/>
          <a:stretch>
            <a:fillRect/>
          </a:stretch>
        </p:blipFill>
        <p:spPr>
          <a:xfrm>
            <a:off x="6781800" y="2971801"/>
            <a:ext cx="3643312" cy="1961233"/>
          </a:xfrm>
          <a:prstGeom prst="rect">
            <a:avLst/>
          </a:prstGeom>
        </p:spPr>
      </p:pic>
      <p:sp>
        <p:nvSpPr>
          <p:cNvPr id="5" name="Footer Placeholder 4"/>
          <p:cNvSpPr>
            <a:spLocks noGrp="1"/>
          </p:cNvSpPr>
          <p:nvPr>
            <p:ph type="ftr" sz="quarter" idx="11"/>
          </p:nvPr>
        </p:nvSpPr>
        <p:spPr/>
        <p:txBody>
          <a:bodyPr/>
          <a:lstStyle/>
          <a:p>
            <a:r>
              <a:rPr lang="en-US"/>
              <a:t>Edited by : Nouf almunyif</a:t>
            </a:r>
          </a:p>
        </p:txBody>
      </p:sp>
      <p:sp>
        <p:nvSpPr>
          <p:cNvPr id="8" name="Slide Number Placeholder 7"/>
          <p:cNvSpPr>
            <a:spLocks noGrp="1"/>
          </p:cNvSpPr>
          <p:nvPr>
            <p:ph type="sldNum" sz="quarter" idx="12"/>
          </p:nvPr>
        </p:nvSpPr>
        <p:spPr/>
        <p:txBody>
          <a:bodyPr>
            <a:normAutofit lnSpcReduction="10000"/>
          </a:bodyPr>
          <a:lstStyle/>
          <a:p>
            <a:fld id="{3D0779ED-FA58-4206-B5D0-EDB4AC2C4E85}" type="slidenum">
              <a:rPr lang="en-US" smtClean="0"/>
              <a:t>19</a:t>
            </a:fld>
            <a:endParaRPr lang="en-US"/>
          </a:p>
        </p:txBody>
      </p:sp>
      <p:sp>
        <p:nvSpPr>
          <p:cNvPr id="9" name="Date Placeholder 8">
            <a:extLst>
              <a:ext uri="{FF2B5EF4-FFF2-40B4-BE49-F238E27FC236}">
                <a16:creationId xmlns:a16="http://schemas.microsoft.com/office/drawing/2014/main" id="{73F9C09B-2D89-48DE-A1E3-743A5704B6FA}"/>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256031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9852442" cy="4041648"/>
          </a:xfrm>
        </p:spPr>
        <p:txBody>
          <a:bodyPr/>
          <a:lstStyle/>
          <a:p>
            <a:r>
              <a:rPr lang="en-US" altLang="ar-SA" dirty="0"/>
              <a:t>Introduction to Classes and Object-Oriented programming </a:t>
            </a:r>
            <a:endParaRPr 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a:t>
            </a:fld>
            <a:endParaRPr lang="en-US"/>
          </a:p>
        </p:txBody>
      </p:sp>
      <p:sp>
        <p:nvSpPr>
          <p:cNvPr id="4" name="Date Placeholder 3">
            <a:extLst>
              <a:ext uri="{FF2B5EF4-FFF2-40B4-BE49-F238E27FC236}">
                <a16:creationId xmlns:a16="http://schemas.microsoft.com/office/drawing/2014/main" id="{08DB79FC-FB0A-473F-B5BC-14C5EEA72C16}"/>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278805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9852442" cy="4041648"/>
          </a:xfrm>
        </p:spPr>
        <p:txBody>
          <a:bodyPr/>
          <a:lstStyle/>
          <a:p>
            <a:r>
              <a:rPr lang="en-US" altLang="en-US" dirty="0"/>
              <a:t>Instances</a:t>
            </a:r>
            <a:endParaRPr 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20</a:t>
            </a:fld>
            <a:endParaRPr lang="en-US"/>
          </a:p>
        </p:txBody>
      </p:sp>
      <p:sp>
        <p:nvSpPr>
          <p:cNvPr id="4" name="Date Placeholder 3">
            <a:extLst>
              <a:ext uri="{FF2B5EF4-FFF2-40B4-BE49-F238E27FC236}">
                <a16:creationId xmlns:a16="http://schemas.microsoft.com/office/drawing/2014/main" id="{BF5528A7-1546-495F-83C0-FCC7DA19EF8D}"/>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2179196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noChangeArrowheads="1"/>
          </p:cNvSpPr>
          <p:nvPr>
            <p:ph type="title"/>
          </p:nvPr>
        </p:nvSpPr>
        <p:spPr/>
        <p:txBody>
          <a:bodyPr/>
          <a:lstStyle/>
          <a:p>
            <a:r>
              <a:rPr lang="en-US" altLang="en-US" dirty="0"/>
              <a:t>Working With Instances</a:t>
            </a:r>
          </a:p>
        </p:txBody>
      </p:sp>
      <p:sp>
        <p:nvSpPr>
          <p:cNvPr id="43010" name="Content Placeholder 2"/>
          <p:cNvSpPr>
            <a:spLocks noGrp="1" noChangeArrowheads="1"/>
          </p:cNvSpPr>
          <p:nvPr>
            <p:ph idx="1"/>
          </p:nvPr>
        </p:nvSpPr>
        <p:spPr/>
        <p:txBody>
          <a:bodyPr/>
          <a:lstStyle/>
          <a:p>
            <a:pPr>
              <a:buFontTx/>
              <a:buChar char="•"/>
            </a:pPr>
            <a:r>
              <a:rPr lang="en-US" altLang="en-US" sz="2800" u="sng" dirty="0"/>
              <a:t>Instance attribute</a:t>
            </a:r>
            <a:r>
              <a:rPr lang="en-US" altLang="en-US" sz="2800" dirty="0"/>
              <a:t>: belongs to a specific instance of a class</a:t>
            </a:r>
          </a:p>
          <a:p>
            <a:pPr lvl="1"/>
            <a:r>
              <a:rPr lang="en-US" altLang="en-US" sz="2400" dirty="0"/>
              <a:t>Created when a method uses the </a:t>
            </a:r>
            <a:r>
              <a:rPr lang="en-US" altLang="en-US" sz="2400" dirty="0">
                <a:latin typeface="Courier New" panose="02070309020205020404" pitchFamily="49" charset="0"/>
                <a:cs typeface="Courier New" panose="02070309020205020404" pitchFamily="49" charset="0"/>
              </a:rPr>
              <a:t>self</a:t>
            </a:r>
            <a:r>
              <a:rPr lang="en-US" altLang="en-US" sz="2400" dirty="0"/>
              <a:t> parameter to create an attribute</a:t>
            </a:r>
          </a:p>
          <a:p>
            <a:pPr>
              <a:buFontTx/>
              <a:buChar char="•"/>
            </a:pPr>
            <a:r>
              <a:rPr lang="en-US" altLang="en-US" sz="2800" dirty="0"/>
              <a:t>If many instances of a class are created, each would have its own set of attributes</a:t>
            </a: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21</a:t>
            </a:fld>
            <a:endParaRPr lang="en-US"/>
          </a:p>
        </p:txBody>
      </p:sp>
      <p:sp>
        <p:nvSpPr>
          <p:cNvPr id="4" name="Date Placeholder 3">
            <a:extLst>
              <a:ext uri="{FF2B5EF4-FFF2-40B4-BE49-F238E27FC236}">
                <a16:creationId xmlns:a16="http://schemas.microsoft.com/office/drawing/2014/main" id="{30EEC422-9676-4237-93AC-6CC9CC760CBF}"/>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91946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class attribute</a:t>
            </a:r>
            <a:endParaRPr lang="en-US" dirty="0"/>
          </a:p>
        </p:txBody>
      </p:sp>
      <p:sp>
        <p:nvSpPr>
          <p:cNvPr id="3" name="Content Placeholder 2"/>
          <p:cNvSpPr>
            <a:spLocks noGrp="1"/>
          </p:cNvSpPr>
          <p:nvPr>
            <p:ph idx="1"/>
          </p:nvPr>
        </p:nvSpPr>
        <p:spPr>
          <a:xfrm>
            <a:off x="1981200" y="1600201"/>
            <a:ext cx="8229600" cy="533400"/>
          </a:xfrm>
        </p:spPr>
        <p:txBody>
          <a:bodyPr/>
          <a:lstStyle/>
          <a:p>
            <a:r>
              <a:rPr lang="en-US" sz="2000" dirty="0"/>
              <a:t>The following example demonstrates the use of class attribute</a:t>
            </a:r>
          </a:p>
        </p:txBody>
      </p:sp>
      <p:pic>
        <p:nvPicPr>
          <p:cNvPr id="5" name="Picture 4"/>
          <p:cNvPicPr>
            <a:picLocks noChangeAspect="1"/>
          </p:cNvPicPr>
          <p:nvPr/>
        </p:nvPicPr>
        <p:blipFill>
          <a:blip r:embed="rId2"/>
          <a:stretch>
            <a:fillRect/>
          </a:stretch>
        </p:blipFill>
        <p:spPr>
          <a:xfrm>
            <a:off x="1752600" y="2254604"/>
            <a:ext cx="4805362" cy="2990003"/>
          </a:xfrm>
          <a:prstGeom prst="rect">
            <a:avLst/>
          </a:prstGeom>
        </p:spPr>
      </p:pic>
      <p:cxnSp>
        <p:nvCxnSpPr>
          <p:cNvPr id="6" name="Straight Connector 5"/>
          <p:cNvCxnSpPr/>
          <p:nvPr/>
        </p:nvCxnSpPr>
        <p:spPr bwMode="auto">
          <a:xfrm>
            <a:off x="2895600" y="3276600"/>
            <a:ext cx="99060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pic>
        <p:nvPicPr>
          <p:cNvPr id="8" name="Picture 7"/>
          <p:cNvPicPr>
            <a:picLocks noChangeAspect="1"/>
          </p:cNvPicPr>
          <p:nvPr/>
        </p:nvPicPr>
        <p:blipFill>
          <a:blip r:embed="rId3"/>
          <a:stretch>
            <a:fillRect/>
          </a:stretch>
        </p:blipFill>
        <p:spPr>
          <a:xfrm>
            <a:off x="6781800" y="2819401"/>
            <a:ext cx="3639408" cy="1793521"/>
          </a:xfrm>
          <a:prstGeom prst="rect">
            <a:avLst/>
          </a:prstGeom>
        </p:spPr>
      </p:pic>
      <p:sp>
        <p:nvSpPr>
          <p:cNvPr id="4" name="Footer Placeholder 3"/>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normAutofit lnSpcReduction="10000"/>
          </a:bodyPr>
          <a:lstStyle/>
          <a:p>
            <a:fld id="{3D0779ED-FA58-4206-B5D0-EDB4AC2C4E85}" type="slidenum">
              <a:rPr lang="en-US" smtClean="0"/>
              <a:t>22</a:t>
            </a:fld>
            <a:endParaRPr lang="en-US"/>
          </a:p>
        </p:txBody>
      </p:sp>
      <p:sp>
        <p:nvSpPr>
          <p:cNvPr id="9" name="Date Placeholder 8">
            <a:extLst>
              <a:ext uri="{FF2B5EF4-FFF2-40B4-BE49-F238E27FC236}">
                <a16:creationId xmlns:a16="http://schemas.microsoft.com/office/drawing/2014/main" id="{21573B0D-5797-43C4-9CFE-70B248AC9840}"/>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217966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Class Abstraction and Encapsulation</a:t>
            </a:r>
            <a:endParaRPr lang="en-US" sz="3200" dirty="0"/>
          </a:p>
        </p:txBody>
      </p:sp>
      <p:sp>
        <p:nvSpPr>
          <p:cNvPr id="4" name="Rectangle 3"/>
          <p:cNvSpPr/>
          <p:nvPr/>
        </p:nvSpPr>
        <p:spPr>
          <a:xfrm>
            <a:off x="1518557" y="2002972"/>
            <a:ext cx="8305800" cy="2419124"/>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2400" dirty="0"/>
              <a:t>Class abstraction means to separate class implementation from the use of the class. </a:t>
            </a:r>
          </a:p>
          <a:p>
            <a:pPr marL="342900" indent="-342900">
              <a:lnSpc>
                <a:spcPct val="90000"/>
              </a:lnSpc>
              <a:buFont typeface="Arial" panose="020B0604020202020204" pitchFamily="34" charset="0"/>
              <a:buChar char="•"/>
            </a:pPr>
            <a:r>
              <a:rPr lang="en-US" altLang="en-US" sz="2400" dirty="0"/>
              <a:t>The creator of the class provides a description of the class and let the user know how the class can be used. </a:t>
            </a:r>
          </a:p>
          <a:p>
            <a:pPr marL="342900" indent="-342900">
              <a:lnSpc>
                <a:spcPct val="90000"/>
              </a:lnSpc>
              <a:buFont typeface="Arial" panose="020B0604020202020204" pitchFamily="34" charset="0"/>
              <a:buChar char="•"/>
            </a:pPr>
            <a:r>
              <a:rPr lang="en-US" altLang="en-US" sz="2400" dirty="0"/>
              <a:t>The user of the class does not need to know how the class is implemented. The detail of implementation is encapsulated and hidden from the user. </a:t>
            </a:r>
          </a:p>
        </p:txBody>
      </p:sp>
      <p:sp>
        <p:nvSpPr>
          <p:cNvPr id="3" name="Footer Placeholder 2"/>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23</a:t>
            </a:fld>
            <a:endParaRPr lang="en-US"/>
          </a:p>
        </p:txBody>
      </p:sp>
      <p:sp>
        <p:nvSpPr>
          <p:cNvPr id="6" name="Date Placeholder 5">
            <a:extLst>
              <a:ext uri="{FF2B5EF4-FFF2-40B4-BE49-F238E27FC236}">
                <a16:creationId xmlns:a16="http://schemas.microsoft.com/office/drawing/2014/main" id="{F21015D5-3704-4C20-9A11-82205370B298}"/>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810302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noChangeArrowheads="1"/>
          </p:cNvSpPr>
          <p:nvPr>
            <p:ph idx="1"/>
          </p:nvPr>
        </p:nvSpPr>
        <p:spPr>
          <a:xfrm>
            <a:off x="1981200" y="152400"/>
            <a:ext cx="8229600" cy="1066800"/>
          </a:xfrm>
        </p:spPr>
        <p:txBody>
          <a:bodyPr/>
          <a:lstStyle/>
          <a:p>
            <a:pPr>
              <a:buFontTx/>
              <a:buChar char="•"/>
            </a:pPr>
            <a:r>
              <a:rPr lang="en-US" altLang="en-US" sz="2000" dirty="0">
                <a:cs typeface="Courier New" panose="02070309020205020404" pitchFamily="49" charset="0"/>
              </a:rPr>
              <a:t>To call any of the class methods using the created instance, use </a:t>
            </a:r>
            <a:r>
              <a:rPr lang="en-US" altLang="en-US" sz="2000" dirty="0">
                <a:solidFill>
                  <a:srgbClr val="FF0000"/>
                </a:solidFill>
                <a:cs typeface="Courier New" panose="02070309020205020404" pitchFamily="49" charset="0"/>
              </a:rPr>
              <a:t>dot</a:t>
            </a:r>
            <a:r>
              <a:rPr lang="en-US" altLang="en-US" sz="2000" dirty="0">
                <a:cs typeface="Courier New" panose="02070309020205020404" pitchFamily="49" charset="0"/>
              </a:rPr>
              <a:t> notation</a:t>
            </a:r>
          </a:p>
          <a:p>
            <a:pPr lvl="1"/>
            <a:r>
              <a:rPr lang="en-US" altLang="en-US" sz="1800" dirty="0">
                <a:cs typeface="Courier New" panose="02070309020205020404" pitchFamily="49" charset="0"/>
              </a:rPr>
              <a:t>Format: </a:t>
            </a:r>
            <a:r>
              <a:rPr lang="en-US" altLang="en-US" sz="1800" i="1" dirty="0" err="1">
                <a:latin typeface="Courier New" panose="02070309020205020404" pitchFamily="49" charset="0"/>
                <a:cs typeface="Courier New" panose="02070309020205020404" pitchFamily="49" charset="0"/>
              </a:rPr>
              <a:t>My_instance</a:t>
            </a:r>
            <a:r>
              <a:rPr lang="en-US" altLang="en-US" sz="1800" dirty="0" err="1">
                <a:latin typeface="Courier New" panose="02070309020205020404" pitchFamily="49" charset="0"/>
                <a:cs typeface="Courier New" panose="02070309020205020404" pitchFamily="49" charset="0"/>
              </a:rPr>
              <a:t>.</a:t>
            </a:r>
            <a:r>
              <a:rPr lang="en-US" altLang="en-US" sz="1800" i="1" dirty="0" err="1">
                <a:latin typeface="Courier New" panose="02070309020205020404" pitchFamily="49" charset="0"/>
                <a:cs typeface="Courier New" panose="02070309020205020404" pitchFamily="49" charset="0"/>
              </a:rPr>
              <a:t>method</a:t>
            </a:r>
            <a:r>
              <a:rPr lang="en-US" altLang="en-US" sz="1800" dirty="0">
                <a:latin typeface="Courier New" panose="02070309020205020404" pitchFamily="49" charset="0"/>
                <a:cs typeface="Courier New" panose="02070309020205020404" pitchFamily="49" charset="0"/>
              </a:rPr>
              <a:t>()</a:t>
            </a:r>
          </a:p>
          <a:p>
            <a:pPr marL="0" indent="0">
              <a:buNone/>
            </a:pPr>
            <a:endParaRPr lang="en-US" altLang="en-US" dirty="0"/>
          </a:p>
        </p:txBody>
      </p:sp>
      <p:pic>
        <p:nvPicPr>
          <p:cNvPr id="3" name="Picture 2"/>
          <p:cNvPicPr>
            <a:picLocks noChangeAspect="1"/>
          </p:cNvPicPr>
          <p:nvPr/>
        </p:nvPicPr>
        <p:blipFill>
          <a:blip r:embed="rId2"/>
          <a:stretch>
            <a:fillRect/>
          </a:stretch>
        </p:blipFill>
        <p:spPr>
          <a:xfrm>
            <a:off x="2209801" y="1447800"/>
            <a:ext cx="7419975" cy="4547096"/>
          </a:xfrm>
          <a:prstGeom prst="rect">
            <a:avLst/>
          </a:prstGeom>
        </p:spPr>
      </p:pic>
      <p:sp>
        <p:nvSpPr>
          <p:cNvPr id="2" name="Footer Placeholder 1"/>
          <p:cNvSpPr>
            <a:spLocks noGrp="1"/>
          </p:cNvSpPr>
          <p:nvPr>
            <p:ph type="ftr" sz="quarter" idx="11"/>
          </p:nvPr>
        </p:nvSpPr>
        <p:spPr/>
        <p:txBody>
          <a:bodyPr/>
          <a:lstStyle/>
          <a:p>
            <a:r>
              <a:rPr lang="en-US"/>
              <a:t>Edited by : Nouf almunyif</a:t>
            </a:r>
          </a:p>
        </p:txBody>
      </p:sp>
      <p:sp>
        <p:nvSpPr>
          <p:cNvPr id="4" name="Slide Number Placeholder 3"/>
          <p:cNvSpPr>
            <a:spLocks noGrp="1"/>
          </p:cNvSpPr>
          <p:nvPr>
            <p:ph type="sldNum" sz="quarter" idx="12"/>
          </p:nvPr>
        </p:nvSpPr>
        <p:spPr/>
        <p:txBody>
          <a:bodyPr>
            <a:normAutofit lnSpcReduction="10000"/>
          </a:bodyPr>
          <a:lstStyle/>
          <a:p>
            <a:fld id="{3D0779ED-FA58-4206-B5D0-EDB4AC2C4E85}" type="slidenum">
              <a:rPr lang="en-US" smtClean="0"/>
              <a:t>24</a:t>
            </a:fld>
            <a:endParaRPr lang="en-US"/>
          </a:p>
        </p:txBody>
      </p:sp>
      <p:sp>
        <p:nvSpPr>
          <p:cNvPr id="5" name="Date Placeholder 4">
            <a:extLst>
              <a:ext uri="{FF2B5EF4-FFF2-40B4-BE49-F238E27FC236}">
                <a16:creationId xmlns:a16="http://schemas.microsoft.com/office/drawing/2014/main" id="{69358D72-75DF-4921-B8C5-50996A04C1C8}"/>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298576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r>
              <a:rPr lang="en-US" b="1" dirty="0"/>
              <a:t>python __</a:t>
            </a:r>
            <a:r>
              <a:rPr lang="en-US" b="1" dirty="0" err="1"/>
              <a:t>init</a:t>
            </a:r>
            <a:r>
              <a:rPr lang="en-US" b="1" dirty="0"/>
              <a:t>__</a:t>
            </a:r>
            <a:endParaRPr lang="en-US" dirty="0"/>
          </a:p>
        </p:txBody>
      </p:sp>
      <p:sp>
        <p:nvSpPr>
          <p:cNvPr id="3" name="Content Placeholder 2"/>
          <p:cNvSpPr>
            <a:spLocks noGrp="1"/>
          </p:cNvSpPr>
          <p:nvPr>
            <p:ph idx="1"/>
          </p:nvPr>
        </p:nvSpPr>
        <p:spPr>
          <a:xfrm>
            <a:off x="838199" y="2241551"/>
            <a:ext cx="6417129" cy="3017520"/>
          </a:xfrm>
        </p:spPr>
        <p:txBody>
          <a:bodyPr>
            <a:noAutofit/>
          </a:bodyPr>
          <a:lstStyle/>
          <a:p>
            <a:r>
              <a:rPr lang="en-US" sz="2400" dirty="0"/>
              <a:t>The function </a:t>
            </a:r>
            <a:r>
              <a:rPr lang="en-US" sz="2400" dirty="0" err="1"/>
              <a:t>init</a:t>
            </a:r>
            <a:r>
              <a:rPr lang="en-US" sz="2400" dirty="0"/>
              <a:t>(self) builds your object. Its not just variables you can set here, you can call class methods too. Everything you need to initialize the object(s).</a:t>
            </a:r>
          </a:p>
          <a:p>
            <a:r>
              <a:rPr lang="en-US" u="sng" dirty="0"/>
              <a:t>It is known as a </a:t>
            </a:r>
            <a:r>
              <a:rPr lang="en-US" u="sng" dirty="0">
                <a:solidFill>
                  <a:srgbClr val="FF0000"/>
                </a:solidFill>
              </a:rPr>
              <a:t>constructor</a:t>
            </a:r>
            <a:r>
              <a:rPr lang="en-US" u="sng" dirty="0"/>
              <a:t> in object oriented concepts</a:t>
            </a:r>
            <a:r>
              <a:rPr lang="en-US" dirty="0"/>
              <a:t>.</a:t>
            </a:r>
            <a:br>
              <a:rPr lang="en-US" sz="2400" dirty="0"/>
            </a:br>
            <a:endParaRPr lang="en-US" sz="2400" dirty="0"/>
          </a:p>
        </p:txBody>
      </p:sp>
      <p:pic>
        <p:nvPicPr>
          <p:cNvPr id="4" name="Picture 3"/>
          <p:cNvPicPr>
            <a:picLocks noChangeAspect="1"/>
          </p:cNvPicPr>
          <p:nvPr/>
        </p:nvPicPr>
        <p:blipFill>
          <a:blip r:embed="rId2"/>
          <a:stretch>
            <a:fillRect/>
          </a:stretch>
        </p:blipFill>
        <p:spPr>
          <a:xfrm>
            <a:off x="7217228" y="1568027"/>
            <a:ext cx="3466250" cy="4152416"/>
          </a:xfrm>
          <a:prstGeom prst="rect">
            <a:avLst/>
          </a:prstGeom>
        </p:spPr>
      </p:pic>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normAutofit lnSpcReduction="10000"/>
          </a:bodyPr>
          <a:lstStyle/>
          <a:p>
            <a:fld id="{3D0779ED-FA58-4206-B5D0-EDB4AC2C4E85}" type="slidenum">
              <a:rPr lang="en-US" smtClean="0"/>
              <a:t>25</a:t>
            </a:fld>
            <a:endParaRPr lang="en-US"/>
          </a:p>
        </p:txBody>
      </p:sp>
      <p:sp>
        <p:nvSpPr>
          <p:cNvPr id="7" name="Date Placeholder 6">
            <a:extLst>
              <a:ext uri="{FF2B5EF4-FFF2-40B4-BE49-F238E27FC236}">
                <a16:creationId xmlns:a16="http://schemas.microsoft.com/office/drawing/2014/main" id="{26DF8714-D322-4ADC-9FDF-4EE84B3642C5}"/>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27163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noChangeArrowheads="1"/>
          </p:cNvSpPr>
          <p:nvPr>
            <p:ph type="title"/>
          </p:nvPr>
        </p:nvSpPr>
        <p:spPr>
          <a:xfrm>
            <a:off x="1981200" y="304800"/>
            <a:ext cx="8229600" cy="1143000"/>
          </a:xfrm>
        </p:spPr>
        <p:txBody>
          <a:bodyPr/>
          <a:lstStyle/>
          <a:p>
            <a:r>
              <a:rPr lang="en-US" altLang="en-US" dirty="0"/>
              <a:t>Object-Oriented Programming</a:t>
            </a:r>
          </a:p>
        </p:txBody>
      </p:sp>
      <p:sp>
        <p:nvSpPr>
          <p:cNvPr id="22530" name="Content Placeholder 2"/>
          <p:cNvSpPr>
            <a:spLocks noGrp="1" noChangeArrowheads="1"/>
          </p:cNvSpPr>
          <p:nvPr>
            <p:ph idx="1"/>
          </p:nvPr>
        </p:nvSpPr>
        <p:spPr>
          <a:xfrm>
            <a:off x="1261872" y="1828800"/>
            <a:ext cx="9683714" cy="4351337"/>
          </a:xfrm>
        </p:spPr>
        <p:txBody>
          <a:bodyPr>
            <a:noAutofit/>
          </a:bodyPr>
          <a:lstStyle/>
          <a:p>
            <a:pPr>
              <a:buFontTx/>
              <a:buChar char="•"/>
            </a:pPr>
            <a:r>
              <a:rPr lang="en-US" altLang="en-US" sz="2400" u="sng" dirty="0"/>
              <a:t>Data hiding</a:t>
            </a:r>
            <a:r>
              <a:rPr lang="en-US" altLang="en-US" sz="2400" dirty="0"/>
              <a:t>: object’s data attributes are hidden from code outside the object</a:t>
            </a:r>
          </a:p>
          <a:p>
            <a:pPr lvl="1"/>
            <a:r>
              <a:rPr lang="en-US" altLang="en-US" sz="2400" dirty="0"/>
              <a:t>Access </a:t>
            </a:r>
            <a:r>
              <a:rPr lang="en-US" altLang="en-US" sz="2400" dirty="0">
                <a:solidFill>
                  <a:srgbClr val="FF0000"/>
                </a:solidFill>
              </a:rPr>
              <a:t>restricted</a:t>
            </a:r>
            <a:r>
              <a:rPr lang="en-US" altLang="en-US" sz="2400" dirty="0"/>
              <a:t> to the object’s methods</a:t>
            </a:r>
          </a:p>
          <a:p>
            <a:pPr lvl="2">
              <a:buFontTx/>
              <a:buChar char="•"/>
            </a:pPr>
            <a:r>
              <a:rPr lang="en-US" altLang="en-US" sz="2400" dirty="0"/>
              <a:t>Protects from accidental corruption</a:t>
            </a:r>
          </a:p>
          <a:p>
            <a:pPr lvl="2">
              <a:buFontTx/>
              <a:buChar char="•"/>
            </a:pPr>
            <a:r>
              <a:rPr lang="en-US" altLang="en-US" sz="2400" dirty="0"/>
              <a:t>Outside code does not need to know internal structure of the object</a:t>
            </a:r>
          </a:p>
          <a:p>
            <a:pPr>
              <a:buFontTx/>
              <a:buChar char="•"/>
            </a:pPr>
            <a:r>
              <a:rPr lang="en-US" altLang="en-US" sz="2400" u="sng" dirty="0">
                <a:solidFill>
                  <a:schemeClr val="accent1">
                    <a:lumMod val="50000"/>
                  </a:schemeClr>
                </a:solidFill>
                <a:cs typeface="Courier New" panose="02070309020205020404" pitchFamily="49" charset="0"/>
              </a:rPr>
              <a:t>Public methods</a:t>
            </a:r>
            <a:r>
              <a:rPr lang="en-US" altLang="en-US" sz="2400" dirty="0">
                <a:solidFill>
                  <a:schemeClr val="accent1">
                    <a:lumMod val="50000"/>
                  </a:schemeClr>
                </a:solidFill>
                <a:cs typeface="Courier New" panose="02070309020205020404" pitchFamily="49" charset="0"/>
              </a:rPr>
              <a:t>: </a:t>
            </a:r>
            <a:r>
              <a:rPr lang="en-US" altLang="en-US" sz="2400" dirty="0">
                <a:cs typeface="Courier New" panose="02070309020205020404" pitchFamily="49" charset="0"/>
              </a:rPr>
              <a:t>allow external code to manipulate the object</a:t>
            </a:r>
          </a:p>
          <a:p>
            <a:pPr>
              <a:buFontTx/>
              <a:buChar char="•"/>
            </a:pPr>
            <a:r>
              <a:rPr lang="en-US" altLang="en-US" sz="2400" u="sng" dirty="0">
                <a:solidFill>
                  <a:schemeClr val="accent1">
                    <a:lumMod val="50000"/>
                  </a:schemeClr>
                </a:solidFill>
                <a:cs typeface="Courier New" panose="02070309020205020404" pitchFamily="49" charset="0"/>
              </a:rPr>
              <a:t>Private methods</a:t>
            </a:r>
            <a:r>
              <a:rPr lang="en-US" altLang="en-US" sz="2400" dirty="0">
                <a:solidFill>
                  <a:schemeClr val="accent1">
                    <a:lumMod val="50000"/>
                  </a:schemeClr>
                </a:solidFill>
                <a:cs typeface="Courier New" panose="02070309020205020404" pitchFamily="49" charset="0"/>
              </a:rPr>
              <a:t>:</a:t>
            </a:r>
            <a:r>
              <a:rPr lang="en-US" altLang="en-US" sz="2400" dirty="0">
                <a:cs typeface="Courier New" panose="02070309020205020404" pitchFamily="49" charset="0"/>
              </a:rPr>
              <a:t> used for object’s inner workings</a:t>
            </a:r>
          </a:p>
          <a:p>
            <a:pPr>
              <a:buFontTx/>
              <a:buChar char="•"/>
            </a:pPr>
            <a:r>
              <a:rPr lang="en-US" altLang="en-US" sz="2400" u="sng" dirty="0">
                <a:solidFill>
                  <a:srgbClr val="7030A0"/>
                </a:solidFill>
              </a:rPr>
              <a:t>Object reusability</a:t>
            </a:r>
            <a:r>
              <a:rPr lang="en-US" altLang="en-US" sz="2400" dirty="0">
                <a:solidFill>
                  <a:srgbClr val="7030A0"/>
                </a:solidFill>
              </a:rPr>
              <a:t>: </a:t>
            </a:r>
            <a:r>
              <a:rPr lang="en-US" altLang="en-US" sz="2400" dirty="0"/>
              <a:t>the same object can be used in different programs </a:t>
            </a:r>
          </a:p>
          <a:p>
            <a:pPr marL="0" indent="0">
              <a:buNone/>
            </a:pPr>
            <a:endParaRPr lang="en-US" altLang="en-US" sz="2400"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26</a:t>
            </a:fld>
            <a:endParaRPr lang="en-US"/>
          </a:p>
        </p:txBody>
      </p:sp>
      <p:sp>
        <p:nvSpPr>
          <p:cNvPr id="4" name="Date Placeholder 3">
            <a:extLst>
              <a:ext uri="{FF2B5EF4-FFF2-40B4-BE49-F238E27FC236}">
                <a16:creationId xmlns:a16="http://schemas.microsoft.com/office/drawing/2014/main" id="{9909DDA0-A532-43E2-90DE-D775253745C8}"/>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7348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Protected members</a:t>
            </a:r>
          </a:p>
        </p:txBody>
      </p:sp>
      <p:sp>
        <p:nvSpPr>
          <p:cNvPr id="3" name="Content Placeholder 2"/>
          <p:cNvSpPr>
            <a:spLocks noGrp="1"/>
          </p:cNvSpPr>
          <p:nvPr>
            <p:ph idx="1"/>
          </p:nvPr>
        </p:nvSpPr>
        <p:spPr>
          <a:xfrm>
            <a:off x="1261872" y="1828800"/>
            <a:ext cx="8595360" cy="4626429"/>
          </a:xfrm>
        </p:spPr>
        <p:txBody>
          <a:bodyPr/>
          <a:lstStyle/>
          <a:p>
            <a:r>
              <a:rPr lang="en-US" dirty="0"/>
              <a:t>Protected members (in C++ and JAVA) are those members of the class that cannot be accessed outside the class but can be accessed from within the class and its subclasses. To accomplish this in Python, just follow the convention by prefixing the name of the member by a single underscore “_”.</a:t>
            </a:r>
          </a:p>
          <a:p>
            <a:r>
              <a:rPr lang="en-US" altLang="en-US" sz="1600" dirty="0">
                <a:solidFill>
                  <a:schemeClr val="accent2">
                    <a:lumMod val="75000"/>
                  </a:schemeClr>
                </a:solidFill>
                <a:effectLst>
                  <a:outerShdw blurRad="38100" dist="38100" dir="2700000" algn="tl">
                    <a:srgbClr val="000000">
                      <a:alpha val="43137"/>
                    </a:srgbClr>
                  </a:outerShdw>
                </a:effectLst>
              </a:rPr>
              <a:t>Single Leading Underscore: _</a:t>
            </a:r>
            <a:r>
              <a:rPr lang="en-US" altLang="en-US" sz="1600" dirty="0" err="1">
                <a:solidFill>
                  <a:schemeClr val="accent2">
                    <a:lumMod val="75000"/>
                  </a:schemeClr>
                </a:solidFill>
                <a:effectLst>
                  <a:outerShdw blurRad="38100" dist="38100" dir="2700000" algn="tl">
                    <a:srgbClr val="000000">
                      <a:alpha val="43137"/>
                    </a:srgbClr>
                  </a:outerShdw>
                </a:effectLst>
              </a:rPr>
              <a:t>var</a:t>
            </a:r>
            <a:endParaRPr lang="en-US" altLang="en-US" sz="1600" dirty="0">
              <a:solidFill>
                <a:schemeClr val="accent2">
                  <a:lumMod val="75000"/>
                </a:schemeClr>
              </a:solidFill>
              <a:effectLst>
                <a:outerShdw blurRad="38100" dist="38100" dir="2700000" algn="tl">
                  <a:srgbClr val="000000">
                    <a:alpha val="43137"/>
                  </a:srgbClr>
                </a:outerShdw>
              </a:effectLst>
            </a:endParaRPr>
          </a:p>
          <a:p>
            <a:pPr marL="0" indent="0">
              <a:spcBef>
                <a:spcPct val="0"/>
              </a:spcBef>
              <a:buNone/>
            </a:pPr>
            <a:r>
              <a:rPr lang="en-US" sz="1600" dirty="0"/>
              <a:t> it has a meaning by convention only(This isn’t enforced by Python), is meant as a </a:t>
            </a:r>
            <a:r>
              <a:rPr lang="en-US" sz="1600" i="1" dirty="0"/>
              <a:t>hint</a:t>
            </a:r>
            <a:r>
              <a:rPr lang="en-US" sz="1600" dirty="0"/>
              <a:t> to another programmer that a variable or method starting with a single underscore is intended for internal use</a:t>
            </a:r>
          </a:p>
          <a:p>
            <a:pPr marL="0" indent="0">
              <a:buNone/>
            </a:pPr>
            <a:endParaRPr lang="en-US" sz="1600" dirty="0"/>
          </a:p>
          <a:p>
            <a:endParaRPr lang="en-US" sz="1600" dirty="0"/>
          </a:p>
          <a:p>
            <a:endParaRPr lang="en-US" sz="1600" dirty="0"/>
          </a:p>
        </p:txBody>
      </p:sp>
      <p:pic>
        <p:nvPicPr>
          <p:cNvPr id="4" name="Picture 3"/>
          <p:cNvPicPr>
            <a:picLocks noChangeAspect="1"/>
          </p:cNvPicPr>
          <p:nvPr/>
        </p:nvPicPr>
        <p:blipFill>
          <a:blip r:embed="rId2"/>
          <a:stretch>
            <a:fillRect/>
          </a:stretch>
        </p:blipFill>
        <p:spPr>
          <a:xfrm>
            <a:off x="2514600" y="4572000"/>
            <a:ext cx="7334250" cy="1777180"/>
          </a:xfrm>
          <a:prstGeom prst="rect">
            <a:avLst/>
          </a:prstGeom>
        </p:spPr>
      </p:pic>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normAutofit lnSpcReduction="10000"/>
          </a:bodyPr>
          <a:lstStyle/>
          <a:p>
            <a:fld id="{3D0779ED-FA58-4206-B5D0-EDB4AC2C4E85}" type="slidenum">
              <a:rPr lang="en-US" smtClean="0"/>
              <a:t>27</a:t>
            </a:fld>
            <a:endParaRPr lang="en-US"/>
          </a:p>
        </p:txBody>
      </p:sp>
      <p:sp>
        <p:nvSpPr>
          <p:cNvPr id="7" name="Date Placeholder 6">
            <a:extLst>
              <a:ext uri="{FF2B5EF4-FFF2-40B4-BE49-F238E27FC236}">
                <a16:creationId xmlns:a16="http://schemas.microsoft.com/office/drawing/2014/main" id="{2C876681-BD77-461C-B2D3-40FD09ECCD99}"/>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839655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a:xfrm>
            <a:off x="1605643" y="1744780"/>
            <a:ext cx="8229600" cy="1143000"/>
          </a:xfrm>
        </p:spPr>
        <p:txBody>
          <a:bodyPr>
            <a:noAutofit/>
          </a:bodyPr>
          <a:lstStyle/>
          <a:p>
            <a:pPr algn="l">
              <a:buFontTx/>
              <a:buChar char="•"/>
            </a:pPr>
            <a:r>
              <a:rPr lang="en-US" altLang="en-US" sz="2000" dirty="0">
                <a:cs typeface="Courier New" panose="02070309020205020404" pitchFamily="49" charset="0"/>
              </a:rPr>
              <a:t>An object’s data attributes should be </a:t>
            </a:r>
            <a:r>
              <a:rPr lang="en-US" altLang="en-US" sz="2000" dirty="0">
                <a:solidFill>
                  <a:srgbClr val="FF0000"/>
                </a:solidFill>
                <a:cs typeface="Courier New" panose="02070309020205020404" pitchFamily="49" charset="0"/>
              </a:rPr>
              <a:t>private which means they </a:t>
            </a:r>
            <a:r>
              <a:rPr lang="en-US" sz="2000" dirty="0"/>
              <a:t>cannot be accessed except inside a class</a:t>
            </a:r>
            <a:br>
              <a:rPr lang="en-US" altLang="en-US" sz="2000" dirty="0">
                <a:cs typeface="Courier New" panose="02070309020205020404" pitchFamily="49" charset="0"/>
              </a:rPr>
            </a:br>
            <a:r>
              <a:rPr lang="en-US" altLang="en-US" sz="2000" dirty="0">
                <a:cs typeface="Courier New" panose="02070309020205020404" pitchFamily="49" charset="0"/>
              </a:rPr>
              <a:t>in </a:t>
            </a:r>
            <a:r>
              <a:rPr lang="en-US" sz="2000" dirty="0"/>
              <a:t>Python, there is no existence of </a:t>
            </a:r>
            <a:r>
              <a:rPr lang="en-US" sz="2000" dirty="0">
                <a:solidFill>
                  <a:srgbClr val="FF0000"/>
                </a:solidFill>
              </a:rPr>
              <a:t>Private</a:t>
            </a:r>
            <a:r>
              <a:rPr lang="en-US" sz="2000" dirty="0"/>
              <a:t> instance variables . However, to define a private member prefix the member name with double underscore “__”.</a:t>
            </a:r>
            <a:endParaRPr lang="en-US" altLang="en-US" sz="2000" dirty="0">
              <a:latin typeface="Courier New" panose="02070309020205020404" pitchFamily="49" charset="0"/>
              <a:cs typeface="Courier New" panose="02070309020205020404" pitchFamily="49" charset="0"/>
            </a:endParaRPr>
          </a:p>
        </p:txBody>
      </p:sp>
      <p:pic>
        <p:nvPicPr>
          <p:cNvPr id="7" name="Picture 6"/>
          <p:cNvPicPr>
            <a:picLocks noChangeAspect="1"/>
          </p:cNvPicPr>
          <p:nvPr/>
        </p:nvPicPr>
        <p:blipFill>
          <a:blip r:embed="rId2"/>
          <a:stretch>
            <a:fillRect/>
          </a:stretch>
        </p:blipFill>
        <p:spPr>
          <a:xfrm>
            <a:off x="2144486" y="3231520"/>
            <a:ext cx="7239000" cy="3237542"/>
          </a:xfrm>
          <a:prstGeom prst="rect">
            <a:avLst/>
          </a:prstGeom>
        </p:spPr>
      </p:pic>
      <p:sp>
        <p:nvSpPr>
          <p:cNvPr id="3" name="Rectangle 2"/>
          <p:cNvSpPr/>
          <p:nvPr/>
        </p:nvSpPr>
        <p:spPr>
          <a:xfrm>
            <a:off x="3505200" y="228601"/>
            <a:ext cx="4735592" cy="769441"/>
          </a:xfrm>
          <a:prstGeom prst="rect">
            <a:avLst/>
          </a:prstGeom>
        </p:spPr>
        <p:txBody>
          <a:bodyPr wrap="none">
            <a:spAutoFit/>
          </a:bodyPr>
          <a:lstStyle/>
          <a:p>
            <a:pPr algn="ctr"/>
            <a:r>
              <a:rPr lang="en-US" sz="4400" b="1" dirty="0">
                <a:solidFill>
                  <a:schemeClr val="accent2"/>
                </a:solidFill>
                <a:latin typeface="urw-din"/>
              </a:rPr>
              <a:t>Private members</a:t>
            </a:r>
          </a:p>
        </p:txBody>
      </p:sp>
      <p:sp>
        <p:nvSpPr>
          <p:cNvPr id="2" name="Footer Placeholder 1"/>
          <p:cNvSpPr>
            <a:spLocks noGrp="1"/>
          </p:cNvSpPr>
          <p:nvPr>
            <p:ph type="ftr" sz="quarter" idx="11"/>
          </p:nvPr>
        </p:nvSpPr>
        <p:spPr/>
        <p:txBody>
          <a:bodyPr/>
          <a:lstStyle/>
          <a:p>
            <a:r>
              <a:rPr lang="en-US"/>
              <a:t>Edited by : Nouf almunyif</a:t>
            </a:r>
          </a:p>
        </p:txBody>
      </p:sp>
      <p:sp>
        <p:nvSpPr>
          <p:cNvPr id="4" name="Slide Number Placeholder 3"/>
          <p:cNvSpPr>
            <a:spLocks noGrp="1"/>
          </p:cNvSpPr>
          <p:nvPr>
            <p:ph type="sldNum" sz="quarter" idx="12"/>
          </p:nvPr>
        </p:nvSpPr>
        <p:spPr/>
        <p:txBody>
          <a:bodyPr>
            <a:normAutofit lnSpcReduction="10000"/>
          </a:bodyPr>
          <a:lstStyle/>
          <a:p>
            <a:fld id="{3D0779ED-FA58-4206-B5D0-EDB4AC2C4E85}" type="slidenum">
              <a:rPr lang="en-US" smtClean="0"/>
              <a:t>28</a:t>
            </a:fld>
            <a:endParaRPr lang="en-US"/>
          </a:p>
        </p:txBody>
      </p:sp>
      <p:sp>
        <p:nvSpPr>
          <p:cNvPr id="5" name="Date Placeholder 4">
            <a:extLst>
              <a:ext uri="{FF2B5EF4-FFF2-40B4-BE49-F238E27FC236}">
                <a16:creationId xmlns:a16="http://schemas.microsoft.com/office/drawing/2014/main" id="{1882EF9C-353F-4CE7-BB69-5F41369B0D47}"/>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946105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noChangeArrowheads="1"/>
          </p:cNvSpPr>
          <p:nvPr>
            <p:ph type="title"/>
          </p:nvPr>
        </p:nvSpPr>
        <p:spPr/>
        <p:txBody>
          <a:bodyPr/>
          <a:lstStyle/>
          <a:p>
            <a:r>
              <a:rPr lang="en-US" altLang="en-US" dirty="0"/>
              <a:t>Accessor and Mutator Methods </a:t>
            </a:r>
          </a:p>
        </p:txBody>
      </p:sp>
      <p:sp>
        <p:nvSpPr>
          <p:cNvPr id="45058" name="Content Placeholder 2"/>
          <p:cNvSpPr>
            <a:spLocks noGrp="1" noChangeArrowheads="1"/>
          </p:cNvSpPr>
          <p:nvPr>
            <p:ph idx="1"/>
          </p:nvPr>
        </p:nvSpPr>
        <p:spPr/>
        <p:txBody>
          <a:bodyPr>
            <a:normAutofit/>
          </a:bodyPr>
          <a:lstStyle/>
          <a:p>
            <a:pPr>
              <a:buFontTx/>
              <a:buChar char="•"/>
            </a:pPr>
            <a:r>
              <a:rPr lang="en-US" altLang="en-US" sz="2400" dirty="0">
                <a:cs typeface="Courier New" panose="02070309020205020404" pitchFamily="49" charset="0"/>
              </a:rPr>
              <a:t>Typically, all of a class’s data attributes are private and provide methods to access and change them</a:t>
            </a:r>
          </a:p>
          <a:p>
            <a:pPr>
              <a:buFontTx/>
              <a:buChar char="•"/>
            </a:pPr>
            <a:r>
              <a:rPr lang="en-US" altLang="en-US" sz="2400" u="sng" dirty="0" err="1">
                <a:cs typeface="Courier New" panose="02070309020205020404" pitchFamily="49" charset="0"/>
              </a:rPr>
              <a:t>Accessor</a:t>
            </a:r>
            <a:r>
              <a:rPr lang="en-US" altLang="en-US" sz="2400" u="sng" dirty="0">
                <a:cs typeface="Courier New" panose="02070309020205020404" pitchFamily="49" charset="0"/>
              </a:rPr>
              <a:t> methods</a:t>
            </a:r>
            <a:r>
              <a:rPr lang="en-US" altLang="en-US" sz="2400" dirty="0">
                <a:cs typeface="Courier New" panose="02070309020205020404" pitchFamily="49" charset="0"/>
              </a:rPr>
              <a:t>: return a value from a class’s attribute without changing it</a:t>
            </a:r>
          </a:p>
          <a:p>
            <a:pPr lvl="1"/>
            <a:r>
              <a:rPr lang="en-US" altLang="en-US" sz="2400" dirty="0">
                <a:cs typeface="Courier New" panose="02070309020205020404" pitchFamily="49" charset="0"/>
              </a:rPr>
              <a:t>Safe way for code outside the class to retrieve the value of attributes</a:t>
            </a:r>
          </a:p>
          <a:p>
            <a:pPr>
              <a:buFontTx/>
              <a:buChar char="•"/>
            </a:pPr>
            <a:r>
              <a:rPr lang="en-US" altLang="en-US" sz="2400" u="sng" dirty="0" err="1">
                <a:cs typeface="Courier New" panose="02070309020205020404" pitchFamily="49" charset="0"/>
              </a:rPr>
              <a:t>Mutator</a:t>
            </a:r>
            <a:r>
              <a:rPr lang="en-US" altLang="en-US" sz="2400" u="sng" dirty="0">
                <a:cs typeface="Courier New" panose="02070309020205020404" pitchFamily="49" charset="0"/>
              </a:rPr>
              <a:t> methods</a:t>
            </a:r>
            <a:r>
              <a:rPr lang="en-US" altLang="en-US" sz="2400" dirty="0">
                <a:cs typeface="Courier New" panose="02070309020205020404" pitchFamily="49" charset="0"/>
              </a:rPr>
              <a:t>: store or change the value of a data attribute</a:t>
            </a:r>
          </a:p>
          <a:p>
            <a:pPr>
              <a:buFontTx/>
              <a:buChar char="•"/>
            </a:pPr>
            <a:endParaRPr lang="en-US" altLang="en-US" sz="2400"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29</a:t>
            </a:fld>
            <a:endParaRPr lang="en-US"/>
          </a:p>
        </p:txBody>
      </p:sp>
      <p:sp>
        <p:nvSpPr>
          <p:cNvPr id="4" name="Date Placeholder 3">
            <a:extLst>
              <a:ext uri="{FF2B5EF4-FFF2-40B4-BE49-F238E27FC236}">
                <a16:creationId xmlns:a16="http://schemas.microsoft.com/office/drawing/2014/main" id="{39B69250-2399-46C2-A40D-75934506E5B9}"/>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55787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917700" y="2133600"/>
            <a:ext cx="6845300" cy="2514600"/>
          </a:xfrm>
          <a:prstGeom prst="rect">
            <a:avLst/>
          </a:prstGeom>
          <a:noFill/>
          <a:ln w="9525">
            <a:noFill/>
            <a:miter lim="800000"/>
            <a:headEnd/>
            <a:tailEnd/>
          </a:ln>
        </p:spPr>
        <p:txBody>
          <a:bodyPr/>
          <a:lstStyle/>
          <a:p>
            <a:pPr marL="231775" lvl="4" indent="-231775">
              <a:spcBef>
                <a:spcPts val="600"/>
              </a:spcBef>
              <a:buClr>
                <a:srgbClr val="EB9F27"/>
              </a:buClr>
              <a:defRPr/>
            </a:pPr>
            <a:r>
              <a:rPr lang="en-US" sz="3200" b="1" kern="0" dirty="0">
                <a:ea typeface="ヒラギノ角ゴ Pro W3" pitchFamily="-48" charset="-128"/>
                <a:cs typeface="Courier New" pitchFamily="49" charset="0"/>
              </a:rPr>
              <a:t>Two methods of programming:</a:t>
            </a:r>
          </a:p>
          <a:p>
            <a:pPr marL="231775" lvl="4" indent="-231775">
              <a:spcBef>
                <a:spcPts val="1800"/>
              </a:spcBef>
              <a:buClr>
                <a:srgbClr val="EB9F27"/>
              </a:buClr>
              <a:buFont typeface="Arial" pitchFamily="34" charset="0"/>
              <a:buChar char="•"/>
              <a:defRPr/>
            </a:pPr>
            <a:r>
              <a:rPr lang="en-US" sz="3200" b="1" i="1" kern="0" dirty="0">
                <a:solidFill>
                  <a:srgbClr val="FF0000"/>
                </a:solidFill>
                <a:ea typeface="ヒラギノ角ゴ Pro W3" pitchFamily="-48" charset="-128"/>
                <a:cs typeface="Courier New" pitchFamily="49" charset="0"/>
              </a:rPr>
              <a:t>Procedural</a:t>
            </a:r>
            <a:endParaRPr lang="en-US" sz="3200" b="1" kern="0" dirty="0">
              <a:ea typeface="ヒラギノ角ゴ Pro W3" pitchFamily="-48" charset="-128"/>
              <a:cs typeface="Courier New" pitchFamily="49" charset="0"/>
            </a:endParaRPr>
          </a:p>
          <a:p>
            <a:pPr marL="231775" lvl="4" indent="-231775">
              <a:spcBef>
                <a:spcPts val="600"/>
              </a:spcBef>
              <a:buClr>
                <a:srgbClr val="EB9F27"/>
              </a:buClr>
              <a:buFont typeface="Arial" pitchFamily="34" charset="0"/>
              <a:buChar char="•"/>
              <a:defRPr/>
            </a:pPr>
            <a:r>
              <a:rPr lang="en-US" sz="3200" b="1" i="1" kern="0" dirty="0">
                <a:solidFill>
                  <a:srgbClr val="FF0000"/>
                </a:solidFill>
                <a:ea typeface="ヒラギノ角ゴ Pro W3" pitchFamily="-48" charset="-128"/>
                <a:cs typeface="Courier New" pitchFamily="49" charset="0"/>
              </a:rPr>
              <a:t>Object-oriented </a:t>
            </a:r>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a:t>
            </a:fld>
            <a:endParaRPr lang="en-US"/>
          </a:p>
        </p:txBody>
      </p:sp>
      <p:sp>
        <p:nvSpPr>
          <p:cNvPr id="4" name="Date Placeholder 3">
            <a:extLst>
              <a:ext uri="{FF2B5EF4-FFF2-40B4-BE49-F238E27FC236}">
                <a16:creationId xmlns:a16="http://schemas.microsoft.com/office/drawing/2014/main" id="{1C9039A2-2593-41EC-9781-87D8FD647FC5}"/>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2515890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229600" cy="1143000"/>
          </a:xfrm>
        </p:spPr>
        <p:txBody>
          <a:bodyPr>
            <a:normAutofit/>
          </a:bodyPr>
          <a:lstStyle/>
          <a:p>
            <a:r>
              <a:rPr lang="en-US" sz="3300" dirty="0"/>
              <a:t>Getter and Setter in Python</a:t>
            </a:r>
          </a:p>
        </p:txBody>
      </p:sp>
      <p:sp>
        <p:nvSpPr>
          <p:cNvPr id="3" name="Content Placeholder 2"/>
          <p:cNvSpPr>
            <a:spLocks noGrp="1"/>
          </p:cNvSpPr>
          <p:nvPr>
            <p:ph idx="1"/>
          </p:nvPr>
        </p:nvSpPr>
        <p:spPr>
          <a:xfrm>
            <a:off x="397329" y="1447800"/>
            <a:ext cx="5882639" cy="3017520"/>
          </a:xfrm>
        </p:spPr>
        <p:txBody>
          <a:bodyPr>
            <a:normAutofit/>
          </a:bodyPr>
          <a:lstStyle/>
          <a:p>
            <a:r>
              <a:rPr lang="en-US" sz="2100" dirty="0"/>
              <a:t>Class variables need not be set directly: they can be set using class methods. This is the object orientated way and helps you avoid mistakes.</a:t>
            </a:r>
          </a:p>
        </p:txBody>
      </p:sp>
      <p:pic>
        <p:nvPicPr>
          <p:cNvPr id="4" name="Picture 3"/>
          <p:cNvPicPr>
            <a:picLocks noChangeAspect="1"/>
          </p:cNvPicPr>
          <p:nvPr/>
        </p:nvPicPr>
        <p:blipFill rotWithShape="1">
          <a:blip r:embed="rId2"/>
          <a:srcRect r="29832"/>
          <a:stretch/>
        </p:blipFill>
        <p:spPr>
          <a:xfrm>
            <a:off x="6400800" y="1371600"/>
            <a:ext cx="3931104" cy="4121944"/>
          </a:xfrm>
          <a:prstGeom prst="rect">
            <a:avLst/>
          </a:prstGeom>
        </p:spPr>
      </p:pic>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normAutofit lnSpcReduction="10000"/>
          </a:bodyPr>
          <a:lstStyle/>
          <a:p>
            <a:fld id="{3D0779ED-FA58-4206-B5D0-EDB4AC2C4E85}" type="slidenum">
              <a:rPr lang="en-US" smtClean="0"/>
              <a:t>30</a:t>
            </a:fld>
            <a:endParaRPr lang="en-US"/>
          </a:p>
        </p:txBody>
      </p:sp>
      <p:sp>
        <p:nvSpPr>
          <p:cNvPr id="7" name="Rectangle 6"/>
          <p:cNvSpPr/>
          <p:nvPr/>
        </p:nvSpPr>
        <p:spPr>
          <a:xfrm>
            <a:off x="183968" y="4316185"/>
            <a:ext cx="6096000" cy="923330"/>
          </a:xfrm>
          <a:prstGeom prst="rect">
            <a:avLst/>
          </a:prstGeom>
        </p:spPr>
        <p:txBody>
          <a:bodyPr>
            <a:spAutoFit/>
          </a:bodyPr>
          <a:lstStyle/>
          <a:p>
            <a:pPr lvl="0"/>
            <a:r>
              <a:rPr lang="en-US" dirty="0">
                <a:solidFill>
                  <a:srgbClr val="C00000"/>
                </a:solidFill>
              </a:rPr>
              <a:t>How can you set a default values to the instance attributes, So, if the values are not provided when creating an object, the values will be assigned latter?</a:t>
            </a:r>
          </a:p>
        </p:txBody>
      </p:sp>
      <p:sp>
        <p:nvSpPr>
          <p:cNvPr id="8" name="Date Placeholder 7">
            <a:extLst>
              <a:ext uri="{FF2B5EF4-FFF2-40B4-BE49-F238E27FC236}">
                <a16:creationId xmlns:a16="http://schemas.microsoft.com/office/drawing/2014/main" id="{0C7A09EC-1376-4DE2-B9BF-D3F9B930903E}"/>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653848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a:xfrm>
            <a:off x="1981200" y="304800"/>
            <a:ext cx="8229600" cy="381000"/>
          </a:xfrm>
        </p:spPr>
        <p:txBody>
          <a:bodyPr>
            <a:normAutofit fontScale="90000"/>
          </a:bodyPr>
          <a:lstStyle/>
          <a:p>
            <a:r>
              <a:rPr lang="en-US" altLang="en-US" sz="3600" dirty="0"/>
              <a:t>Storing Classes in Modules</a:t>
            </a:r>
          </a:p>
        </p:txBody>
      </p:sp>
      <p:sp>
        <p:nvSpPr>
          <p:cNvPr id="39938" name="Content Placeholder 2"/>
          <p:cNvSpPr>
            <a:spLocks noGrp="1" noChangeArrowheads="1"/>
          </p:cNvSpPr>
          <p:nvPr>
            <p:ph idx="1"/>
          </p:nvPr>
        </p:nvSpPr>
        <p:spPr>
          <a:xfrm>
            <a:off x="674914" y="762000"/>
            <a:ext cx="9688286" cy="2362200"/>
          </a:xfrm>
        </p:spPr>
        <p:txBody>
          <a:bodyPr/>
          <a:lstStyle/>
          <a:p>
            <a:pPr>
              <a:buFontTx/>
              <a:buChar char="•"/>
            </a:pPr>
            <a:r>
              <a:rPr lang="en-US" altLang="en-US" sz="2800" dirty="0">
                <a:cs typeface="Courier New" panose="02070309020205020404" pitchFamily="49" charset="0"/>
              </a:rPr>
              <a:t>Classes can be stored in modules</a:t>
            </a:r>
          </a:p>
          <a:p>
            <a:pPr lvl="1"/>
            <a:r>
              <a:rPr lang="en-US" altLang="en-US" sz="2400" dirty="0">
                <a:cs typeface="Courier New" panose="02070309020205020404" pitchFamily="49" charset="0"/>
              </a:rPr>
              <a:t>Filename for module must end in .</a:t>
            </a:r>
            <a:r>
              <a:rPr lang="en-US" altLang="en-US" sz="2400" dirty="0" err="1">
                <a:cs typeface="Courier New" panose="02070309020205020404" pitchFamily="49" charset="0"/>
              </a:rPr>
              <a:t>py</a:t>
            </a:r>
            <a:endParaRPr lang="en-US" altLang="en-US" sz="2400" dirty="0">
              <a:cs typeface="Courier New" panose="02070309020205020404" pitchFamily="49" charset="0"/>
            </a:endParaRPr>
          </a:p>
          <a:p>
            <a:pPr lvl="1"/>
            <a:r>
              <a:rPr lang="en-US" altLang="en-US" sz="2400" dirty="0">
                <a:cs typeface="Courier New" panose="02070309020205020404" pitchFamily="49" charset="0"/>
              </a:rPr>
              <a:t>Module can be imported to programs that use the class</a:t>
            </a:r>
          </a:p>
          <a:p>
            <a:pPr>
              <a:buFontTx/>
              <a:buChar char="•"/>
            </a:pPr>
            <a:endParaRPr lang="en-US" altLang="en-US" dirty="0"/>
          </a:p>
        </p:txBody>
      </p:sp>
      <p:pic>
        <p:nvPicPr>
          <p:cNvPr id="3" name="Picture 2"/>
          <p:cNvPicPr>
            <a:picLocks noChangeAspect="1"/>
          </p:cNvPicPr>
          <p:nvPr/>
        </p:nvPicPr>
        <p:blipFill>
          <a:blip r:embed="rId2"/>
          <a:stretch>
            <a:fillRect/>
          </a:stretch>
        </p:blipFill>
        <p:spPr>
          <a:xfrm>
            <a:off x="1003561" y="2324100"/>
            <a:ext cx="4510326" cy="2362200"/>
          </a:xfrm>
          <a:prstGeom prst="rect">
            <a:avLst/>
          </a:prstGeom>
        </p:spPr>
      </p:pic>
      <p:pic>
        <p:nvPicPr>
          <p:cNvPr id="4" name="Picture 3"/>
          <p:cNvPicPr>
            <a:picLocks noChangeAspect="1"/>
          </p:cNvPicPr>
          <p:nvPr/>
        </p:nvPicPr>
        <p:blipFill>
          <a:blip r:embed="rId3"/>
          <a:stretch>
            <a:fillRect/>
          </a:stretch>
        </p:blipFill>
        <p:spPr>
          <a:xfrm>
            <a:off x="5748473" y="3793671"/>
            <a:ext cx="4462327" cy="2438400"/>
          </a:xfrm>
          <a:prstGeom prst="rect">
            <a:avLst/>
          </a:prstGeom>
        </p:spPr>
      </p:pic>
      <p:sp>
        <p:nvSpPr>
          <p:cNvPr id="2" name="Footer Placeholder 1"/>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31</a:t>
            </a:fld>
            <a:endParaRPr lang="en-US"/>
          </a:p>
        </p:txBody>
      </p:sp>
      <p:sp>
        <p:nvSpPr>
          <p:cNvPr id="6" name="Date Placeholder 5">
            <a:extLst>
              <a:ext uri="{FF2B5EF4-FFF2-40B4-BE49-F238E27FC236}">
                <a16:creationId xmlns:a16="http://schemas.microsoft.com/office/drawing/2014/main" id="{E0F2736A-0E11-4272-9353-E1F420A61955}"/>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2120871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929" y="-30162"/>
            <a:ext cx="9692640" cy="1325562"/>
          </a:xfrm>
        </p:spPr>
        <p:txBody>
          <a:bodyPr/>
          <a:lstStyle/>
          <a:p>
            <a:r>
              <a:rPr lang="en-US" altLang="en-US" dirty="0"/>
              <a:t>Calling Methods</a:t>
            </a:r>
            <a:endParaRPr lang="en-US" dirty="0"/>
          </a:p>
        </p:txBody>
      </p:sp>
      <p:sp>
        <p:nvSpPr>
          <p:cNvPr id="3" name="Content Placeholder 2"/>
          <p:cNvSpPr>
            <a:spLocks noGrp="1"/>
          </p:cNvSpPr>
          <p:nvPr>
            <p:ph idx="1"/>
          </p:nvPr>
        </p:nvSpPr>
        <p:spPr>
          <a:xfrm>
            <a:off x="1981200" y="1295400"/>
            <a:ext cx="8229600" cy="2057400"/>
          </a:xfrm>
        </p:spPr>
        <p:txBody>
          <a:bodyPr>
            <a:normAutofit lnSpcReduction="10000"/>
          </a:bodyPr>
          <a:lstStyle/>
          <a:p>
            <a:r>
              <a:rPr lang="en-US" altLang="en-US" sz="2800" dirty="0"/>
              <a:t>A client can call the methods of an object in two ways:</a:t>
            </a:r>
          </a:p>
          <a:p>
            <a:pPr>
              <a:buFontTx/>
              <a:buNone/>
            </a:pPr>
            <a:r>
              <a:rPr lang="en-US" altLang="en-US" sz="2800" dirty="0"/>
              <a:t>	1)	</a:t>
            </a:r>
            <a:r>
              <a:rPr lang="en-US" altLang="en-US" sz="2800" dirty="0" err="1"/>
              <a:t>object.method</a:t>
            </a:r>
            <a:r>
              <a:rPr lang="en-US" altLang="en-US" sz="2800" dirty="0"/>
              <a:t>(parameters)</a:t>
            </a:r>
          </a:p>
          <a:p>
            <a:pPr>
              <a:buFontTx/>
              <a:buNone/>
            </a:pPr>
            <a:r>
              <a:rPr lang="en-US" altLang="en-US" sz="2800" dirty="0"/>
              <a:t>	 2)	</a:t>
            </a:r>
            <a:r>
              <a:rPr lang="en-US" altLang="en-US" sz="2800" dirty="0" err="1"/>
              <a:t>Class.method</a:t>
            </a:r>
            <a:r>
              <a:rPr lang="en-US" altLang="en-US" sz="2800" dirty="0"/>
              <a:t>(object, parameters)</a:t>
            </a:r>
          </a:p>
        </p:txBody>
      </p:sp>
      <p:pic>
        <p:nvPicPr>
          <p:cNvPr id="4" name="Picture 3"/>
          <p:cNvPicPr>
            <a:picLocks noChangeAspect="1"/>
          </p:cNvPicPr>
          <p:nvPr/>
        </p:nvPicPr>
        <p:blipFill>
          <a:blip r:embed="rId2"/>
          <a:stretch>
            <a:fillRect/>
          </a:stretch>
        </p:blipFill>
        <p:spPr>
          <a:xfrm>
            <a:off x="6415088" y="3962400"/>
            <a:ext cx="3795712" cy="1190716"/>
          </a:xfrm>
          <a:prstGeom prst="rect">
            <a:avLst/>
          </a:prstGeom>
        </p:spPr>
      </p:pic>
      <p:pic>
        <p:nvPicPr>
          <p:cNvPr id="5" name="Picture 4"/>
          <p:cNvPicPr>
            <a:picLocks noChangeAspect="1"/>
          </p:cNvPicPr>
          <p:nvPr/>
        </p:nvPicPr>
        <p:blipFill rotWithShape="1">
          <a:blip r:embed="rId3"/>
          <a:srcRect l="3415" t="19334" b="27541"/>
          <a:stretch/>
        </p:blipFill>
        <p:spPr>
          <a:xfrm>
            <a:off x="1981201" y="3857716"/>
            <a:ext cx="4309927" cy="1295400"/>
          </a:xfrm>
          <a:prstGeom prst="rect">
            <a:avLst/>
          </a:prstGeom>
        </p:spPr>
      </p:pic>
      <p:sp>
        <p:nvSpPr>
          <p:cNvPr id="6" name="Footer Placeholder 5"/>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normAutofit lnSpcReduction="10000"/>
          </a:bodyPr>
          <a:lstStyle/>
          <a:p>
            <a:fld id="{3D0779ED-FA58-4206-B5D0-EDB4AC2C4E85}" type="slidenum">
              <a:rPr lang="en-US" smtClean="0"/>
              <a:t>32</a:t>
            </a:fld>
            <a:endParaRPr lang="en-US"/>
          </a:p>
        </p:txBody>
      </p:sp>
      <p:sp>
        <p:nvSpPr>
          <p:cNvPr id="8" name="Date Placeholder 7">
            <a:extLst>
              <a:ext uri="{FF2B5EF4-FFF2-40B4-BE49-F238E27FC236}">
                <a16:creationId xmlns:a16="http://schemas.microsoft.com/office/drawing/2014/main" id="{A8CF8EE1-32DD-40C4-88AD-4B568BFA9A48}"/>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189163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noChangeArrowheads="1"/>
          </p:cNvSpPr>
          <p:nvPr>
            <p:ph type="title"/>
          </p:nvPr>
        </p:nvSpPr>
        <p:spPr>
          <a:xfrm>
            <a:off x="995172" y="-245506"/>
            <a:ext cx="9692640" cy="1325562"/>
          </a:xfrm>
        </p:spPr>
        <p:txBody>
          <a:bodyPr/>
          <a:lstStyle/>
          <a:p>
            <a:r>
              <a:rPr lang="en-US" altLang="en-US" dirty="0"/>
              <a:t>The </a:t>
            </a:r>
            <a:r>
              <a:rPr lang="en-US" altLang="en-US" dirty="0">
                <a:latin typeface="Courier New" panose="02070309020205020404" pitchFamily="49" charset="0"/>
                <a:cs typeface="Courier New" panose="02070309020205020404" pitchFamily="49" charset="0"/>
              </a:rPr>
              <a:t>__</a:t>
            </a:r>
            <a:r>
              <a:rPr lang="en-US" altLang="en-US" dirty="0" err="1">
                <a:latin typeface="Courier New" panose="02070309020205020404" pitchFamily="49" charset="0"/>
                <a:cs typeface="Courier New" panose="02070309020205020404" pitchFamily="49" charset="0"/>
              </a:rPr>
              <a:t>str</a:t>
            </a:r>
            <a:r>
              <a:rPr lang="en-US" altLang="en-US" dirty="0">
                <a:latin typeface="Courier New" panose="02070309020205020404" pitchFamily="49" charset="0"/>
                <a:cs typeface="Courier New" panose="02070309020205020404" pitchFamily="49" charset="0"/>
              </a:rPr>
              <a:t>__</a:t>
            </a:r>
            <a:r>
              <a:rPr lang="en-US" altLang="en-US" dirty="0"/>
              <a:t> method</a:t>
            </a:r>
          </a:p>
        </p:txBody>
      </p:sp>
      <p:sp>
        <p:nvSpPr>
          <p:cNvPr id="41986" name="Content Placeholder 2"/>
          <p:cNvSpPr>
            <a:spLocks noGrp="1" noChangeArrowheads="1"/>
          </p:cNvSpPr>
          <p:nvPr>
            <p:ph idx="1"/>
          </p:nvPr>
        </p:nvSpPr>
        <p:spPr>
          <a:xfrm>
            <a:off x="1861457" y="1219202"/>
            <a:ext cx="8349343" cy="2073727"/>
          </a:xfrm>
        </p:spPr>
        <p:txBody>
          <a:bodyPr>
            <a:normAutofit fontScale="85000" lnSpcReduction="10000"/>
          </a:bodyPr>
          <a:lstStyle/>
          <a:p>
            <a:pPr>
              <a:buFontTx/>
              <a:buChar char="•"/>
            </a:pPr>
            <a:r>
              <a:rPr lang="en-US" altLang="en-US" sz="3100" u="sng" dirty="0">
                <a:solidFill>
                  <a:schemeClr val="accent1">
                    <a:lumMod val="50000"/>
                  </a:schemeClr>
                </a:solidFill>
              </a:rPr>
              <a:t>Object’s state</a:t>
            </a:r>
            <a:r>
              <a:rPr lang="en-US" altLang="en-US" sz="3100" dirty="0">
                <a:solidFill>
                  <a:schemeClr val="accent1">
                    <a:lumMod val="50000"/>
                  </a:schemeClr>
                </a:solidFill>
              </a:rPr>
              <a:t>: </a:t>
            </a:r>
            <a:r>
              <a:rPr lang="en-US" altLang="en-US" sz="3100" dirty="0"/>
              <a:t>the values of the object’s attribute at a given moment</a:t>
            </a:r>
          </a:p>
          <a:p>
            <a:pPr>
              <a:buFontTx/>
              <a:buChar char="•"/>
            </a:pPr>
            <a:r>
              <a:rPr lang="en-US" altLang="en-US" sz="3100" dirty="0">
                <a:latin typeface="Courier New" panose="02070309020205020404" pitchFamily="49" charset="0"/>
                <a:cs typeface="Courier New" panose="02070309020205020404" pitchFamily="49" charset="0"/>
              </a:rPr>
              <a:t>__</a:t>
            </a:r>
            <a:r>
              <a:rPr lang="en-US" altLang="en-US" sz="3100" dirty="0" err="1">
                <a:latin typeface="Courier New" panose="02070309020205020404" pitchFamily="49" charset="0"/>
                <a:cs typeface="Courier New" panose="02070309020205020404" pitchFamily="49" charset="0"/>
              </a:rPr>
              <a:t>str</a:t>
            </a:r>
            <a:r>
              <a:rPr lang="en-US" altLang="en-US" sz="3100" dirty="0">
                <a:latin typeface="Courier New" panose="02070309020205020404" pitchFamily="49" charset="0"/>
                <a:cs typeface="Courier New" panose="02070309020205020404" pitchFamily="49" charset="0"/>
              </a:rPr>
              <a:t>__ method</a:t>
            </a:r>
            <a:r>
              <a:rPr lang="en-US" altLang="en-US" sz="3100" dirty="0"/>
              <a:t>: displays the object’s state,</a:t>
            </a:r>
            <a:endParaRPr lang="en-US" altLang="en-US" sz="3100" dirty="0">
              <a:solidFill>
                <a:srgbClr val="FF0000"/>
              </a:solidFill>
            </a:endParaRPr>
          </a:p>
          <a:p>
            <a:pPr lvl="1"/>
            <a:r>
              <a:rPr lang="en-US" altLang="en-US" sz="3100" dirty="0"/>
              <a:t>It’s Automatically called when the object is passed as an argument to the </a:t>
            </a:r>
            <a:r>
              <a:rPr lang="en-US" altLang="en-US" sz="3100" dirty="0">
                <a:solidFill>
                  <a:srgbClr val="FF0000"/>
                </a:solidFill>
                <a:latin typeface="Courier New" panose="02070309020205020404" pitchFamily="49" charset="0"/>
                <a:cs typeface="Courier New" panose="02070309020205020404" pitchFamily="49" charset="0"/>
              </a:rPr>
              <a:t>print</a:t>
            </a:r>
            <a:r>
              <a:rPr lang="en-US" altLang="en-US" sz="3100" dirty="0"/>
              <a:t> function</a:t>
            </a:r>
          </a:p>
          <a:p>
            <a:pPr lvl="1"/>
            <a:endParaRPr lang="en-US" altLang="en-US" sz="3100" dirty="0"/>
          </a:p>
          <a:p>
            <a:pPr>
              <a:buFontTx/>
              <a:buChar char="•"/>
            </a:pPr>
            <a:endParaRPr lang="en-US" altLang="en-US" b="0" dirty="0"/>
          </a:p>
        </p:txBody>
      </p:sp>
      <p:pic>
        <p:nvPicPr>
          <p:cNvPr id="7" name="Picture 6"/>
          <p:cNvPicPr>
            <a:picLocks noChangeAspect="1"/>
          </p:cNvPicPr>
          <p:nvPr/>
        </p:nvPicPr>
        <p:blipFill>
          <a:blip r:embed="rId2"/>
          <a:stretch>
            <a:fillRect/>
          </a:stretch>
        </p:blipFill>
        <p:spPr>
          <a:xfrm>
            <a:off x="326571" y="3385457"/>
            <a:ext cx="4933950" cy="2541108"/>
          </a:xfrm>
          <a:prstGeom prst="rect">
            <a:avLst/>
          </a:prstGeom>
        </p:spPr>
      </p:pic>
      <p:pic>
        <p:nvPicPr>
          <p:cNvPr id="8" name="Picture 7"/>
          <p:cNvPicPr>
            <a:picLocks noChangeAspect="1"/>
          </p:cNvPicPr>
          <p:nvPr/>
        </p:nvPicPr>
        <p:blipFill>
          <a:blip r:embed="rId3"/>
          <a:stretch>
            <a:fillRect/>
          </a:stretch>
        </p:blipFill>
        <p:spPr>
          <a:xfrm>
            <a:off x="5598660" y="5640833"/>
            <a:ext cx="5542190" cy="571463"/>
          </a:xfrm>
          <a:prstGeom prst="rect">
            <a:avLst/>
          </a:prstGeom>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33</a:t>
            </a:fld>
            <a:endParaRPr lang="en-US"/>
          </a:p>
        </p:txBody>
      </p:sp>
      <p:sp>
        <p:nvSpPr>
          <p:cNvPr id="4" name="Rectangle 3"/>
          <p:cNvSpPr/>
          <p:nvPr/>
        </p:nvSpPr>
        <p:spPr>
          <a:xfrm>
            <a:off x="5564501" y="5073134"/>
            <a:ext cx="5698996" cy="369332"/>
          </a:xfrm>
          <a:prstGeom prst="rect">
            <a:avLst/>
          </a:prstGeom>
        </p:spPr>
        <p:txBody>
          <a:bodyPr wrap="none">
            <a:spAutoFit/>
          </a:bodyPr>
          <a:lstStyle/>
          <a:p>
            <a:r>
              <a:rPr lang="en-US" dirty="0">
                <a:solidFill>
                  <a:srgbClr val="3D3D4E"/>
                </a:solidFill>
                <a:latin typeface="Droid Serif"/>
              </a:rPr>
              <a:t>returns a string that describes the pointer of the object</a:t>
            </a:r>
            <a:endParaRPr lang="en-US" dirty="0"/>
          </a:p>
        </p:txBody>
      </p:sp>
      <p:sp>
        <p:nvSpPr>
          <p:cNvPr id="5" name="Rectangle 4"/>
          <p:cNvSpPr/>
          <p:nvPr/>
        </p:nvSpPr>
        <p:spPr>
          <a:xfrm>
            <a:off x="5471478" y="3491296"/>
            <a:ext cx="6096000" cy="923330"/>
          </a:xfrm>
          <a:prstGeom prst="rect">
            <a:avLst/>
          </a:prstGeom>
        </p:spPr>
        <p:txBody>
          <a:bodyPr>
            <a:spAutoFit/>
          </a:bodyPr>
          <a:lstStyle/>
          <a:p>
            <a:r>
              <a:rPr lang="en-US" dirty="0">
                <a:solidFill>
                  <a:srgbClr val="1D1F20"/>
                </a:solidFill>
                <a:latin typeface="Roboto"/>
              </a:rPr>
              <a:t>If we don’t implement __</a:t>
            </a:r>
            <a:r>
              <a:rPr lang="en-US" dirty="0" err="1">
                <a:solidFill>
                  <a:srgbClr val="1D1F20"/>
                </a:solidFill>
                <a:latin typeface="Roboto"/>
              </a:rPr>
              <a:t>str</a:t>
            </a:r>
            <a:r>
              <a:rPr lang="en-US" dirty="0">
                <a:solidFill>
                  <a:srgbClr val="1D1F20"/>
                </a:solidFill>
                <a:latin typeface="Roboto"/>
              </a:rPr>
              <a:t>__() function for a class, then built-in object implementation is used that actually calls __</a:t>
            </a:r>
            <a:r>
              <a:rPr lang="en-US" dirty="0" err="1">
                <a:solidFill>
                  <a:srgbClr val="1D1F20"/>
                </a:solidFill>
                <a:latin typeface="Roboto"/>
              </a:rPr>
              <a:t>repr</a:t>
            </a:r>
            <a:r>
              <a:rPr lang="en-US" dirty="0">
                <a:solidFill>
                  <a:srgbClr val="1D1F20"/>
                </a:solidFill>
                <a:latin typeface="Roboto"/>
              </a:rPr>
              <a:t>__() function.</a:t>
            </a:r>
            <a:endParaRPr lang="en-US" dirty="0"/>
          </a:p>
        </p:txBody>
      </p:sp>
      <p:sp>
        <p:nvSpPr>
          <p:cNvPr id="6" name="Date Placeholder 5">
            <a:extLst>
              <a:ext uri="{FF2B5EF4-FFF2-40B4-BE49-F238E27FC236}">
                <a16:creationId xmlns:a16="http://schemas.microsoft.com/office/drawing/2014/main" id="{12C43CB2-C372-428E-865B-A389CA1D2D37}"/>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234623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noChangeArrowheads="1"/>
          </p:cNvSpPr>
          <p:nvPr>
            <p:ph type="title"/>
          </p:nvPr>
        </p:nvSpPr>
        <p:spPr>
          <a:xfrm>
            <a:off x="1011501" y="-156754"/>
            <a:ext cx="9692640" cy="1325562"/>
          </a:xfrm>
        </p:spPr>
        <p:txBody>
          <a:bodyPr/>
          <a:lstStyle/>
          <a:p>
            <a:r>
              <a:rPr lang="en-US" altLang="en-US" dirty="0"/>
              <a:t>The </a:t>
            </a:r>
            <a:r>
              <a:rPr lang="en-US" altLang="en-US" dirty="0">
                <a:latin typeface="Courier New" panose="02070309020205020404" pitchFamily="49" charset="0"/>
                <a:cs typeface="Courier New" panose="02070309020205020404" pitchFamily="49" charset="0"/>
              </a:rPr>
              <a:t>__</a:t>
            </a:r>
            <a:r>
              <a:rPr lang="en-US" altLang="en-US" dirty="0" err="1">
                <a:latin typeface="Courier New" panose="02070309020205020404" pitchFamily="49" charset="0"/>
                <a:cs typeface="Courier New" panose="02070309020205020404" pitchFamily="49" charset="0"/>
              </a:rPr>
              <a:t>str</a:t>
            </a:r>
            <a:r>
              <a:rPr lang="en-US" altLang="en-US" dirty="0">
                <a:latin typeface="Courier New" panose="02070309020205020404" pitchFamily="49" charset="0"/>
                <a:cs typeface="Courier New" panose="02070309020205020404" pitchFamily="49" charset="0"/>
              </a:rPr>
              <a:t>__</a:t>
            </a:r>
            <a:r>
              <a:rPr lang="en-US" altLang="en-US" dirty="0"/>
              <a:t> method</a:t>
            </a:r>
          </a:p>
        </p:txBody>
      </p:sp>
      <p:pic>
        <p:nvPicPr>
          <p:cNvPr id="2" name="Picture 1"/>
          <p:cNvPicPr>
            <a:picLocks noChangeAspect="1"/>
          </p:cNvPicPr>
          <p:nvPr/>
        </p:nvPicPr>
        <p:blipFill>
          <a:blip r:embed="rId2"/>
          <a:stretch>
            <a:fillRect/>
          </a:stretch>
        </p:blipFill>
        <p:spPr>
          <a:xfrm>
            <a:off x="179613" y="1863495"/>
            <a:ext cx="5975462" cy="3276600"/>
          </a:xfrm>
          <a:prstGeom prst="rect">
            <a:avLst/>
          </a:prstGeom>
        </p:spPr>
      </p:pic>
      <p:pic>
        <p:nvPicPr>
          <p:cNvPr id="3" name="Picture 2"/>
          <p:cNvPicPr>
            <a:picLocks noChangeAspect="1"/>
          </p:cNvPicPr>
          <p:nvPr/>
        </p:nvPicPr>
        <p:blipFill>
          <a:blip r:embed="rId3"/>
          <a:stretch>
            <a:fillRect/>
          </a:stretch>
        </p:blipFill>
        <p:spPr>
          <a:xfrm>
            <a:off x="5399316" y="2857500"/>
            <a:ext cx="5781675" cy="495764"/>
          </a:xfrm>
          <a:prstGeom prst="rect">
            <a:avLst/>
          </a:prstGeom>
        </p:spPr>
      </p:pic>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34</a:t>
            </a:fld>
            <a:endParaRPr lang="en-US"/>
          </a:p>
        </p:txBody>
      </p:sp>
      <p:sp>
        <p:nvSpPr>
          <p:cNvPr id="7" name="Rectangle 6"/>
          <p:cNvSpPr/>
          <p:nvPr/>
        </p:nvSpPr>
        <p:spPr>
          <a:xfrm>
            <a:off x="702128" y="1217164"/>
            <a:ext cx="9245455" cy="646331"/>
          </a:xfrm>
          <a:prstGeom prst="rect">
            <a:avLst/>
          </a:prstGeom>
        </p:spPr>
        <p:txBody>
          <a:bodyPr wrap="square">
            <a:spAutoFit/>
          </a:bodyPr>
          <a:lstStyle/>
          <a:p>
            <a:r>
              <a:rPr lang="en-US" dirty="0"/>
              <a:t>The custom  __</a:t>
            </a:r>
            <a:r>
              <a:rPr lang="en-US" dirty="0" err="1"/>
              <a:t>str</a:t>
            </a:r>
            <a:r>
              <a:rPr lang="en-US" dirty="0"/>
              <a:t>__ method should be defined in a way that is easy to read and </a:t>
            </a:r>
            <a:r>
              <a:rPr lang="en-US" dirty="0">
                <a:solidFill>
                  <a:srgbClr val="FF0000"/>
                </a:solidFill>
              </a:rPr>
              <a:t>returns</a:t>
            </a:r>
            <a:r>
              <a:rPr lang="en-US" dirty="0"/>
              <a:t> all the members of the class </a:t>
            </a:r>
            <a:r>
              <a:rPr lang="en-US" dirty="0">
                <a:solidFill>
                  <a:srgbClr val="FF0000"/>
                </a:solidFill>
              </a:rPr>
              <a:t>as a string </a:t>
            </a:r>
            <a:r>
              <a:rPr lang="en-US" dirty="0"/>
              <a:t>.</a:t>
            </a:r>
          </a:p>
        </p:txBody>
      </p:sp>
      <p:sp>
        <p:nvSpPr>
          <p:cNvPr id="8" name="Rectangle 3"/>
          <p:cNvSpPr>
            <a:spLocks noChangeArrowheads="1"/>
          </p:cNvSpPr>
          <p:nvPr/>
        </p:nvSpPr>
        <p:spPr bwMode="auto">
          <a:xfrm>
            <a:off x="615043" y="5422246"/>
            <a:ext cx="10466614" cy="1143863"/>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eaLnBrk="0" fontAlgn="base" hangingPunct="0">
              <a:spcBef>
                <a:spcPct val="0"/>
              </a:spcBef>
              <a:spcAft>
                <a:spcPct val="0"/>
              </a:spcAft>
            </a:pPr>
            <a:r>
              <a:rPr lang="en-GB" altLang="en-US" sz="2000" dirty="0">
                <a:solidFill>
                  <a:srgbClr val="000000"/>
                </a:solidFill>
                <a:latin typeface="Verdana" panose="020B0604030504040204" pitchFamily="34" charset="0"/>
                <a:ea typeface="Times New Roman" panose="02020603050405020304" pitchFamily="18" charset="0"/>
              </a:rPr>
              <a:t>another way to write __</a:t>
            </a:r>
            <a:r>
              <a:rPr lang="en-GB" altLang="en-US" sz="2000" dirty="0" err="1">
                <a:solidFill>
                  <a:srgbClr val="000000"/>
                </a:solidFill>
                <a:latin typeface="Verdana" panose="020B0604030504040204" pitchFamily="34" charset="0"/>
                <a:ea typeface="Times New Roman" panose="02020603050405020304" pitchFamily="18" charset="0"/>
              </a:rPr>
              <a:t>str</a:t>
            </a:r>
            <a:r>
              <a:rPr lang="en-GB" altLang="en-US" sz="2000" dirty="0">
                <a:solidFill>
                  <a:srgbClr val="000000"/>
                </a:solidFill>
                <a:latin typeface="Verdana" panose="020B0604030504040204" pitchFamily="34" charset="0"/>
                <a:ea typeface="Times New Roman" panose="02020603050405020304" pitchFamily="18" charset="0"/>
              </a:rPr>
              <a:t>__ function </a:t>
            </a:r>
            <a:endParaRPr lang="en-US" altLang="en-US" sz="700" dirty="0"/>
          </a:p>
          <a:p>
            <a:pPr eaLnBrk="0" fontAlgn="base" hangingPunct="0">
              <a:spcBef>
                <a:spcPct val="0"/>
              </a:spcBef>
              <a:spcAft>
                <a:spcPct val="0"/>
              </a:spcAft>
            </a:pPr>
            <a:r>
              <a:rPr lang="en-GB" altLang="en-US" sz="1400" dirty="0">
                <a:solidFill>
                  <a:srgbClr val="000000"/>
                </a:solidFill>
                <a:latin typeface="inherit"/>
                <a:ea typeface="Times New Roman" panose="02020603050405020304" pitchFamily="18" charset="0"/>
                <a:cs typeface="Courier New" panose="02070309020205020404" pitchFamily="49" charset="0"/>
              </a:rPr>
              <a:t>    </a:t>
            </a:r>
            <a:r>
              <a:rPr lang="en-GB" altLang="en-US" sz="1400" dirty="0" err="1">
                <a:solidFill>
                  <a:srgbClr val="000088"/>
                </a:solidFill>
                <a:latin typeface="inherit"/>
                <a:ea typeface="Times New Roman" panose="02020603050405020304" pitchFamily="18" charset="0"/>
                <a:cs typeface="Courier New" panose="02070309020205020404" pitchFamily="49" charset="0"/>
              </a:rPr>
              <a:t>def</a:t>
            </a:r>
            <a:r>
              <a:rPr lang="en-GB" altLang="en-US" sz="1400" dirty="0">
                <a:solidFill>
                  <a:srgbClr val="000000"/>
                </a:solidFill>
                <a:latin typeface="inherit"/>
                <a:ea typeface="Times New Roman" panose="02020603050405020304" pitchFamily="18" charset="0"/>
                <a:cs typeface="Courier New" panose="02070309020205020404" pitchFamily="49" charset="0"/>
              </a:rPr>
              <a:t> __</a:t>
            </a:r>
            <a:r>
              <a:rPr lang="en-GB" altLang="en-US" sz="1400" dirty="0" err="1">
                <a:solidFill>
                  <a:srgbClr val="000000"/>
                </a:solidFill>
                <a:latin typeface="inherit"/>
                <a:ea typeface="Times New Roman" panose="02020603050405020304" pitchFamily="18" charset="0"/>
                <a:cs typeface="Courier New" panose="02070309020205020404" pitchFamily="49" charset="0"/>
              </a:rPr>
              <a:t>str</a:t>
            </a:r>
            <a:r>
              <a:rPr lang="en-GB" altLang="en-US" sz="1400" dirty="0">
                <a:solidFill>
                  <a:srgbClr val="000000"/>
                </a:solidFill>
                <a:latin typeface="inherit"/>
                <a:ea typeface="Times New Roman" panose="02020603050405020304" pitchFamily="18" charset="0"/>
                <a:cs typeface="Courier New" panose="02070309020205020404" pitchFamily="49" charset="0"/>
              </a:rPr>
              <a:t>__</a:t>
            </a:r>
            <a:r>
              <a:rPr lang="en-GB" altLang="en-US" sz="1400" dirty="0">
                <a:solidFill>
                  <a:srgbClr val="666600"/>
                </a:solidFill>
                <a:latin typeface="inherit"/>
                <a:ea typeface="Times New Roman" panose="02020603050405020304" pitchFamily="18" charset="0"/>
                <a:cs typeface="Courier New" panose="02070309020205020404" pitchFamily="49" charset="0"/>
              </a:rPr>
              <a:t>(</a:t>
            </a:r>
            <a:r>
              <a:rPr lang="en-GB" altLang="en-US" sz="1400" dirty="0">
                <a:solidFill>
                  <a:srgbClr val="000088"/>
                </a:solidFill>
                <a:latin typeface="inherit"/>
                <a:ea typeface="Times New Roman" panose="02020603050405020304" pitchFamily="18" charset="0"/>
                <a:cs typeface="Courier New" panose="02070309020205020404" pitchFamily="49" charset="0"/>
              </a:rPr>
              <a:t>self</a:t>
            </a:r>
            <a:r>
              <a:rPr lang="en-GB" altLang="en-US" sz="1400" dirty="0">
                <a:solidFill>
                  <a:srgbClr val="666600"/>
                </a:solidFill>
                <a:latin typeface="inherit"/>
                <a:ea typeface="Times New Roman" panose="02020603050405020304" pitchFamily="18" charset="0"/>
                <a:cs typeface="Courier New" panose="02070309020205020404" pitchFamily="49" charset="0"/>
              </a:rPr>
              <a:t>):</a:t>
            </a:r>
            <a:endParaRPr lang="en-GB" altLang="en-US" sz="2000" dirty="0">
              <a:ea typeface="Times New Roman" panose="02020603050405020304" pitchFamily="18" charset="0"/>
            </a:endParaRPr>
          </a:p>
          <a:p>
            <a:pPr eaLnBrk="0" fontAlgn="base" hangingPunct="0">
              <a:spcBef>
                <a:spcPct val="0"/>
              </a:spcBef>
              <a:spcAft>
                <a:spcPct val="0"/>
              </a:spcAft>
            </a:pPr>
            <a:r>
              <a:rPr lang="en-GB" altLang="en-US" sz="1400" dirty="0">
                <a:solidFill>
                  <a:srgbClr val="000000"/>
                </a:solidFill>
                <a:latin typeface="inherit"/>
                <a:ea typeface="Times New Roman" panose="02020603050405020304" pitchFamily="18" charset="0"/>
                <a:cs typeface="Courier New" panose="02070309020205020404" pitchFamily="49" charset="0"/>
              </a:rPr>
              <a:t>        </a:t>
            </a:r>
            <a:r>
              <a:rPr lang="en-GB" altLang="en-US" sz="1400" dirty="0">
                <a:solidFill>
                  <a:srgbClr val="000088"/>
                </a:solidFill>
                <a:latin typeface="inherit"/>
                <a:ea typeface="Times New Roman" panose="02020603050405020304" pitchFamily="18" charset="0"/>
                <a:cs typeface="Courier New" panose="02070309020205020404" pitchFamily="49" charset="0"/>
              </a:rPr>
              <a:t>return</a:t>
            </a:r>
            <a:r>
              <a:rPr lang="en-GB" altLang="en-US" sz="1400" dirty="0">
                <a:solidFill>
                  <a:srgbClr val="000000"/>
                </a:solidFill>
                <a:latin typeface="inherit"/>
                <a:ea typeface="Times New Roman" panose="02020603050405020304" pitchFamily="18" charset="0"/>
                <a:cs typeface="Courier New" panose="02070309020205020404" pitchFamily="49" charset="0"/>
              </a:rPr>
              <a:t> </a:t>
            </a:r>
            <a:r>
              <a:rPr lang="en-GB" altLang="en-US" sz="1400" dirty="0">
                <a:solidFill>
                  <a:srgbClr val="008800"/>
                </a:solidFill>
                <a:latin typeface="inherit"/>
                <a:ea typeface="Times New Roman" panose="02020603050405020304" pitchFamily="18" charset="0"/>
                <a:cs typeface="Courier New" panose="02070309020205020404" pitchFamily="49" charset="0"/>
              </a:rPr>
              <a:t>"{} any text you want {} any text you want {}"</a:t>
            </a:r>
            <a:r>
              <a:rPr lang="en-GB" altLang="en-US" sz="1400" dirty="0">
                <a:solidFill>
                  <a:srgbClr val="666600"/>
                </a:solidFill>
                <a:latin typeface="inherit"/>
                <a:ea typeface="Times New Roman" panose="02020603050405020304" pitchFamily="18" charset="0"/>
                <a:cs typeface="Courier New" panose="02070309020205020404" pitchFamily="49" charset="0"/>
              </a:rPr>
              <a:t>.</a:t>
            </a:r>
            <a:r>
              <a:rPr lang="en-GB" altLang="en-US" sz="1400" dirty="0">
                <a:solidFill>
                  <a:srgbClr val="000000"/>
                </a:solidFill>
                <a:latin typeface="inherit"/>
                <a:ea typeface="Times New Roman" panose="02020603050405020304" pitchFamily="18" charset="0"/>
                <a:cs typeface="Courier New" panose="02070309020205020404" pitchFamily="49" charset="0"/>
              </a:rPr>
              <a:t>format</a:t>
            </a:r>
            <a:r>
              <a:rPr lang="en-GB" altLang="en-US" sz="1400" dirty="0">
                <a:solidFill>
                  <a:srgbClr val="666600"/>
                </a:solidFill>
                <a:latin typeface="inherit"/>
                <a:ea typeface="Times New Roman" panose="02020603050405020304" pitchFamily="18" charset="0"/>
                <a:cs typeface="Courier New" panose="02070309020205020404" pitchFamily="49" charset="0"/>
              </a:rPr>
              <a:t>(</a:t>
            </a:r>
            <a:r>
              <a:rPr lang="en-GB" altLang="en-US" sz="1400" dirty="0">
                <a:solidFill>
                  <a:srgbClr val="000088"/>
                </a:solidFill>
                <a:latin typeface="inherit"/>
                <a:ea typeface="Times New Roman" panose="02020603050405020304" pitchFamily="18" charset="0"/>
                <a:cs typeface="Courier New" panose="02070309020205020404" pitchFamily="49" charset="0"/>
              </a:rPr>
              <a:t>self</a:t>
            </a:r>
            <a:r>
              <a:rPr lang="en-GB" altLang="en-US" sz="1400" dirty="0">
                <a:solidFill>
                  <a:srgbClr val="666600"/>
                </a:solidFill>
                <a:latin typeface="inherit"/>
                <a:ea typeface="Times New Roman" panose="02020603050405020304" pitchFamily="18" charset="0"/>
                <a:cs typeface="Courier New" panose="02070309020205020404" pitchFamily="49" charset="0"/>
              </a:rPr>
              <a:t>.</a:t>
            </a:r>
            <a:r>
              <a:rPr lang="en-GB" altLang="en-US" sz="1400" dirty="0">
                <a:solidFill>
                  <a:srgbClr val="000000"/>
                </a:solidFill>
                <a:latin typeface="inherit"/>
                <a:ea typeface="Times New Roman" panose="02020603050405020304" pitchFamily="18" charset="0"/>
                <a:cs typeface="Courier New" panose="02070309020205020404" pitchFamily="49" charset="0"/>
              </a:rPr>
              <a:t>attr1</a:t>
            </a:r>
            <a:r>
              <a:rPr lang="en-GB" altLang="en-US" sz="1400" dirty="0">
                <a:solidFill>
                  <a:srgbClr val="666600"/>
                </a:solidFill>
                <a:latin typeface="inherit"/>
                <a:ea typeface="Times New Roman" panose="02020603050405020304" pitchFamily="18" charset="0"/>
                <a:cs typeface="Courier New" panose="02070309020205020404" pitchFamily="49" charset="0"/>
              </a:rPr>
              <a:t>,</a:t>
            </a:r>
            <a:r>
              <a:rPr lang="en-GB" altLang="en-US" sz="1400" dirty="0">
                <a:solidFill>
                  <a:srgbClr val="000000"/>
                </a:solidFill>
                <a:latin typeface="inherit"/>
                <a:ea typeface="Times New Roman" panose="02020603050405020304" pitchFamily="18" charset="0"/>
                <a:cs typeface="Courier New" panose="02070309020205020404" pitchFamily="49" charset="0"/>
              </a:rPr>
              <a:t> </a:t>
            </a:r>
            <a:r>
              <a:rPr lang="en-GB" altLang="en-US" sz="1400" dirty="0">
                <a:solidFill>
                  <a:srgbClr val="000088"/>
                </a:solidFill>
                <a:latin typeface="inherit"/>
                <a:ea typeface="Times New Roman" panose="02020603050405020304" pitchFamily="18" charset="0"/>
                <a:cs typeface="Courier New" panose="02070309020205020404" pitchFamily="49" charset="0"/>
              </a:rPr>
              <a:t>self</a:t>
            </a:r>
            <a:r>
              <a:rPr lang="en-GB" altLang="en-US" sz="1400" dirty="0">
                <a:solidFill>
                  <a:srgbClr val="666600"/>
                </a:solidFill>
                <a:latin typeface="inherit"/>
                <a:ea typeface="Times New Roman" panose="02020603050405020304" pitchFamily="18" charset="0"/>
                <a:cs typeface="Courier New" panose="02070309020205020404" pitchFamily="49" charset="0"/>
              </a:rPr>
              <a:t>.</a:t>
            </a:r>
            <a:r>
              <a:rPr lang="en-GB" altLang="en-US" sz="1400" dirty="0">
                <a:solidFill>
                  <a:srgbClr val="000000"/>
                </a:solidFill>
                <a:latin typeface="inherit"/>
                <a:ea typeface="Times New Roman" panose="02020603050405020304" pitchFamily="18" charset="0"/>
                <a:cs typeface="Courier New" panose="02070309020205020404" pitchFamily="49" charset="0"/>
              </a:rPr>
              <a:t>attr2</a:t>
            </a:r>
            <a:r>
              <a:rPr lang="en-GB" altLang="en-US" sz="1400" dirty="0">
                <a:solidFill>
                  <a:srgbClr val="666600"/>
                </a:solidFill>
                <a:latin typeface="inherit"/>
                <a:ea typeface="Times New Roman" panose="02020603050405020304" pitchFamily="18" charset="0"/>
                <a:cs typeface="Courier New" panose="02070309020205020404" pitchFamily="49" charset="0"/>
              </a:rPr>
              <a:t>,</a:t>
            </a:r>
            <a:r>
              <a:rPr lang="en-GB" altLang="en-US" sz="1400" dirty="0">
                <a:solidFill>
                  <a:srgbClr val="000000"/>
                </a:solidFill>
                <a:latin typeface="inherit"/>
                <a:ea typeface="Times New Roman" panose="02020603050405020304" pitchFamily="18" charset="0"/>
                <a:cs typeface="Courier New" panose="02070309020205020404" pitchFamily="49" charset="0"/>
              </a:rPr>
              <a:t> </a:t>
            </a:r>
            <a:r>
              <a:rPr lang="en-GB" altLang="en-US" sz="1400" dirty="0">
                <a:solidFill>
                  <a:srgbClr val="000088"/>
                </a:solidFill>
                <a:latin typeface="inherit"/>
                <a:ea typeface="Times New Roman" panose="02020603050405020304" pitchFamily="18" charset="0"/>
                <a:cs typeface="Courier New" panose="02070309020205020404" pitchFamily="49" charset="0"/>
              </a:rPr>
              <a:t>self</a:t>
            </a:r>
            <a:r>
              <a:rPr lang="en-GB" altLang="en-US" sz="1400" dirty="0">
                <a:solidFill>
                  <a:srgbClr val="666600"/>
                </a:solidFill>
                <a:latin typeface="inherit"/>
                <a:ea typeface="Times New Roman" panose="02020603050405020304" pitchFamily="18" charset="0"/>
                <a:cs typeface="Courier New" panose="02070309020205020404" pitchFamily="49" charset="0"/>
              </a:rPr>
              <a:t>.</a:t>
            </a:r>
            <a:r>
              <a:rPr lang="en-GB" altLang="en-US" sz="1400" dirty="0">
                <a:solidFill>
                  <a:srgbClr val="000000"/>
                </a:solidFill>
                <a:latin typeface="inherit"/>
                <a:ea typeface="Times New Roman" panose="02020603050405020304" pitchFamily="18" charset="0"/>
                <a:cs typeface="Courier New" panose="02070309020205020404" pitchFamily="49" charset="0"/>
              </a:rPr>
              <a:t>attr3</a:t>
            </a:r>
            <a:r>
              <a:rPr lang="en-GB" altLang="en-US" sz="1400" dirty="0">
                <a:solidFill>
                  <a:srgbClr val="666600"/>
                </a:solidFill>
                <a:latin typeface="inherit"/>
                <a:ea typeface="Times New Roman" panose="02020603050405020304" pitchFamily="18" charset="0"/>
                <a:cs typeface="Courier New" panose="02070309020205020404" pitchFamily="49" charset="0"/>
              </a:rPr>
              <a:t>)</a:t>
            </a:r>
            <a:endParaRPr lang="en-US" altLang="en-US" sz="700" dirty="0"/>
          </a:p>
          <a:p>
            <a:pPr eaLnBrk="0" fontAlgn="base" hangingPunct="0">
              <a:spcBef>
                <a:spcPct val="0"/>
              </a:spcBef>
              <a:spcAft>
                <a:spcPct val="0"/>
              </a:spcAft>
            </a:pPr>
            <a:endParaRPr lang="en-US" altLang="en-US" dirty="0"/>
          </a:p>
        </p:txBody>
      </p:sp>
      <p:cxnSp>
        <p:nvCxnSpPr>
          <p:cNvPr id="9" name="Straight Connector 8"/>
          <p:cNvCxnSpPr/>
          <p:nvPr/>
        </p:nvCxnSpPr>
        <p:spPr>
          <a:xfrm>
            <a:off x="4082143" y="4435929"/>
            <a:ext cx="1807028" cy="544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397C6D3-543A-4875-99C0-3C458155F3D3}"/>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619640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11182"/>
            <a:ext cx="9692640" cy="1325562"/>
          </a:xfrm>
        </p:spPr>
        <p:txBody>
          <a:bodyPr/>
          <a:lstStyle/>
          <a:p>
            <a:r>
              <a:rPr lang="en-US" dirty="0"/>
              <a:t>The __</a:t>
            </a:r>
            <a:r>
              <a:rPr lang="en-US" dirty="0" err="1"/>
              <a:t>repr</a:t>
            </a:r>
            <a:r>
              <a:rPr lang="en-US" dirty="0"/>
              <a:t>__ method</a:t>
            </a:r>
          </a:p>
        </p:txBody>
      </p:sp>
      <p:sp>
        <p:nvSpPr>
          <p:cNvPr id="3" name="Content Placeholder 2"/>
          <p:cNvSpPr>
            <a:spLocks noGrp="1"/>
          </p:cNvSpPr>
          <p:nvPr>
            <p:ph idx="1"/>
          </p:nvPr>
        </p:nvSpPr>
        <p:spPr>
          <a:xfrm>
            <a:off x="1094014" y="1159328"/>
            <a:ext cx="9742642" cy="4351337"/>
          </a:xfrm>
        </p:spPr>
        <p:txBody>
          <a:bodyPr>
            <a:normAutofit/>
          </a:bodyPr>
          <a:lstStyle/>
          <a:p>
            <a:r>
              <a:rPr lang="en-US" sz="2400" dirty="0"/>
              <a:t>The __</a:t>
            </a:r>
            <a:r>
              <a:rPr lang="en-US" sz="2400" dirty="0" err="1"/>
              <a:t>repr</a:t>
            </a:r>
            <a:r>
              <a:rPr lang="en-US" sz="2400" dirty="0"/>
              <a:t>__ method returns a string that describes the pointer of the object by default (if the programmer does not define it).</a:t>
            </a:r>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35</a:t>
            </a:fld>
            <a:endParaRPr lang="en-US"/>
          </a:p>
        </p:txBody>
      </p:sp>
      <p:pic>
        <p:nvPicPr>
          <p:cNvPr id="7" name="Picture 6"/>
          <p:cNvPicPr>
            <a:picLocks noChangeAspect="1"/>
          </p:cNvPicPr>
          <p:nvPr/>
        </p:nvPicPr>
        <p:blipFill>
          <a:blip r:embed="rId2"/>
          <a:stretch>
            <a:fillRect/>
          </a:stretch>
        </p:blipFill>
        <p:spPr>
          <a:xfrm>
            <a:off x="5283581" y="5505222"/>
            <a:ext cx="5368018" cy="245997"/>
          </a:xfrm>
          <a:prstGeom prst="rect">
            <a:avLst/>
          </a:prstGeom>
        </p:spPr>
      </p:pic>
      <p:pic>
        <p:nvPicPr>
          <p:cNvPr id="8" name="Picture 7"/>
          <p:cNvPicPr>
            <a:picLocks noChangeAspect="1"/>
          </p:cNvPicPr>
          <p:nvPr/>
        </p:nvPicPr>
        <p:blipFill>
          <a:blip r:embed="rId3"/>
          <a:stretch>
            <a:fillRect/>
          </a:stretch>
        </p:blipFill>
        <p:spPr>
          <a:xfrm>
            <a:off x="1261872" y="2113108"/>
            <a:ext cx="6225948" cy="2901122"/>
          </a:xfrm>
          <a:prstGeom prst="rect">
            <a:avLst/>
          </a:prstGeom>
        </p:spPr>
      </p:pic>
      <p:pic>
        <p:nvPicPr>
          <p:cNvPr id="9" name="Picture 8"/>
          <p:cNvPicPr>
            <a:picLocks noChangeAspect="1"/>
          </p:cNvPicPr>
          <p:nvPr/>
        </p:nvPicPr>
        <p:blipFill>
          <a:blip r:embed="rId4"/>
          <a:stretch>
            <a:fillRect/>
          </a:stretch>
        </p:blipFill>
        <p:spPr>
          <a:xfrm>
            <a:off x="1261872" y="4992459"/>
            <a:ext cx="3475944" cy="1086608"/>
          </a:xfrm>
          <a:prstGeom prst="rect">
            <a:avLst/>
          </a:prstGeom>
        </p:spPr>
      </p:pic>
      <p:sp>
        <p:nvSpPr>
          <p:cNvPr id="6" name="Date Placeholder 5">
            <a:extLst>
              <a:ext uri="{FF2B5EF4-FFF2-40B4-BE49-F238E27FC236}">
                <a16:creationId xmlns:a16="http://schemas.microsoft.com/office/drawing/2014/main" id="{65C8C29D-D265-46A0-A5B2-DBD8FA1F3862}"/>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705416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11182"/>
            <a:ext cx="9692640" cy="1325562"/>
          </a:xfrm>
        </p:spPr>
        <p:txBody>
          <a:bodyPr/>
          <a:lstStyle/>
          <a:p>
            <a:r>
              <a:rPr lang="en-US" dirty="0"/>
              <a:t>The __</a:t>
            </a:r>
            <a:r>
              <a:rPr lang="en-US" dirty="0" err="1"/>
              <a:t>repr</a:t>
            </a:r>
            <a:r>
              <a:rPr lang="en-US" dirty="0"/>
              <a:t>__ method</a:t>
            </a:r>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36</a:t>
            </a:fld>
            <a:endParaRPr lang="en-US"/>
          </a:p>
        </p:txBody>
      </p:sp>
      <p:pic>
        <p:nvPicPr>
          <p:cNvPr id="6" name="Picture 5"/>
          <p:cNvPicPr>
            <a:picLocks noChangeAspect="1"/>
          </p:cNvPicPr>
          <p:nvPr/>
        </p:nvPicPr>
        <p:blipFill>
          <a:blip r:embed="rId2"/>
          <a:stretch>
            <a:fillRect/>
          </a:stretch>
        </p:blipFill>
        <p:spPr>
          <a:xfrm>
            <a:off x="468086" y="1067082"/>
            <a:ext cx="9388248" cy="5520816"/>
          </a:xfrm>
          <a:prstGeom prst="rect">
            <a:avLst/>
          </a:prstGeom>
        </p:spPr>
      </p:pic>
      <p:pic>
        <p:nvPicPr>
          <p:cNvPr id="11" name="Picture 10"/>
          <p:cNvPicPr>
            <a:picLocks noChangeAspect="1"/>
          </p:cNvPicPr>
          <p:nvPr/>
        </p:nvPicPr>
        <p:blipFill>
          <a:blip r:embed="rId3"/>
          <a:stretch>
            <a:fillRect/>
          </a:stretch>
        </p:blipFill>
        <p:spPr>
          <a:xfrm>
            <a:off x="3831772" y="5169742"/>
            <a:ext cx="6122533" cy="1529054"/>
          </a:xfrm>
          <a:prstGeom prst="rect">
            <a:avLst/>
          </a:prstGeom>
        </p:spPr>
      </p:pic>
      <p:pic>
        <p:nvPicPr>
          <p:cNvPr id="10" name="Picture 9"/>
          <p:cNvPicPr>
            <a:picLocks noChangeAspect="1"/>
          </p:cNvPicPr>
          <p:nvPr/>
        </p:nvPicPr>
        <p:blipFill>
          <a:blip r:embed="rId4"/>
          <a:stretch>
            <a:fillRect/>
          </a:stretch>
        </p:blipFill>
        <p:spPr>
          <a:xfrm>
            <a:off x="4680857" y="5557976"/>
            <a:ext cx="4686980" cy="723581"/>
          </a:xfrm>
          <a:prstGeom prst="rect">
            <a:avLst/>
          </a:prstGeom>
        </p:spPr>
      </p:pic>
      <p:sp>
        <p:nvSpPr>
          <p:cNvPr id="3" name="Date Placeholder 2">
            <a:extLst>
              <a:ext uri="{FF2B5EF4-FFF2-40B4-BE49-F238E27FC236}">
                <a16:creationId xmlns:a16="http://schemas.microsoft.com/office/drawing/2014/main" id="{AF0C72EF-C0DE-457F-B80A-592026E3F9C5}"/>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2262425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11182"/>
            <a:ext cx="9692640" cy="1325562"/>
          </a:xfrm>
        </p:spPr>
        <p:txBody>
          <a:bodyPr/>
          <a:lstStyle/>
          <a:p>
            <a:r>
              <a:rPr lang="en-US" b="1" dirty="0"/>
              <a:t> __</a:t>
            </a:r>
            <a:r>
              <a:rPr lang="en-US" b="1" dirty="0" err="1"/>
              <a:t>str</a:t>
            </a:r>
            <a:r>
              <a:rPr lang="en-US" b="1" dirty="0"/>
              <a:t> __ Vs.  __</a:t>
            </a:r>
            <a:r>
              <a:rPr lang="en-US" b="1" dirty="0" err="1"/>
              <a:t>repr</a:t>
            </a:r>
            <a:r>
              <a:rPr lang="en-US" b="1" dirty="0"/>
              <a:t>__</a:t>
            </a:r>
            <a:endParaRPr lang="en-US" dirty="0"/>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37</a:t>
            </a:fld>
            <a:endParaRPr lang="en-US"/>
          </a:p>
        </p:txBody>
      </p:sp>
      <p:sp>
        <p:nvSpPr>
          <p:cNvPr id="3" name="Rectangle 2"/>
          <p:cNvSpPr/>
          <p:nvPr/>
        </p:nvSpPr>
        <p:spPr>
          <a:xfrm>
            <a:off x="1213757" y="1507671"/>
            <a:ext cx="9138557" cy="3046988"/>
          </a:xfrm>
          <a:prstGeom prst="rect">
            <a:avLst/>
          </a:prstGeom>
        </p:spPr>
        <p:txBody>
          <a:bodyPr wrap="square">
            <a:spAutoFit/>
          </a:bodyPr>
          <a:lstStyle/>
          <a:p>
            <a:r>
              <a:rPr lang="en-US" sz="2400" dirty="0">
                <a:latin typeface="+mj-lt"/>
              </a:rPr>
              <a:t>If both the functions return strings, which is supposed to be the object representation, what’s the difference?</a:t>
            </a:r>
          </a:p>
          <a:p>
            <a:endParaRPr lang="en-US" sz="2400" dirty="0">
              <a:latin typeface="+mj-lt"/>
            </a:endParaRPr>
          </a:p>
          <a:p>
            <a:r>
              <a:rPr lang="en-US" sz="2400" dirty="0">
                <a:latin typeface="+mj-lt"/>
              </a:rPr>
              <a:t>Well, the __</a:t>
            </a:r>
            <a:r>
              <a:rPr lang="en-US" sz="2400" dirty="0" err="1">
                <a:latin typeface="+mj-lt"/>
              </a:rPr>
              <a:t>str</a:t>
            </a:r>
            <a:r>
              <a:rPr lang="en-US" sz="2400" dirty="0">
                <a:latin typeface="+mj-lt"/>
              </a:rPr>
              <a:t>__ function is supposed to return a human-readable format, which is good for logging or to display some information about the object. Whereas, the __</a:t>
            </a:r>
            <a:r>
              <a:rPr lang="en-US" sz="2400" dirty="0" err="1">
                <a:latin typeface="+mj-lt"/>
              </a:rPr>
              <a:t>repr</a:t>
            </a:r>
            <a:r>
              <a:rPr lang="en-US" sz="2400" dirty="0">
                <a:latin typeface="+mj-lt"/>
              </a:rPr>
              <a:t>__ function is supposed to return an “official” string representation of the object, which can be used to construct the object again. </a:t>
            </a:r>
            <a:endParaRPr lang="en-US" sz="2400" b="0" i="0" dirty="0">
              <a:effectLst/>
              <a:latin typeface="+mj-lt"/>
            </a:endParaRPr>
          </a:p>
        </p:txBody>
      </p:sp>
      <p:sp>
        <p:nvSpPr>
          <p:cNvPr id="6" name="Date Placeholder 5">
            <a:extLst>
              <a:ext uri="{FF2B5EF4-FFF2-40B4-BE49-F238E27FC236}">
                <a16:creationId xmlns:a16="http://schemas.microsoft.com/office/drawing/2014/main" id="{56D8CB17-88FF-4A07-B851-6439A2952DF8}"/>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773775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9852442" cy="4041648"/>
          </a:xfrm>
        </p:spPr>
        <p:txBody>
          <a:bodyPr/>
          <a:lstStyle/>
          <a:p>
            <a:r>
              <a:rPr lang="en-US" altLang="en-US" dirty="0"/>
              <a:t>Examples</a:t>
            </a:r>
            <a:endParaRPr 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38</a:t>
            </a:fld>
            <a:endParaRPr lang="en-US"/>
          </a:p>
        </p:txBody>
      </p:sp>
      <p:sp>
        <p:nvSpPr>
          <p:cNvPr id="4" name="Date Placeholder 3">
            <a:extLst>
              <a:ext uri="{FF2B5EF4-FFF2-40B4-BE49-F238E27FC236}">
                <a16:creationId xmlns:a16="http://schemas.microsoft.com/office/drawing/2014/main" id="{E63BF243-D654-40AC-B9DA-CECE6D1F9539}"/>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140778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39</a:t>
            </a:fld>
            <a:endParaRPr lang="en-US"/>
          </a:p>
        </p:txBody>
      </p:sp>
      <p:pic>
        <p:nvPicPr>
          <p:cNvPr id="6" name="Picture 5"/>
          <p:cNvPicPr>
            <a:picLocks noChangeAspect="1"/>
          </p:cNvPicPr>
          <p:nvPr/>
        </p:nvPicPr>
        <p:blipFill>
          <a:blip r:embed="rId2"/>
          <a:stretch>
            <a:fillRect/>
          </a:stretch>
        </p:blipFill>
        <p:spPr>
          <a:xfrm>
            <a:off x="1" y="0"/>
            <a:ext cx="3570514" cy="2131198"/>
          </a:xfrm>
          <a:prstGeom prst="rect">
            <a:avLst/>
          </a:prstGeom>
        </p:spPr>
      </p:pic>
      <p:pic>
        <p:nvPicPr>
          <p:cNvPr id="8" name="Picture 7"/>
          <p:cNvPicPr>
            <a:picLocks noChangeAspect="1"/>
          </p:cNvPicPr>
          <p:nvPr/>
        </p:nvPicPr>
        <p:blipFill>
          <a:blip r:embed="rId3"/>
          <a:stretch>
            <a:fillRect/>
          </a:stretch>
        </p:blipFill>
        <p:spPr>
          <a:xfrm>
            <a:off x="3483428" y="2608930"/>
            <a:ext cx="7700050" cy="972470"/>
          </a:xfrm>
          <a:prstGeom prst="rect">
            <a:avLst/>
          </a:prstGeom>
        </p:spPr>
      </p:pic>
      <p:pic>
        <p:nvPicPr>
          <p:cNvPr id="9" name="Picture 8"/>
          <p:cNvPicPr>
            <a:picLocks noChangeAspect="1"/>
          </p:cNvPicPr>
          <p:nvPr/>
        </p:nvPicPr>
        <p:blipFill>
          <a:blip r:embed="rId4"/>
          <a:stretch>
            <a:fillRect/>
          </a:stretch>
        </p:blipFill>
        <p:spPr>
          <a:xfrm>
            <a:off x="1" y="2608930"/>
            <a:ext cx="3099428" cy="991096"/>
          </a:xfrm>
          <a:prstGeom prst="rect">
            <a:avLst/>
          </a:prstGeom>
        </p:spPr>
      </p:pic>
      <p:pic>
        <p:nvPicPr>
          <p:cNvPr id="10" name="Picture 9"/>
          <p:cNvPicPr>
            <a:picLocks noChangeAspect="1"/>
          </p:cNvPicPr>
          <p:nvPr/>
        </p:nvPicPr>
        <p:blipFill>
          <a:blip r:embed="rId5"/>
          <a:stretch>
            <a:fillRect/>
          </a:stretch>
        </p:blipFill>
        <p:spPr>
          <a:xfrm>
            <a:off x="2" y="4077758"/>
            <a:ext cx="3099428" cy="2218547"/>
          </a:xfrm>
          <a:prstGeom prst="rect">
            <a:avLst/>
          </a:prstGeom>
        </p:spPr>
      </p:pic>
      <p:pic>
        <p:nvPicPr>
          <p:cNvPr id="11" name="Picture 10"/>
          <p:cNvPicPr>
            <a:picLocks noChangeAspect="1"/>
          </p:cNvPicPr>
          <p:nvPr/>
        </p:nvPicPr>
        <p:blipFill>
          <a:blip r:embed="rId6"/>
          <a:stretch>
            <a:fillRect/>
          </a:stretch>
        </p:blipFill>
        <p:spPr>
          <a:xfrm>
            <a:off x="3483428" y="4077758"/>
            <a:ext cx="2724830" cy="2261530"/>
          </a:xfrm>
          <a:prstGeom prst="rect">
            <a:avLst/>
          </a:prstGeom>
        </p:spPr>
      </p:pic>
      <p:sp>
        <p:nvSpPr>
          <p:cNvPr id="2" name="Date Placeholder 1">
            <a:extLst>
              <a:ext uri="{FF2B5EF4-FFF2-40B4-BE49-F238E27FC236}">
                <a16:creationId xmlns:a16="http://schemas.microsoft.com/office/drawing/2014/main" id="{EAB82255-CEEE-4417-B434-C18612C19330}"/>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11406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noChangeArrowheads="1"/>
          </p:cNvSpPr>
          <p:nvPr>
            <p:ph type="title"/>
          </p:nvPr>
        </p:nvSpPr>
        <p:spPr/>
        <p:txBody>
          <a:bodyPr/>
          <a:lstStyle/>
          <a:p>
            <a:r>
              <a:rPr lang="en-US" altLang="en-US"/>
              <a:t>Procedural Programming</a:t>
            </a:r>
          </a:p>
        </p:txBody>
      </p:sp>
      <p:sp>
        <p:nvSpPr>
          <p:cNvPr id="19458" name="Content Placeholder 2"/>
          <p:cNvSpPr>
            <a:spLocks noGrp="1" noChangeArrowheads="1"/>
          </p:cNvSpPr>
          <p:nvPr>
            <p:ph idx="1"/>
          </p:nvPr>
        </p:nvSpPr>
        <p:spPr/>
        <p:txBody>
          <a:bodyPr>
            <a:normAutofit/>
          </a:bodyPr>
          <a:lstStyle/>
          <a:p>
            <a:pPr>
              <a:buFontTx/>
              <a:buChar char="•"/>
            </a:pPr>
            <a:r>
              <a:rPr lang="en-US" altLang="en-US" sz="2400" u="sng" dirty="0">
                <a:cs typeface="Courier New" panose="02070309020205020404" pitchFamily="49" charset="0"/>
              </a:rPr>
              <a:t>Procedural programming</a:t>
            </a:r>
            <a:r>
              <a:rPr lang="en-US" altLang="en-US" sz="2400" dirty="0">
                <a:cs typeface="Courier New" panose="02070309020205020404" pitchFamily="49" charset="0"/>
              </a:rPr>
              <a:t>: writing programs made of functions that perform specific tasks</a:t>
            </a:r>
          </a:p>
          <a:p>
            <a:pPr lvl="1"/>
            <a:r>
              <a:rPr lang="en-US" altLang="en-US" sz="2400" dirty="0">
                <a:cs typeface="Courier New" panose="02070309020205020404" pitchFamily="49" charset="0"/>
              </a:rPr>
              <a:t>Procedures typically operate on data items that are separate from the procedures</a:t>
            </a:r>
          </a:p>
          <a:p>
            <a:pPr lvl="1"/>
            <a:r>
              <a:rPr lang="en-US" altLang="en-US" sz="2400" dirty="0">
                <a:cs typeface="Courier New" panose="02070309020205020404" pitchFamily="49" charset="0"/>
              </a:rPr>
              <a:t>Data items commonly passed from one procedure to another</a:t>
            </a:r>
          </a:p>
          <a:p>
            <a:pPr lvl="1"/>
            <a:r>
              <a:rPr lang="en-US" altLang="en-US" sz="2400" dirty="0">
                <a:cs typeface="Courier New" panose="02070309020205020404" pitchFamily="49" charset="0"/>
              </a:rPr>
              <a:t>Focus: to create procedures that operate on the program’s data</a:t>
            </a:r>
          </a:p>
          <a:p>
            <a:pPr>
              <a:buFontTx/>
              <a:buChar char="•"/>
            </a:pPr>
            <a:endParaRPr lang="en-US" altLang="en-US" sz="2400"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a:t>
            </a:fld>
            <a:endParaRPr lang="en-US"/>
          </a:p>
        </p:txBody>
      </p:sp>
      <p:sp>
        <p:nvSpPr>
          <p:cNvPr id="4" name="Date Placeholder 3">
            <a:extLst>
              <a:ext uri="{FF2B5EF4-FFF2-40B4-BE49-F238E27FC236}">
                <a16:creationId xmlns:a16="http://schemas.microsoft.com/office/drawing/2014/main" id="{D4152A6B-A218-4D7F-805A-F11369F520A8}"/>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365029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40</a:t>
            </a:fld>
            <a:endParaRPr lang="en-US"/>
          </a:p>
        </p:txBody>
      </p:sp>
      <p:pic>
        <p:nvPicPr>
          <p:cNvPr id="6" name="Picture 5"/>
          <p:cNvPicPr>
            <a:picLocks noChangeAspect="1"/>
          </p:cNvPicPr>
          <p:nvPr/>
        </p:nvPicPr>
        <p:blipFill>
          <a:blip r:embed="rId2"/>
          <a:stretch>
            <a:fillRect/>
          </a:stretch>
        </p:blipFill>
        <p:spPr>
          <a:xfrm>
            <a:off x="0" y="0"/>
            <a:ext cx="9243731" cy="6172200"/>
          </a:xfrm>
          <a:prstGeom prst="rect">
            <a:avLst/>
          </a:prstGeom>
        </p:spPr>
      </p:pic>
      <p:pic>
        <p:nvPicPr>
          <p:cNvPr id="7" name="Picture 6"/>
          <p:cNvPicPr>
            <a:picLocks noChangeAspect="1"/>
          </p:cNvPicPr>
          <p:nvPr/>
        </p:nvPicPr>
        <p:blipFill>
          <a:blip r:embed="rId3"/>
          <a:stretch>
            <a:fillRect/>
          </a:stretch>
        </p:blipFill>
        <p:spPr>
          <a:xfrm>
            <a:off x="6098067" y="3178629"/>
            <a:ext cx="5012165" cy="734105"/>
          </a:xfrm>
          <a:prstGeom prst="rect">
            <a:avLst/>
          </a:prstGeom>
        </p:spPr>
      </p:pic>
      <p:sp>
        <p:nvSpPr>
          <p:cNvPr id="2" name="Date Placeholder 1">
            <a:extLst>
              <a:ext uri="{FF2B5EF4-FFF2-40B4-BE49-F238E27FC236}">
                <a16:creationId xmlns:a16="http://schemas.microsoft.com/office/drawing/2014/main" id="{C3D3BF92-CA30-4628-A46C-AEE0A39C4359}"/>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748658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9852442" cy="4041648"/>
          </a:xfrm>
        </p:spPr>
        <p:txBody>
          <a:bodyPr/>
          <a:lstStyle/>
          <a:p>
            <a:r>
              <a:rPr lang="en-US" altLang="en-US" dirty="0"/>
              <a:t>Passing Objects as an Arguments</a:t>
            </a:r>
            <a:endParaRPr 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41</a:t>
            </a:fld>
            <a:endParaRPr lang="en-US"/>
          </a:p>
        </p:txBody>
      </p:sp>
      <p:sp>
        <p:nvSpPr>
          <p:cNvPr id="4" name="Date Placeholder 3">
            <a:extLst>
              <a:ext uri="{FF2B5EF4-FFF2-40B4-BE49-F238E27FC236}">
                <a16:creationId xmlns:a16="http://schemas.microsoft.com/office/drawing/2014/main" id="{1C309E87-2A54-4325-88F9-4BB74C9F69F5}"/>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681820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noChangeArrowheads="1"/>
          </p:cNvSpPr>
          <p:nvPr>
            <p:ph type="title"/>
          </p:nvPr>
        </p:nvSpPr>
        <p:spPr/>
        <p:txBody>
          <a:bodyPr/>
          <a:lstStyle/>
          <a:p>
            <a:r>
              <a:rPr lang="en-US" altLang="en-US" sz="3600" dirty="0"/>
              <a:t>Passing Objects as Arguments</a:t>
            </a:r>
          </a:p>
        </p:txBody>
      </p:sp>
      <p:sp>
        <p:nvSpPr>
          <p:cNvPr id="46082" name="Content Placeholder 2"/>
          <p:cNvSpPr>
            <a:spLocks noGrp="1" noChangeArrowheads="1"/>
          </p:cNvSpPr>
          <p:nvPr>
            <p:ph idx="1"/>
          </p:nvPr>
        </p:nvSpPr>
        <p:spPr/>
        <p:txBody>
          <a:bodyPr/>
          <a:lstStyle/>
          <a:p>
            <a:pPr>
              <a:buFontTx/>
              <a:buChar char="•"/>
            </a:pPr>
            <a:r>
              <a:rPr lang="en-US" altLang="en-US" sz="2800" dirty="0"/>
              <a:t>Methods and functions often need to accept objects as arguments</a:t>
            </a:r>
          </a:p>
          <a:p>
            <a:pPr>
              <a:buFontTx/>
              <a:buChar char="•"/>
            </a:pPr>
            <a:r>
              <a:rPr lang="en-US" altLang="en-US" sz="2800" dirty="0"/>
              <a:t>When you pass an object as an argument, you are actually passing a reference to the object</a:t>
            </a:r>
          </a:p>
          <a:p>
            <a:pPr lvl="1"/>
            <a:r>
              <a:rPr lang="en-US" altLang="en-US" sz="2400" dirty="0"/>
              <a:t>The receiving method or function has access to the actual object</a:t>
            </a:r>
          </a:p>
          <a:p>
            <a:pPr lvl="2">
              <a:buFontTx/>
              <a:buChar char="•"/>
            </a:pPr>
            <a:r>
              <a:rPr lang="en-US" altLang="en-US" sz="2000" dirty="0"/>
              <a:t>Methods of the object can be called within the receiving function or method, and data attributes may be changed using </a:t>
            </a:r>
            <a:r>
              <a:rPr lang="en-US" altLang="en-US" sz="2000" dirty="0" err="1"/>
              <a:t>mutator</a:t>
            </a:r>
            <a:r>
              <a:rPr lang="en-US" altLang="en-US" sz="2000" dirty="0"/>
              <a:t> methods</a:t>
            </a: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42</a:t>
            </a:fld>
            <a:endParaRPr lang="en-US"/>
          </a:p>
        </p:txBody>
      </p:sp>
      <p:sp>
        <p:nvSpPr>
          <p:cNvPr id="4" name="Date Placeholder 3">
            <a:extLst>
              <a:ext uri="{FF2B5EF4-FFF2-40B4-BE49-F238E27FC236}">
                <a16:creationId xmlns:a16="http://schemas.microsoft.com/office/drawing/2014/main" id="{CD0553B3-0B56-40A1-A3CE-496FFCA879AF}"/>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099049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lstStyle/>
          <a:p>
            <a:r>
              <a:rPr lang="en-US" dirty="0"/>
              <a:t>example</a:t>
            </a:r>
          </a:p>
        </p:txBody>
      </p:sp>
      <p:pic>
        <p:nvPicPr>
          <p:cNvPr id="5" name="Picture 4"/>
          <p:cNvPicPr>
            <a:picLocks noChangeAspect="1"/>
          </p:cNvPicPr>
          <p:nvPr/>
        </p:nvPicPr>
        <p:blipFill>
          <a:blip r:embed="rId2"/>
          <a:stretch>
            <a:fillRect/>
          </a:stretch>
        </p:blipFill>
        <p:spPr>
          <a:xfrm>
            <a:off x="1905001" y="990600"/>
            <a:ext cx="8314107" cy="5105400"/>
          </a:xfrm>
          <a:prstGeom prst="rect">
            <a:avLst/>
          </a:prstGeom>
        </p:spPr>
      </p:pic>
      <p:sp>
        <p:nvSpPr>
          <p:cNvPr id="3" name="Footer Placeholder 2"/>
          <p:cNvSpPr>
            <a:spLocks noGrp="1"/>
          </p:cNvSpPr>
          <p:nvPr>
            <p:ph type="ftr" sz="quarter" idx="11"/>
          </p:nvPr>
        </p:nvSpPr>
        <p:spPr/>
        <p:txBody>
          <a:bodyPr/>
          <a:lstStyle/>
          <a:p>
            <a:r>
              <a:rPr lang="en-US"/>
              <a:t>Edited by : Nouf almunyif</a:t>
            </a:r>
          </a:p>
        </p:txBody>
      </p:sp>
      <p:sp>
        <p:nvSpPr>
          <p:cNvPr id="4" name="Slide Number Placeholder 3"/>
          <p:cNvSpPr>
            <a:spLocks noGrp="1"/>
          </p:cNvSpPr>
          <p:nvPr>
            <p:ph type="sldNum" sz="quarter" idx="12"/>
          </p:nvPr>
        </p:nvSpPr>
        <p:spPr/>
        <p:txBody>
          <a:bodyPr>
            <a:normAutofit lnSpcReduction="10000"/>
          </a:bodyPr>
          <a:lstStyle/>
          <a:p>
            <a:fld id="{3D0779ED-FA58-4206-B5D0-EDB4AC2C4E85}" type="slidenum">
              <a:rPr lang="en-US" smtClean="0"/>
              <a:t>43</a:t>
            </a:fld>
            <a:endParaRPr lang="en-US"/>
          </a:p>
        </p:txBody>
      </p:sp>
      <p:sp>
        <p:nvSpPr>
          <p:cNvPr id="6" name="Date Placeholder 5">
            <a:extLst>
              <a:ext uri="{FF2B5EF4-FFF2-40B4-BE49-F238E27FC236}">
                <a16:creationId xmlns:a16="http://schemas.microsoft.com/office/drawing/2014/main" id="{CC172A18-C4A9-4134-8343-C7F1411E1D2B}"/>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538046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noChangeArrowheads="1"/>
          </p:cNvSpPr>
          <p:nvPr>
            <p:ph type="title"/>
          </p:nvPr>
        </p:nvSpPr>
        <p:spPr/>
        <p:txBody>
          <a:bodyPr/>
          <a:lstStyle/>
          <a:p>
            <a:r>
              <a:rPr lang="en-US" altLang="en-US"/>
              <a:t>Techniques for Designing Classes</a:t>
            </a:r>
          </a:p>
        </p:txBody>
      </p:sp>
      <p:sp>
        <p:nvSpPr>
          <p:cNvPr id="47106" name="Content Placeholder 2"/>
          <p:cNvSpPr>
            <a:spLocks noGrp="1" noChangeArrowheads="1"/>
          </p:cNvSpPr>
          <p:nvPr>
            <p:ph idx="1"/>
          </p:nvPr>
        </p:nvSpPr>
        <p:spPr/>
        <p:txBody>
          <a:bodyPr>
            <a:normAutofit/>
          </a:bodyPr>
          <a:lstStyle/>
          <a:p>
            <a:pPr eaLnBrk="1" hangingPunct="1">
              <a:buFontTx/>
              <a:buChar char="•"/>
            </a:pPr>
            <a:r>
              <a:rPr lang="en-US" altLang="en-US" sz="2400" u="sng" dirty="0">
                <a:solidFill>
                  <a:schemeClr val="accent1">
                    <a:lumMod val="50000"/>
                  </a:schemeClr>
                </a:solidFill>
                <a:cs typeface="Courier New" panose="02070309020205020404" pitchFamily="49" charset="0"/>
              </a:rPr>
              <a:t>UML</a:t>
            </a:r>
            <a:r>
              <a:rPr lang="en-US" altLang="en-US" sz="2400" u="sng" dirty="0">
                <a:cs typeface="Courier New" panose="02070309020205020404" pitchFamily="49" charset="0"/>
              </a:rPr>
              <a:t> diagram</a:t>
            </a:r>
            <a:r>
              <a:rPr lang="en-US" altLang="en-US" sz="2400" dirty="0">
                <a:cs typeface="Courier New" panose="02070309020205020404" pitchFamily="49" charset="0"/>
              </a:rPr>
              <a:t>: standard diagrams for graphically depicting object-oriented systems</a:t>
            </a:r>
          </a:p>
          <a:p>
            <a:pPr lvl="1" eaLnBrk="1" hangingPunct="1"/>
            <a:r>
              <a:rPr lang="en-US" altLang="en-US" sz="2400" dirty="0">
                <a:cs typeface="Courier New" panose="02070309020205020404" pitchFamily="49" charset="0"/>
              </a:rPr>
              <a:t>Stands for </a:t>
            </a:r>
            <a:r>
              <a:rPr lang="en-US" altLang="en-US" sz="2400" dirty="0">
                <a:solidFill>
                  <a:schemeClr val="accent1">
                    <a:lumMod val="50000"/>
                  </a:schemeClr>
                </a:solidFill>
                <a:cs typeface="Courier New" panose="02070309020205020404" pitchFamily="49" charset="0"/>
              </a:rPr>
              <a:t>Unified Modeling Language</a:t>
            </a:r>
          </a:p>
          <a:p>
            <a:pPr eaLnBrk="1" hangingPunct="1">
              <a:buFontTx/>
              <a:buChar char="•"/>
            </a:pPr>
            <a:r>
              <a:rPr lang="en-US" altLang="en-US" sz="2400" dirty="0">
                <a:cs typeface="Courier New" panose="02070309020205020404" pitchFamily="49" charset="0"/>
              </a:rPr>
              <a:t>General layout: box divided into three sections:</a:t>
            </a:r>
          </a:p>
          <a:p>
            <a:pPr lvl="1" eaLnBrk="1" hangingPunct="1"/>
            <a:r>
              <a:rPr lang="en-US" altLang="en-US" sz="2400" dirty="0">
                <a:cs typeface="Courier New" panose="02070309020205020404" pitchFamily="49" charset="0"/>
              </a:rPr>
              <a:t>Top section: name of the class</a:t>
            </a:r>
          </a:p>
          <a:p>
            <a:pPr lvl="1" eaLnBrk="1" hangingPunct="1"/>
            <a:r>
              <a:rPr lang="en-US" altLang="en-US" sz="2400" dirty="0">
                <a:cs typeface="Courier New" panose="02070309020205020404" pitchFamily="49" charset="0"/>
              </a:rPr>
              <a:t>Middle section: list of data attributes</a:t>
            </a:r>
          </a:p>
          <a:p>
            <a:pPr lvl="1" eaLnBrk="1" hangingPunct="1"/>
            <a:r>
              <a:rPr lang="en-US" altLang="en-US" sz="2400" dirty="0">
                <a:cs typeface="Courier New" panose="02070309020205020404" pitchFamily="49" charset="0"/>
              </a:rPr>
              <a:t>Bottom section: list of class methods</a:t>
            </a:r>
          </a:p>
          <a:p>
            <a:pPr>
              <a:buFontTx/>
              <a:buChar char="•"/>
            </a:pPr>
            <a:endParaRPr lang="en-US" altLang="en-US" sz="2400"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44</a:t>
            </a:fld>
            <a:endParaRPr lang="en-US"/>
          </a:p>
        </p:txBody>
      </p:sp>
      <p:sp>
        <p:nvSpPr>
          <p:cNvPr id="4" name="Date Placeholder 3">
            <a:extLst>
              <a:ext uri="{FF2B5EF4-FFF2-40B4-BE49-F238E27FC236}">
                <a16:creationId xmlns:a16="http://schemas.microsoft.com/office/drawing/2014/main" id="{4FA0F115-5D71-446B-932A-084C5167A593}"/>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489084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703" y="918257"/>
            <a:ext cx="8124825"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45</a:t>
            </a:fld>
            <a:endParaRPr lang="en-US"/>
          </a:p>
        </p:txBody>
      </p:sp>
      <p:sp>
        <p:nvSpPr>
          <p:cNvPr id="4" name="Date Placeholder 3">
            <a:extLst>
              <a:ext uri="{FF2B5EF4-FFF2-40B4-BE49-F238E27FC236}">
                <a16:creationId xmlns:a16="http://schemas.microsoft.com/office/drawing/2014/main" id="{6B7A24F6-8ED1-470F-B46F-3E231E696C20}"/>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885977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implement the following </a:t>
            </a:r>
          </a:p>
        </p:txBody>
      </p:sp>
      <p:graphicFrame>
        <p:nvGraphicFramePr>
          <p:cNvPr id="4" name="Object 15"/>
          <p:cNvGraphicFramePr>
            <a:graphicFrameLocks noChangeAspect="1"/>
          </p:cNvGraphicFramePr>
          <p:nvPr>
            <p:extLst>
              <p:ext uri="{D42A27DB-BD31-4B8C-83A1-F6EECF244321}">
                <p14:modId xmlns:p14="http://schemas.microsoft.com/office/powerpoint/2010/main" val="1736424499"/>
              </p:ext>
            </p:extLst>
          </p:nvPr>
        </p:nvGraphicFramePr>
        <p:xfrm>
          <a:off x="1202871" y="2144486"/>
          <a:ext cx="8150971" cy="3505200"/>
        </p:xfrm>
        <a:graphic>
          <a:graphicData uri="http://schemas.openxmlformats.org/presentationml/2006/ole">
            <mc:AlternateContent xmlns:mc="http://schemas.openxmlformats.org/markup-compatibility/2006">
              <mc:Choice xmlns:v="urn:schemas-microsoft-com:vml" Requires="v">
                <p:oleObj spid="_x0000_s2065" name="Picture" r:id="rId3" imgW="4292600" imgH="1854200" progId="Word.Picture.8">
                  <p:embed/>
                </p:oleObj>
              </mc:Choice>
              <mc:Fallback>
                <p:oleObj name="Picture" r:id="rId3" imgW="4292600" imgH="1854200" progId="Word.Picture.8">
                  <p:embed/>
                  <p:pic>
                    <p:nvPicPr>
                      <p:cNvPr id="4"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871" y="2144486"/>
                        <a:ext cx="8150971" cy="3505200"/>
                      </a:xfrm>
                      <a:prstGeom prst="rect">
                        <a:avLst/>
                      </a:prstGeom>
                      <a:solidFill>
                        <a:schemeClr val="tx1"/>
                      </a:solidFill>
                    </p:spPr>
                  </p:pic>
                </p:oleObj>
              </mc:Fallback>
            </mc:AlternateContent>
          </a:graphicData>
        </a:graphic>
      </p:graphicFrame>
      <p:sp>
        <p:nvSpPr>
          <p:cNvPr id="3" name="Footer Placeholder 2"/>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46</a:t>
            </a:fld>
            <a:endParaRPr lang="en-US"/>
          </a:p>
        </p:txBody>
      </p:sp>
      <p:sp>
        <p:nvSpPr>
          <p:cNvPr id="6" name="Date Placeholder 5">
            <a:extLst>
              <a:ext uri="{FF2B5EF4-FFF2-40B4-BE49-F238E27FC236}">
                <a16:creationId xmlns:a16="http://schemas.microsoft.com/office/drawing/2014/main" id="{9BF42B29-1C14-4EF0-99DD-48840D56EF9C}"/>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29765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9852442" cy="4041648"/>
          </a:xfrm>
        </p:spPr>
        <p:txBody>
          <a:bodyPr/>
          <a:lstStyle/>
          <a:p>
            <a:r>
              <a:rPr lang="en-US" dirty="0"/>
              <a:t>More on classes</a:t>
            </a:r>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47</a:t>
            </a:fld>
            <a:endParaRPr lang="en-US"/>
          </a:p>
        </p:txBody>
      </p:sp>
      <p:sp>
        <p:nvSpPr>
          <p:cNvPr id="4" name="Date Placeholder 3">
            <a:extLst>
              <a:ext uri="{FF2B5EF4-FFF2-40B4-BE49-F238E27FC236}">
                <a16:creationId xmlns:a16="http://schemas.microsoft.com/office/drawing/2014/main" id="{43A30DEA-3805-4856-9A86-E7FE93BDBC75}"/>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383953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501" y="-237330"/>
            <a:ext cx="9692640" cy="1325562"/>
          </a:xfrm>
        </p:spPr>
        <p:txBody>
          <a:bodyPr/>
          <a:lstStyle/>
          <a:p>
            <a:r>
              <a:rPr lang="en-US" dirty="0"/>
              <a:t>Deleting object</a:t>
            </a:r>
          </a:p>
        </p:txBody>
      </p:sp>
      <p:sp>
        <p:nvSpPr>
          <p:cNvPr id="3" name="Content Placeholder 2"/>
          <p:cNvSpPr>
            <a:spLocks noGrp="1"/>
          </p:cNvSpPr>
          <p:nvPr>
            <p:ph idx="1"/>
          </p:nvPr>
        </p:nvSpPr>
        <p:spPr>
          <a:xfrm>
            <a:off x="1011501" y="1170214"/>
            <a:ext cx="10173570" cy="4351337"/>
          </a:xfrm>
        </p:spPr>
        <p:txBody>
          <a:bodyPr/>
          <a:lstStyle/>
          <a:p>
            <a:r>
              <a:rPr lang="en-US" sz="2400" dirty="0"/>
              <a:t>How to Delete Python Object ?</a:t>
            </a:r>
          </a:p>
          <a:p>
            <a:r>
              <a:rPr lang="en-US" sz="2400" dirty="0"/>
              <a:t>To delete an object in Python, we use the </a:t>
            </a:r>
            <a:r>
              <a:rPr lang="en-US" sz="2400" dirty="0">
                <a:solidFill>
                  <a:srgbClr val="FF0000"/>
                </a:solidFill>
              </a:rPr>
              <a:t>‘del</a:t>
            </a:r>
            <a:r>
              <a:rPr lang="en-US" sz="2400" dirty="0"/>
              <a:t>’ keyword. A when we try to refer to a deleted object, it raises </a:t>
            </a:r>
            <a:r>
              <a:rPr lang="en-US" sz="2400" dirty="0" err="1"/>
              <a:t>NameError</a:t>
            </a:r>
            <a:r>
              <a:rPr lang="en-US" sz="2400" dirty="0"/>
              <a:t>.</a:t>
            </a:r>
          </a:p>
          <a:p>
            <a:pPr marL="0" indent="0">
              <a:buNone/>
            </a:pPr>
            <a:endParaRPr lang="en-US" dirty="0"/>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48</a:t>
            </a:fld>
            <a:endParaRPr lang="en-US"/>
          </a:p>
        </p:txBody>
      </p:sp>
      <p:pic>
        <p:nvPicPr>
          <p:cNvPr id="6" name="Picture 5"/>
          <p:cNvPicPr>
            <a:picLocks noChangeAspect="1"/>
          </p:cNvPicPr>
          <p:nvPr/>
        </p:nvPicPr>
        <p:blipFill>
          <a:blip r:embed="rId2"/>
          <a:stretch>
            <a:fillRect/>
          </a:stretch>
        </p:blipFill>
        <p:spPr>
          <a:xfrm>
            <a:off x="374966" y="2563584"/>
            <a:ext cx="6172789" cy="3999139"/>
          </a:xfrm>
          <a:prstGeom prst="rect">
            <a:avLst/>
          </a:prstGeom>
        </p:spPr>
      </p:pic>
      <p:sp>
        <p:nvSpPr>
          <p:cNvPr id="7" name="Rectangle 6"/>
          <p:cNvSpPr/>
          <p:nvPr/>
        </p:nvSpPr>
        <p:spPr>
          <a:xfrm>
            <a:off x="6930162" y="3028770"/>
            <a:ext cx="4359729" cy="1200329"/>
          </a:xfrm>
          <a:prstGeom prst="rect">
            <a:avLst/>
          </a:prstGeom>
        </p:spPr>
        <p:txBody>
          <a:bodyPr wrap="square">
            <a:spAutoFit/>
          </a:bodyPr>
          <a:lstStyle/>
          <a:p>
            <a:pPr lvl="0"/>
            <a:r>
              <a:rPr lang="en-US" dirty="0">
                <a:solidFill>
                  <a:srgbClr val="C00000"/>
                </a:solidFill>
              </a:rPr>
              <a:t>How can you delete object properties? </a:t>
            </a:r>
          </a:p>
          <a:p>
            <a:pPr lvl="0"/>
            <a:r>
              <a:rPr lang="en-US" dirty="0">
                <a:solidFill>
                  <a:srgbClr val="C00000"/>
                </a:solidFill>
              </a:rPr>
              <a:t>Does it delete from that object only</a:t>
            </a:r>
          </a:p>
          <a:p>
            <a:pPr lvl="0"/>
            <a:r>
              <a:rPr lang="en-US" dirty="0">
                <a:solidFill>
                  <a:srgbClr val="C00000"/>
                </a:solidFill>
              </a:rPr>
              <a:t> or from all of the objects from same class?</a:t>
            </a:r>
          </a:p>
        </p:txBody>
      </p:sp>
      <p:sp>
        <p:nvSpPr>
          <p:cNvPr id="8" name="Date Placeholder 7">
            <a:extLst>
              <a:ext uri="{FF2B5EF4-FFF2-40B4-BE49-F238E27FC236}">
                <a16:creationId xmlns:a16="http://schemas.microsoft.com/office/drawing/2014/main" id="{6CF68E12-5D41-419F-B616-D2C9650A21B0}"/>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716237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29" y="-151312"/>
            <a:ext cx="9692640" cy="1325562"/>
          </a:xfrm>
        </p:spPr>
        <p:txBody>
          <a:bodyPr/>
          <a:lstStyle/>
          <a:p>
            <a:r>
              <a:rPr lang="en-US" altLang="en-US" dirty="0">
                <a:solidFill>
                  <a:srgbClr val="000000"/>
                </a:solidFill>
                <a:ea typeface="Times New Roman" panose="02020603050405020304" pitchFamily="18" charset="0"/>
                <a:cs typeface="Segoe UI" panose="020B0502040204020203" pitchFamily="34" charset="0"/>
              </a:rPr>
              <a:t>The pass Statement</a:t>
            </a:r>
            <a:endParaRPr lang="en-US" dirty="0"/>
          </a:p>
        </p:txBody>
      </p:sp>
      <p:sp>
        <p:nvSpPr>
          <p:cNvPr id="4" name="Rectangle 1"/>
          <p:cNvSpPr>
            <a:spLocks noChangeArrowheads="1"/>
          </p:cNvSpPr>
          <p:nvPr/>
        </p:nvSpPr>
        <p:spPr bwMode="auto">
          <a:xfrm>
            <a:off x="684929" y="1174250"/>
            <a:ext cx="7587903" cy="29905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srgbClr val="DC143C"/>
                </a:solidFill>
                <a:ea typeface="Times New Roman" panose="02020603050405020304" pitchFamily="18" charset="0"/>
                <a:cs typeface="Courier New" panose="02070309020205020404" pitchFamily="49" charset="0"/>
              </a:rPr>
              <a:t>class</a:t>
            </a:r>
            <a:r>
              <a:rPr lang="en-GB" altLang="en-US" sz="2400" dirty="0">
                <a:solidFill>
                  <a:srgbClr val="000000"/>
                </a:solidFill>
                <a:ea typeface="Times New Roman" panose="02020603050405020304" pitchFamily="18" charset="0"/>
              </a:rPr>
              <a:t> definitions cannot be empty, but if you for some reason have a </a:t>
            </a:r>
            <a:r>
              <a:rPr lang="en-GB" altLang="en-US" sz="2400" dirty="0">
                <a:solidFill>
                  <a:srgbClr val="DC143C"/>
                </a:solidFill>
                <a:ea typeface="Times New Roman" panose="02020603050405020304" pitchFamily="18" charset="0"/>
                <a:cs typeface="Courier New" panose="02070309020205020404" pitchFamily="49" charset="0"/>
              </a:rPr>
              <a:t>class</a:t>
            </a:r>
            <a:r>
              <a:rPr lang="en-GB" altLang="en-US" sz="2400" dirty="0">
                <a:solidFill>
                  <a:srgbClr val="000000"/>
                </a:solidFill>
                <a:ea typeface="Times New Roman" panose="02020603050405020304" pitchFamily="18" charset="0"/>
              </a:rPr>
              <a:t> definition with no content, put in the </a:t>
            </a:r>
            <a:r>
              <a:rPr lang="en-GB" altLang="en-US" sz="2400" dirty="0">
                <a:solidFill>
                  <a:srgbClr val="DC143C"/>
                </a:solidFill>
                <a:ea typeface="Times New Roman" panose="02020603050405020304" pitchFamily="18" charset="0"/>
                <a:cs typeface="Courier New" panose="02070309020205020404" pitchFamily="49" charset="0"/>
              </a:rPr>
              <a:t>pass</a:t>
            </a:r>
            <a:r>
              <a:rPr lang="en-GB" altLang="en-US" sz="2400" dirty="0">
                <a:solidFill>
                  <a:srgbClr val="000000"/>
                </a:solidFill>
                <a:ea typeface="Times New Roman" panose="02020603050405020304" pitchFamily="18" charset="0"/>
              </a:rPr>
              <a:t> statement to avoid getting an error.</a:t>
            </a:r>
          </a:p>
          <a:p>
            <a:pPr eaLnBrk="0" fontAlgn="base" hangingPunct="0">
              <a:spcBef>
                <a:spcPct val="0"/>
              </a:spcBef>
              <a:spcAft>
                <a:spcPct val="0"/>
              </a:spcAft>
            </a:pPr>
            <a:endParaRPr lang="en-US" altLang="en-US" sz="2400" b="1" dirty="0">
              <a:solidFill>
                <a:srgbClr val="4F81BD"/>
              </a:solidFill>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400" dirty="0">
                <a:solidFill>
                  <a:srgbClr val="000000"/>
                </a:solidFill>
                <a:ea typeface="Times New Roman" panose="02020603050405020304" pitchFamily="18" charset="0"/>
                <a:cs typeface="Segoe UI" panose="020B0502040204020203" pitchFamily="34" charset="0"/>
              </a:rPr>
              <a:t>Example</a:t>
            </a:r>
            <a:endParaRPr lang="en-US" altLang="en-US" sz="2400" b="1" dirty="0">
              <a:solidFill>
                <a:srgbClr val="4F81BD"/>
              </a:solidFill>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GB" altLang="en-US" sz="2400" dirty="0">
                <a:solidFill>
                  <a:srgbClr val="0000CD"/>
                </a:solidFill>
                <a:ea typeface="Times New Roman" panose="02020603050405020304" pitchFamily="18" charset="0"/>
                <a:cs typeface="Arial" panose="020B0604020202020204" pitchFamily="34" charset="0"/>
              </a:rPr>
              <a:t>class</a:t>
            </a:r>
            <a:r>
              <a:rPr lang="en-GB" altLang="en-US" sz="2400" dirty="0">
                <a:solidFill>
                  <a:srgbClr val="000000"/>
                </a:solidFill>
                <a:ea typeface="Times New Roman" panose="02020603050405020304" pitchFamily="18" charset="0"/>
                <a:cs typeface="Arial" panose="020B0604020202020204" pitchFamily="34" charset="0"/>
              </a:rPr>
              <a:t> Person:</a:t>
            </a:r>
            <a:br>
              <a:rPr lang="en-GB" altLang="en-US" sz="2400" dirty="0">
                <a:solidFill>
                  <a:srgbClr val="000000"/>
                </a:solidFill>
                <a:ea typeface="Times New Roman" panose="02020603050405020304" pitchFamily="18" charset="0"/>
                <a:cs typeface="Arial" panose="020B0604020202020204" pitchFamily="34" charset="0"/>
              </a:rPr>
            </a:br>
            <a:r>
              <a:rPr lang="en-GB" altLang="en-US" sz="2400" dirty="0">
                <a:solidFill>
                  <a:srgbClr val="000000"/>
                </a:solidFill>
                <a:ea typeface="Times New Roman" panose="02020603050405020304" pitchFamily="18" charset="0"/>
                <a:cs typeface="Arial" panose="020B0604020202020204" pitchFamily="34" charset="0"/>
              </a:rPr>
              <a:t>  </a:t>
            </a:r>
            <a:r>
              <a:rPr lang="en-GB" altLang="en-US" sz="2400" dirty="0">
                <a:solidFill>
                  <a:srgbClr val="0000CD"/>
                </a:solidFill>
                <a:ea typeface="Times New Roman" panose="02020603050405020304" pitchFamily="18" charset="0"/>
                <a:cs typeface="Arial" panose="020B0604020202020204" pitchFamily="34" charset="0"/>
              </a:rPr>
              <a:t>pass</a:t>
            </a:r>
            <a:endParaRPr lang="en-US" altLang="en-US" sz="2400" dirty="0"/>
          </a:p>
          <a:p>
            <a:pPr eaLnBrk="0" fontAlgn="base" hangingPunct="0">
              <a:spcBef>
                <a:spcPct val="0"/>
              </a:spcBef>
              <a:spcAft>
                <a:spcPct val="0"/>
              </a:spcAft>
            </a:pPr>
            <a:endParaRPr lang="en-US" alt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normAutofit lnSpcReduction="10000"/>
          </a:bodyPr>
          <a:lstStyle/>
          <a:p>
            <a:fld id="{3D0779ED-FA58-4206-B5D0-EDB4AC2C4E85}" type="slidenum">
              <a:rPr lang="en-US" smtClean="0"/>
              <a:t>49</a:t>
            </a:fld>
            <a:endParaRPr lang="en-US"/>
          </a:p>
        </p:txBody>
      </p:sp>
      <p:sp>
        <p:nvSpPr>
          <p:cNvPr id="8" name="Content Placeholder 7"/>
          <p:cNvSpPr>
            <a:spLocks noGrp="1"/>
          </p:cNvSpPr>
          <p:nvPr>
            <p:ph idx="1"/>
          </p:nvPr>
        </p:nvSpPr>
        <p:spPr>
          <a:xfrm>
            <a:off x="348343" y="4408715"/>
            <a:ext cx="9394372" cy="3049271"/>
          </a:xfrm>
        </p:spPr>
        <p:txBody>
          <a:bodyPr/>
          <a:lstStyle/>
          <a:p>
            <a:pPr marL="0" indent="0">
              <a:spcBef>
                <a:spcPct val="0"/>
              </a:spcBef>
              <a:buNone/>
            </a:pPr>
            <a:endParaRPr lang="en-US" altLang="en-US" dirty="0"/>
          </a:p>
          <a:p>
            <a:pPr marL="0" indent="0">
              <a:spcBef>
                <a:spcPct val="0"/>
              </a:spcBef>
              <a:buNone/>
            </a:pPr>
            <a:r>
              <a:rPr lang="da-DK" altLang="en-US" sz="2400" dirty="0">
                <a:solidFill>
                  <a:schemeClr val="accent2">
                    <a:lumMod val="75000"/>
                  </a:schemeClr>
                </a:solidFill>
                <a:effectLst>
                  <a:outerShdw blurRad="38100" dist="38100" dir="2700000" algn="tl">
                    <a:srgbClr val="000000">
                      <a:alpha val="43137"/>
                    </a:srgbClr>
                  </a:outerShdw>
                </a:effectLst>
              </a:rPr>
              <a:t>Single Trailing Unders: var_</a:t>
            </a:r>
          </a:p>
          <a:p>
            <a:pPr marL="0" indent="0">
              <a:spcBef>
                <a:spcPct val="0"/>
              </a:spcBef>
              <a:buNone/>
            </a:pPr>
            <a:r>
              <a:rPr lang="en-US" altLang="en-US" sz="2400" dirty="0"/>
              <a:t>Sometimes the most fitting name for a variable is already taken by a keyword. Therefore, names like class or def cannot be used as variable names in Python. In this case, you can append a single underscore to break the naming conflict </a:t>
            </a:r>
            <a:r>
              <a:rPr lang="da-DK" altLang="en-US" sz="2400" dirty="0"/>
              <a:t>core</a:t>
            </a:r>
            <a:endParaRPr lang="en-US" altLang="en-US" sz="2400" dirty="0"/>
          </a:p>
        </p:txBody>
      </p:sp>
      <p:sp>
        <p:nvSpPr>
          <p:cNvPr id="9" name="Title 6"/>
          <p:cNvSpPr txBox="1">
            <a:spLocks/>
          </p:cNvSpPr>
          <p:nvPr/>
        </p:nvSpPr>
        <p:spPr>
          <a:xfrm>
            <a:off x="461772" y="3152502"/>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200" b="1"/>
              <a:t>The Meaning of Underscores in Python</a:t>
            </a:r>
            <a:endParaRPr lang="en-US" sz="3200" b="1" dirty="0"/>
          </a:p>
        </p:txBody>
      </p:sp>
      <p:sp>
        <p:nvSpPr>
          <p:cNvPr id="5" name="Date Placeholder 4">
            <a:extLst>
              <a:ext uri="{FF2B5EF4-FFF2-40B4-BE49-F238E27FC236}">
                <a16:creationId xmlns:a16="http://schemas.microsoft.com/office/drawing/2014/main" id="{1AA7C643-2DE1-4C14-8FF5-D87F459758BD}"/>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03360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noChangeArrowheads="1"/>
          </p:cNvSpPr>
          <p:nvPr>
            <p:ph type="title"/>
          </p:nvPr>
        </p:nvSpPr>
        <p:spPr/>
        <p:txBody>
          <a:bodyPr/>
          <a:lstStyle/>
          <a:p>
            <a:r>
              <a:rPr lang="en-US" altLang="en-US"/>
              <a:t>Object-Oriented Programming</a:t>
            </a:r>
          </a:p>
        </p:txBody>
      </p:sp>
      <p:sp>
        <p:nvSpPr>
          <p:cNvPr id="20482" name="Content Placeholder 2"/>
          <p:cNvSpPr>
            <a:spLocks noGrp="1" noChangeArrowheads="1"/>
          </p:cNvSpPr>
          <p:nvPr>
            <p:ph idx="1"/>
          </p:nvPr>
        </p:nvSpPr>
        <p:spPr/>
        <p:txBody>
          <a:bodyPr/>
          <a:lstStyle/>
          <a:p>
            <a:pPr>
              <a:buFontTx/>
              <a:buChar char="•"/>
            </a:pPr>
            <a:r>
              <a:rPr lang="en-US" altLang="en-US" sz="2800" dirty="0">
                <a:solidFill>
                  <a:schemeClr val="accent1">
                    <a:lumMod val="50000"/>
                  </a:schemeClr>
                </a:solidFill>
                <a:cs typeface="Courier New" panose="02070309020205020404" pitchFamily="49" charset="0"/>
              </a:rPr>
              <a:t>An </a:t>
            </a:r>
            <a:r>
              <a:rPr lang="en-US" altLang="en-US" sz="2800" i="1" dirty="0">
                <a:solidFill>
                  <a:schemeClr val="accent1">
                    <a:lumMod val="50000"/>
                  </a:schemeClr>
                </a:solidFill>
                <a:cs typeface="Courier New" panose="02070309020205020404" pitchFamily="49" charset="0"/>
              </a:rPr>
              <a:t>object</a:t>
            </a:r>
            <a:r>
              <a:rPr lang="en-US" altLang="en-US" sz="2800" dirty="0">
                <a:solidFill>
                  <a:schemeClr val="accent1">
                    <a:lumMod val="50000"/>
                  </a:schemeClr>
                </a:solidFill>
                <a:cs typeface="Courier New" panose="02070309020205020404" pitchFamily="49" charset="0"/>
              </a:rPr>
              <a:t> </a:t>
            </a:r>
            <a:r>
              <a:rPr lang="en-US" altLang="en-US" sz="2000" dirty="0">
                <a:cs typeface="Courier New" panose="02070309020205020404" pitchFamily="49" charset="0"/>
              </a:rPr>
              <a:t>represents an entity in the real world that can be distinctly identified.</a:t>
            </a:r>
          </a:p>
          <a:p>
            <a:r>
              <a:rPr lang="en-US" sz="2000" i="1" dirty="0">
                <a:effectLst>
                  <a:outerShdw blurRad="38100" dist="38100" dir="2700000" algn="tl">
                    <a:srgbClr val="000000">
                      <a:alpha val="43137"/>
                    </a:srgbClr>
                  </a:outerShdw>
                </a:effectLst>
                <a:cs typeface="Courier New" panose="02070309020205020404" pitchFamily="49" charset="0"/>
              </a:rPr>
              <a:t>You can look around you </a:t>
            </a:r>
            <a:r>
              <a:rPr lang="en-US" sz="2000" dirty="0">
                <a:cs typeface="Courier New" panose="02070309020205020404" pitchFamily="49" charset="0"/>
              </a:rPr>
              <a:t>now and see many examples of </a:t>
            </a:r>
            <a:r>
              <a:rPr lang="en-US" sz="2000" dirty="0">
                <a:solidFill>
                  <a:srgbClr val="0070C0"/>
                </a:solidFill>
                <a:cs typeface="Courier New" panose="02070309020205020404" pitchFamily="49" charset="0"/>
              </a:rPr>
              <a:t>real-world objects</a:t>
            </a:r>
            <a:r>
              <a:rPr lang="en-US" sz="2000" dirty="0">
                <a:cs typeface="Courier New" panose="02070309020205020404" pitchFamily="49" charset="0"/>
              </a:rPr>
              <a:t>: your cat, your television set, your bicycle,</a:t>
            </a:r>
            <a:r>
              <a:rPr lang="en-US" altLang="en-US" sz="2000" dirty="0">
                <a:cs typeface="Courier New" panose="02070309020205020404" pitchFamily="49" charset="0"/>
              </a:rPr>
              <a:t>  a student, a desk, a circle, a button and point </a:t>
            </a:r>
            <a:endParaRPr lang="en-US" sz="2000" dirty="0">
              <a:cs typeface="Courier New" panose="02070309020205020404" pitchFamily="49" charset="0"/>
            </a:endParaRPr>
          </a:p>
          <a:p>
            <a:r>
              <a:rPr lang="en-US" sz="2000" dirty="0">
                <a:cs typeface="Courier New" panose="02070309020205020404" pitchFamily="49" charset="0"/>
              </a:rPr>
              <a:t>These real-world objects share two characteristics: they all have </a:t>
            </a:r>
            <a:r>
              <a:rPr lang="en-US" sz="2000" dirty="0">
                <a:solidFill>
                  <a:srgbClr val="0070C0"/>
                </a:solidFill>
                <a:cs typeface="Courier New" panose="02070309020205020404" pitchFamily="49" charset="0"/>
              </a:rPr>
              <a:t>state,</a:t>
            </a:r>
            <a:r>
              <a:rPr lang="en-US" sz="2000" dirty="0">
                <a:cs typeface="Courier New" panose="02070309020205020404" pitchFamily="49" charset="0"/>
              </a:rPr>
              <a:t> and they all have </a:t>
            </a:r>
            <a:r>
              <a:rPr lang="en-US" sz="2000" dirty="0">
                <a:solidFill>
                  <a:srgbClr val="0070C0"/>
                </a:solidFill>
                <a:cs typeface="Courier New" panose="02070309020205020404" pitchFamily="49" charset="0"/>
              </a:rPr>
              <a:t>behavior</a:t>
            </a:r>
          </a:p>
          <a:p>
            <a:r>
              <a:rPr lang="en-US" sz="2000" dirty="0">
                <a:solidFill>
                  <a:srgbClr val="0070C0"/>
                </a:solidFill>
                <a:cs typeface="Courier New" panose="02070309020205020404" pitchFamily="49" charset="0"/>
              </a:rPr>
              <a:t>For example, </a:t>
            </a:r>
            <a:r>
              <a:rPr lang="en-US" sz="2000" dirty="0">
                <a:solidFill>
                  <a:srgbClr val="FF0000"/>
                </a:solidFill>
                <a:cs typeface="Courier New" panose="02070309020205020404" pitchFamily="49" charset="0"/>
              </a:rPr>
              <a:t>dogs</a:t>
            </a:r>
            <a:r>
              <a:rPr lang="en-US" sz="2000" dirty="0">
                <a:cs typeface="Courier New" panose="02070309020205020404" pitchFamily="49" charset="0"/>
              </a:rPr>
              <a:t> have </a:t>
            </a:r>
            <a:r>
              <a:rPr lang="en-US" sz="2000" dirty="0">
                <a:solidFill>
                  <a:srgbClr val="0070C0"/>
                </a:solidFill>
                <a:cs typeface="Courier New" panose="02070309020205020404" pitchFamily="49" charset="0"/>
              </a:rPr>
              <a:t>state</a:t>
            </a:r>
            <a:r>
              <a:rPr lang="en-US" sz="2000" dirty="0">
                <a:cs typeface="Courier New" panose="02070309020205020404" pitchFamily="49" charset="0"/>
              </a:rPr>
              <a:t> (name, color, breed, hungry) and dogs have </a:t>
            </a:r>
            <a:r>
              <a:rPr lang="en-US" sz="2000" dirty="0">
                <a:solidFill>
                  <a:srgbClr val="0070C0"/>
                </a:solidFill>
                <a:cs typeface="Courier New" panose="02070309020205020404" pitchFamily="49" charset="0"/>
              </a:rPr>
              <a:t>behavior</a:t>
            </a:r>
            <a:r>
              <a:rPr lang="en-US" sz="2000" dirty="0">
                <a:cs typeface="Courier New" panose="02070309020205020404" pitchFamily="49" charset="0"/>
              </a:rPr>
              <a:t> (barking, fetching). </a:t>
            </a:r>
            <a:endParaRPr lang="en-GB" sz="2000" dirty="0">
              <a:cs typeface="Courier New" panose="02070309020205020404" pitchFamily="49" charset="0"/>
            </a:endParaRPr>
          </a:p>
          <a:p>
            <a:pPr>
              <a:buFontTx/>
              <a:buChar char="•"/>
            </a:pPr>
            <a:endParaRPr lang="en-US" altLang="en-US" sz="2000" dirty="0">
              <a:cs typeface="Courier New" panose="02070309020205020404" pitchFamily="49" charset="0"/>
            </a:endParaRPr>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5</a:t>
            </a:fld>
            <a:endParaRPr lang="en-US"/>
          </a:p>
        </p:txBody>
      </p:sp>
      <p:sp>
        <p:nvSpPr>
          <p:cNvPr id="4" name="Date Placeholder 3">
            <a:extLst>
              <a:ext uri="{FF2B5EF4-FFF2-40B4-BE49-F238E27FC236}">
                <a16:creationId xmlns:a16="http://schemas.microsoft.com/office/drawing/2014/main" id="{EB6A9E2B-57B8-49F2-914A-B06C992F75C4}"/>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273277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Python </a:t>
            </a:r>
            <a:r>
              <a:rPr lang="en-US" dirty="0">
                <a:solidFill>
                  <a:srgbClr val="FF0000"/>
                </a:solidFill>
              </a:rPr>
              <a:t>None</a:t>
            </a:r>
            <a:r>
              <a:rPr lang="en-US" dirty="0"/>
              <a:t> Keyword</a:t>
            </a:r>
          </a:p>
        </p:txBody>
      </p:sp>
      <p:sp>
        <p:nvSpPr>
          <p:cNvPr id="4" name="Rectangle 1"/>
          <p:cNvSpPr>
            <a:spLocks noGrp="1" noChangeArrowheads="1"/>
          </p:cNvSpPr>
          <p:nvPr>
            <p:ph idx="1"/>
          </p:nvPr>
        </p:nvSpPr>
        <p:spPr bwMode="auto">
          <a:xfrm>
            <a:off x="368482" y="1801276"/>
            <a:ext cx="10293844" cy="11218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685800">
              <a:buNone/>
            </a:pPr>
            <a:r>
              <a:rPr lang="en-US" altLang="en-US" sz="2400" dirty="0">
                <a:solidFill>
                  <a:srgbClr val="000000"/>
                </a:solidFill>
                <a:latin typeface="+mn-lt"/>
              </a:rPr>
              <a:t>The </a:t>
            </a:r>
            <a:r>
              <a:rPr lang="en-US" altLang="en-US" sz="2400" dirty="0">
                <a:solidFill>
                  <a:srgbClr val="DC143C"/>
                </a:solidFill>
                <a:latin typeface="+mn-lt"/>
              </a:rPr>
              <a:t>None</a:t>
            </a:r>
            <a:r>
              <a:rPr lang="en-US" altLang="en-US" sz="2400" dirty="0">
                <a:solidFill>
                  <a:srgbClr val="000000"/>
                </a:solidFill>
                <a:latin typeface="+mn-lt"/>
              </a:rPr>
              <a:t> keyword is used to define a null value, or no value at all.</a:t>
            </a:r>
            <a:endParaRPr lang="en-US" altLang="en-US" sz="2400" dirty="0">
              <a:latin typeface="+mn-lt"/>
            </a:endParaRPr>
          </a:p>
          <a:p>
            <a:pPr marL="0" indent="0" defTabSz="685800">
              <a:buNone/>
            </a:pPr>
            <a:r>
              <a:rPr lang="en-US" altLang="en-US" sz="2400" dirty="0">
                <a:solidFill>
                  <a:srgbClr val="000000"/>
                </a:solidFill>
                <a:latin typeface="+mn-lt"/>
              </a:rPr>
              <a:t>None is not the same as 0, False, or an empty string.</a:t>
            </a:r>
          </a:p>
          <a:p>
            <a:pPr marL="0" indent="0" defTabSz="685800">
              <a:buNone/>
            </a:pPr>
            <a:r>
              <a:rPr lang="en-US" altLang="en-US" sz="2400" dirty="0">
                <a:solidFill>
                  <a:srgbClr val="000000"/>
                </a:solidFill>
                <a:latin typeface="+mn-lt"/>
              </a:rPr>
              <a:t> None is a data type of its own (</a:t>
            </a:r>
            <a:r>
              <a:rPr lang="en-US" altLang="en-US" sz="2400" dirty="0" err="1">
                <a:solidFill>
                  <a:srgbClr val="000000"/>
                </a:solidFill>
                <a:latin typeface="+mn-lt"/>
              </a:rPr>
              <a:t>NoneType</a:t>
            </a:r>
            <a:r>
              <a:rPr lang="en-US" altLang="en-US" sz="2400" dirty="0">
                <a:solidFill>
                  <a:srgbClr val="000000"/>
                </a:solidFill>
                <a:latin typeface="+mn-lt"/>
              </a:rPr>
              <a:t>) and only None can be None.</a:t>
            </a:r>
            <a:endParaRPr lang="en-US" altLang="en-US" sz="2400" dirty="0">
              <a:latin typeface="+mn-lt"/>
            </a:endParaRPr>
          </a:p>
        </p:txBody>
      </p:sp>
      <p:pic>
        <p:nvPicPr>
          <p:cNvPr id="5" name="Picture 4"/>
          <p:cNvPicPr>
            <a:picLocks noChangeAspect="1"/>
          </p:cNvPicPr>
          <p:nvPr/>
        </p:nvPicPr>
        <p:blipFill>
          <a:blip r:embed="rId2"/>
          <a:stretch>
            <a:fillRect/>
          </a:stretch>
        </p:blipFill>
        <p:spPr>
          <a:xfrm>
            <a:off x="1865269" y="3193148"/>
            <a:ext cx="6951379" cy="1697682"/>
          </a:xfrm>
          <a:prstGeom prst="rect">
            <a:avLst/>
          </a:prstGeom>
        </p:spPr>
      </p:pic>
      <p:pic>
        <p:nvPicPr>
          <p:cNvPr id="6" name="Picture 5"/>
          <p:cNvPicPr>
            <a:picLocks noChangeAspect="1"/>
          </p:cNvPicPr>
          <p:nvPr/>
        </p:nvPicPr>
        <p:blipFill>
          <a:blip r:embed="rId3"/>
          <a:stretch>
            <a:fillRect/>
          </a:stretch>
        </p:blipFill>
        <p:spPr>
          <a:xfrm>
            <a:off x="1826079" y="5045945"/>
            <a:ext cx="6990568" cy="661402"/>
          </a:xfrm>
          <a:prstGeom prst="rect">
            <a:avLst/>
          </a:prstGeom>
        </p:spPr>
      </p:pic>
      <p:sp>
        <p:nvSpPr>
          <p:cNvPr id="3" name="Footer Placeholder 2"/>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normAutofit lnSpcReduction="10000"/>
          </a:bodyPr>
          <a:lstStyle/>
          <a:p>
            <a:fld id="{3D0779ED-FA58-4206-B5D0-EDB4AC2C4E85}" type="slidenum">
              <a:rPr lang="en-US" smtClean="0"/>
              <a:t>50</a:t>
            </a:fld>
            <a:endParaRPr lang="en-US"/>
          </a:p>
        </p:txBody>
      </p:sp>
      <p:sp>
        <p:nvSpPr>
          <p:cNvPr id="8" name="Date Placeholder 7">
            <a:extLst>
              <a:ext uri="{FF2B5EF4-FFF2-40B4-BE49-F238E27FC236}">
                <a16:creationId xmlns:a16="http://schemas.microsoft.com/office/drawing/2014/main" id="{B4FF744D-E5BA-4532-B3F1-F20B762C844A}"/>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004780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61872" y="758952"/>
            <a:ext cx="9852442" cy="4041648"/>
          </a:xfrm>
        </p:spPr>
        <p:txBody>
          <a:bodyPr/>
          <a:lstStyle/>
          <a:p>
            <a:r>
              <a:rPr lang="en-US" dirty="0"/>
              <a:t>built-in functions</a:t>
            </a:r>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51</a:t>
            </a:fld>
            <a:endParaRPr lang="en-US"/>
          </a:p>
        </p:txBody>
      </p:sp>
      <p:sp>
        <p:nvSpPr>
          <p:cNvPr id="4" name="Date Placeholder 3">
            <a:extLst>
              <a:ext uri="{FF2B5EF4-FFF2-40B4-BE49-F238E27FC236}">
                <a16:creationId xmlns:a16="http://schemas.microsoft.com/office/drawing/2014/main" id="{9AD33867-E708-4CA2-B6AF-BFC14F789470}"/>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059884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solidFill>
                  <a:schemeClr val="accent2"/>
                </a:solidFill>
              </a:rPr>
              <a:t>built-in</a:t>
            </a:r>
            <a:r>
              <a:rPr lang="en-US" sz="3300" dirty="0"/>
              <a:t> Getter and Setter in Python</a:t>
            </a:r>
          </a:p>
        </p:txBody>
      </p:sp>
      <p:sp>
        <p:nvSpPr>
          <p:cNvPr id="3" name="Content Placeholder 2"/>
          <p:cNvSpPr>
            <a:spLocks noGrp="1"/>
          </p:cNvSpPr>
          <p:nvPr>
            <p:ph idx="1"/>
          </p:nvPr>
        </p:nvSpPr>
        <p:spPr>
          <a:xfrm>
            <a:off x="674914" y="1905000"/>
            <a:ext cx="9525165" cy="3017520"/>
          </a:xfrm>
        </p:spPr>
        <p:txBody>
          <a:bodyPr>
            <a:normAutofit/>
          </a:bodyPr>
          <a:lstStyle/>
          <a:p>
            <a:r>
              <a:rPr lang="en-US" sz="2800" dirty="0"/>
              <a:t>The </a:t>
            </a:r>
            <a:r>
              <a:rPr lang="en-US" sz="2800" i="1" dirty="0" err="1">
                <a:solidFill>
                  <a:schemeClr val="accent2">
                    <a:lumMod val="60000"/>
                    <a:lumOff val="40000"/>
                  </a:schemeClr>
                </a:solidFill>
                <a:cs typeface="Calibri" panose="020F0502020204030204" pitchFamily="34" charset="0"/>
              </a:rPr>
              <a:t>setattr</a:t>
            </a:r>
            <a:r>
              <a:rPr lang="en-US" sz="2800" i="1" dirty="0">
                <a:solidFill>
                  <a:schemeClr val="accent2">
                    <a:lumMod val="60000"/>
                    <a:lumOff val="40000"/>
                  </a:schemeClr>
                </a:solidFill>
                <a:cs typeface="Calibri" panose="020F0502020204030204" pitchFamily="34" charset="0"/>
              </a:rPr>
              <a:t>() </a:t>
            </a:r>
            <a:r>
              <a:rPr lang="en-US" sz="2800" dirty="0"/>
              <a:t>function sets the value of the specified attribute of the specified object.		</a:t>
            </a:r>
          </a:p>
          <a:p>
            <a:r>
              <a:rPr lang="en-US" sz="2400" dirty="0"/>
              <a:t>Syntax : </a:t>
            </a:r>
            <a:r>
              <a:rPr lang="en-US" sz="2400" dirty="0" err="1"/>
              <a:t>setattr</a:t>
            </a:r>
            <a:r>
              <a:rPr lang="en-US" sz="2400" dirty="0"/>
              <a:t>(</a:t>
            </a:r>
            <a:r>
              <a:rPr lang="en-US" sz="2400" i="1" dirty="0"/>
              <a:t>object</a:t>
            </a:r>
            <a:r>
              <a:rPr lang="en-US" sz="2400" dirty="0"/>
              <a:t>, </a:t>
            </a:r>
            <a:r>
              <a:rPr lang="en-US" sz="2400" i="1" dirty="0"/>
              <a:t>attribute, value</a:t>
            </a:r>
            <a:r>
              <a:rPr lang="en-US" sz="2400" dirty="0"/>
              <a:t>)</a:t>
            </a:r>
          </a:p>
          <a:p>
            <a:endParaRPr lang="en-US" sz="2800" dirty="0"/>
          </a:p>
        </p:txBody>
      </p:sp>
      <p:pic>
        <p:nvPicPr>
          <p:cNvPr id="7" name="Picture 6"/>
          <p:cNvPicPr>
            <a:picLocks noChangeAspect="1"/>
          </p:cNvPicPr>
          <p:nvPr/>
        </p:nvPicPr>
        <p:blipFill>
          <a:blip r:embed="rId2"/>
          <a:stretch>
            <a:fillRect/>
          </a:stretch>
        </p:blipFill>
        <p:spPr>
          <a:xfrm>
            <a:off x="1529444" y="3510644"/>
            <a:ext cx="4302579" cy="2914519"/>
          </a:xfrm>
          <a:prstGeom prst="rect">
            <a:avLst/>
          </a:prstGeom>
        </p:spPr>
      </p:pic>
      <p:pic>
        <p:nvPicPr>
          <p:cNvPr id="8" name="Picture 7"/>
          <p:cNvPicPr>
            <a:picLocks noChangeAspect="1"/>
          </p:cNvPicPr>
          <p:nvPr/>
        </p:nvPicPr>
        <p:blipFill>
          <a:blip r:embed="rId3"/>
          <a:stretch>
            <a:fillRect/>
          </a:stretch>
        </p:blipFill>
        <p:spPr>
          <a:xfrm>
            <a:off x="6904264" y="3793320"/>
            <a:ext cx="2926897" cy="1079739"/>
          </a:xfrm>
          <a:prstGeom prst="rect">
            <a:avLst/>
          </a:prstGeom>
        </p:spPr>
      </p:pic>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52</a:t>
            </a:fld>
            <a:endParaRPr lang="en-US"/>
          </a:p>
        </p:txBody>
      </p:sp>
      <p:sp>
        <p:nvSpPr>
          <p:cNvPr id="6" name="Date Placeholder 5">
            <a:extLst>
              <a:ext uri="{FF2B5EF4-FFF2-40B4-BE49-F238E27FC236}">
                <a16:creationId xmlns:a16="http://schemas.microsoft.com/office/drawing/2014/main" id="{07FD9A8B-ED7F-4D6E-8C2D-E198018A7A63}"/>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045838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solidFill>
                  <a:schemeClr val="accent2"/>
                </a:solidFill>
              </a:rPr>
              <a:t>built-in</a:t>
            </a:r>
            <a:r>
              <a:rPr lang="en-US" sz="3300" dirty="0"/>
              <a:t> Getter and Setter in Python</a:t>
            </a:r>
          </a:p>
        </p:txBody>
      </p:sp>
      <p:sp>
        <p:nvSpPr>
          <p:cNvPr id="3" name="Content Placeholder 2"/>
          <p:cNvSpPr>
            <a:spLocks noGrp="1"/>
          </p:cNvSpPr>
          <p:nvPr>
            <p:ph idx="1"/>
          </p:nvPr>
        </p:nvSpPr>
        <p:spPr>
          <a:xfrm>
            <a:off x="810987" y="2241551"/>
            <a:ext cx="9595758" cy="3017520"/>
          </a:xfrm>
        </p:spPr>
        <p:txBody>
          <a:bodyPr>
            <a:normAutofit/>
          </a:bodyPr>
          <a:lstStyle/>
          <a:p>
            <a:r>
              <a:rPr lang="en-US" sz="2400" dirty="0"/>
              <a:t>The </a:t>
            </a:r>
            <a:r>
              <a:rPr lang="en-US" sz="2400" i="1" dirty="0" err="1">
                <a:solidFill>
                  <a:schemeClr val="accent2">
                    <a:lumMod val="60000"/>
                    <a:lumOff val="40000"/>
                  </a:schemeClr>
                </a:solidFill>
                <a:cs typeface="Calibri" panose="020F0502020204030204" pitchFamily="34" charset="0"/>
              </a:rPr>
              <a:t>setattr</a:t>
            </a:r>
            <a:r>
              <a:rPr lang="en-US" sz="2400" i="1" dirty="0">
                <a:solidFill>
                  <a:schemeClr val="accent2">
                    <a:lumMod val="60000"/>
                    <a:lumOff val="40000"/>
                  </a:schemeClr>
                </a:solidFill>
                <a:cs typeface="Calibri" panose="020F0502020204030204" pitchFamily="34" charset="0"/>
              </a:rPr>
              <a:t>() </a:t>
            </a:r>
            <a:r>
              <a:rPr lang="en-US" sz="2400" dirty="0"/>
              <a:t>function can be used to create data attributes of a class in run-time</a:t>
            </a:r>
          </a:p>
        </p:txBody>
      </p:sp>
      <p:pic>
        <p:nvPicPr>
          <p:cNvPr id="4" name="Picture 3"/>
          <p:cNvPicPr>
            <a:picLocks noChangeAspect="1"/>
          </p:cNvPicPr>
          <p:nvPr/>
        </p:nvPicPr>
        <p:blipFill>
          <a:blip r:embed="rId2"/>
          <a:stretch>
            <a:fillRect/>
          </a:stretch>
        </p:blipFill>
        <p:spPr>
          <a:xfrm>
            <a:off x="1219201" y="3429000"/>
            <a:ext cx="4183219" cy="2180885"/>
          </a:xfrm>
          <a:prstGeom prst="rect">
            <a:avLst/>
          </a:prstGeom>
        </p:spPr>
      </p:pic>
      <p:sp>
        <p:nvSpPr>
          <p:cNvPr id="5" name="Footer Placeholder 4"/>
          <p:cNvSpPr>
            <a:spLocks noGrp="1"/>
          </p:cNvSpPr>
          <p:nvPr>
            <p:ph type="ftr" sz="quarter" idx="11"/>
          </p:nvPr>
        </p:nvSpPr>
        <p:spPr/>
        <p:txBody>
          <a:bodyPr/>
          <a:lstStyle/>
          <a:p>
            <a:r>
              <a:rPr lang="en-US"/>
              <a:t>Edited by : Nouf almunyif</a:t>
            </a:r>
          </a:p>
        </p:txBody>
      </p:sp>
      <p:sp>
        <p:nvSpPr>
          <p:cNvPr id="6" name="Slide Number Placeholder 5"/>
          <p:cNvSpPr>
            <a:spLocks noGrp="1"/>
          </p:cNvSpPr>
          <p:nvPr>
            <p:ph type="sldNum" sz="quarter" idx="12"/>
          </p:nvPr>
        </p:nvSpPr>
        <p:spPr/>
        <p:txBody>
          <a:bodyPr>
            <a:normAutofit lnSpcReduction="10000"/>
          </a:bodyPr>
          <a:lstStyle/>
          <a:p>
            <a:fld id="{3D0779ED-FA58-4206-B5D0-EDB4AC2C4E85}" type="slidenum">
              <a:rPr lang="en-US" smtClean="0"/>
              <a:t>53</a:t>
            </a:fld>
            <a:endParaRPr lang="en-US"/>
          </a:p>
        </p:txBody>
      </p:sp>
      <p:sp>
        <p:nvSpPr>
          <p:cNvPr id="7" name="Date Placeholder 6">
            <a:extLst>
              <a:ext uri="{FF2B5EF4-FFF2-40B4-BE49-F238E27FC236}">
                <a16:creationId xmlns:a16="http://schemas.microsoft.com/office/drawing/2014/main" id="{3BBFD4BF-A352-4A38-BEB9-4AE040482569}"/>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082099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solidFill>
                  <a:schemeClr val="accent2"/>
                </a:solidFill>
              </a:rPr>
              <a:t>built-in</a:t>
            </a:r>
            <a:r>
              <a:rPr lang="en-US" sz="3300" dirty="0"/>
              <a:t> Getter and Setter in Python</a:t>
            </a:r>
          </a:p>
        </p:txBody>
      </p:sp>
      <p:sp>
        <p:nvSpPr>
          <p:cNvPr id="3" name="Content Placeholder 2"/>
          <p:cNvSpPr>
            <a:spLocks noGrp="1"/>
          </p:cNvSpPr>
          <p:nvPr>
            <p:ph idx="1"/>
          </p:nvPr>
        </p:nvSpPr>
        <p:spPr>
          <a:xfrm>
            <a:off x="593271" y="1752600"/>
            <a:ext cx="9600113" cy="3017520"/>
          </a:xfrm>
        </p:spPr>
        <p:txBody>
          <a:bodyPr>
            <a:normAutofit/>
          </a:bodyPr>
          <a:lstStyle/>
          <a:p>
            <a:r>
              <a:rPr lang="en-US" sz="2400" dirty="0"/>
              <a:t>The </a:t>
            </a:r>
            <a:r>
              <a:rPr lang="en-US" sz="2400" i="1" dirty="0" err="1">
                <a:solidFill>
                  <a:schemeClr val="accent2">
                    <a:lumMod val="60000"/>
                    <a:lumOff val="40000"/>
                  </a:schemeClr>
                </a:solidFill>
                <a:cs typeface="Calibri" panose="020F0502020204030204" pitchFamily="34" charset="0"/>
              </a:rPr>
              <a:t>getattr</a:t>
            </a:r>
            <a:r>
              <a:rPr lang="en-US" sz="2400" i="1" dirty="0">
                <a:solidFill>
                  <a:schemeClr val="accent2">
                    <a:lumMod val="60000"/>
                    <a:lumOff val="40000"/>
                  </a:schemeClr>
                </a:solidFill>
                <a:cs typeface="Calibri" panose="020F0502020204030204" pitchFamily="34" charset="0"/>
              </a:rPr>
              <a:t>() </a:t>
            </a:r>
            <a:r>
              <a:rPr lang="en-US" sz="2400" dirty="0">
                <a:solidFill>
                  <a:srgbClr val="000000"/>
                </a:solidFill>
              </a:rPr>
              <a:t>function returns the value of the specified attribute from the specified object.</a:t>
            </a:r>
            <a:r>
              <a:rPr lang="en-US" sz="2400" dirty="0"/>
              <a:t>	</a:t>
            </a:r>
            <a:r>
              <a:rPr lang="en-US" sz="2800" dirty="0"/>
              <a:t>	</a:t>
            </a:r>
          </a:p>
          <a:p>
            <a:r>
              <a:rPr lang="en-US" sz="2400" dirty="0"/>
              <a:t>Syntax : </a:t>
            </a:r>
            <a:r>
              <a:rPr lang="en-US" sz="2400" dirty="0" err="1"/>
              <a:t>getattr</a:t>
            </a:r>
            <a:r>
              <a:rPr lang="en-US" sz="2400" dirty="0"/>
              <a:t>(</a:t>
            </a:r>
            <a:r>
              <a:rPr lang="en-US" sz="2400" i="1" dirty="0"/>
              <a:t>object</a:t>
            </a:r>
            <a:r>
              <a:rPr lang="en-US" sz="2400" dirty="0"/>
              <a:t>, </a:t>
            </a:r>
            <a:r>
              <a:rPr lang="en-US" sz="2400" i="1" dirty="0"/>
              <a:t>attribute, default</a:t>
            </a:r>
            <a:r>
              <a:rPr lang="en-US" sz="2400" dirty="0"/>
              <a:t>)</a:t>
            </a:r>
          </a:p>
          <a:p>
            <a:endParaRPr lang="en-US" dirty="0">
              <a:latin typeface="+mj-lt"/>
            </a:endParaRPr>
          </a:p>
          <a:p>
            <a:endParaRPr lang="en-US" sz="2100" dirty="0">
              <a:latin typeface="+mj-lt"/>
            </a:endParaRPr>
          </a:p>
        </p:txBody>
      </p:sp>
      <p:pic>
        <p:nvPicPr>
          <p:cNvPr id="4" name="Picture 3"/>
          <p:cNvPicPr>
            <a:picLocks noChangeAspect="1"/>
          </p:cNvPicPr>
          <p:nvPr/>
        </p:nvPicPr>
        <p:blipFill>
          <a:blip r:embed="rId2"/>
          <a:stretch>
            <a:fillRect/>
          </a:stretch>
        </p:blipFill>
        <p:spPr>
          <a:xfrm>
            <a:off x="1203710" y="3439869"/>
            <a:ext cx="4324010" cy="3095888"/>
          </a:xfrm>
          <a:prstGeom prst="rect">
            <a:avLst/>
          </a:prstGeom>
        </p:spPr>
      </p:pic>
      <p:pic>
        <p:nvPicPr>
          <p:cNvPr id="9" name="Picture 8"/>
          <p:cNvPicPr>
            <a:picLocks noChangeAspect="1"/>
          </p:cNvPicPr>
          <p:nvPr/>
        </p:nvPicPr>
        <p:blipFill>
          <a:blip r:embed="rId3"/>
          <a:stretch>
            <a:fillRect/>
          </a:stretch>
        </p:blipFill>
        <p:spPr>
          <a:xfrm>
            <a:off x="6138159" y="4573199"/>
            <a:ext cx="3626283" cy="1337744"/>
          </a:xfrm>
          <a:prstGeom prst="rect">
            <a:avLst/>
          </a:prstGeom>
        </p:spPr>
      </p:pic>
      <p:sp>
        <p:nvSpPr>
          <p:cNvPr id="6" name="Rectangle 5"/>
          <p:cNvSpPr/>
          <p:nvPr/>
        </p:nvSpPr>
        <p:spPr>
          <a:xfrm>
            <a:off x="5644243" y="3396343"/>
            <a:ext cx="5802086" cy="646331"/>
          </a:xfrm>
          <a:prstGeom prst="rect">
            <a:avLst/>
          </a:prstGeom>
        </p:spPr>
        <p:txBody>
          <a:bodyPr wrap="square">
            <a:spAutoFit/>
          </a:bodyPr>
          <a:lstStyle/>
          <a:p>
            <a:r>
              <a:rPr lang="en-US" dirty="0">
                <a:solidFill>
                  <a:srgbClr val="FF0000"/>
                </a:solidFill>
              </a:rPr>
              <a:t>default</a:t>
            </a:r>
            <a:r>
              <a:rPr lang="en-US" dirty="0"/>
              <a:t>	Optional :</a:t>
            </a:r>
          </a:p>
          <a:p>
            <a:r>
              <a:rPr lang="en-US" dirty="0">
                <a:solidFill>
                  <a:schemeClr val="accent2">
                    <a:lumMod val="75000"/>
                  </a:schemeClr>
                </a:solidFill>
              </a:rPr>
              <a:t>The value to return if the attribute does not exist</a:t>
            </a:r>
          </a:p>
        </p:txBody>
      </p:sp>
      <p:sp>
        <p:nvSpPr>
          <p:cNvPr id="5" name="Footer Placeholder 4"/>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normAutofit lnSpcReduction="10000"/>
          </a:bodyPr>
          <a:lstStyle/>
          <a:p>
            <a:fld id="{3D0779ED-FA58-4206-B5D0-EDB4AC2C4E85}" type="slidenum">
              <a:rPr lang="en-US" smtClean="0"/>
              <a:t>54</a:t>
            </a:fld>
            <a:endParaRPr lang="en-US"/>
          </a:p>
        </p:txBody>
      </p:sp>
      <p:sp>
        <p:nvSpPr>
          <p:cNvPr id="8" name="Date Placeholder 7">
            <a:extLst>
              <a:ext uri="{FF2B5EF4-FFF2-40B4-BE49-F238E27FC236}">
                <a16:creationId xmlns:a16="http://schemas.microsoft.com/office/drawing/2014/main" id="{8BD0F27E-C9D4-496C-9CA7-5E25B9D0ED92}"/>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1618270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built-in</a:t>
            </a:r>
            <a:r>
              <a:rPr lang="en-US" dirty="0"/>
              <a:t> </a:t>
            </a:r>
            <a:r>
              <a:rPr lang="en-US" i="1" dirty="0" err="1">
                <a:latin typeface="+mn-lt"/>
                <a:cs typeface="Calibri" panose="020F0502020204030204" pitchFamily="34" charset="0"/>
              </a:rPr>
              <a:t>hasattr</a:t>
            </a:r>
            <a:r>
              <a:rPr lang="en-US" i="1" dirty="0">
                <a:latin typeface="+mn-lt"/>
                <a:cs typeface="Calibri" panose="020F0502020204030204" pitchFamily="34" charset="0"/>
              </a:rPr>
              <a:t>() </a:t>
            </a:r>
            <a:r>
              <a:rPr lang="en-US" dirty="0"/>
              <a:t>in Python</a:t>
            </a:r>
          </a:p>
        </p:txBody>
      </p:sp>
      <p:sp>
        <p:nvSpPr>
          <p:cNvPr id="3" name="Content Placeholder 2"/>
          <p:cNvSpPr>
            <a:spLocks noGrp="1"/>
          </p:cNvSpPr>
          <p:nvPr>
            <p:ph idx="1"/>
          </p:nvPr>
        </p:nvSpPr>
        <p:spPr>
          <a:xfrm>
            <a:off x="865414" y="1947558"/>
            <a:ext cx="9746797" cy="1179739"/>
          </a:xfrm>
        </p:spPr>
        <p:txBody>
          <a:bodyPr>
            <a:noAutofit/>
          </a:bodyPr>
          <a:lstStyle/>
          <a:p>
            <a:r>
              <a:rPr lang="en-US" sz="2800" i="1" dirty="0" err="1">
                <a:solidFill>
                  <a:schemeClr val="accent2">
                    <a:lumMod val="60000"/>
                    <a:lumOff val="40000"/>
                  </a:schemeClr>
                </a:solidFill>
                <a:cs typeface="Calibri" panose="020F0502020204030204" pitchFamily="34" charset="0"/>
              </a:rPr>
              <a:t>hasattr</a:t>
            </a:r>
            <a:r>
              <a:rPr lang="en-US" sz="2800" i="1" dirty="0">
                <a:solidFill>
                  <a:schemeClr val="accent2">
                    <a:lumMod val="60000"/>
                    <a:lumOff val="40000"/>
                  </a:schemeClr>
                </a:solidFill>
                <a:cs typeface="Calibri" panose="020F0502020204030204" pitchFamily="34" charset="0"/>
              </a:rPr>
              <a:t>() </a:t>
            </a:r>
            <a:r>
              <a:rPr lang="en-US" sz="2800" i="1" dirty="0">
                <a:cs typeface="Calibri" panose="020F0502020204030204" pitchFamily="34" charset="0"/>
              </a:rPr>
              <a:t>: returns </a:t>
            </a:r>
            <a:r>
              <a:rPr lang="en-US" sz="2800" i="1" dirty="0">
                <a:solidFill>
                  <a:srgbClr val="FF0000"/>
                </a:solidFill>
                <a:cs typeface="Calibri" panose="020F0502020204030204" pitchFamily="34" charset="0"/>
              </a:rPr>
              <a:t>True</a:t>
            </a:r>
            <a:r>
              <a:rPr lang="en-US" sz="2800" i="1" dirty="0">
                <a:cs typeface="Calibri" panose="020F0502020204030204" pitchFamily="34" charset="0"/>
              </a:rPr>
              <a:t> if the specified object has the specified attribute, otherwise </a:t>
            </a:r>
            <a:r>
              <a:rPr lang="en-US" sz="2800" i="1" dirty="0">
                <a:solidFill>
                  <a:srgbClr val="FF0000"/>
                </a:solidFill>
                <a:cs typeface="Calibri" panose="020F0502020204030204" pitchFamily="34" charset="0"/>
              </a:rPr>
              <a:t>False</a:t>
            </a:r>
            <a:r>
              <a:rPr lang="en-US" sz="2800" i="1" dirty="0">
                <a:cs typeface="Calibri" panose="020F0502020204030204" pitchFamily="34" charset="0"/>
              </a:rPr>
              <a:t>.      </a:t>
            </a:r>
          </a:p>
          <a:p>
            <a:r>
              <a:rPr lang="en-US" sz="2400" dirty="0"/>
              <a:t>Syntax </a:t>
            </a:r>
            <a:r>
              <a:rPr lang="en-US" altLang="en-US" sz="2400" dirty="0">
                <a:cs typeface="Courier New" panose="02070309020205020404" pitchFamily="49" charset="0"/>
              </a:rPr>
              <a:t>: </a:t>
            </a:r>
            <a:r>
              <a:rPr lang="en-US" sz="2800" dirty="0" err="1">
                <a:cs typeface="Courier New" panose="02070309020205020404" pitchFamily="49" charset="0"/>
              </a:rPr>
              <a:t>hasattr</a:t>
            </a:r>
            <a:r>
              <a:rPr lang="en-US" sz="2800" dirty="0">
                <a:cs typeface="Courier New" panose="02070309020205020404" pitchFamily="49" charset="0"/>
              </a:rPr>
              <a:t>(</a:t>
            </a:r>
            <a:r>
              <a:rPr lang="en-US" sz="2800" i="1" dirty="0">
                <a:cs typeface="Courier New" panose="02070309020205020404" pitchFamily="49" charset="0"/>
              </a:rPr>
              <a:t>object</a:t>
            </a:r>
            <a:r>
              <a:rPr lang="en-US" sz="2800" dirty="0">
                <a:cs typeface="Courier New" panose="02070309020205020404" pitchFamily="49" charset="0"/>
              </a:rPr>
              <a:t>, </a:t>
            </a:r>
            <a:r>
              <a:rPr lang="en-US" sz="2800" i="1" dirty="0">
                <a:cs typeface="Courier New" panose="02070309020205020404" pitchFamily="49" charset="0"/>
              </a:rPr>
              <a:t>attribute</a:t>
            </a:r>
            <a:r>
              <a:rPr lang="en-US" sz="2800" dirty="0">
                <a:cs typeface="Courier New" panose="02070309020205020404" pitchFamily="49" charset="0"/>
              </a:rPr>
              <a:t>)</a:t>
            </a:r>
            <a:endParaRPr lang="en-US" sz="1600" dirty="0">
              <a:cs typeface="Courier New" panose="02070309020205020404" pitchFamily="49" charset="0"/>
            </a:endParaRPr>
          </a:p>
        </p:txBody>
      </p:sp>
      <p:pic>
        <p:nvPicPr>
          <p:cNvPr id="6" name="Picture 5"/>
          <p:cNvPicPr>
            <a:picLocks noChangeAspect="1"/>
          </p:cNvPicPr>
          <p:nvPr/>
        </p:nvPicPr>
        <p:blipFill>
          <a:blip r:embed="rId2"/>
          <a:stretch>
            <a:fillRect/>
          </a:stretch>
        </p:blipFill>
        <p:spPr>
          <a:xfrm>
            <a:off x="2514600" y="3733801"/>
            <a:ext cx="3852012" cy="2319591"/>
          </a:xfrm>
          <a:prstGeom prst="rect">
            <a:avLst/>
          </a:prstGeom>
        </p:spPr>
      </p:pic>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55</a:t>
            </a:fld>
            <a:endParaRPr lang="en-US"/>
          </a:p>
        </p:txBody>
      </p:sp>
      <p:sp>
        <p:nvSpPr>
          <p:cNvPr id="7" name="Date Placeholder 6">
            <a:extLst>
              <a:ext uri="{FF2B5EF4-FFF2-40B4-BE49-F238E27FC236}">
                <a16:creationId xmlns:a16="http://schemas.microsoft.com/office/drawing/2014/main" id="{7B47744D-E28A-460B-BA95-2BADC9A557CA}"/>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435555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built-in</a:t>
            </a:r>
            <a:r>
              <a:rPr lang="en-US" dirty="0"/>
              <a:t> </a:t>
            </a:r>
            <a:r>
              <a:rPr lang="en-US" i="1" dirty="0" err="1">
                <a:latin typeface="Calibri" panose="020F0502020204030204" pitchFamily="34" charset="0"/>
                <a:cs typeface="Calibri" panose="020F0502020204030204" pitchFamily="34" charset="0"/>
              </a:rPr>
              <a:t>isinstance</a:t>
            </a:r>
            <a:r>
              <a:rPr lang="en-US" i="1" dirty="0">
                <a:latin typeface="Calibri" panose="020F0502020204030204" pitchFamily="34" charset="0"/>
                <a:cs typeface="Calibri" panose="020F0502020204030204" pitchFamily="34" charset="0"/>
              </a:rPr>
              <a:t>() </a:t>
            </a:r>
            <a:r>
              <a:rPr lang="en-US" dirty="0"/>
              <a:t>in Python</a:t>
            </a:r>
          </a:p>
        </p:txBody>
      </p:sp>
      <p:sp>
        <p:nvSpPr>
          <p:cNvPr id="3" name="Content Placeholder 2"/>
          <p:cNvSpPr>
            <a:spLocks noGrp="1"/>
          </p:cNvSpPr>
          <p:nvPr>
            <p:ph idx="1"/>
          </p:nvPr>
        </p:nvSpPr>
        <p:spPr>
          <a:xfrm>
            <a:off x="1012370" y="1827815"/>
            <a:ext cx="9133115" cy="2047499"/>
          </a:xfrm>
        </p:spPr>
        <p:txBody>
          <a:bodyPr>
            <a:normAutofit fontScale="92500" lnSpcReduction="10000"/>
          </a:bodyPr>
          <a:lstStyle/>
          <a:p>
            <a:r>
              <a:rPr lang="en-US" sz="2800" i="1" dirty="0">
                <a:solidFill>
                  <a:schemeClr val="accent2">
                    <a:lumMod val="60000"/>
                    <a:lumOff val="40000"/>
                  </a:schemeClr>
                </a:solidFill>
                <a:cs typeface="Calibri" panose="020F0502020204030204" pitchFamily="34" charset="0"/>
              </a:rPr>
              <a:t>isinstance() </a:t>
            </a:r>
            <a:r>
              <a:rPr lang="en-US" sz="2800" i="1" dirty="0">
                <a:cs typeface="Calibri" panose="020F0502020204030204" pitchFamily="34" charset="0"/>
              </a:rPr>
              <a:t>: </a:t>
            </a:r>
            <a:r>
              <a:rPr lang="en-US" sz="2800" dirty="0"/>
              <a:t>takes two arguments, an object and a class. It checks if the object in the first argument is an instance of the class in the second argument and returns either </a:t>
            </a:r>
            <a:r>
              <a:rPr lang="en-US" sz="2800" dirty="0">
                <a:solidFill>
                  <a:srgbClr val="FF0000"/>
                </a:solidFill>
              </a:rPr>
              <a:t>True </a:t>
            </a:r>
            <a:r>
              <a:rPr lang="en-US" sz="2800" dirty="0"/>
              <a:t>or </a:t>
            </a:r>
            <a:r>
              <a:rPr lang="en-US" sz="2800" dirty="0">
                <a:solidFill>
                  <a:srgbClr val="FF0000"/>
                </a:solidFill>
              </a:rPr>
              <a:t>False</a:t>
            </a:r>
          </a:p>
          <a:p>
            <a:pPr marL="257175" lvl="1" indent="-257175"/>
            <a:r>
              <a:rPr lang="en-US" altLang="en-US" sz="2800" dirty="0">
                <a:cs typeface="Courier New" panose="02070309020205020404" pitchFamily="49" charset="0"/>
              </a:rPr>
              <a:t>Format: isinstance(</a:t>
            </a:r>
            <a:r>
              <a:rPr lang="en-US" altLang="en-US" sz="2800" i="1" dirty="0">
                <a:cs typeface="Courier New" panose="02070309020205020404" pitchFamily="49" charset="0"/>
              </a:rPr>
              <a:t>object</a:t>
            </a:r>
            <a:r>
              <a:rPr lang="en-US" altLang="en-US" sz="2800" dirty="0">
                <a:cs typeface="Courier New" panose="02070309020205020404" pitchFamily="49" charset="0"/>
              </a:rPr>
              <a:t>, </a:t>
            </a:r>
            <a:r>
              <a:rPr lang="en-US" altLang="en-US" sz="2800" i="1" dirty="0">
                <a:cs typeface="Courier New" panose="02070309020205020404" pitchFamily="49" charset="0"/>
              </a:rPr>
              <a:t>class</a:t>
            </a:r>
            <a:r>
              <a:rPr lang="en-US" altLang="en-US" sz="2800" dirty="0">
                <a:cs typeface="Courier New" panose="02070309020205020404" pitchFamily="49" charset="0"/>
              </a:rPr>
              <a:t>)</a:t>
            </a:r>
          </a:p>
          <a:p>
            <a:endParaRPr lang="en-US" dirty="0"/>
          </a:p>
        </p:txBody>
      </p:sp>
      <p:pic>
        <p:nvPicPr>
          <p:cNvPr id="4" name="Picture 3"/>
          <p:cNvPicPr>
            <a:picLocks noChangeAspect="1"/>
          </p:cNvPicPr>
          <p:nvPr/>
        </p:nvPicPr>
        <p:blipFill>
          <a:blip r:embed="rId2"/>
          <a:stretch>
            <a:fillRect/>
          </a:stretch>
        </p:blipFill>
        <p:spPr>
          <a:xfrm>
            <a:off x="6728556" y="3723051"/>
            <a:ext cx="3344814" cy="2169757"/>
          </a:xfrm>
          <a:prstGeom prst="rect">
            <a:avLst/>
          </a:prstGeom>
        </p:spPr>
      </p:pic>
      <p:pic>
        <p:nvPicPr>
          <p:cNvPr id="5" name="Picture 4"/>
          <p:cNvPicPr>
            <a:picLocks noChangeAspect="1"/>
          </p:cNvPicPr>
          <p:nvPr/>
        </p:nvPicPr>
        <p:blipFill>
          <a:blip r:embed="rId3"/>
          <a:stretch>
            <a:fillRect/>
          </a:stretch>
        </p:blipFill>
        <p:spPr>
          <a:xfrm>
            <a:off x="1398816" y="3920066"/>
            <a:ext cx="4486096" cy="1375834"/>
          </a:xfrm>
          <a:prstGeom prst="rect">
            <a:avLst/>
          </a:prstGeom>
        </p:spPr>
      </p:pic>
      <p:sp>
        <p:nvSpPr>
          <p:cNvPr id="6" name="Footer Placeholder 5"/>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normAutofit lnSpcReduction="10000"/>
          </a:bodyPr>
          <a:lstStyle/>
          <a:p>
            <a:fld id="{3D0779ED-FA58-4206-B5D0-EDB4AC2C4E85}" type="slidenum">
              <a:rPr lang="en-US" smtClean="0"/>
              <a:t>56</a:t>
            </a:fld>
            <a:endParaRPr lang="en-US"/>
          </a:p>
        </p:txBody>
      </p:sp>
      <p:sp>
        <p:nvSpPr>
          <p:cNvPr id="8" name="Date Placeholder 7">
            <a:extLst>
              <a:ext uri="{FF2B5EF4-FFF2-40B4-BE49-F238E27FC236}">
                <a16:creationId xmlns:a16="http://schemas.microsoft.com/office/drawing/2014/main" id="{EF0542AC-CCA2-4A38-9733-30B97EFBD3D6}"/>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2696501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Tony Gaddis - Starting Out with Python, Global Edition (2018, Pearson Education)</a:t>
            </a:r>
          </a:p>
          <a:p>
            <a:r>
              <a:rPr lang="en-US" dirty="0">
                <a:hlinkClick r:id="rId2"/>
              </a:rPr>
              <a:t>https://www.w3schools.com/python/python_file_open.asp</a:t>
            </a:r>
            <a:endParaRPr lang="en-US" dirty="0"/>
          </a:p>
          <a:p>
            <a:r>
              <a:rPr lang="en-US" dirty="0">
                <a:hlinkClick r:id="rId3"/>
              </a:rPr>
              <a:t>https://www.geeksforgeeks.org/encapsulation-in-python/</a:t>
            </a:r>
            <a:endParaRPr lang="en-US" dirty="0"/>
          </a:p>
          <a:p>
            <a:r>
              <a:rPr lang="en-US" dirty="0">
                <a:hlinkClick r:id="rId4"/>
              </a:rPr>
              <a:t>https://www.educative.io/edpresso/what-is-the-str-method-in-python</a:t>
            </a:r>
            <a:endParaRPr lang="en-US" dirty="0"/>
          </a:p>
          <a:p>
            <a:r>
              <a:rPr lang="en-US" dirty="0">
                <a:hlinkClick r:id="rId5"/>
              </a:rPr>
              <a:t>https://www.journaldev.com/22460/python-str-repr-functions</a:t>
            </a:r>
            <a:endParaRPr lang="en-US" dirty="0"/>
          </a:p>
          <a:p>
            <a:r>
              <a:rPr lang="en-US" dirty="0">
                <a:hlinkClick r:id="rId6"/>
              </a:rPr>
              <a:t>https://www.w3schools.com/python/python_ref_functions.asp</a:t>
            </a:r>
            <a:endParaRPr lang="en-US" dirty="0"/>
          </a:p>
          <a:p>
            <a:r>
              <a:rPr lang="en-US" dirty="0">
                <a:hlinkClick r:id="rId7"/>
              </a:rPr>
              <a:t>https://data-flair.training/blogs/python-object/</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6" name="Footer Placeholder 5"/>
          <p:cNvSpPr>
            <a:spLocks noGrp="1"/>
          </p:cNvSpPr>
          <p:nvPr>
            <p:ph type="ftr" sz="quarter" idx="11"/>
          </p:nvPr>
        </p:nvSpPr>
        <p:spPr/>
        <p:txBody>
          <a:bodyPr/>
          <a:lstStyle/>
          <a:p>
            <a:r>
              <a:rPr lang="en-US"/>
              <a:t>Edited by : Nouf almunyif</a:t>
            </a:r>
          </a:p>
        </p:txBody>
      </p:sp>
      <p:sp>
        <p:nvSpPr>
          <p:cNvPr id="7" name="Slide Number Placeholder 6"/>
          <p:cNvSpPr>
            <a:spLocks noGrp="1"/>
          </p:cNvSpPr>
          <p:nvPr>
            <p:ph type="sldNum" sz="quarter" idx="12"/>
          </p:nvPr>
        </p:nvSpPr>
        <p:spPr/>
        <p:txBody>
          <a:bodyPr>
            <a:normAutofit lnSpcReduction="10000"/>
          </a:bodyPr>
          <a:lstStyle/>
          <a:p>
            <a:fld id="{3D0779ED-FA58-4206-B5D0-EDB4AC2C4E85}" type="slidenum">
              <a:rPr lang="en-US" smtClean="0"/>
              <a:t>57</a:t>
            </a:fld>
            <a:endParaRPr lang="en-US"/>
          </a:p>
        </p:txBody>
      </p:sp>
      <p:sp>
        <p:nvSpPr>
          <p:cNvPr id="4" name="Date Placeholder 3">
            <a:extLst>
              <a:ext uri="{FF2B5EF4-FFF2-40B4-BE49-F238E27FC236}">
                <a16:creationId xmlns:a16="http://schemas.microsoft.com/office/drawing/2014/main" id="{F26990F8-E191-414B-B727-8B1A94F7995D}"/>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88670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noChangeArrowheads="1"/>
          </p:cNvSpPr>
          <p:nvPr>
            <p:ph type="title"/>
          </p:nvPr>
        </p:nvSpPr>
        <p:spPr/>
        <p:txBody>
          <a:bodyPr/>
          <a:lstStyle/>
          <a:p>
            <a:r>
              <a:rPr lang="en-US" altLang="en-US"/>
              <a:t>Object-Oriented Programming</a:t>
            </a:r>
          </a:p>
        </p:txBody>
      </p:sp>
      <p:sp>
        <p:nvSpPr>
          <p:cNvPr id="20482" name="Content Placeholder 2"/>
          <p:cNvSpPr>
            <a:spLocks noGrp="1" noChangeArrowheads="1"/>
          </p:cNvSpPr>
          <p:nvPr>
            <p:ph idx="1"/>
          </p:nvPr>
        </p:nvSpPr>
        <p:spPr/>
        <p:txBody>
          <a:bodyPr>
            <a:normAutofit/>
          </a:bodyPr>
          <a:lstStyle/>
          <a:p>
            <a:pPr>
              <a:buFontTx/>
              <a:buChar char="•"/>
            </a:pPr>
            <a:r>
              <a:rPr lang="en-US" altLang="en-US" sz="2400" b="0" i="1" u="sng" dirty="0">
                <a:solidFill>
                  <a:schemeClr val="accent1">
                    <a:lumMod val="50000"/>
                  </a:schemeClr>
                </a:solidFill>
              </a:rPr>
              <a:t>Object-oriented programming</a:t>
            </a:r>
            <a:r>
              <a:rPr lang="en-US" altLang="en-US" sz="2400" dirty="0"/>
              <a:t>: </a:t>
            </a:r>
            <a:r>
              <a:rPr lang="en-US" altLang="en-US" sz="2800" dirty="0"/>
              <a:t>focused on creating objects</a:t>
            </a:r>
          </a:p>
          <a:p>
            <a:r>
              <a:rPr lang="en-US" altLang="en-US" sz="2400" b="0" u="sng" dirty="0">
                <a:solidFill>
                  <a:schemeClr val="accent1">
                    <a:lumMod val="50000"/>
                  </a:schemeClr>
                </a:solidFill>
              </a:rPr>
              <a:t>Object</a:t>
            </a:r>
            <a:r>
              <a:rPr lang="en-US" altLang="en-US" b="0" dirty="0"/>
              <a:t>: </a:t>
            </a:r>
            <a:r>
              <a:rPr lang="en-US" sz="2000" dirty="0"/>
              <a:t>Software objects are modeled after real-world objects in that they, too, have state and behavior.</a:t>
            </a:r>
          </a:p>
          <a:p>
            <a:r>
              <a:rPr lang="en-US" sz="2000" dirty="0"/>
              <a:t> A software object maintains its state in </a:t>
            </a:r>
            <a:r>
              <a:rPr lang="en-US" sz="2000" i="1" dirty="0">
                <a:solidFill>
                  <a:schemeClr val="accent1">
                    <a:lumMod val="50000"/>
                  </a:schemeClr>
                </a:solidFill>
              </a:rPr>
              <a:t>variables</a:t>
            </a:r>
            <a:r>
              <a:rPr lang="en-US" sz="2000" dirty="0"/>
              <a:t> and implements its </a:t>
            </a:r>
            <a:r>
              <a:rPr lang="en-US" sz="2000" dirty="0">
                <a:solidFill>
                  <a:schemeClr val="accent1">
                    <a:lumMod val="50000"/>
                  </a:schemeClr>
                </a:solidFill>
              </a:rPr>
              <a:t>behavior</a:t>
            </a:r>
            <a:r>
              <a:rPr lang="en-US" sz="2000" dirty="0"/>
              <a:t> with </a:t>
            </a:r>
            <a:r>
              <a:rPr lang="en-US" sz="2000" i="1" dirty="0"/>
              <a:t>methods</a:t>
            </a:r>
            <a:r>
              <a:rPr lang="en-US" sz="2000" dirty="0"/>
              <a:t>. </a:t>
            </a:r>
          </a:p>
          <a:p>
            <a:r>
              <a:rPr lang="en-US" sz="2000" dirty="0">
                <a:solidFill>
                  <a:srgbClr val="FF0000"/>
                </a:solidFill>
              </a:rPr>
              <a:t>WHY USE OOP AND CLASSES OF OBJECTS ?</a:t>
            </a:r>
          </a:p>
          <a:p>
            <a:pPr lvl="1"/>
            <a:r>
              <a:rPr lang="en-US" sz="1800" dirty="0"/>
              <a:t>mimic real life</a:t>
            </a:r>
          </a:p>
          <a:p>
            <a:pPr lvl="1"/>
            <a:r>
              <a:rPr lang="en-US" sz="1800" dirty="0"/>
              <a:t>group different objects part of the same type</a:t>
            </a:r>
          </a:p>
          <a:p>
            <a:pPr>
              <a:buFontTx/>
              <a:buChar char="•"/>
            </a:pPr>
            <a:endParaRPr lang="en-US" altLang="en-US" dirty="0"/>
          </a:p>
        </p:txBody>
      </p:sp>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6</a:t>
            </a:fld>
            <a:endParaRPr lang="en-US"/>
          </a:p>
        </p:txBody>
      </p:sp>
      <p:sp>
        <p:nvSpPr>
          <p:cNvPr id="4" name="Date Placeholder 3">
            <a:extLst>
              <a:ext uri="{FF2B5EF4-FFF2-40B4-BE49-F238E27FC236}">
                <a16:creationId xmlns:a16="http://schemas.microsoft.com/office/drawing/2014/main" id="{0280044D-E596-4BEF-B98C-F08897B08FFD}"/>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222019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Encapsulation in Python</a:t>
            </a:r>
          </a:p>
        </p:txBody>
      </p:sp>
      <p:sp>
        <p:nvSpPr>
          <p:cNvPr id="3" name="Content Placeholder 2"/>
          <p:cNvSpPr>
            <a:spLocks noGrp="1"/>
          </p:cNvSpPr>
          <p:nvPr>
            <p:ph idx="1"/>
          </p:nvPr>
        </p:nvSpPr>
        <p:spPr/>
        <p:txBody>
          <a:bodyPr/>
          <a:lstStyle/>
          <a:p>
            <a:r>
              <a:rPr lang="en-US" sz="2000" dirty="0"/>
              <a:t>Encapsulation is one of the fundamental concepts in object-oriented programming (OOP). </a:t>
            </a:r>
          </a:p>
          <a:p>
            <a:r>
              <a:rPr lang="en-US" sz="2000" dirty="0"/>
              <a:t>It describes the idea of wrapping data and the methods that work on data within one unit. This puts restrictions on accessing variables and methods directly and can prevent the accidental modification of data. </a:t>
            </a:r>
          </a:p>
          <a:p>
            <a:r>
              <a:rPr lang="en-US" sz="2000" dirty="0"/>
              <a:t>To prevent accidental change, an object’s variable can only be changed by an object’s method. Those types of variables are known as private variable. </a:t>
            </a:r>
          </a:p>
          <a:p>
            <a:r>
              <a:rPr lang="en-US" sz="2000" dirty="0"/>
              <a:t>A class is an example of encapsulation as it encapsulates all the data that is member functions, variables, etc.</a:t>
            </a:r>
          </a:p>
        </p:txBody>
      </p:sp>
      <p:sp>
        <p:nvSpPr>
          <p:cNvPr id="4" name="Footer Placeholder 3"/>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7</a:t>
            </a:fld>
            <a:endParaRPr lang="en-US"/>
          </a:p>
        </p:txBody>
      </p:sp>
      <p:sp>
        <p:nvSpPr>
          <p:cNvPr id="6" name="Date Placeholder 5">
            <a:extLst>
              <a:ext uri="{FF2B5EF4-FFF2-40B4-BE49-F238E27FC236}">
                <a16:creationId xmlns:a16="http://schemas.microsoft.com/office/drawing/2014/main" id="{C0200745-A4E2-4DA5-A670-A650D103DE2F}"/>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306420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noChangeArrowheads="1"/>
          </p:cNvSpPr>
          <p:nvPr>
            <p:ph type="title"/>
          </p:nvPr>
        </p:nvSpPr>
        <p:spPr/>
        <p:txBody>
          <a:bodyPr/>
          <a:lstStyle/>
          <a:p>
            <a:r>
              <a:rPr lang="en-US" altLang="en-US"/>
              <a:t>Object-Oriented Programming (cont’d.)</a:t>
            </a:r>
          </a:p>
        </p:txBody>
      </p:sp>
      <p:pic>
        <p:nvPicPr>
          <p:cNvPr id="21506"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2128839"/>
            <a:ext cx="8229600" cy="3468687"/>
          </a:xfrm>
        </p:spPr>
      </p:pic>
      <p:sp>
        <p:nvSpPr>
          <p:cNvPr id="2" name="Footer Placeholder 1"/>
          <p:cNvSpPr>
            <a:spLocks noGrp="1"/>
          </p:cNvSpPr>
          <p:nvPr>
            <p:ph type="ftr" sz="quarter" idx="11"/>
          </p:nvPr>
        </p:nvSpPr>
        <p:spPr/>
        <p:txBody>
          <a:bodyPr/>
          <a:lstStyle/>
          <a:p>
            <a:r>
              <a:rPr lang="en-US"/>
              <a:t>Edited by : Nouf almunyif</a:t>
            </a:r>
          </a:p>
        </p:txBody>
      </p:sp>
      <p:sp>
        <p:nvSpPr>
          <p:cNvPr id="3" name="Slide Number Placeholder 2"/>
          <p:cNvSpPr>
            <a:spLocks noGrp="1"/>
          </p:cNvSpPr>
          <p:nvPr>
            <p:ph type="sldNum" sz="quarter" idx="12"/>
          </p:nvPr>
        </p:nvSpPr>
        <p:spPr/>
        <p:txBody>
          <a:bodyPr>
            <a:normAutofit lnSpcReduction="10000"/>
          </a:bodyPr>
          <a:lstStyle/>
          <a:p>
            <a:fld id="{3D0779ED-FA58-4206-B5D0-EDB4AC2C4E85}" type="slidenum">
              <a:rPr lang="en-US" smtClean="0"/>
              <a:t>8</a:t>
            </a:fld>
            <a:endParaRPr lang="en-US"/>
          </a:p>
        </p:txBody>
      </p:sp>
      <p:sp>
        <p:nvSpPr>
          <p:cNvPr id="4" name="Date Placeholder 3">
            <a:extLst>
              <a:ext uri="{FF2B5EF4-FFF2-40B4-BE49-F238E27FC236}">
                <a16:creationId xmlns:a16="http://schemas.microsoft.com/office/drawing/2014/main" id="{D00457FF-A72B-4771-8B5A-6C8E8897018A}"/>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214626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672" y="266700"/>
            <a:ext cx="8763000" cy="5943600"/>
          </a:xfrm>
        </p:spPr>
        <p:txBody>
          <a:bodyPr/>
          <a:lstStyle/>
          <a:p>
            <a:r>
              <a:rPr lang="en-US" sz="2400" dirty="0"/>
              <a:t>Python is a completely object-oriented language. You have been working with classes and objects right from the beginning of these course .</a:t>
            </a:r>
          </a:p>
          <a:p>
            <a:r>
              <a:rPr lang="en-US" sz="2400" dirty="0"/>
              <a:t>Every element in a Python program is an object of a class.</a:t>
            </a:r>
          </a:p>
          <a:p>
            <a:r>
              <a:rPr lang="en-US" sz="2400" dirty="0"/>
              <a:t>A number, string, list, etc., used in a program is an object of a corresponding </a:t>
            </a:r>
            <a:r>
              <a:rPr lang="en-US" sz="2400" dirty="0">
                <a:solidFill>
                  <a:srgbClr val="FF0000"/>
                </a:solidFill>
              </a:rPr>
              <a:t>built-in class</a:t>
            </a:r>
            <a:r>
              <a:rPr lang="en-US" sz="2400" dirty="0"/>
              <a:t>. You can retrieve the class name of variables or objects using the </a:t>
            </a:r>
            <a:r>
              <a:rPr lang="en-US" sz="2400" dirty="0">
                <a:hlinkClick r:id="rId2"/>
              </a:rPr>
              <a:t>type()</a:t>
            </a:r>
            <a:r>
              <a:rPr lang="en-US" sz="2400" dirty="0"/>
              <a:t> method</a:t>
            </a:r>
          </a:p>
        </p:txBody>
      </p:sp>
      <p:pic>
        <p:nvPicPr>
          <p:cNvPr id="4" name="Picture 3"/>
          <p:cNvPicPr>
            <a:picLocks noChangeAspect="1"/>
          </p:cNvPicPr>
          <p:nvPr/>
        </p:nvPicPr>
        <p:blipFill>
          <a:blip r:embed="rId3"/>
          <a:stretch>
            <a:fillRect/>
          </a:stretch>
        </p:blipFill>
        <p:spPr>
          <a:xfrm>
            <a:off x="2057400" y="3581400"/>
            <a:ext cx="3965654" cy="2266088"/>
          </a:xfrm>
          <a:prstGeom prst="rect">
            <a:avLst/>
          </a:prstGeom>
        </p:spPr>
      </p:pic>
      <p:sp>
        <p:nvSpPr>
          <p:cNvPr id="2" name="Footer Placeholder 1"/>
          <p:cNvSpPr>
            <a:spLocks noGrp="1"/>
          </p:cNvSpPr>
          <p:nvPr>
            <p:ph type="ftr" sz="quarter" idx="11"/>
          </p:nvPr>
        </p:nvSpPr>
        <p:spPr/>
        <p:txBody>
          <a:bodyPr/>
          <a:lstStyle/>
          <a:p>
            <a:r>
              <a:rPr lang="en-US"/>
              <a:t>Edited by : Nouf almunyif</a:t>
            </a:r>
          </a:p>
        </p:txBody>
      </p:sp>
      <p:sp>
        <p:nvSpPr>
          <p:cNvPr id="5" name="Slide Number Placeholder 4"/>
          <p:cNvSpPr>
            <a:spLocks noGrp="1"/>
          </p:cNvSpPr>
          <p:nvPr>
            <p:ph type="sldNum" sz="quarter" idx="12"/>
          </p:nvPr>
        </p:nvSpPr>
        <p:spPr/>
        <p:txBody>
          <a:bodyPr>
            <a:normAutofit lnSpcReduction="10000"/>
          </a:bodyPr>
          <a:lstStyle/>
          <a:p>
            <a:fld id="{3D0779ED-FA58-4206-B5D0-EDB4AC2C4E85}" type="slidenum">
              <a:rPr lang="en-US" smtClean="0"/>
              <a:t>9</a:t>
            </a:fld>
            <a:endParaRPr lang="en-US"/>
          </a:p>
        </p:txBody>
      </p:sp>
      <p:sp>
        <p:nvSpPr>
          <p:cNvPr id="6" name="Date Placeholder 5">
            <a:extLst>
              <a:ext uri="{FF2B5EF4-FFF2-40B4-BE49-F238E27FC236}">
                <a16:creationId xmlns:a16="http://schemas.microsoft.com/office/drawing/2014/main" id="{9F6377A1-3365-49CD-927D-8164E6746369}"/>
              </a:ext>
            </a:extLst>
          </p:cNvPr>
          <p:cNvSpPr>
            <a:spLocks noGrp="1"/>
          </p:cNvSpPr>
          <p:nvPr>
            <p:ph type="dt" sz="half" idx="10"/>
          </p:nvPr>
        </p:nvSpPr>
        <p:spPr/>
        <p:txBody>
          <a:bodyPr/>
          <a:lstStyle/>
          <a:p>
            <a:r>
              <a:rPr lang="en-US"/>
              <a:t>3/29/2022</a:t>
            </a:r>
          </a:p>
        </p:txBody>
      </p:sp>
    </p:spTree>
    <p:extLst>
      <p:ext uri="{BB962C8B-B14F-4D97-AF65-F5344CB8AC3E}">
        <p14:creationId xmlns:p14="http://schemas.microsoft.com/office/powerpoint/2010/main" val="58472361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2566</TotalTime>
  <Words>2621</Words>
  <Application>Microsoft Office PowerPoint</Application>
  <PresentationFormat>Widescreen</PresentationFormat>
  <Paragraphs>365</Paragraphs>
  <Slides>57</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71" baseType="lpstr">
      <vt:lpstr>Arial</vt:lpstr>
      <vt:lpstr>Arial Nova Cond</vt:lpstr>
      <vt:lpstr>Calibri</vt:lpstr>
      <vt:lpstr>Century Schoolbook</vt:lpstr>
      <vt:lpstr>Courier New</vt:lpstr>
      <vt:lpstr>Droid Serif</vt:lpstr>
      <vt:lpstr>inherit</vt:lpstr>
      <vt:lpstr>Roboto</vt:lpstr>
      <vt:lpstr>urw-din</vt:lpstr>
      <vt:lpstr>Verdana</vt:lpstr>
      <vt:lpstr>Wingdings 2</vt:lpstr>
      <vt:lpstr>View</vt:lpstr>
      <vt:lpstr>Picture</vt:lpstr>
      <vt:lpstr>Microsoft Word Picture</vt:lpstr>
      <vt:lpstr>Python Classes 1</vt:lpstr>
      <vt:lpstr>Introduction to Classes and Object-Oriented programming </vt:lpstr>
      <vt:lpstr>PowerPoint Presentation</vt:lpstr>
      <vt:lpstr>Procedural Programming</vt:lpstr>
      <vt:lpstr>Object-Oriented Programming</vt:lpstr>
      <vt:lpstr>Object-Oriented Programming</vt:lpstr>
      <vt:lpstr>Encapsulation in Python</vt:lpstr>
      <vt:lpstr>Object-Oriented Programming (cont’d.)</vt:lpstr>
      <vt:lpstr>PowerPoint Presentation</vt:lpstr>
      <vt:lpstr>Classes</vt:lpstr>
      <vt:lpstr>Classes</vt:lpstr>
      <vt:lpstr>Classes (cont’d.)</vt:lpstr>
      <vt:lpstr>Classes (cont’d.)</vt:lpstr>
      <vt:lpstr>Implementing the Class Vs  Using the Class</vt:lpstr>
      <vt:lpstr>Class Definitions</vt:lpstr>
      <vt:lpstr>Class Definitions</vt:lpstr>
      <vt:lpstr>Examples</vt:lpstr>
      <vt:lpstr>To create a new instance of a class call the initializer method Format: My_instance = Class_Name()</vt:lpstr>
      <vt:lpstr>class attribute</vt:lpstr>
      <vt:lpstr>Instances</vt:lpstr>
      <vt:lpstr>Working With Instances</vt:lpstr>
      <vt:lpstr>class attribute</vt:lpstr>
      <vt:lpstr>Class Abstraction and Encapsulation</vt:lpstr>
      <vt:lpstr>PowerPoint Presentation</vt:lpstr>
      <vt:lpstr>python __init__</vt:lpstr>
      <vt:lpstr>Object-Oriented Programming</vt:lpstr>
      <vt:lpstr>Protected members</vt:lpstr>
      <vt:lpstr>An object’s data attributes should be private which means they cannot be accessed except inside a class in Python, there is no existence of Private instance variables . However, to define a private member prefix the member name with double underscore “__”.</vt:lpstr>
      <vt:lpstr>Accessor and Mutator Methods </vt:lpstr>
      <vt:lpstr>Getter and Setter in Python</vt:lpstr>
      <vt:lpstr>Storing Classes in Modules</vt:lpstr>
      <vt:lpstr>Calling Methods</vt:lpstr>
      <vt:lpstr>The __str__ method</vt:lpstr>
      <vt:lpstr>The __str__ method</vt:lpstr>
      <vt:lpstr>The __repr__ method</vt:lpstr>
      <vt:lpstr>The __repr__ method</vt:lpstr>
      <vt:lpstr> __str __ Vs.  __repr__</vt:lpstr>
      <vt:lpstr>Examples</vt:lpstr>
      <vt:lpstr>PowerPoint Presentation</vt:lpstr>
      <vt:lpstr>PowerPoint Presentation</vt:lpstr>
      <vt:lpstr>Passing Objects as an Arguments</vt:lpstr>
      <vt:lpstr>Passing Objects as Arguments</vt:lpstr>
      <vt:lpstr>example</vt:lpstr>
      <vt:lpstr>Techniques for Designing Classes</vt:lpstr>
      <vt:lpstr>PowerPoint Presentation</vt:lpstr>
      <vt:lpstr>Example : implement the following </vt:lpstr>
      <vt:lpstr>More on classes</vt:lpstr>
      <vt:lpstr>Deleting object</vt:lpstr>
      <vt:lpstr>The pass Statement</vt:lpstr>
      <vt:lpstr>Python None Keyword</vt:lpstr>
      <vt:lpstr>built-in functions</vt:lpstr>
      <vt:lpstr>built-in Getter and Setter in Python</vt:lpstr>
      <vt:lpstr>built-in Getter and Setter in Python</vt:lpstr>
      <vt:lpstr>built-in Getter and Setter in Python</vt:lpstr>
      <vt:lpstr>built-in hasattr() in Python</vt:lpstr>
      <vt:lpstr>built-in isinstance() in Python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CT1211 programming 2</dc:title>
  <dc:creator>Nouf Almunyif</dc:creator>
  <cp:lastModifiedBy>ashwag abdullah</cp:lastModifiedBy>
  <cp:revision>70</cp:revision>
  <dcterms:created xsi:type="dcterms:W3CDTF">2021-01-18T18:59:43Z</dcterms:created>
  <dcterms:modified xsi:type="dcterms:W3CDTF">2022-03-28T21:18:34Z</dcterms:modified>
</cp:coreProperties>
</file>