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22" r:id="rId22"/>
    <p:sldId id="323" r:id="rId23"/>
    <p:sldId id="321" r:id="rId24"/>
    <p:sldId id="324" r:id="rId25"/>
    <p:sldId id="320" r:id="rId26"/>
    <p:sldId id="325" r:id="rId27"/>
    <p:sldId id="328" r:id="rId28"/>
    <p:sldId id="330" r:id="rId29"/>
    <p:sldId id="326" r:id="rId30"/>
    <p:sldId id="327" r:id="rId31"/>
    <p:sldId id="329" r:id="rId32"/>
    <p:sldId id="331" r:id="rId33"/>
    <p:sldId id="332" r:id="rId34"/>
    <p:sldId id="333" r:id="rId35"/>
    <p:sldId id="336" r:id="rId36"/>
    <p:sldId id="337" r:id="rId37"/>
    <p:sldId id="338" r:id="rId38"/>
    <p:sldId id="339" r:id="rId39"/>
    <p:sldId id="27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2" autoAdjust="0"/>
    <p:restoredTop sz="88920" autoAdjust="0"/>
  </p:normalViewPr>
  <p:slideViewPr>
    <p:cSldViewPr snapToGrid="0">
      <p:cViewPr varScale="1">
        <p:scale>
          <a:sx n="70" d="100"/>
          <a:sy n="70" d="100"/>
        </p:scale>
        <p:origin x="312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E2B69-8CDA-4637-8CF8-8BA1A13612C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D0961-6C72-4081-BEEF-34D929A3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7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33F8-85D8-4A16-B5C5-5D60D8BEAA3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C4DA3-1AA5-43D5-9074-113790D0A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0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C4DA3-1AA5-43D5-9074-113790D0A2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0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5/4/2022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6547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4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715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7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4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5/4/2022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D0779ED-FA58-4206-B5D0-EDB4AC2C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programiz.com/python-programming/inherit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spot.com/polymorphism/" TargetMode="External"/><Relationship Id="rId2" Type="http://schemas.openxmlformats.org/officeDocument/2006/relationships/hyperlink" Target="https://realpython.com/inheritance-composition-pyth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swlh/the-best-way-to-understand-composition-in-python-5-case-studies-and-solution-4b23a6a2cc38" TargetMode="External"/><Relationship Id="rId5" Type="http://schemas.openxmlformats.org/officeDocument/2006/relationships/hyperlink" Target="https://www.pythonprogramming.in/give-an-example-of-composition-in-python.html" TargetMode="External"/><Relationship Id="rId4" Type="http://schemas.openxmlformats.org/officeDocument/2006/relationships/hyperlink" Target="https://www.geeksforgeeks.org/inheritance-and-composition-in-pytho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C42D-BA42-4B0C-B795-76DA82525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4418" y="2837411"/>
            <a:ext cx="4727385" cy="2072640"/>
          </a:xfrm>
        </p:spPr>
        <p:txBody>
          <a:bodyPr anchor="b">
            <a:normAutofit/>
          </a:bodyPr>
          <a:lstStyle/>
          <a:p>
            <a:r>
              <a:rPr lang="en-US" altLang="en-US" sz="4800" dirty="0"/>
              <a:t>Inheritance  and Composition</a:t>
            </a:r>
            <a:endParaRPr lang="en-US" sz="4800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609168E-9726-4B5A-B93B-E2CD920D9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r="19888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84418" y="5433353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Created by : Nouf almunyif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6BA04-9C72-4DC3-9D2E-A4F2A826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1070818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Inheritance and the “Is a” Relationship (cont’d.)</a:t>
            </a:r>
          </a:p>
        </p:txBody>
      </p:sp>
      <p:sp>
        <p:nvSpPr>
          <p:cNvPr id="21506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2400" dirty="0"/>
              <a:t>In a class definition for a subclass:</a:t>
            </a:r>
          </a:p>
          <a:p>
            <a:pPr lvl="1"/>
            <a:r>
              <a:rPr lang="en-US" altLang="en-US" sz="2400" dirty="0"/>
              <a:t>To indicate inheritance, the superclass name is placed in parentheses after subclass name</a:t>
            </a:r>
          </a:p>
          <a:p>
            <a:pPr lvl="2">
              <a:buFontTx/>
              <a:buChar char="•"/>
            </a:pPr>
            <a:r>
              <a:rPr lang="en-US" altLang="en-US" sz="2400" dirty="0"/>
              <a:t>Example: </a:t>
            </a:r>
            <a:r>
              <a:rPr lang="en-US" altLang="en-US" sz="2400" dirty="0">
                <a:solidFill>
                  <a:srgbClr val="FF0000"/>
                </a:solidFill>
                <a:cs typeface="Courier New" panose="02070309020205020404" pitchFamily="49" charset="0"/>
              </a:rPr>
              <a:t>class Car(Automobile):</a:t>
            </a:r>
          </a:p>
          <a:p>
            <a:pPr lvl="1"/>
            <a:r>
              <a:rPr lang="en-US" altLang="en-US" sz="2400" dirty="0">
                <a:cs typeface="Courier New" panose="02070309020205020404" pitchFamily="49" charset="0"/>
              </a:rPr>
              <a:t>The initializer method of a subclass calls the initializer method of the superclass and then initializes the unique data attributes</a:t>
            </a:r>
          </a:p>
          <a:p>
            <a:pPr lvl="1"/>
            <a:r>
              <a:rPr lang="en-US" altLang="en-US" sz="2400" dirty="0">
                <a:cs typeface="Courier New" panose="02070309020205020404" pitchFamily="49" charset="0"/>
              </a:rPr>
              <a:t>Add method definitions for unique methods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DF4B1-7BC7-4C4B-B136-87BE2BBE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171959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Inheritance in UML Diagrams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57" y="1469571"/>
            <a:ext cx="62484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56557" y="1921330"/>
            <a:ext cx="5040086" cy="42973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400" dirty="0"/>
              <a:t>show inheritance by drawing a line with an open arrowhead from subclass to superclass</a:t>
            </a:r>
          </a:p>
          <a:p>
            <a:pPr>
              <a:buFontTx/>
              <a:buChar char="•"/>
            </a:pPr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9ECE3-7AAC-4057-82E9-0ADCBD94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103284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>
            <a:normAutofit/>
          </a:bodyPr>
          <a:lstStyle/>
          <a:p>
            <a:r>
              <a:rPr lang="en-US" altLang="en-US" sz="5400" dirty="0"/>
              <a:t>Inheritance implementation</a:t>
            </a:r>
            <a:endParaRPr lang="en-US" sz="5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15BB9-8905-48C5-9DEC-8A3B3890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49725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32296"/>
            <a:ext cx="2825312" cy="135049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3386" y="-442284"/>
            <a:ext cx="8670471" cy="1354195"/>
          </a:xfrm>
        </p:spPr>
        <p:txBody>
          <a:bodyPr>
            <a:normAutofit/>
          </a:bodyPr>
          <a:lstStyle/>
          <a:p>
            <a:r>
              <a:rPr lang="en-US" altLang="en-US" sz="2800" u="sng" dirty="0">
                <a:solidFill>
                  <a:schemeClr val="tx1"/>
                </a:solidFill>
                <a:cs typeface="+mn-cs"/>
              </a:rPr>
              <a:t>Superclass (base class)</a:t>
            </a:r>
            <a:r>
              <a:rPr lang="en-US" altLang="en-US" sz="2800" dirty="0">
                <a:solidFill>
                  <a:schemeClr val="tx1"/>
                </a:solidFill>
                <a:cs typeface="+mn-cs"/>
              </a:rPr>
              <a:t>: (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Parent class)</a:t>
            </a:r>
            <a:endParaRPr lang="en-US" sz="320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6370" b="19316"/>
          <a:stretch/>
        </p:blipFill>
        <p:spPr>
          <a:xfrm>
            <a:off x="7543800" y="3402467"/>
            <a:ext cx="2971800" cy="1909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86" y="2099865"/>
            <a:ext cx="6066186" cy="31194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6E2FAA-FD1C-411C-9871-E57BA100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44090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6" y="357482"/>
            <a:ext cx="2825312" cy="135049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Subclass (derived class)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: (</a:t>
            </a:r>
            <a:r>
              <a:rPr lang="en-US" sz="2800" dirty="0">
                <a:solidFill>
                  <a:schemeClr val="tx1"/>
                </a:solidFill>
              </a:rPr>
              <a:t>Child class)</a:t>
            </a:r>
            <a:endParaRPr lang="en-US" alt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8" y="1919393"/>
            <a:ext cx="5795238" cy="4187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16370" b="19316"/>
          <a:stretch/>
        </p:blipFill>
        <p:spPr>
          <a:xfrm>
            <a:off x="7293430" y="3680053"/>
            <a:ext cx="2971800" cy="190976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321D5-5A59-4FE6-95B0-79D0532B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92322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2" y="-564970"/>
            <a:ext cx="9692640" cy="1325562"/>
          </a:xfrm>
        </p:spPr>
        <p:txBody>
          <a:bodyPr/>
          <a:lstStyle/>
          <a:p>
            <a:r>
              <a:rPr lang="en-US" b="0" dirty="0"/>
              <a:t>Add Properties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5" y="1895690"/>
            <a:ext cx="6712346" cy="4271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454" y="3810001"/>
            <a:ext cx="2289021" cy="15144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801BB-986C-472D-9BDF-54238AB2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46607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29" y="-497052"/>
            <a:ext cx="9692640" cy="1325562"/>
          </a:xfrm>
        </p:spPr>
        <p:txBody>
          <a:bodyPr/>
          <a:lstStyle/>
          <a:p>
            <a:r>
              <a:rPr lang="en-US" b="0" dirty="0"/>
              <a:t>Add Properties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2702" y="685823"/>
            <a:ext cx="98074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When you add the </a:t>
            </a:r>
            <a:r>
              <a:rPr lang="en-US" altLang="en-US" sz="2400" dirty="0">
                <a:solidFill>
                  <a:srgbClr val="DC143C"/>
                </a:solidFill>
                <a:latin typeface="+mn-lt"/>
              </a:rPr>
              <a:t>__</a:t>
            </a:r>
            <a:r>
              <a:rPr lang="en-US" altLang="en-US" sz="2400" dirty="0" err="1">
                <a:solidFill>
                  <a:srgbClr val="DC143C"/>
                </a:solidFill>
                <a:latin typeface="+mn-lt"/>
              </a:rPr>
              <a:t>init</a:t>
            </a:r>
            <a:r>
              <a:rPr lang="en-US" altLang="en-US" sz="2400" dirty="0">
                <a:solidFill>
                  <a:srgbClr val="DC143C"/>
                </a:solidFill>
                <a:latin typeface="+mn-lt"/>
              </a:rPr>
              <a:t>__()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 function,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the child class will no longer inherit the parent's </a:t>
            </a:r>
            <a:r>
              <a:rPr lang="en-US" altLang="en-US" sz="2400" dirty="0">
                <a:solidFill>
                  <a:srgbClr val="DC143C"/>
                </a:solidFill>
                <a:latin typeface="+mn-lt"/>
              </a:rPr>
              <a:t>__</a:t>
            </a:r>
            <a:r>
              <a:rPr lang="en-US" altLang="en-US" sz="2400" dirty="0" err="1">
                <a:solidFill>
                  <a:srgbClr val="DC143C"/>
                </a:solidFill>
                <a:latin typeface="+mn-lt"/>
              </a:rPr>
              <a:t>init</a:t>
            </a:r>
            <a:r>
              <a:rPr lang="en-US" altLang="en-US" sz="2400" dirty="0">
                <a:solidFill>
                  <a:srgbClr val="DC143C"/>
                </a:solidFill>
                <a:latin typeface="+mn-lt"/>
              </a:rPr>
              <a:t>__()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 function.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To keep the inheritance of the parent's </a:t>
            </a:r>
            <a:r>
              <a:rPr lang="en-US" altLang="en-US" sz="2400" dirty="0">
                <a:solidFill>
                  <a:srgbClr val="DC143C"/>
                </a:solidFill>
                <a:latin typeface="+mn-lt"/>
              </a:rPr>
              <a:t>__</a:t>
            </a:r>
            <a:r>
              <a:rPr lang="en-US" altLang="en-US" sz="2400" dirty="0" err="1">
                <a:solidFill>
                  <a:srgbClr val="DC143C"/>
                </a:solidFill>
                <a:latin typeface="+mn-lt"/>
              </a:rPr>
              <a:t>init</a:t>
            </a:r>
            <a:r>
              <a:rPr lang="en-US" altLang="en-US" sz="2400" dirty="0">
                <a:solidFill>
                  <a:srgbClr val="DC143C"/>
                </a:solidFill>
                <a:latin typeface="+mn-lt"/>
              </a:rPr>
              <a:t>__()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 function,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add a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call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to the parent's </a:t>
            </a:r>
            <a:r>
              <a:rPr lang="en-US" altLang="en-US" sz="2400" dirty="0">
                <a:solidFill>
                  <a:srgbClr val="DC143C"/>
                </a:solidFill>
                <a:latin typeface="+mn-lt"/>
              </a:rPr>
              <a:t>__</a:t>
            </a:r>
            <a:r>
              <a:rPr lang="en-US" altLang="en-US" sz="2400" dirty="0" err="1">
                <a:solidFill>
                  <a:srgbClr val="DC143C"/>
                </a:solidFill>
                <a:latin typeface="+mn-lt"/>
              </a:rPr>
              <a:t>init</a:t>
            </a:r>
            <a:r>
              <a:rPr lang="en-US" altLang="en-US" sz="2400" dirty="0">
                <a:solidFill>
                  <a:srgbClr val="DC143C"/>
                </a:solidFill>
                <a:latin typeface="+mn-lt"/>
              </a:rPr>
              <a:t>__()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 function</a:t>
            </a:r>
            <a:r>
              <a:rPr lang="en-US" altLang="en-US" sz="2400" dirty="0">
                <a:latin typeface="+mn-lt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989"/>
          <a:stretch/>
        </p:blipFill>
        <p:spPr>
          <a:xfrm>
            <a:off x="478971" y="2330632"/>
            <a:ext cx="6460633" cy="4287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830" y="4343401"/>
            <a:ext cx="2366962" cy="176714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EA2690-D11C-4FEC-BD29-518C0FBB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61395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86" y="-227512"/>
            <a:ext cx="9692640" cy="1325562"/>
          </a:xfrm>
        </p:spPr>
        <p:txBody>
          <a:bodyPr/>
          <a:lstStyle/>
          <a:p>
            <a:r>
              <a:rPr lang="en-US" b="0" dirty="0"/>
              <a:t>Add Properties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860" y="4343401"/>
            <a:ext cx="2653040" cy="1700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85" y="1364565"/>
            <a:ext cx="7147343" cy="51130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A16D4-6C58-4CE0-9495-FBED7950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3719236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Use the super()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25" y="1888672"/>
            <a:ext cx="5969631" cy="437581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1763486" y="4762500"/>
            <a:ext cx="480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981700" y="4317512"/>
            <a:ext cx="136071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self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18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E9EA9EF-7D83-4892-84C6-503247D5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1434088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" y="-505097"/>
            <a:ext cx="9692640" cy="1325562"/>
          </a:xfrm>
        </p:spPr>
        <p:txBody>
          <a:bodyPr/>
          <a:lstStyle/>
          <a:p>
            <a:r>
              <a:rPr lang="en-US" b="0" dirty="0"/>
              <a:t>Add Methods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6558" y="1048240"/>
            <a:ext cx="73148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Add a method called </a:t>
            </a:r>
            <a:r>
              <a:rPr lang="en-US" altLang="en-US" sz="2400" dirty="0">
                <a:solidFill>
                  <a:srgbClr val="DC143C"/>
                </a:solidFill>
                <a:latin typeface="+mn-lt"/>
              </a:rPr>
              <a:t>welcome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 to the </a:t>
            </a:r>
            <a:r>
              <a:rPr lang="en-US" altLang="en-US" sz="2400" dirty="0">
                <a:solidFill>
                  <a:srgbClr val="DC143C"/>
                </a:solidFill>
                <a:latin typeface="+mn-lt"/>
              </a:rPr>
              <a:t>Student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 class</a:t>
            </a:r>
            <a:r>
              <a:rPr lang="en-US" altLang="en-US" sz="900" dirty="0">
                <a:latin typeface="+mn-lt"/>
              </a:rPr>
              <a:t> </a:t>
            </a:r>
            <a:endParaRPr lang="en-US" altLang="en-US" sz="4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856015"/>
            <a:ext cx="7239000" cy="44010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19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75B84-DAC5-4E85-BF4D-A00492EE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87786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altLang="en-US" dirty="0"/>
              <a:t>Introduction to Inheritance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7DDE2-0705-4F3A-BDB8-03D61B40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78805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05" y="-671339"/>
            <a:ext cx="10058400" cy="1450757"/>
          </a:xfrm>
        </p:spPr>
        <p:txBody>
          <a:bodyPr/>
          <a:lstStyle/>
          <a:p>
            <a:r>
              <a:rPr lang="en-US" b="0" dirty="0"/>
              <a:t>Add Methods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399"/>
            <a:ext cx="6137312" cy="542452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663042" y="4914900"/>
            <a:ext cx="1447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89832" y="4730234"/>
            <a:ext cx="277648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Call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printfullname</a:t>
            </a:r>
            <a:r>
              <a:rPr lang="en-US" dirty="0">
                <a:solidFill>
                  <a:srgbClr val="FF0000"/>
                </a:solidFill>
              </a:rPr>
              <a:t> method from person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20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D70410-8373-4000-AD7B-A34532F4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3678701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44" y="1752601"/>
            <a:ext cx="2825312" cy="1350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276601"/>
            <a:ext cx="54650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 class Employee which inherit from class Person </a:t>
            </a:r>
          </a:p>
          <a:p>
            <a:r>
              <a:rPr lang="en-US" dirty="0"/>
              <a:t>and have the following attributes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Worked hours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calculate salary function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4037437"/>
            <a:ext cx="4495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class Person: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def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__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init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__(self,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fname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lname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self.firstname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fname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self.lastname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lname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def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printfullname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(self):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print(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self.firstname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self.lastname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21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A9013DD-17C0-4748-9C06-B0280F38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172031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Inheritance</a:t>
            </a:r>
          </a:p>
        </p:txBody>
      </p:sp>
      <p:sp>
        <p:nvSpPr>
          <p:cNvPr id="16386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0" dirty="0"/>
              <a:t>Multiple classes can inherit from the same super class. In such case all of sub classes will get all of the properties and methods of the super class</a:t>
            </a:r>
            <a:endParaRPr lang="en-US" altLang="en-US" dirty="0"/>
          </a:p>
        </p:txBody>
      </p:sp>
      <p:pic>
        <p:nvPicPr>
          <p:cNvPr id="1026" name="Picture 2" descr="inheri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15" y="2651108"/>
            <a:ext cx="4992462" cy="343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DBF0-E300-4B42-9FD9-71A02639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318379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>
            <a:normAutofit/>
          </a:bodyPr>
          <a:lstStyle/>
          <a:p>
            <a:r>
              <a:rPr lang="en-US" sz="5400" dirty="0"/>
              <a:t>Python </a:t>
            </a:r>
            <a:r>
              <a:rPr lang="en-US" sz="5400" dirty="0">
                <a:solidFill>
                  <a:srgbClr val="FF0000"/>
                </a:solidFill>
              </a:rPr>
              <a:t>multiple</a:t>
            </a:r>
            <a:r>
              <a:rPr lang="en-US" sz="5400" dirty="0"/>
              <a:t> inheritance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27CD3-86C0-479E-954A-70511410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3603875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170" y="428492"/>
            <a:ext cx="9692640" cy="793251"/>
          </a:xfrm>
        </p:spPr>
        <p:txBody>
          <a:bodyPr/>
          <a:lstStyle/>
          <a:p>
            <a:r>
              <a:rPr lang="en-US" b="0" dirty="0"/>
              <a:t>multiple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170" y="1382485"/>
            <a:ext cx="9566841" cy="4351337"/>
          </a:xfrm>
        </p:spPr>
        <p:txBody>
          <a:bodyPr>
            <a:normAutofit/>
          </a:bodyPr>
          <a:lstStyle/>
          <a:p>
            <a:r>
              <a:rPr lang="en-US" sz="2400" dirty="0"/>
              <a:t>In multiple inheritance, the features of all the base classes are inherited into the derived class. The syntax for multiple inheritance is similar to single </a:t>
            </a:r>
            <a:r>
              <a:rPr lang="en-US" sz="2400" dirty="0">
                <a:hlinkClick r:id="rId2"/>
              </a:rPr>
              <a:t>inheritance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77" y="2518938"/>
            <a:ext cx="5499181" cy="2708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726" y="2896105"/>
            <a:ext cx="3010760" cy="2495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030" y="5386906"/>
            <a:ext cx="9859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the multiple inheritance scenario, any specified attribute is searched first in the current class. If not found, the search continues into parent classes in depth-first, left-right fashion</a:t>
            </a:r>
            <a:r>
              <a:rPr lang="en-US" dirty="0">
                <a:latin typeface="euclid_circular_a"/>
              </a:rPr>
              <a:t> 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24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8826C62-351E-4CF2-AE66-434D18C4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0001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695" y="101546"/>
            <a:ext cx="2609306" cy="1450757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306786" cy="6870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804" y="2905917"/>
            <a:ext cx="5524500" cy="31051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187142" y="3635433"/>
            <a:ext cx="1119447" cy="692727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59471" y="4188542"/>
            <a:ext cx="3674333" cy="203970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94955" y="3325091"/>
            <a:ext cx="2510445" cy="4121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25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17757AD-676F-4E24-A5BF-88CCD12D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1886699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58695" y="101546"/>
            <a:ext cx="260930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4132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519" y="3958849"/>
            <a:ext cx="4171950" cy="22764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575069" y="4693920"/>
            <a:ext cx="1283450" cy="9975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1"/>
          </p:cNvCxnSpPr>
          <p:nvPr/>
        </p:nvCxnSpPr>
        <p:spPr>
          <a:xfrm flipV="1">
            <a:off x="2682241" y="5097087"/>
            <a:ext cx="4176278" cy="1269077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34587" y="3491345"/>
            <a:ext cx="2510445" cy="6040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E318E-49DF-4700-A912-D836E53D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636488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ight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55" y="354677"/>
            <a:ext cx="4099971" cy="37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469" y="-662781"/>
            <a:ext cx="9692640" cy="1325562"/>
          </a:xfrm>
        </p:spPr>
        <p:txBody>
          <a:bodyPr/>
          <a:lstStyle/>
          <a:p>
            <a:r>
              <a:rPr lang="en-US" dirty="0"/>
              <a:t>The Diamond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468" y="662782"/>
            <a:ext cx="7046287" cy="1509612"/>
          </a:xfrm>
        </p:spPr>
        <p:txBody>
          <a:bodyPr>
            <a:normAutofit/>
          </a:bodyPr>
          <a:lstStyle/>
          <a:p>
            <a:r>
              <a:rPr lang="en-US" sz="2400" dirty="0"/>
              <a:t>If there is a method </a:t>
            </a:r>
            <a:r>
              <a:rPr lang="en-US" sz="2400" b="1" dirty="0"/>
              <a:t>“m”</a:t>
            </a:r>
            <a:r>
              <a:rPr lang="en-US" sz="2400" dirty="0"/>
              <a:t> which is an overridden method in one of Class2 and Class3 or both then the ambiguity arises which of the method “m” Class4 should inherit.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210722"/>
            <a:ext cx="5282392" cy="440379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8334C4-AD46-46B7-8382-ACF6941D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678488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593" y="0"/>
            <a:ext cx="5950527" cy="1325562"/>
          </a:xfrm>
        </p:spPr>
        <p:txBody>
          <a:bodyPr>
            <a:normAutofit fontScale="90000"/>
          </a:bodyPr>
          <a:lstStyle/>
          <a:p>
            <a:r>
              <a:rPr lang="en-GB" altLang="en-US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 case of complicated inheritance tree</a:t>
            </a:r>
            <a:r>
              <a:rPr lang="ar-SA" altLang="en-US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:</a:t>
            </a:r>
            <a:br>
              <a:rPr lang="ar-SA" altLang="en-US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altLang="en-US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avoid using </a:t>
            </a:r>
            <a:r>
              <a:rPr lang="en-GB" altLang="en-US" sz="2000" dirty="0">
                <a:solidFill>
                  <a:srgbClr val="000080"/>
                </a:solidFill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super()</a:t>
            </a:r>
            <a:r>
              <a:rPr lang="en-GB" altLang="en-US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 and call constructors explicitly</a:t>
            </a:r>
            <a:endParaRPr lang="en-US" sz="28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9585" cy="6831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440" y="2438399"/>
            <a:ext cx="1619250" cy="27336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1DA41-C315-4308-A14D-F3C4C12D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368241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>
            <a:normAutofit/>
          </a:bodyPr>
          <a:lstStyle/>
          <a:p>
            <a:r>
              <a:rPr lang="en-US" sz="5400" dirty="0"/>
              <a:t>Python </a:t>
            </a:r>
            <a:r>
              <a:rPr lang="en-US" sz="5400" dirty="0">
                <a:solidFill>
                  <a:srgbClr val="FF0000"/>
                </a:solidFill>
              </a:rPr>
              <a:t>Multilevel</a:t>
            </a:r>
            <a:r>
              <a:rPr lang="en-US" sz="5400" dirty="0"/>
              <a:t> Inheritance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29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06430-CD10-48E7-BC11-2837534B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36954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 to Inheritance</a:t>
            </a:r>
          </a:p>
        </p:txBody>
      </p:sp>
      <p:sp>
        <p:nvSpPr>
          <p:cNvPr id="1638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261872" y="1828800"/>
            <a:ext cx="9558528" cy="4299857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3200" dirty="0">
                <a:cs typeface="Courier New" panose="02070309020205020404" pitchFamily="49" charset="0"/>
              </a:rPr>
              <a:t>In the real world, many objects are a specialized version of more general objects</a:t>
            </a:r>
          </a:p>
          <a:p>
            <a:pPr lvl="1"/>
            <a:r>
              <a:rPr lang="en-US" altLang="en-US" sz="2800" dirty="0">
                <a:cs typeface="Courier New" panose="02070309020205020404" pitchFamily="49" charset="0"/>
              </a:rPr>
              <a:t>Example: grasshoppers and bees are specialized types of insect</a:t>
            </a:r>
          </a:p>
          <a:p>
            <a:pPr lvl="2">
              <a:buFontTx/>
              <a:buChar char="•"/>
            </a:pPr>
            <a:r>
              <a:rPr lang="en-US" altLang="en-US" sz="2400" dirty="0">
                <a:cs typeface="Courier New" panose="02070309020205020404" pitchFamily="49" charset="0"/>
              </a:rPr>
              <a:t>In addition to the general insect characteristics, they have unique characteristics:</a:t>
            </a:r>
          </a:p>
          <a:p>
            <a:pPr lvl="3"/>
            <a:r>
              <a:rPr lang="en-US" altLang="en-US" sz="2400" dirty="0">
                <a:cs typeface="Courier New" panose="02070309020205020404" pitchFamily="49" charset="0"/>
              </a:rPr>
              <a:t>Grasshoppers can jump</a:t>
            </a:r>
          </a:p>
          <a:p>
            <a:pPr lvl="3"/>
            <a:r>
              <a:rPr lang="en-US" altLang="en-US" sz="2400" dirty="0">
                <a:cs typeface="Courier New" panose="02070309020205020404" pitchFamily="49" charset="0"/>
              </a:rPr>
              <a:t>Bees can sting, make honey, and build hives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54FD1-5D22-4B9B-BAD7-C596B1220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452251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Multilevel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61" y="1828800"/>
            <a:ext cx="10867505" cy="4351337"/>
          </a:xfrm>
        </p:spPr>
        <p:txBody>
          <a:bodyPr>
            <a:normAutofit/>
          </a:bodyPr>
          <a:lstStyle/>
          <a:p>
            <a:r>
              <a:rPr lang="en-US" sz="2400" dirty="0"/>
              <a:t>We can also inherit from a derived class. This is called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multilevel</a:t>
            </a:r>
            <a:r>
              <a:rPr lang="en-US" sz="2400" dirty="0"/>
              <a:t> inheritance. It can be of any depth in Python.</a:t>
            </a:r>
          </a:p>
          <a:p>
            <a:r>
              <a:rPr lang="en-US" sz="2400" dirty="0"/>
              <a:t>The features of the base class and the derived class are inherited into the new derived class.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12" y="3658986"/>
            <a:ext cx="5630636" cy="2829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305" y="3271058"/>
            <a:ext cx="1459104" cy="340995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30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C13CBD-4894-4147-97CA-BABA71F3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7809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82" y="1816052"/>
            <a:ext cx="6707159" cy="4653010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B6F93-C050-4A86-8B48-5FB311A3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1122584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852442" cy="4041648"/>
          </a:xfrm>
        </p:spPr>
        <p:txBody>
          <a:bodyPr/>
          <a:lstStyle/>
          <a:p>
            <a:r>
              <a:rPr lang="en-US" altLang="en-US" dirty="0"/>
              <a:t>Introduction to </a:t>
            </a:r>
            <a:r>
              <a:rPr lang="en-US" dirty="0"/>
              <a:t>Composition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9FCC5-E636-45DC-84F1-BCD4F078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4265806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890" y="-354676"/>
            <a:ext cx="9692640" cy="1325562"/>
          </a:xfrm>
        </p:spPr>
        <p:txBody>
          <a:bodyPr/>
          <a:lstStyle/>
          <a:p>
            <a:r>
              <a:rPr lang="en-US" dirty="0"/>
              <a:t>What’s Composition?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6" y="1369138"/>
            <a:ext cx="6090459" cy="4023360"/>
          </a:xfrm>
        </p:spPr>
        <p:txBody>
          <a:bodyPr>
            <a:normAutofit/>
          </a:bodyPr>
          <a:lstStyle/>
          <a:p>
            <a:r>
              <a:rPr lang="en-US" sz="2400" dirty="0"/>
              <a:t>Composition is a concept that models a has a relationship. It enables creating complex types by combining objects of other types. This means that a class Composite can contain an object of another class Component. This relationship means that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 Composite </a:t>
            </a:r>
            <a:r>
              <a:rPr lang="en-US" sz="2400" dirty="0">
                <a:solidFill>
                  <a:srgbClr val="FF0000"/>
                </a:solidFill>
              </a:rPr>
              <a:t>has a</a:t>
            </a:r>
            <a:r>
              <a:rPr lang="en-US" sz="2400" dirty="0"/>
              <a:t> Component.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9034"/>
          <a:stretch/>
        </p:blipFill>
        <p:spPr>
          <a:xfrm>
            <a:off x="6263046" y="1728585"/>
            <a:ext cx="4985657" cy="40850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9409A-5886-4993-9123-8258C3FB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811256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99593"/>
            <a:ext cx="2552700" cy="1450757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022"/>
            <a:ext cx="6093041" cy="2362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8" y="2881108"/>
            <a:ext cx="5575070" cy="378408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6001789" y="0"/>
            <a:ext cx="16626" cy="6788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041" y="20772"/>
            <a:ext cx="4841456" cy="1558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815" y="3277233"/>
            <a:ext cx="4971016" cy="240313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34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A0E5844-7434-4304-B2AB-BF92F399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4153464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63446"/>
            <a:ext cx="5451566" cy="1450757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91085" cy="6454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319" y="2291442"/>
            <a:ext cx="5712959" cy="33854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774B8B-7712-4FC0-A613-11DC84BF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317878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60" y="2133599"/>
            <a:ext cx="8474611" cy="34834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17CD61-2207-4783-96AF-11E105F4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3619543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6259" y="319854"/>
            <a:ext cx="3214551" cy="1450757"/>
          </a:xfrm>
        </p:spPr>
        <p:txBody>
          <a:bodyPr/>
          <a:lstStyle/>
          <a:p>
            <a:r>
              <a:rPr lang="en-US" dirty="0"/>
              <a:t>EXTRA example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6259" cy="693556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6CAE98-65A1-4CCF-A59E-C8634FEF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917924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944" y="-45906"/>
            <a:ext cx="3214551" cy="1450757"/>
          </a:xfrm>
        </p:spPr>
        <p:txBody>
          <a:bodyPr/>
          <a:lstStyle/>
          <a:p>
            <a:r>
              <a:rPr lang="en-US" dirty="0"/>
              <a:t>EXTRA example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957104"/>
            <a:ext cx="8652658" cy="49701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79A24A-7D14-4D80-8FFB-2563F447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2988419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Tony Gaddis - Starting Out with Python, Global Edition (2018, Pearson Education)</a:t>
            </a:r>
          </a:p>
          <a:p>
            <a:r>
              <a:rPr lang="en-US" dirty="0">
                <a:hlinkClick r:id="rId2"/>
              </a:rPr>
              <a:t>https://www.programiz.com/python-programming/multiple-inheritance</a:t>
            </a:r>
          </a:p>
          <a:p>
            <a:r>
              <a:rPr lang="en-US" dirty="0">
                <a:hlinkClick r:id="rId2"/>
              </a:rPr>
              <a:t>https://realpython.com/inheritance-composition-python/</a:t>
            </a:r>
            <a:endParaRPr lang="en-US" dirty="0"/>
          </a:p>
          <a:p>
            <a:r>
              <a:rPr lang="en-US" dirty="0">
                <a:hlinkClick r:id="rId3"/>
              </a:rPr>
              <a:t>https://pythonspot.com/polymorphism/</a:t>
            </a:r>
            <a:endParaRPr lang="en-US" dirty="0"/>
          </a:p>
          <a:p>
            <a:r>
              <a:rPr lang="en-US" dirty="0">
                <a:hlinkClick r:id="rId4"/>
              </a:rPr>
              <a:t>https://www.geeksforgeeks.org/inheritance-and-composition-in-python/</a:t>
            </a:r>
            <a:endParaRPr lang="en-US" dirty="0"/>
          </a:p>
          <a:p>
            <a:r>
              <a:rPr lang="en-US" dirty="0">
                <a:hlinkClick r:id="rId5"/>
              </a:rPr>
              <a:t>https://www.pythonprogramming.in/give-an-example-of-composition-in-python.html</a:t>
            </a:r>
            <a:endParaRPr lang="en-US" dirty="0"/>
          </a:p>
          <a:p>
            <a:r>
              <a:rPr lang="en-US" dirty="0">
                <a:hlinkClick r:id="rId6"/>
              </a:rPr>
              <a:t>https://medium.com/swlh/the-best-way-to-understand-composition-in-python-5-case-studies-and-solution-4b23a6a2cc38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39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D3425-958D-48CE-870D-E0C8476A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388670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Inheritance (cont’d.)</a:t>
            </a:r>
          </a:p>
        </p:txBody>
      </p:sp>
      <p:pic>
        <p:nvPicPr>
          <p:cNvPr id="17410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4129" y="1988005"/>
            <a:ext cx="8229600" cy="340201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3DCB3-832F-4AD1-9F5D-0E2C9642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332516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Inheritance and the “Is a” Relationship</a:t>
            </a:r>
          </a:p>
        </p:txBody>
      </p:sp>
      <p:sp>
        <p:nvSpPr>
          <p:cNvPr id="1843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2800" dirty="0"/>
              <a:t>“</a:t>
            </a:r>
            <a:r>
              <a:rPr lang="en-US" altLang="en-US" sz="2800" u="sng" dirty="0">
                <a:solidFill>
                  <a:srgbClr val="FF0000"/>
                </a:solidFill>
              </a:rPr>
              <a:t>Is-a</a:t>
            </a:r>
            <a:r>
              <a:rPr lang="en-US" altLang="en-US" sz="2800" u="sng" dirty="0"/>
              <a:t>” relationship</a:t>
            </a:r>
            <a:r>
              <a:rPr lang="en-US" altLang="en-US" sz="2800" dirty="0"/>
              <a:t>: exists when one object is a specialized version of another object</a:t>
            </a:r>
          </a:p>
          <a:p>
            <a:pPr lvl="1"/>
            <a:r>
              <a:rPr lang="en-US" altLang="en-US" sz="2400" dirty="0"/>
              <a:t>Specialized object has all the characteristics of the general object plus unique characteristics</a:t>
            </a:r>
          </a:p>
          <a:p>
            <a:pPr lvl="1"/>
            <a:r>
              <a:rPr lang="en-US" altLang="en-US" sz="2400" dirty="0"/>
              <a:t>Example: </a:t>
            </a:r>
          </a:p>
          <a:p>
            <a:pPr lvl="2"/>
            <a:r>
              <a:rPr lang="en-US" altLang="en-US" sz="1800" dirty="0">
                <a:cs typeface="Courier New" panose="02070309020205020404" pitchFamily="49" charset="0"/>
              </a:rPr>
              <a:t>Grasshoppers </a:t>
            </a:r>
            <a:r>
              <a:rPr lang="en-US" altLang="en-US" sz="1800" dirty="0">
                <a:solidFill>
                  <a:srgbClr val="FF0000"/>
                </a:solidFill>
                <a:cs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s-an</a:t>
            </a:r>
            <a:r>
              <a:rPr lang="en-US" sz="1800" dirty="0"/>
              <a:t> </a:t>
            </a:r>
            <a:r>
              <a:rPr lang="en-US" altLang="en-US" sz="1800" dirty="0">
                <a:cs typeface="Courier New" panose="02070309020205020404" pitchFamily="49" charset="0"/>
              </a:rPr>
              <a:t>insect</a:t>
            </a:r>
            <a:endParaRPr lang="en-US" altLang="en-US" sz="1800" dirty="0"/>
          </a:p>
          <a:p>
            <a:pPr lvl="2"/>
            <a:r>
              <a:rPr lang="en-US" altLang="en-US" sz="1800" dirty="0"/>
              <a:t>Rectangle </a:t>
            </a:r>
            <a:r>
              <a:rPr lang="en-US" altLang="en-US" sz="1800" dirty="0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s-a</a:t>
            </a:r>
            <a:r>
              <a:rPr lang="en-US" altLang="en-US" sz="1800" dirty="0"/>
              <a:t> shape</a:t>
            </a:r>
          </a:p>
          <a:p>
            <a:pPr lvl="2"/>
            <a:r>
              <a:rPr lang="en-US" altLang="en-US" sz="1800" dirty="0"/>
              <a:t>Daisy </a:t>
            </a:r>
            <a:r>
              <a:rPr lang="en-US" altLang="en-US" sz="1800" dirty="0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s-a</a:t>
            </a:r>
            <a:r>
              <a:rPr lang="en-US" altLang="en-US" sz="1800" dirty="0"/>
              <a:t> flower</a:t>
            </a:r>
          </a:p>
          <a:p>
            <a:pPr lvl="2"/>
            <a:r>
              <a:rPr lang="en-US" sz="1800" dirty="0"/>
              <a:t>a mustang </a:t>
            </a:r>
            <a:r>
              <a:rPr lang="en-US" sz="1800" dirty="0">
                <a:solidFill>
                  <a:srgbClr val="FF0000"/>
                </a:solidFill>
              </a:rPr>
              <a:t>is-a</a:t>
            </a:r>
            <a:r>
              <a:rPr lang="en-US" sz="1800" dirty="0"/>
              <a:t> car.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02BDE-E8CE-460D-A636-29022C9B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116634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Inheritance and the “Is a” Relationship (cont’d.)</a:t>
            </a:r>
          </a:p>
        </p:txBody>
      </p:sp>
      <p:sp>
        <p:nvSpPr>
          <p:cNvPr id="1945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45772" y="1845130"/>
            <a:ext cx="86868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Inheritance is meaningful ways to relate two or more classes.</a:t>
            </a:r>
          </a:p>
          <a:p>
            <a:pPr>
              <a:buFontTx/>
              <a:buChar char="•"/>
            </a:pPr>
            <a:r>
              <a:rPr lang="en-US" altLang="en-US" sz="24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Inheritance</a:t>
            </a:r>
            <a:r>
              <a:rPr lang="en-US" altLang="en-US" sz="2400" dirty="0">
                <a:cs typeface="Times New Roman" panose="02020603050405020304" pitchFamily="18" charset="0"/>
              </a:rPr>
              <a:t>: used to create an “is a” relationship between classes </a:t>
            </a:r>
          </a:p>
          <a:p>
            <a:pPr>
              <a:buFontTx/>
              <a:buChar char="•"/>
            </a:pPr>
            <a:r>
              <a:rPr lang="en-US" altLang="en-US" sz="24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Superclass (base class)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cs typeface="Times New Roman" panose="02020603050405020304" pitchFamily="18" charset="0"/>
              </a:rPr>
              <a:t>a general class (</a:t>
            </a:r>
            <a:r>
              <a:rPr lang="en-US" sz="2400" dirty="0"/>
              <a:t>Parent class)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en-US" sz="24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Subclass (derived class)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cs typeface="Times New Roman" panose="02020603050405020304" pitchFamily="18" charset="0"/>
              </a:rPr>
              <a:t>a specialized class (</a:t>
            </a:r>
            <a:r>
              <a:rPr lang="en-US" sz="2400" dirty="0"/>
              <a:t>Child class)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cs typeface="Times New Roman" panose="02020603050405020304" pitchFamily="18" charset="0"/>
              </a:rPr>
              <a:t>An extended version of the superclass</a:t>
            </a:r>
          </a:p>
          <a:p>
            <a:pPr lvl="2">
              <a:buFontTx/>
              <a:buChar char="•"/>
            </a:pPr>
            <a:r>
              <a:rPr lang="en-US" altLang="en-US" sz="2400" dirty="0">
                <a:cs typeface="Times New Roman" panose="02020603050405020304" pitchFamily="18" charset="0"/>
              </a:rPr>
              <a:t>Inherits attributes and methods of the superclass</a:t>
            </a:r>
          </a:p>
          <a:p>
            <a:pPr lvl="2">
              <a:buFontTx/>
              <a:buChar char="•"/>
            </a:pPr>
            <a:r>
              <a:rPr lang="en-US" altLang="en-US" sz="2400" dirty="0">
                <a:cs typeface="Times New Roman" panose="02020603050405020304" pitchFamily="18" charset="0"/>
              </a:rPr>
              <a:t>New attributes and methods can be added</a:t>
            </a:r>
          </a:p>
          <a:p>
            <a:pPr>
              <a:buFontTx/>
              <a:buChar char="•"/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A3529-5C5B-4084-98B3-F6E4EC37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15369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43400"/>
            <a:ext cx="4419600" cy="2079812"/>
          </a:xfrm>
          <a:prstGeom prst="rect">
            <a:avLst/>
          </a:prstGeom>
        </p:spPr>
      </p:pic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Inheritance and the “Is a” Relationship (cont’d.)</a:t>
            </a:r>
          </a:p>
        </p:txBody>
      </p:sp>
      <p:sp>
        <p:nvSpPr>
          <p:cNvPr id="20482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2400" dirty="0"/>
              <a:t>For example, need to create classes for cars, pickup trucks, and SUVs</a:t>
            </a:r>
          </a:p>
          <a:p>
            <a:pPr>
              <a:buFontTx/>
              <a:buChar char="•"/>
            </a:pPr>
            <a:r>
              <a:rPr lang="en-US" altLang="en-US" sz="2800" dirty="0"/>
              <a:t>All are automobiles</a:t>
            </a:r>
          </a:p>
          <a:p>
            <a:pPr lvl="1"/>
            <a:r>
              <a:rPr lang="en-US" altLang="en-US" sz="2000" dirty="0"/>
              <a:t>Have a make, year model, mileage, and price </a:t>
            </a:r>
          </a:p>
          <a:p>
            <a:pPr lvl="1"/>
            <a:r>
              <a:rPr lang="en-US" altLang="en-US" sz="2000" dirty="0"/>
              <a:t>This can be the attributes for the base class</a:t>
            </a:r>
          </a:p>
          <a:p>
            <a:pPr>
              <a:buFontTx/>
              <a:buChar char="•"/>
            </a:pPr>
            <a:r>
              <a:rPr lang="en-US" altLang="en-US" sz="2400" dirty="0"/>
              <a:t>In addition:</a:t>
            </a:r>
          </a:p>
          <a:p>
            <a:pPr lvl="1"/>
            <a:r>
              <a:rPr lang="en-US" altLang="en-US" sz="2000" dirty="0"/>
              <a:t>Car has a number of doors </a:t>
            </a:r>
          </a:p>
          <a:p>
            <a:pPr lvl="1"/>
            <a:r>
              <a:rPr lang="en-US" altLang="en-US" sz="2000" dirty="0"/>
              <a:t>Pickup truck has a drive type</a:t>
            </a:r>
          </a:p>
          <a:p>
            <a:pPr lvl="1"/>
            <a:r>
              <a:rPr lang="en-US" altLang="en-US" sz="2000" dirty="0"/>
              <a:t>SUV has a passenger capacity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DF1C0-722A-4D7D-918C-BF5DB8E5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133007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Inheritance</a:t>
            </a:r>
          </a:p>
        </p:txBody>
      </p:sp>
      <p:pic>
        <p:nvPicPr>
          <p:cNvPr id="4" name="Picture 2" descr="http://www.downloadfreetutorial.com/wp-content/uploads/2013/01/inheritance-hier-300x250.png"/>
          <p:cNvPicPr>
            <a:picLocks noChangeAspect="1" noChangeArrowheads="1"/>
          </p:cNvPicPr>
          <p:nvPr/>
        </p:nvPicPr>
        <p:blipFill rotWithShape="1">
          <a:blip r:embed="rId2" cstate="print"/>
          <a:srcRect b="25578"/>
          <a:stretch/>
        </p:blipFill>
        <p:spPr bwMode="auto">
          <a:xfrm>
            <a:off x="3431704" y="1772817"/>
            <a:ext cx="4945732" cy="3103984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5D71A7-0F8E-4DD9-BCCC-9DD6DB30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394471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76200"/>
            <a:ext cx="8229600" cy="1143000"/>
          </a:xfrm>
        </p:spPr>
        <p:txBody>
          <a:bodyPr/>
          <a:lstStyle/>
          <a:p>
            <a:r>
              <a:rPr lang="en-US" dirty="0"/>
              <a:t>Hierarchical Inheritance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0"/>
            <a:ext cx="4043064" cy="2322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1" y="1244665"/>
            <a:ext cx="3962400" cy="204621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1" y="3548743"/>
            <a:ext cx="4495800" cy="321128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: Nouf almunyif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0779ED-FA58-4206-B5D0-EDB4AC2C4E85}" type="slidenum">
              <a:rPr lang="en-US" smtClean="0"/>
              <a:t>9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38A289-8318-4815-8594-415560029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5/4/2022</a:t>
            </a:r>
          </a:p>
        </p:txBody>
      </p:sp>
    </p:spTree>
    <p:extLst>
      <p:ext uri="{BB962C8B-B14F-4D97-AF65-F5344CB8AC3E}">
        <p14:creationId xmlns:p14="http://schemas.microsoft.com/office/powerpoint/2010/main" val="331957100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2891</TotalTime>
  <Words>1140</Words>
  <Application>Microsoft Office PowerPoint</Application>
  <PresentationFormat>Widescreen</PresentationFormat>
  <Paragraphs>237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Schoolbook</vt:lpstr>
      <vt:lpstr>euclid_circular_a</vt:lpstr>
      <vt:lpstr>Wingdings 2</vt:lpstr>
      <vt:lpstr>View</vt:lpstr>
      <vt:lpstr>Inheritance  and Composition</vt:lpstr>
      <vt:lpstr>Introduction to Inheritance</vt:lpstr>
      <vt:lpstr>Introduction to Inheritance</vt:lpstr>
      <vt:lpstr>Introduction to Inheritance (cont’d.)</vt:lpstr>
      <vt:lpstr>Inheritance and the “Is a” Relationship</vt:lpstr>
      <vt:lpstr>Inheritance and the “Is a” Relationship (cont’d.)</vt:lpstr>
      <vt:lpstr>Inheritance and the “Is a” Relationship (cont’d.)</vt:lpstr>
      <vt:lpstr>Hierarchical Inheritance</vt:lpstr>
      <vt:lpstr>Hierarchical Inheritance</vt:lpstr>
      <vt:lpstr>Inheritance and the “Is a” Relationship (cont’d.)</vt:lpstr>
      <vt:lpstr>Inheritance in UML Diagrams</vt:lpstr>
      <vt:lpstr>Inheritance implementation</vt:lpstr>
      <vt:lpstr>Superclass (base class): (Parent class)</vt:lpstr>
      <vt:lpstr>Subclass (derived class): (Child class)</vt:lpstr>
      <vt:lpstr>Add Properties</vt:lpstr>
      <vt:lpstr>Add Properties</vt:lpstr>
      <vt:lpstr>Add Properties</vt:lpstr>
      <vt:lpstr>Use the super() Function</vt:lpstr>
      <vt:lpstr>Add Methods</vt:lpstr>
      <vt:lpstr>Add Methods</vt:lpstr>
      <vt:lpstr>Exercise</vt:lpstr>
      <vt:lpstr>Inheritance</vt:lpstr>
      <vt:lpstr>Python multiple inheritance</vt:lpstr>
      <vt:lpstr>multiple inheritance</vt:lpstr>
      <vt:lpstr>example</vt:lpstr>
      <vt:lpstr>PowerPoint Presentation</vt:lpstr>
      <vt:lpstr>The Diamond Problem</vt:lpstr>
      <vt:lpstr>In case of complicated inheritance tree: avoid using super() and call constructors explicitly</vt:lpstr>
      <vt:lpstr>Python Multilevel Inheritance</vt:lpstr>
      <vt:lpstr>Multilevel Inheritance</vt:lpstr>
      <vt:lpstr>example</vt:lpstr>
      <vt:lpstr>Introduction to Composition</vt:lpstr>
      <vt:lpstr>What’s Composition?</vt:lpstr>
      <vt:lpstr>Example</vt:lpstr>
      <vt:lpstr>Example 2</vt:lpstr>
      <vt:lpstr>Example 2</vt:lpstr>
      <vt:lpstr>EXTRA example </vt:lpstr>
      <vt:lpstr>EXTRA example 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CT1211 programming 2</dc:title>
  <dc:creator>Nouf Almunyif</dc:creator>
  <cp:lastModifiedBy>ashwag abdullah</cp:lastModifiedBy>
  <cp:revision>81</cp:revision>
  <dcterms:created xsi:type="dcterms:W3CDTF">2021-01-18T18:59:43Z</dcterms:created>
  <dcterms:modified xsi:type="dcterms:W3CDTF">2022-04-04T23:42:37Z</dcterms:modified>
</cp:coreProperties>
</file>