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5E9DCD-07CB-4DAA-A8EB-D1487EE41C76}" type="doc">
      <dgm:prSet loTypeId="urn:microsoft.com/office/officeart/2005/8/layout/process1" loCatId="process" qsTypeId="urn:microsoft.com/office/officeart/2005/8/quickstyle/simple3" qsCatId="simple" csTypeId="urn:microsoft.com/office/officeart/2005/8/colors/colorful3" csCatId="colorful" phldr="1"/>
      <dgm:spPr/>
    </dgm:pt>
    <dgm:pt modelId="{A1828EC0-4CD2-4EB6-AA16-4DB2A5F9348C}">
      <dgm:prSet phldrT="[Text]"/>
      <dgm:spPr/>
      <dgm:t>
        <a:bodyPr/>
        <a:lstStyle/>
        <a:p>
          <a:r>
            <a:rPr lang="en-US" dirty="0" smtClean="0"/>
            <a:t>Explain project phase</a:t>
          </a:r>
          <a:endParaRPr lang="en-US" dirty="0"/>
        </a:p>
      </dgm:t>
    </dgm:pt>
    <dgm:pt modelId="{1077DFF2-C2D0-4882-9300-C690BB81B44C}" type="parTrans" cxnId="{22850E67-2EBA-4DBA-9A52-21C5F50FF262}">
      <dgm:prSet/>
      <dgm:spPr/>
      <dgm:t>
        <a:bodyPr/>
        <a:lstStyle/>
        <a:p>
          <a:endParaRPr lang="en-US"/>
        </a:p>
      </dgm:t>
    </dgm:pt>
    <dgm:pt modelId="{C212B1DB-D86B-42BC-B77F-B439E2EB56D5}" type="sibTrans" cxnId="{22850E67-2EBA-4DBA-9A52-21C5F50FF262}">
      <dgm:prSet/>
      <dgm:spPr/>
      <dgm:t>
        <a:bodyPr/>
        <a:lstStyle/>
        <a:p>
          <a:endParaRPr lang="en-US"/>
        </a:p>
      </dgm:t>
    </dgm:pt>
    <dgm:pt modelId="{ADA3725C-8709-47BE-B8E6-C1708A59B820}">
      <dgm:prSet phldrT="[Text]"/>
      <dgm:spPr/>
      <dgm:t>
        <a:bodyPr/>
        <a:lstStyle/>
        <a:p>
          <a:r>
            <a:rPr lang="en-US" dirty="0" smtClean="0"/>
            <a:t>Phase discussion and problems’ solutions</a:t>
          </a:r>
          <a:endParaRPr lang="en-US" dirty="0"/>
        </a:p>
      </dgm:t>
    </dgm:pt>
    <dgm:pt modelId="{AAD431B2-4BB3-4063-9A11-7B41533482A3}" type="parTrans" cxnId="{06E4E2D9-22A9-4DB0-9C93-2A33AFF6C8FB}">
      <dgm:prSet/>
      <dgm:spPr/>
      <dgm:t>
        <a:bodyPr/>
        <a:lstStyle/>
        <a:p>
          <a:endParaRPr lang="en-US"/>
        </a:p>
      </dgm:t>
    </dgm:pt>
    <dgm:pt modelId="{95548F5A-F933-4490-A120-40FB8C2A8C2D}" type="sibTrans" cxnId="{06E4E2D9-22A9-4DB0-9C93-2A33AFF6C8FB}">
      <dgm:prSet/>
      <dgm:spPr/>
      <dgm:t>
        <a:bodyPr/>
        <a:lstStyle/>
        <a:p>
          <a:endParaRPr lang="en-US"/>
        </a:p>
      </dgm:t>
    </dgm:pt>
    <dgm:pt modelId="{EBFE7921-C25E-4FAB-AC84-D3C91930A033}">
      <dgm:prSet phldrT="[Text]"/>
      <dgm:spPr/>
      <dgm:t>
        <a:bodyPr/>
        <a:lstStyle/>
        <a:p>
          <a:r>
            <a:rPr lang="en-US" dirty="0" smtClean="0"/>
            <a:t>Phase Presentation</a:t>
          </a:r>
          <a:endParaRPr lang="en-US" dirty="0"/>
        </a:p>
      </dgm:t>
    </dgm:pt>
    <dgm:pt modelId="{DC18DF15-AE3F-4079-85AB-003E01D2A2D4}" type="parTrans" cxnId="{5CA78C2C-D24B-40CB-ABF6-401C57D8114C}">
      <dgm:prSet/>
      <dgm:spPr/>
      <dgm:t>
        <a:bodyPr/>
        <a:lstStyle/>
        <a:p>
          <a:endParaRPr lang="en-US"/>
        </a:p>
      </dgm:t>
    </dgm:pt>
    <dgm:pt modelId="{EA0F64BE-11D2-4E7C-9269-50D1025D87CD}" type="sibTrans" cxnId="{5CA78C2C-D24B-40CB-ABF6-401C57D8114C}">
      <dgm:prSet/>
      <dgm:spPr/>
      <dgm:t>
        <a:bodyPr/>
        <a:lstStyle/>
        <a:p>
          <a:endParaRPr lang="en-US"/>
        </a:p>
      </dgm:t>
    </dgm:pt>
    <dgm:pt modelId="{EE6F58DD-AD27-4C24-8E4D-F0A1B0F41A66}" type="pres">
      <dgm:prSet presAssocID="{3E5E9DCD-07CB-4DAA-A8EB-D1487EE41C76}" presName="Name0" presStyleCnt="0">
        <dgm:presLayoutVars>
          <dgm:dir/>
          <dgm:resizeHandles val="exact"/>
        </dgm:presLayoutVars>
      </dgm:prSet>
      <dgm:spPr/>
    </dgm:pt>
    <dgm:pt modelId="{1651FB40-9B53-436B-972B-0DEE2E104494}" type="pres">
      <dgm:prSet presAssocID="{A1828EC0-4CD2-4EB6-AA16-4DB2A5F9348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26C9F-0B83-4B71-8F47-0F1949565E7E}" type="pres">
      <dgm:prSet presAssocID="{C212B1DB-D86B-42BC-B77F-B439E2EB56D5}" presName="sibTrans" presStyleLbl="sibTrans2D1" presStyleIdx="0" presStyleCnt="2"/>
      <dgm:spPr/>
      <dgm:t>
        <a:bodyPr/>
        <a:lstStyle/>
        <a:p>
          <a:endParaRPr lang="en-US"/>
        </a:p>
      </dgm:t>
    </dgm:pt>
    <dgm:pt modelId="{37CFB942-4693-4E98-A02D-F5D09D555D11}" type="pres">
      <dgm:prSet presAssocID="{C212B1DB-D86B-42BC-B77F-B439E2EB56D5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FA617F9-8BD6-4F30-84D3-23549DB5304C}" type="pres">
      <dgm:prSet presAssocID="{ADA3725C-8709-47BE-B8E6-C1708A59B820}" presName="node" presStyleLbl="node1" presStyleIdx="1" presStyleCnt="3" custLinFactNeighborX="10143" custLinFactNeighborY="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8C63A-AE1A-44DB-82C5-F426D00607E3}" type="pres">
      <dgm:prSet presAssocID="{95548F5A-F933-4490-A120-40FB8C2A8C2D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21D8865-24C6-4E14-9B96-75A05F4E01D9}" type="pres">
      <dgm:prSet presAssocID="{95548F5A-F933-4490-A120-40FB8C2A8C2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EAED6B8-530F-4455-97B7-70C2031B0D2E}" type="pres">
      <dgm:prSet presAssocID="{EBFE7921-C25E-4FAB-AC84-D3C91930A03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FAED74-A080-9A4B-B9C0-5DE74A7FB4C9}" type="presOf" srcId="{3E5E9DCD-07CB-4DAA-A8EB-D1487EE41C76}" destId="{EE6F58DD-AD27-4C24-8E4D-F0A1B0F41A66}" srcOrd="0" destOrd="0" presId="urn:microsoft.com/office/officeart/2005/8/layout/process1"/>
    <dgm:cxn modelId="{ED89A9BE-159A-C34A-A3E6-205D25C594B3}" type="presOf" srcId="{95548F5A-F933-4490-A120-40FB8C2A8C2D}" destId="{DFA8C63A-AE1A-44DB-82C5-F426D00607E3}" srcOrd="0" destOrd="0" presId="urn:microsoft.com/office/officeart/2005/8/layout/process1"/>
    <dgm:cxn modelId="{78BE2678-DFE4-3447-BFFE-B83E2ADB9FD1}" type="presOf" srcId="{95548F5A-F933-4490-A120-40FB8C2A8C2D}" destId="{221D8865-24C6-4E14-9B96-75A05F4E01D9}" srcOrd="1" destOrd="0" presId="urn:microsoft.com/office/officeart/2005/8/layout/process1"/>
    <dgm:cxn modelId="{A9674CCF-1F67-E44E-9CC2-3D0052871459}" type="presOf" srcId="{ADA3725C-8709-47BE-B8E6-C1708A59B820}" destId="{0FA617F9-8BD6-4F30-84D3-23549DB5304C}" srcOrd="0" destOrd="0" presId="urn:microsoft.com/office/officeart/2005/8/layout/process1"/>
    <dgm:cxn modelId="{8B6A7600-FAF1-824D-9D52-819EFAF92E51}" type="presOf" srcId="{C212B1DB-D86B-42BC-B77F-B439E2EB56D5}" destId="{CD526C9F-0B83-4B71-8F47-0F1949565E7E}" srcOrd="0" destOrd="0" presId="urn:microsoft.com/office/officeart/2005/8/layout/process1"/>
    <dgm:cxn modelId="{5BA16991-49DE-7C48-9278-1DE204F53B5A}" type="presOf" srcId="{A1828EC0-4CD2-4EB6-AA16-4DB2A5F9348C}" destId="{1651FB40-9B53-436B-972B-0DEE2E104494}" srcOrd="0" destOrd="0" presId="urn:microsoft.com/office/officeart/2005/8/layout/process1"/>
    <dgm:cxn modelId="{BF7EC394-E2F2-F241-AF07-188460D30602}" type="presOf" srcId="{C212B1DB-D86B-42BC-B77F-B439E2EB56D5}" destId="{37CFB942-4693-4E98-A02D-F5D09D555D11}" srcOrd="1" destOrd="0" presId="urn:microsoft.com/office/officeart/2005/8/layout/process1"/>
    <dgm:cxn modelId="{D36D9547-5669-DC47-96E2-3CBEBA158A66}" type="presOf" srcId="{EBFE7921-C25E-4FAB-AC84-D3C91930A033}" destId="{7EAED6B8-530F-4455-97B7-70C2031B0D2E}" srcOrd="0" destOrd="0" presId="urn:microsoft.com/office/officeart/2005/8/layout/process1"/>
    <dgm:cxn modelId="{06E4E2D9-22A9-4DB0-9C93-2A33AFF6C8FB}" srcId="{3E5E9DCD-07CB-4DAA-A8EB-D1487EE41C76}" destId="{ADA3725C-8709-47BE-B8E6-C1708A59B820}" srcOrd="1" destOrd="0" parTransId="{AAD431B2-4BB3-4063-9A11-7B41533482A3}" sibTransId="{95548F5A-F933-4490-A120-40FB8C2A8C2D}"/>
    <dgm:cxn modelId="{22850E67-2EBA-4DBA-9A52-21C5F50FF262}" srcId="{3E5E9DCD-07CB-4DAA-A8EB-D1487EE41C76}" destId="{A1828EC0-4CD2-4EB6-AA16-4DB2A5F9348C}" srcOrd="0" destOrd="0" parTransId="{1077DFF2-C2D0-4882-9300-C690BB81B44C}" sibTransId="{C212B1DB-D86B-42BC-B77F-B439E2EB56D5}"/>
    <dgm:cxn modelId="{5CA78C2C-D24B-40CB-ABF6-401C57D8114C}" srcId="{3E5E9DCD-07CB-4DAA-A8EB-D1487EE41C76}" destId="{EBFE7921-C25E-4FAB-AC84-D3C91930A033}" srcOrd="2" destOrd="0" parTransId="{DC18DF15-AE3F-4079-85AB-003E01D2A2D4}" sibTransId="{EA0F64BE-11D2-4E7C-9269-50D1025D87CD}"/>
    <dgm:cxn modelId="{FDBE53D8-D802-624C-A19A-8E79F9C25B77}" type="presParOf" srcId="{EE6F58DD-AD27-4C24-8E4D-F0A1B0F41A66}" destId="{1651FB40-9B53-436B-972B-0DEE2E104494}" srcOrd="0" destOrd="0" presId="urn:microsoft.com/office/officeart/2005/8/layout/process1"/>
    <dgm:cxn modelId="{F29C8776-029F-2946-9B9E-CF8226319D89}" type="presParOf" srcId="{EE6F58DD-AD27-4C24-8E4D-F0A1B0F41A66}" destId="{CD526C9F-0B83-4B71-8F47-0F1949565E7E}" srcOrd="1" destOrd="0" presId="urn:microsoft.com/office/officeart/2005/8/layout/process1"/>
    <dgm:cxn modelId="{4D30B1F6-4154-EC49-B665-D6C5315FE196}" type="presParOf" srcId="{CD526C9F-0B83-4B71-8F47-0F1949565E7E}" destId="{37CFB942-4693-4E98-A02D-F5D09D555D11}" srcOrd="0" destOrd="0" presId="urn:microsoft.com/office/officeart/2005/8/layout/process1"/>
    <dgm:cxn modelId="{7B7873D8-6772-5B48-8C9D-14362E3B8663}" type="presParOf" srcId="{EE6F58DD-AD27-4C24-8E4D-F0A1B0F41A66}" destId="{0FA617F9-8BD6-4F30-84D3-23549DB5304C}" srcOrd="2" destOrd="0" presId="urn:microsoft.com/office/officeart/2005/8/layout/process1"/>
    <dgm:cxn modelId="{389B7142-1EA6-7F4B-9751-40AB0A2029F0}" type="presParOf" srcId="{EE6F58DD-AD27-4C24-8E4D-F0A1B0F41A66}" destId="{DFA8C63A-AE1A-44DB-82C5-F426D00607E3}" srcOrd="3" destOrd="0" presId="urn:microsoft.com/office/officeart/2005/8/layout/process1"/>
    <dgm:cxn modelId="{75AEB751-B892-F749-9F49-091460D86634}" type="presParOf" srcId="{DFA8C63A-AE1A-44DB-82C5-F426D00607E3}" destId="{221D8865-24C6-4E14-9B96-75A05F4E01D9}" srcOrd="0" destOrd="0" presId="urn:microsoft.com/office/officeart/2005/8/layout/process1"/>
    <dgm:cxn modelId="{18144903-77B6-784A-933B-2A57B8936D63}" type="presParOf" srcId="{EE6F58DD-AD27-4C24-8E4D-F0A1B0F41A66}" destId="{7EAED6B8-530F-4455-97B7-70C2031B0D2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51FB40-9B53-436B-972B-0DEE2E104494}">
      <dsp:nvSpPr>
        <dsp:cNvPr id="0" name=""/>
        <dsp:cNvSpPr/>
      </dsp:nvSpPr>
      <dsp:spPr>
        <a:xfrm>
          <a:off x="6153" y="448399"/>
          <a:ext cx="1839109" cy="11034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Explain project phase</a:t>
          </a:r>
          <a:endParaRPr lang="en-US" sz="1900" kern="1200" dirty="0"/>
        </a:p>
      </dsp:txBody>
      <dsp:txXfrm>
        <a:off x="38472" y="480718"/>
        <a:ext cx="1774471" cy="1038827"/>
      </dsp:txXfrm>
    </dsp:sp>
    <dsp:sp modelId="{CD526C9F-0B83-4B71-8F47-0F1949565E7E}">
      <dsp:nvSpPr>
        <dsp:cNvPr id="0" name=""/>
        <dsp:cNvSpPr/>
      </dsp:nvSpPr>
      <dsp:spPr>
        <a:xfrm rot="11111">
          <a:off x="2047827" y="776403"/>
          <a:ext cx="429440" cy="4560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047827" y="867415"/>
        <a:ext cx="300608" cy="273659"/>
      </dsp:txXfrm>
    </dsp:sp>
    <dsp:sp modelId="{0FA617F9-8BD6-4F30-84D3-23549DB5304C}">
      <dsp:nvSpPr>
        <dsp:cNvPr id="0" name=""/>
        <dsp:cNvSpPr/>
      </dsp:nvSpPr>
      <dsp:spPr>
        <a:xfrm>
          <a:off x="2655523" y="456961"/>
          <a:ext cx="1839109" cy="11034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497000"/>
                <a:satOff val="-3971"/>
                <a:lumOff val="1471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5497000"/>
                <a:satOff val="-3971"/>
                <a:lumOff val="1471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Phase discussion and problems’ solutions</a:t>
          </a:r>
          <a:endParaRPr lang="en-US" sz="1900" kern="1200" dirty="0"/>
        </a:p>
      </dsp:txBody>
      <dsp:txXfrm>
        <a:off x="2687842" y="489280"/>
        <a:ext cx="1774471" cy="1038827"/>
      </dsp:txXfrm>
    </dsp:sp>
    <dsp:sp modelId="{DFA8C63A-AE1A-44DB-82C5-F426D00607E3}">
      <dsp:nvSpPr>
        <dsp:cNvPr id="0" name=""/>
        <dsp:cNvSpPr/>
      </dsp:nvSpPr>
      <dsp:spPr>
        <a:xfrm rot="21588226">
          <a:off x="4659889" y="776329"/>
          <a:ext cx="350346" cy="4560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0993999"/>
                <a:satOff val="-7943"/>
                <a:lumOff val="2941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10993999"/>
                <a:satOff val="-7943"/>
                <a:lumOff val="2941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659889" y="867729"/>
        <a:ext cx="245242" cy="273659"/>
      </dsp:txXfrm>
    </dsp:sp>
    <dsp:sp modelId="{7EAED6B8-530F-4455-97B7-70C2031B0D2E}">
      <dsp:nvSpPr>
        <dsp:cNvPr id="0" name=""/>
        <dsp:cNvSpPr/>
      </dsp:nvSpPr>
      <dsp:spPr>
        <a:xfrm>
          <a:off x="5155660" y="448399"/>
          <a:ext cx="1839109" cy="11034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0993999"/>
                <a:satOff val="-7943"/>
                <a:lumOff val="2941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3">
                <a:hueOff val="10993999"/>
                <a:satOff val="-7943"/>
                <a:lumOff val="2941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Phase Presentation</a:t>
          </a:r>
          <a:endParaRPr lang="en-US" sz="1900" kern="1200" dirty="0"/>
        </a:p>
      </dsp:txBody>
      <dsp:txXfrm>
        <a:off x="5187979" y="480718"/>
        <a:ext cx="1774471" cy="1038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039C9-6B18-AD49-892F-31759C45B354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63119-A577-A740-B54A-3D4562904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785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B7C3E-CED0-CB46-8A90-BBDC15F15D94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DE249-666A-534D-AC0D-F8AA18EF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808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>
              <a:cs typeface="Arial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AC477D-00EE-429E-8409-1B11289C8F76}" type="slidenum">
              <a:rPr lang="x-none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Latifa AlAbdlkarim                King Saud University             October,2009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>
              <a:cs typeface="Arial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E29C89-A74B-4B1E-9727-4A38EEF7ECA4}" type="slidenum">
              <a:rPr lang="x-none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Latifa AlAbdlkarim                King Saud University             October,2009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Latifa AlAbdlkarim                King Saud University             October,2009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Latifa AlAbdlkarim                King Saud University             October,2009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Latifa AlAbdlkarim                King Saud University             October,2009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Latifa AlAbdlkarim                King Saud University             October,2009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9828B-AB63-4429-8B1C-A139657FA54F}" type="slidenum">
              <a:rPr lang="x-none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Latifa AlAbdlkarim                King Saud University             October,2009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7BB42-95B9-E34E-B125-F80A98361EEB}" type="datetime1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114ED-F8A6-E842-B3E6-1864912E5178}" type="datetime1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2BC7F-A524-7B40-B533-B57EE3F31965}" type="datetime1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2CD3-CE94-9240-B150-5677D4FBFC57}" type="datetime1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7BCE7-504B-D041-833D-B3DC27268F83}" type="datetime1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CECB-2762-524C-A9A9-C4DCE5C599C1}" type="datetime1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405FA-74BF-4449-BE14-D5EEEC7DDFA6}" type="datetime1">
              <a:rPr lang="en-US" smtClean="0"/>
              <a:t>9/26/2013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4C94-FE79-7747-9410-33AA6F1CD8EE}" type="datetime1">
              <a:rPr lang="en-US" smtClean="0"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420AD-8C1E-2F4B-B6E8-92BD08AEEC1B}" type="datetime1">
              <a:rPr lang="en-US" smtClean="0"/>
              <a:t>9/26/2013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2A4BA-1A39-1F46-8A55-5ECE986F4F95}" type="datetime1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C11B-9F3C-1F45-853C-09CC56C53D4F}" type="datetime1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D605C1F-3975-C54B-9FB5-12B1C8F2180E}" type="datetime1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Reference: Lectures prepared by Lec. Latifa AlAbdlkarim , King Saud University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iffy.com/go/html5/launch?app=1b5094b0-6042-11e2-bcfd-0800200c9a6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295466"/>
            <a:ext cx="6858000" cy="990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sz="4000" dirty="0" smtClean="0"/>
              <a:t>Project1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999400"/>
            <a:ext cx="6672121" cy="1438265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sz="6600" dirty="0"/>
              <a:t>Welcome to </a:t>
            </a:r>
            <a:r>
              <a:rPr lang="en-US" sz="6600" dirty="0" smtClean="0"/>
              <a:t>CT1315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3920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845" y="267558"/>
            <a:ext cx="6781800" cy="1600200"/>
          </a:xfrm>
        </p:spPr>
        <p:txBody>
          <a:bodyPr/>
          <a:lstStyle/>
          <a:p>
            <a:r>
              <a:rPr lang="en-US" dirty="0" smtClean="0"/>
              <a:t>Time Line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253686"/>
              </p:ext>
            </p:extLst>
          </p:nvPr>
        </p:nvGraphicFramePr>
        <p:xfrm>
          <a:off x="635031" y="1867757"/>
          <a:ext cx="6573614" cy="4180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807"/>
                <a:gridCol w="3286807"/>
              </a:tblGrid>
              <a:tr h="48466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Phase</a:t>
                      </a:r>
                      <a:r>
                        <a:rPr lang="en-US" sz="2000" baseline="0" dirty="0" smtClean="0"/>
                        <a:t> #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Due Date </a:t>
                      </a:r>
                      <a:endParaRPr lang="en-US" sz="2000" dirty="0"/>
                    </a:p>
                  </a:txBody>
                  <a:tcPr/>
                </a:tc>
              </a:tr>
              <a:tr h="83654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Phase#1</a:t>
                      </a:r>
                      <a:r>
                        <a:rPr lang="en-US" sz="2000" baseline="0" dirty="0" smtClean="0"/>
                        <a:t>: </a:t>
                      </a:r>
                      <a:r>
                        <a:rPr lang="en-US" sz="2000" dirty="0" smtClean="0"/>
                        <a:t>Proposal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Draft: </a:t>
                      </a:r>
                      <a:r>
                        <a:rPr lang="en-US" sz="2000" dirty="0" smtClean="0"/>
                        <a:t>3 </a:t>
                      </a:r>
                      <a:r>
                        <a:rPr lang="en-US" sz="2000" dirty="0" smtClean="0"/>
                        <a:t>Oct </a:t>
                      </a:r>
                    </a:p>
                    <a:p>
                      <a:r>
                        <a:rPr lang="en-US" sz="2000" dirty="0" smtClean="0"/>
                        <a:t>Final</a:t>
                      </a:r>
                      <a:r>
                        <a:rPr lang="en-US" sz="2000" baseline="0" dirty="0" smtClean="0"/>
                        <a:t> : </a:t>
                      </a:r>
                      <a:r>
                        <a:rPr lang="en-US" sz="2000" baseline="0" dirty="0" smtClean="0"/>
                        <a:t>9 </a:t>
                      </a:r>
                      <a:r>
                        <a:rPr lang="en-US" sz="2000" baseline="0" dirty="0" smtClean="0"/>
                        <a:t>Oct </a:t>
                      </a:r>
                      <a:endParaRPr lang="en-US" sz="2000" dirty="0"/>
                    </a:p>
                  </a:txBody>
                  <a:tcPr/>
                </a:tc>
              </a:tr>
              <a:tr h="83654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Phase#2: SRS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Draft: </a:t>
                      </a:r>
                      <a:r>
                        <a:rPr lang="en-US" sz="2000" dirty="0" smtClean="0"/>
                        <a:t>24 Oct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Final: </a:t>
                      </a:r>
                      <a:r>
                        <a:rPr lang="en-US" sz="2000" dirty="0" smtClean="0"/>
                        <a:t>31Oct</a:t>
                      </a:r>
                      <a:endParaRPr lang="en-US" sz="2000" dirty="0"/>
                    </a:p>
                  </a:txBody>
                  <a:tcPr/>
                </a:tc>
              </a:tr>
              <a:tr h="83654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Phase#3:</a:t>
                      </a:r>
                      <a:r>
                        <a:rPr lang="en-US" sz="2000" baseline="0" dirty="0" smtClean="0"/>
                        <a:t> Interface </a:t>
                      </a:r>
                      <a:r>
                        <a:rPr lang="en-US" sz="2000" baseline="0" dirty="0" smtClean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 21 </a:t>
                      </a:r>
                      <a:r>
                        <a:rPr lang="en-US" sz="2000" baseline="0" dirty="0" smtClean="0"/>
                        <a:t>Nov </a:t>
                      </a:r>
                      <a:endParaRPr lang="en-US" sz="2000" baseline="0" dirty="0" smtClean="0"/>
                    </a:p>
                  </a:txBody>
                  <a:tcPr/>
                </a:tc>
              </a:tr>
              <a:tr h="48466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Phase#4: </a:t>
                      </a:r>
                      <a:r>
                        <a:rPr lang="en-US" sz="2000" baseline="0" dirty="0" smtClean="0"/>
                        <a:t>System analysis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Draft: 28 Nov</a:t>
                      </a:r>
                    </a:p>
                    <a:p>
                      <a:r>
                        <a:rPr lang="en-US" sz="2000" dirty="0" smtClean="0"/>
                        <a:t>Final: 5 Dec</a:t>
                      </a:r>
                      <a:endParaRPr lang="en-US" sz="2000" dirty="0"/>
                    </a:p>
                  </a:txBody>
                  <a:tcPr/>
                </a:tc>
              </a:tr>
              <a:tr h="48466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Final</a:t>
                      </a:r>
                      <a:r>
                        <a:rPr lang="en-US" sz="2000" baseline="0" dirty="0" smtClean="0"/>
                        <a:t> Documentation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 </a:t>
                      </a:r>
                      <a:r>
                        <a:rPr lang="en-US" sz="2000" dirty="0" smtClean="0"/>
                        <a:t>Dec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1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1999" y="507999"/>
            <a:ext cx="8088923" cy="1189892"/>
          </a:xfrm>
        </p:spPr>
        <p:txBody>
          <a:bodyPr>
            <a:normAutofit/>
          </a:bodyPr>
          <a:lstStyle/>
          <a:p>
            <a:r>
              <a:rPr lang="x-none" dirty="0" smtClean="0"/>
              <a:t> </a:t>
            </a:r>
            <a:r>
              <a:rPr lang="en-US" dirty="0" smtClean="0"/>
              <a:t>Main Contents of Proposal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2346567"/>
            <a:ext cx="7543800" cy="3612663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Introduction</a:t>
            </a:r>
            <a:r>
              <a:rPr lang="x-none" dirty="0" smtClean="0"/>
              <a:t>	</a:t>
            </a:r>
            <a:endParaRPr lang="en-US" dirty="0" smtClean="0"/>
          </a:p>
          <a:p>
            <a:pPr algn="l" rtl="0"/>
            <a:r>
              <a:rPr lang="en-US" dirty="0" smtClean="0"/>
              <a:t>The problem</a:t>
            </a:r>
          </a:p>
          <a:p>
            <a:pPr algn="l" rtl="0"/>
            <a:r>
              <a:rPr lang="en-US" dirty="0" smtClean="0"/>
              <a:t>The Solution</a:t>
            </a:r>
          </a:p>
          <a:p>
            <a:pPr algn="l" rtl="0"/>
            <a:r>
              <a:rPr lang="en-US" dirty="0" smtClean="0"/>
              <a:t>Project Goals and Objectives</a:t>
            </a:r>
          </a:p>
          <a:p>
            <a:pPr lvl="1" algn="l" rtl="0"/>
            <a:r>
              <a:rPr lang="en-US" dirty="0" smtClean="0"/>
              <a:t>Goal</a:t>
            </a:r>
          </a:p>
          <a:p>
            <a:pPr lvl="1" algn="l" rtl="0"/>
            <a:r>
              <a:rPr lang="en-US" dirty="0" smtClean="0"/>
              <a:t>objectives</a:t>
            </a:r>
          </a:p>
          <a:p>
            <a:pPr algn="l" rtl="0"/>
            <a:r>
              <a:rPr lang="en-US" dirty="0" smtClean="0"/>
              <a:t>Project scope</a:t>
            </a:r>
          </a:p>
          <a:p>
            <a:pPr algn="l" rtl="0"/>
            <a:r>
              <a:rPr lang="en-US" dirty="0" smtClean="0"/>
              <a:t>Hardware and Software</a:t>
            </a:r>
          </a:p>
          <a:p>
            <a:pPr lvl="1" algn="l" rtl="0"/>
            <a:r>
              <a:rPr lang="en-US" dirty="0" smtClean="0"/>
              <a:t>Software Tools</a:t>
            </a:r>
          </a:p>
          <a:p>
            <a:pPr lvl="1" algn="l" rtl="0"/>
            <a:r>
              <a:rPr lang="en-US" dirty="0" smtClean="0"/>
              <a:t>Hardware Tools</a:t>
            </a:r>
          </a:p>
          <a:p>
            <a:pPr marL="0" indent="0"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x-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7543801" cy="365125"/>
          </a:xfrm>
        </p:spPr>
        <p:txBody>
          <a:bodyPr/>
          <a:lstStyle/>
          <a:p>
            <a:r>
              <a:rPr lang="en-US" dirty="0" smtClean="0"/>
              <a:t>Reference</a:t>
            </a:r>
            <a:r>
              <a:rPr lang="en-US" dirty="0"/>
              <a:t>: Documents of SE Tutorial Prepared by </a:t>
            </a:r>
            <a:r>
              <a:rPr lang="en-US" dirty="0" err="1"/>
              <a:t>Dr.Maha</a:t>
            </a:r>
            <a:r>
              <a:rPr lang="en-US" dirty="0"/>
              <a:t> Al-</a:t>
            </a:r>
            <a:r>
              <a:rPr lang="en-US" dirty="0" err="1"/>
              <a:t>Yahya</a:t>
            </a:r>
            <a:r>
              <a:rPr lang="en-US" dirty="0"/>
              <a:t>, King Saud University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9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625229"/>
            <a:ext cx="6781800" cy="957385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602152"/>
            <a:ext cx="7543800" cy="3886200"/>
          </a:xfrm>
        </p:spPr>
        <p:txBody>
          <a:bodyPr/>
          <a:lstStyle/>
          <a:p>
            <a:pPr algn="l" rtl="0"/>
            <a:r>
              <a:rPr lang="en-US" dirty="0" smtClean="0"/>
              <a:t>Provides </a:t>
            </a:r>
            <a:r>
              <a:rPr lang="en-US" dirty="0"/>
              <a:t>some background of the project . </a:t>
            </a:r>
            <a:endParaRPr lang="en-US" dirty="0" smtClean="0"/>
          </a:p>
          <a:p>
            <a:pPr algn="l" rtl="0"/>
            <a:r>
              <a:rPr lang="en-US" dirty="0" smtClean="0"/>
              <a:t>Helps the readers to understand the problem by writing it in clear manner.</a:t>
            </a:r>
          </a:p>
          <a:p>
            <a:pPr algn="l" rtl="0"/>
            <a:r>
              <a:rPr lang="en-US" dirty="0" smtClean="0"/>
              <a:t>At the end, mention your solution to that problem </a:t>
            </a:r>
            <a:r>
              <a:rPr lang="en-US" dirty="0"/>
              <a:t>explicitly </a:t>
            </a:r>
            <a:r>
              <a:rPr lang="en-US" dirty="0" smtClean="0"/>
              <a:t>or implicitly.  </a:t>
            </a:r>
          </a:p>
          <a:p>
            <a:pPr algn="l" rtl="0"/>
            <a:endParaRPr lang="en-US" dirty="0"/>
          </a:p>
          <a:p>
            <a:pPr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902676"/>
            <a:ext cx="6781800" cy="1287585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/>
              <a:t>The Problem</a:t>
            </a:r>
            <a:br>
              <a:rPr lang="en-US" b="1" cap="all" dirty="0" smtClean="0"/>
            </a:b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endParaRPr lang="en-US" i="1" dirty="0"/>
          </a:p>
          <a:p>
            <a:pPr algn="l" rtl="0"/>
            <a:r>
              <a:rPr lang="en-US" dirty="0"/>
              <a:t>The Problem is a</a:t>
            </a:r>
            <a:r>
              <a:rPr lang="en-US" i="1" dirty="0"/>
              <a:t> question, issue, or situation, which needs to be answered or resolved. </a:t>
            </a:r>
            <a:endParaRPr lang="en-US" i="1" dirty="0" smtClean="0"/>
          </a:p>
          <a:p>
            <a:pPr algn="l" rtl="0"/>
            <a:r>
              <a:rPr lang="en-US" i="1" dirty="0" smtClean="0"/>
              <a:t>Write the problem </a:t>
            </a:r>
            <a:r>
              <a:rPr lang="en-US" b="1" i="1" dirty="0" smtClean="0"/>
              <a:t>in </a:t>
            </a:r>
            <a:r>
              <a:rPr lang="en-US" b="1" i="1" dirty="0"/>
              <a:t>specific </a:t>
            </a:r>
            <a:r>
              <a:rPr lang="en-US" b="1" i="1" dirty="0" smtClean="0"/>
              <a:t>terms.</a:t>
            </a:r>
          </a:p>
          <a:p>
            <a:pPr algn="l" rtl="0"/>
            <a:r>
              <a:rPr lang="en-US" dirty="0" smtClean="0"/>
              <a:t>If there is a contract between you and the client you will include it in appendix part and refer to it.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8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1999" y="527537"/>
            <a:ext cx="8186615" cy="1033585"/>
          </a:xfrm>
        </p:spPr>
        <p:txBody>
          <a:bodyPr>
            <a:normAutofit fontScale="90000"/>
          </a:bodyPr>
          <a:lstStyle/>
          <a:p>
            <a:r>
              <a:rPr lang="en-US" b="1" cap="all" dirty="0"/>
              <a:t>Project Goals and </a:t>
            </a:r>
            <a:r>
              <a:rPr lang="en-US" b="1" cap="all" dirty="0" smtClean="0"/>
              <a:t>objectives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1999" y="1819031"/>
            <a:ext cx="7543800" cy="38862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Goals and objectives are statements that describe what the project will accomplish, or the business value the project will achieve.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Goals are high level statements that provide overall context for what the project is trying to achieve, and should align to business goals.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Objectives are lower level statements that describe the specific, tangible products and deliverables that the project will deliver. 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3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232877"/>
            <a:ext cx="7543800" cy="38862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objective should be written at a lower level, so that it can be evaluated at the conclusion of a project to see whether it was achieved or not. </a:t>
            </a:r>
          </a:p>
          <a:p>
            <a:pPr algn="l" rtl="0"/>
            <a:r>
              <a:rPr lang="en-US" dirty="0" smtClean="0"/>
              <a:t>Goal statements are designed to be vague. Objectives should not be vague.</a:t>
            </a:r>
          </a:p>
          <a:p>
            <a:pPr algn="l" rtl="0"/>
            <a:r>
              <a:rPr lang="en-US" dirty="0" smtClean="0"/>
              <a:t> A well-worded objective will be Specific, Measurable, Attainable/Achievable, Realistic and Time-bound</a:t>
            </a:r>
            <a:endParaRPr 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0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492309"/>
            <a:ext cx="8236556" cy="758952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/>
              <a:t>The Solution/ Approach</a:t>
            </a:r>
            <a:br>
              <a:rPr lang="en-US" b="1" cap="all" dirty="0" smtClean="0"/>
            </a:b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174261"/>
            <a:ext cx="7543800" cy="3886200"/>
          </a:xfrm>
        </p:spPr>
        <p:txBody>
          <a:bodyPr/>
          <a:lstStyle/>
          <a:p>
            <a:pPr algn="l" rtl="0"/>
            <a:r>
              <a:rPr lang="en-US" dirty="0" smtClean="0"/>
              <a:t>What is the solution proposed for the problem? </a:t>
            </a:r>
          </a:p>
          <a:p>
            <a:pPr algn="l" rtl="0"/>
            <a:r>
              <a:rPr lang="en-US" dirty="0" smtClean="0"/>
              <a:t>What steps are necessary to implement this solution?</a:t>
            </a:r>
          </a:p>
          <a:p>
            <a:pPr algn="l" rtl="0"/>
            <a:r>
              <a:rPr lang="en-US" dirty="0" smtClean="0"/>
              <a:t>Specify what technologies will be used, and why you think they are appropriate.</a:t>
            </a:r>
          </a:p>
          <a:p>
            <a:pPr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6983" y="1524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/>
              <a:t>Project Scope</a:t>
            </a:r>
            <a:br>
              <a:rPr lang="en-US" b="1" cap="all" dirty="0" smtClean="0"/>
            </a:b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252415"/>
            <a:ext cx="7543800" cy="38862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Project scope is the boundary of the project.</a:t>
            </a:r>
          </a:p>
          <a:p>
            <a:pPr algn="l" rtl="0"/>
            <a:r>
              <a:rPr lang="en-US" dirty="0" smtClean="0"/>
              <a:t>  It not only defines what you are doing, but it sets the boundaries on what the team will </a:t>
            </a:r>
            <a:r>
              <a:rPr lang="en-US" u="sng" dirty="0" smtClean="0"/>
              <a:t>no</a:t>
            </a:r>
            <a:r>
              <a:rPr lang="en-US" dirty="0" smtClean="0"/>
              <a:t>t be doing. </a:t>
            </a:r>
          </a:p>
          <a:p>
            <a:pPr algn="l" rtl="0"/>
            <a:r>
              <a:rPr lang="en-US" dirty="0" smtClean="0"/>
              <a:t> Scope answers How much is your project going to contain?</a:t>
            </a:r>
          </a:p>
          <a:p>
            <a:pPr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8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666262"/>
            <a:ext cx="8074152" cy="2371969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/>
              <a:t>Hardware and Software Tools</a:t>
            </a:r>
            <a:br>
              <a:rPr lang="en-US" b="1" cap="all" dirty="0" smtClean="0"/>
            </a:b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350107"/>
            <a:ext cx="7543800" cy="3886200"/>
          </a:xfrm>
        </p:spPr>
        <p:txBody>
          <a:bodyPr/>
          <a:lstStyle/>
          <a:p>
            <a:pPr algn="l" rtl="0"/>
            <a:r>
              <a:rPr lang="en-US" dirty="0" smtClean="0"/>
              <a:t>You should provide details of the hardware and software tools you will require for completing this project.</a:t>
            </a:r>
          </a:p>
          <a:p>
            <a:pPr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2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09206" y="443969"/>
            <a:ext cx="6781800" cy="16002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endParaRPr lang="en-US" sz="2100" dirty="0" smtClean="0"/>
          </a:p>
          <a:p>
            <a:pPr algn="l" rtl="0">
              <a:lnSpc>
                <a:spcPct val="80000"/>
              </a:lnSpc>
            </a:pPr>
            <a:endParaRPr lang="en-US" sz="2100" dirty="0"/>
          </a:p>
          <a:p>
            <a:pPr algn="l" rtl="0">
              <a:lnSpc>
                <a:spcPct val="80000"/>
              </a:lnSpc>
            </a:pPr>
            <a:endParaRPr lang="en-US" sz="2100" dirty="0" smtClean="0"/>
          </a:p>
          <a:p>
            <a:pPr algn="l" rtl="0">
              <a:lnSpc>
                <a:spcPct val="80000"/>
              </a:lnSpc>
            </a:pPr>
            <a:r>
              <a:rPr lang="en-US" sz="2100" dirty="0" smtClean="0"/>
              <a:t>Why?</a:t>
            </a:r>
          </a:p>
          <a:p>
            <a:pPr lvl="1" algn="l" rtl="0">
              <a:lnSpc>
                <a:spcPct val="80000"/>
              </a:lnSpc>
            </a:pPr>
            <a:r>
              <a:rPr lang="en-GB" sz="1600" dirty="0" smtClean="0"/>
              <a:t>Project Objectives.</a:t>
            </a:r>
          </a:p>
          <a:p>
            <a:pPr algn="l" rtl="0">
              <a:lnSpc>
                <a:spcPct val="80000"/>
              </a:lnSpc>
            </a:pPr>
            <a:r>
              <a:rPr lang="en-US" sz="2100" dirty="0" smtClean="0"/>
              <a:t>How?</a:t>
            </a:r>
          </a:p>
          <a:p>
            <a:pPr lvl="1" algn="l" rtl="0">
              <a:lnSpc>
                <a:spcPct val="80000"/>
              </a:lnSpc>
            </a:pPr>
            <a:r>
              <a:rPr lang="en-GB" sz="1600" dirty="0" smtClean="0"/>
              <a:t>Project work</a:t>
            </a:r>
            <a:endParaRPr lang="en-US" sz="1600" dirty="0" smtClean="0"/>
          </a:p>
          <a:p>
            <a:pPr algn="l" rtl="0">
              <a:lnSpc>
                <a:spcPct val="80000"/>
              </a:lnSpc>
            </a:pPr>
            <a:r>
              <a:rPr lang="en-US" sz="2100" dirty="0" smtClean="0"/>
              <a:t>Teams</a:t>
            </a:r>
          </a:p>
          <a:p>
            <a:pPr algn="l" rtl="0">
              <a:lnSpc>
                <a:spcPct val="80000"/>
              </a:lnSpc>
            </a:pPr>
            <a:r>
              <a:rPr lang="en-US" sz="2100" dirty="0" smtClean="0"/>
              <a:t>Phases</a:t>
            </a:r>
          </a:p>
          <a:p>
            <a:pPr algn="l" rtl="0"/>
            <a:endParaRPr lang="x-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Reference: Lectures prepared by Lec. Latifa AlAbdlkarim , King Saud University  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2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8825" y="244475"/>
            <a:ext cx="8385175" cy="1431925"/>
          </a:xfrm>
        </p:spPr>
        <p:txBody>
          <a:bodyPr anchor="b"/>
          <a:lstStyle/>
          <a:p>
            <a:r>
              <a:rPr lang="en-US" sz="3600" dirty="0" smtClean="0"/>
              <a:t>Project Objectives </a:t>
            </a:r>
            <a:endParaRPr lang="en-US" sz="36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36650" y="1905000"/>
            <a:ext cx="8007350" cy="4191000"/>
          </a:xfrm>
        </p:spPr>
        <p:txBody>
          <a:bodyPr/>
          <a:lstStyle/>
          <a:p>
            <a:pPr lvl="1">
              <a:lnSpc>
                <a:spcPct val="90000"/>
              </a:lnSpc>
              <a:buNone/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09600" y="1905000"/>
            <a:ext cx="8007350" cy="4191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indent="-384048" algn="l" rtl="0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/>
            </a:pPr>
            <a:r>
              <a:rPr lang="en-US" sz="3000" dirty="0" smtClean="0"/>
              <a:t>This project will cover all skills that taken in other courses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Prepare the students’ for next projects.</a:t>
            </a:r>
          </a:p>
          <a:p>
            <a:pPr marL="448056" indent="-384048" algn="l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3000" dirty="0" smtClean="0">
                <a:latin typeface="+mn-lt"/>
                <a:cs typeface="+mn-cs"/>
              </a:rPr>
              <a:t>Improve the students’ skills in project documentation. </a:t>
            </a:r>
          </a:p>
          <a:p>
            <a:pPr marL="448056" indent="-384048" algn="l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3000" dirty="0" smtClean="0">
                <a:latin typeface="+mn-lt"/>
                <a:cs typeface="+mn-cs"/>
              </a:rPr>
              <a:t>Enhance the teamwork objectives and skills  between the students.</a:t>
            </a:r>
          </a:p>
          <a:p>
            <a:pPr marL="448056" indent="-384048" algn="l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</a:pPr>
            <a:endParaRPr lang="en-US" sz="3000" dirty="0" smtClean="0">
              <a:latin typeface="+mn-lt"/>
              <a:cs typeface="+mn-cs"/>
            </a:endParaRPr>
          </a:p>
          <a:p>
            <a:pPr marL="448056" indent="-384048" algn="l" rtl="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</a:pPr>
            <a:endParaRPr lang="en-US" sz="3000" dirty="0" smtClean="0"/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7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357290" y="1714488"/>
            <a:ext cx="67866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dirty="0" smtClean="0">
                <a:latin typeface="Times New Roman" pitchFamily="18" charset="0"/>
              </a:rPr>
              <a:t>What?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4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pPr rtl="0"/>
            <a:r>
              <a:rPr lang="en-GB" sz="3600" dirty="0" smtClean="0"/>
              <a:t>Software Requirements 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0" y="1832475"/>
            <a:ext cx="7543800" cy="3886200"/>
          </a:xfrm>
        </p:spPr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MS Office Visio 2007.</a:t>
            </a:r>
          </a:p>
          <a:p>
            <a:r>
              <a:rPr lang="en-US" dirty="0">
                <a:hlinkClick r:id="rId3"/>
              </a:rPr>
              <a:t>https://www.gliffy.com/go/html5/launch?app=1b5094b0-6042-11e2-bcfd-</a:t>
            </a:r>
            <a:r>
              <a:rPr lang="en-US" dirty="0" smtClean="0">
                <a:hlinkClick r:id="rId3"/>
              </a:rPr>
              <a:t>0800200c9a66</a:t>
            </a:r>
            <a:endParaRPr lang="en-US" dirty="0" smtClean="0"/>
          </a:p>
          <a:p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2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357290" y="1714488"/>
            <a:ext cx="67866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600" dirty="0" smtClean="0">
                <a:latin typeface="Times New Roman" pitchFamily="18" charset="0"/>
              </a:rPr>
              <a:t>How?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0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34" y="0"/>
            <a:ext cx="8229600" cy="172560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Tutorial sessions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428728" y="4000504"/>
          <a:ext cx="7000924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6"/>
          <p:cNvGrpSpPr/>
          <p:nvPr/>
        </p:nvGrpSpPr>
        <p:grpSpPr>
          <a:xfrm>
            <a:off x="3786182" y="1714488"/>
            <a:ext cx="2071702" cy="857256"/>
            <a:chOff x="3051309" y="709315"/>
            <a:chExt cx="1088452" cy="653071"/>
          </a:xfrm>
          <a:solidFill>
            <a:srgbClr val="FFC000"/>
          </a:solidFill>
        </p:grpSpPr>
        <p:sp>
          <p:nvSpPr>
            <p:cNvPr id="8" name="Rounded Rectangle 7"/>
            <p:cNvSpPr/>
            <p:nvPr/>
          </p:nvSpPr>
          <p:spPr>
            <a:xfrm>
              <a:off x="3051309" y="709315"/>
              <a:ext cx="1088452" cy="65307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9001922"/>
                <a:satOff val="813"/>
                <a:lumOff val="-8631"/>
                <a:alphaOff val="0"/>
              </a:schemeClr>
            </a:fillRef>
            <a:effectRef idx="0">
              <a:schemeClr val="accent3">
                <a:hueOff val="9001922"/>
                <a:satOff val="813"/>
                <a:lumOff val="-863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3600" dirty="0" smtClean="0"/>
                <a:t>Session </a:t>
              </a:r>
              <a:endParaRPr lang="en-US" sz="3600" dirty="0"/>
            </a:p>
          </p:txBody>
        </p:sp>
        <p:sp>
          <p:nvSpPr>
            <p:cNvPr id="9" name="Rounded Rectangle 4"/>
            <p:cNvSpPr/>
            <p:nvPr/>
          </p:nvSpPr>
          <p:spPr>
            <a:xfrm>
              <a:off x="3070437" y="728443"/>
              <a:ext cx="1050196" cy="61481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500" kern="1200" dirty="0" smtClean="0">
                  <a:solidFill>
                    <a:schemeClr val="bg1"/>
                  </a:solidFill>
                </a:rPr>
                <a:t>Session</a:t>
              </a:r>
              <a:endParaRPr lang="en-US" sz="25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Bent-Up Arrow 22"/>
          <p:cNvSpPr/>
          <p:nvPr/>
        </p:nvSpPr>
        <p:spPr>
          <a:xfrm rot="10800000">
            <a:off x="3000364" y="2143116"/>
            <a:ext cx="642942" cy="57150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Bent-Up Arrow 24"/>
          <p:cNvSpPr/>
          <p:nvPr/>
        </p:nvSpPr>
        <p:spPr>
          <a:xfrm flipV="1">
            <a:off x="5929322" y="2071678"/>
            <a:ext cx="714380" cy="57150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5"/>
          <p:cNvGrpSpPr/>
          <p:nvPr/>
        </p:nvGrpSpPr>
        <p:grpSpPr>
          <a:xfrm>
            <a:off x="6000760" y="2786058"/>
            <a:ext cx="1571636" cy="928694"/>
            <a:chOff x="1527475" y="709315"/>
            <a:chExt cx="1088452" cy="653071"/>
          </a:xfrm>
        </p:grpSpPr>
        <p:sp>
          <p:nvSpPr>
            <p:cNvPr id="27" name="Rounded Rectangle 26"/>
            <p:cNvSpPr/>
            <p:nvPr/>
          </p:nvSpPr>
          <p:spPr>
            <a:xfrm>
              <a:off x="1527475" y="709315"/>
              <a:ext cx="1088452" cy="653071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500961"/>
                <a:satOff val="407"/>
                <a:lumOff val="-4315"/>
                <a:alphaOff val="0"/>
              </a:schemeClr>
            </a:fillRef>
            <a:effectRef idx="0">
              <a:schemeClr val="accent3">
                <a:hueOff val="4500961"/>
                <a:satOff val="407"/>
                <a:lumOff val="-431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General topics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4"/>
            <p:cNvSpPr/>
            <p:nvPr/>
          </p:nvSpPr>
          <p:spPr>
            <a:xfrm>
              <a:off x="1546603" y="728443"/>
              <a:ext cx="1050196" cy="6148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500" kern="1200"/>
            </a:p>
          </p:txBody>
        </p:sp>
      </p:grpSp>
      <p:sp>
        <p:nvSpPr>
          <p:cNvPr id="29" name="Down Arrow 28"/>
          <p:cNvSpPr/>
          <p:nvPr/>
        </p:nvSpPr>
        <p:spPr>
          <a:xfrm>
            <a:off x="2571736" y="3786190"/>
            <a:ext cx="42862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2285984" y="2786057"/>
            <a:ext cx="1571636" cy="928694"/>
          </a:xfrm>
          <a:prstGeom prst="roundRect">
            <a:avLst>
              <a:gd name="adj" fmla="val 1000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500961"/>
              <a:satOff val="407"/>
              <a:lumOff val="-4315"/>
              <a:alphaOff val="0"/>
            </a:schemeClr>
          </a:fillRef>
          <a:effectRef idx="0">
            <a:schemeClr val="accent3">
              <a:hueOff val="4500961"/>
              <a:satOff val="407"/>
              <a:lumOff val="-4315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Project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4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304800"/>
            <a:ext cx="8229600" cy="1725602"/>
          </a:xfrm>
        </p:spPr>
        <p:txBody>
          <a:bodyPr>
            <a:normAutofit/>
          </a:bodyPr>
          <a:lstStyle/>
          <a:p>
            <a:pPr rtl="0"/>
            <a:r>
              <a:rPr lang="en-GB" sz="3600" dirty="0" smtClean="0"/>
              <a:t>How the project works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62000" y="1673704"/>
            <a:ext cx="7543800" cy="3886200"/>
          </a:xfrm>
        </p:spPr>
        <p:txBody>
          <a:bodyPr/>
          <a:lstStyle/>
          <a:p>
            <a:pPr algn="l" rtl="0"/>
            <a:r>
              <a:rPr lang="en-US" dirty="0" smtClean="0"/>
              <a:t>Team work of (2 or 3) members .</a:t>
            </a:r>
          </a:p>
          <a:p>
            <a:pPr algn="l" rtl="0"/>
            <a:r>
              <a:rPr lang="en-US" dirty="0" smtClean="0"/>
              <a:t>Each team should collaboratively work to produce a complete software system with the documentation.</a:t>
            </a:r>
          </a:p>
          <a:p>
            <a:pPr algn="l" rtl="0"/>
            <a:r>
              <a:rPr lang="en-US" dirty="0" smtClean="0"/>
              <a:t>Team members will be graded on their individual effort within their specific role, as well as the efforts they put in reviewing their peers work.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7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0" y="196993"/>
            <a:ext cx="6781800" cy="1600200"/>
          </a:xfrm>
        </p:spPr>
        <p:txBody>
          <a:bodyPr/>
          <a:lstStyle/>
          <a:p>
            <a:r>
              <a:rPr lang="en-US" dirty="0" smtClean="0"/>
              <a:t>Phases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62000" y="1514934"/>
            <a:ext cx="7543800" cy="3886200"/>
          </a:xfrm>
        </p:spPr>
        <p:txBody>
          <a:bodyPr/>
          <a:lstStyle/>
          <a:p>
            <a:pPr algn="l" rtl="0"/>
            <a:r>
              <a:rPr lang="en-US" dirty="0" smtClean="0"/>
              <a:t>Proposal</a:t>
            </a:r>
          </a:p>
          <a:p>
            <a:pPr algn="l" rtl="0"/>
            <a:r>
              <a:rPr lang="en-US" dirty="0" smtClean="0"/>
              <a:t>Requirement Gathering</a:t>
            </a:r>
          </a:p>
          <a:p>
            <a:pPr algn="l" rtl="0"/>
            <a:r>
              <a:rPr lang="en-US" dirty="0" smtClean="0"/>
              <a:t>System analyzing</a:t>
            </a:r>
          </a:p>
          <a:p>
            <a:pPr algn="l" rtl="0"/>
            <a:r>
              <a:rPr lang="en-US" dirty="0" smtClean="0"/>
              <a:t>Designing</a:t>
            </a:r>
          </a:p>
          <a:p>
            <a:pPr algn="l" rtl="0"/>
            <a:r>
              <a:rPr lang="en-US" dirty="0" smtClean="0"/>
              <a:t>Implementation</a:t>
            </a:r>
          </a:p>
          <a:p>
            <a:pPr algn="l" rtl="0"/>
            <a:r>
              <a:rPr lang="en-US" dirty="0" smtClean="0"/>
              <a:t>Final report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6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134</TotalTime>
  <Words>627</Words>
  <Application>Microsoft Office PowerPoint</Application>
  <PresentationFormat>On-screen Show (4:3)</PresentationFormat>
  <Paragraphs>139</Paragraphs>
  <Slides>18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Newsprint</vt:lpstr>
      <vt:lpstr>Welcome to CT1315</vt:lpstr>
      <vt:lpstr>Overview</vt:lpstr>
      <vt:lpstr>Project Objectives </vt:lpstr>
      <vt:lpstr>PowerPoint Presentation</vt:lpstr>
      <vt:lpstr>Software Requirements </vt:lpstr>
      <vt:lpstr>PowerPoint Presentation</vt:lpstr>
      <vt:lpstr>Tutorial sessions</vt:lpstr>
      <vt:lpstr>How the project works</vt:lpstr>
      <vt:lpstr>Phases</vt:lpstr>
      <vt:lpstr>Time Line</vt:lpstr>
      <vt:lpstr> Main Contents of Proposal</vt:lpstr>
      <vt:lpstr>Introduction</vt:lpstr>
      <vt:lpstr>The Problem </vt:lpstr>
      <vt:lpstr>Project Goals and objectives</vt:lpstr>
      <vt:lpstr>PowerPoint Presentation</vt:lpstr>
      <vt:lpstr>The Solution/ Approach </vt:lpstr>
      <vt:lpstr>Project Scope </vt:lpstr>
      <vt:lpstr>Hardware and Software Tools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Nawal</dc:creator>
  <cp:lastModifiedBy>Administrator</cp:lastModifiedBy>
  <cp:revision>16</cp:revision>
  <dcterms:created xsi:type="dcterms:W3CDTF">2013-09-25T18:47:04Z</dcterms:created>
  <dcterms:modified xsi:type="dcterms:W3CDTF">2013-09-26T08:41:29Z</dcterms:modified>
</cp:coreProperties>
</file>