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8" r:id="rId3"/>
    <p:sldId id="259" r:id="rId4"/>
    <p:sldId id="261" r:id="rId5"/>
    <p:sldId id="260" r:id="rId6"/>
    <p:sldId id="262" r:id="rId7"/>
    <p:sldId id="263" r:id="rId8"/>
    <p:sldId id="264" r:id="rId9"/>
    <p:sldId id="265" r:id="rId10"/>
    <p:sldId id="267" r:id="rId11"/>
    <p:sldId id="286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FF"/>
    <a:srgbClr val="808080"/>
    <a:srgbClr val="FCFCFC"/>
    <a:srgbClr val="E8E8E8"/>
    <a:srgbClr val="FFD84B"/>
    <a:srgbClr val="FFFFFF"/>
    <a:srgbClr val="CC3300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27" autoAdjust="0"/>
    <p:restoredTop sz="94660"/>
  </p:normalViewPr>
  <p:slideViewPr>
    <p:cSldViewPr>
      <p:cViewPr varScale="1">
        <p:scale>
          <a:sx n="103" d="100"/>
          <a:sy n="103" d="100"/>
        </p:scale>
        <p:origin x="-18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22F4152-D029-42A7-92AF-FFA25BFF1DE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88350BB-86CC-471B-9018-C0413BFECE6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E4FC6FD-34BB-4699-9695-5F9B6D78CD70}" type="slidenum">
              <a:rPr lang="en-US"/>
              <a:pPr/>
              <a:t>5</a:t>
            </a:fld>
            <a:endParaRPr lang="en-US"/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Content Layouts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9" name="Freeform 7"/>
          <p:cNvSpPr>
            <a:spLocks/>
          </p:cNvSpPr>
          <p:nvPr/>
        </p:nvSpPr>
        <p:spPr bwMode="gray">
          <a:xfrm>
            <a:off x="-1588" y="5881688"/>
            <a:ext cx="2917826" cy="977900"/>
          </a:xfrm>
          <a:custGeom>
            <a:avLst/>
            <a:gdLst/>
            <a:ahLst/>
            <a:cxnLst>
              <a:cxn ang="0">
                <a:pos x="0" y="74"/>
              </a:cxn>
              <a:cxn ang="0">
                <a:pos x="1589" y="0"/>
              </a:cxn>
              <a:cxn ang="0">
                <a:pos x="1838" y="618"/>
              </a:cxn>
              <a:cxn ang="0">
                <a:pos x="0" y="618"/>
              </a:cxn>
              <a:cxn ang="0">
                <a:pos x="0" y="74"/>
              </a:cxn>
            </a:cxnLst>
            <a:rect l="0" t="0" r="r" b="b"/>
            <a:pathLst>
              <a:path w="1838" h="618">
                <a:moveTo>
                  <a:pt x="0" y="74"/>
                </a:moveTo>
                <a:cubicBezTo>
                  <a:pt x="879" y="269"/>
                  <a:pt x="1589" y="0"/>
                  <a:pt x="1589" y="0"/>
                </a:cubicBezTo>
                <a:cubicBezTo>
                  <a:pt x="1652" y="335"/>
                  <a:pt x="1838" y="618"/>
                  <a:pt x="1838" y="618"/>
                </a:cubicBezTo>
                <a:lnTo>
                  <a:pt x="0" y="618"/>
                </a:lnTo>
                <a:cubicBezTo>
                  <a:pt x="0" y="618"/>
                  <a:pt x="0" y="346"/>
                  <a:pt x="0" y="74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0" name="Freeform 8"/>
          <p:cNvSpPr>
            <a:spLocks/>
          </p:cNvSpPr>
          <p:nvPr/>
        </p:nvSpPr>
        <p:spPr bwMode="gray">
          <a:xfrm>
            <a:off x="2559050" y="4684713"/>
            <a:ext cx="6596063" cy="2239962"/>
          </a:xfrm>
          <a:custGeom>
            <a:avLst/>
            <a:gdLst/>
            <a:ahLst/>
            <a:cxnLst>
              <a:cxn ang="0">
                <a:pos x="1114" y="0"/>
              </a:cxn>
              <a:cxn ang="0">
                <a:pos x="0" y="754"/>
              </a:cxn>
              <a:cxn ang="0">
                <a:pos x="406" y="1375"/>
              </a:cxn>
              <a:cxn ang="0">
                <a:pos x="4171" y="1375"/>
              </a:cxn>
              <a:cxn ang="0">
                <a:pos x="4171" y="468"/>
              </a:cxn>
              <a:cxn ang="0">
                <a:pos x="1114" y="0"/>
              </a:cxn>
            </a:cxnLst>
            <a:rect l="0" t="0" r="r" b="b"/>
            <a:pathLst>
              <a:path w="4171" h="1416">
                <a:moveTo>
                  <a:pt x="1114" y="0"/>
                </a:moveTo>
                <a:cubicBezTo>
                  <a:pt x="1114" y="0"/>
                  <a:pt x="557" y="377"/>
                  <a:pt x="0" y="754"/>
                </a:cubicBezTo>
                <a:cubicBezTo>
                  <a:pt x="180" y="1190"/>
                  <a:pt x="406" y="1375"/>
                  <a:pt x="406" y="1375"/>
                </a:cubicBezTo>
                <a:cubicBezTo>
                  <a:pt x="2288" y="1375"/>
                  <a:pt x="4171" y="1375"/>
                  <a:pt x="4171" y="1375"/>
                </a:cubicBezTo>
                <a:lnTo>
                  <a:pt x="4171" y="468"/>
                </a:lnTo>
                <a:cubicBezTo>
                  <a:pt x="4171" y="468"/>
                  <a:pt x="2546" y="1416"/>
                  <a:pt x="1114" y="0"/>
                </a:cubicBez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1" name="Freeform 9"/>
          <p:cNvSpPr>
            <a:spLocks/>
          </p:cNvSpPr>
          <p:nvPr/>
        </p:nvSpPr>
        <p:spPr bwMode="gray">
          <a:xfrm>
            <a:off x="4356100" y="641350"/>
            <a:ext cx="4787900" cy="5997575"/>
          </a:xfrm>
          <a:custGeom>
            <a:avLst/>
            <a:gdLst/>
            <a:ahLst/>
            <a:cxnLst>
              <a:cxn ang="0">
                <a:pos x="548" y="1300"/>
              </a:cxn>
              <a:cxn ang="0">
                <a:pos x="0" y="2525"/>
              </a:cxn>
              <a:cxn ang="0">
                <a:pos x="3016" y="2752"/>
              </a:cxn>
              <a:cxn ang="0">
                <a:pos x="3016" y="665"/>
              </a:cxn>
              <a:cxn ang="0">
                <a:pos x="1944" y="0"/>
              </a:cxn>
              <a:cxn ang="0">
                <a:pos x="548" y="1300"/>
              </a:cxn>
            </a:cxnLst>
            <a:rect l="0" t="0" r="r" b="b"/>
            <a:pathLst>
              <a:path w="3016" h="3791">
                <a:moveTo>
                  <a:pt x="548" y="1300"/>
                </a:moveTo>
                <a:cubicBezTo>
                  <a:pt x="274" y="1912"/>
                  <a:pt x="0" y="2525"/>
                  <a:pt x="0" y="2525"/>
                </a:cubicBezTo>
                <a:cubicBezTo>
                  <a:pt x="1458" y="3791"/>
                  <a:pt x="3016" y="2752"/>
                  <a:pt x="3016" y="2752"/>
                </a:cubicBezTo>
                <a:cubicBezTo>
                  <a:pt x="3016" y="2752"/>
                  <a:pt x="3016" y="1708"/>
                  <a:pt x="3016" y="665"/>
                </a:cubicBezTo>
                <a:cubicBezTo>
                  <a:pt x="2528" y="170"/>
                  <a:pt x="1944" y="0"/>
                  <a:pt x="1944" y="0"/>
                </a:cubicBezTo>
                <a:cubicBezTo>
                  <a:pt x="1944" y="0"/>
                  <a:pt x="1639" y="839"/>
                  <a:pt x="548" y="130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2" name="Freeform 10"/>
          <p:cNvSpPr>
            <a:spLocks/>
          </p:cNvSpPr>
          <p:nvPr/>
        </p:nvSpPr>
        <p:spPr bwMode="gray">
          <a:xfrm>
            <a:off x="4719638" y="1588"/>
            <a:ext cx="2508250" cy="26019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35" y="1645"/>
              </a:cxn>
              <a:cxn ang="0">
                <a:pos x="1569" y="0"/>
              </a:cxn>
              <a:cxn ang="0">
                <a:pos x="0" y="0"/>
              </a:cxn>
            </a:cxnLst>
            <a:rect l="0" t="0" r="r" b="b"/>
            <a:pathLst>
              <a:path w="1569" h="1645">
                <a:moveTo>
                  <a:pt x="0" y="0"/>
                </a:moveTo>
                <a:lnTo>
                  <a:pt x="335" y="1645"/>
                </a:lnTo>
                <a:cubicBezTo>
                  <a:pt x="335" y="1645"/>
                  <a:pt x="1394" y="1086"/>
                  <a:pt x="1569" y="0"/>
                </a:cubicBezTo>
                <a:cubicBezTo>
                  <a:pt x="784" y="0"/>
                  <a:pt x="0" y="0"/>
                  <a:pt x="0" y="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3" name="Freeform 11"/>
          <p:cNvSpPr>
            <a:spLocks/>
          </p:cNvSpPr>
          <p:nvPr/>
        </p:nvSpPr>
        <p:spPr bwMode="gray">
          <a:xfrm>
            <a:off x="0" y="5889625"/>
            <a:ext cx="2935288" cy="977900"/>
          </a:xfrm>
          <a:custGeom>
            <a:avLst/>
            <a:gdLst/>
            <a:ahLst/>
            <a:cxnLst>
              <a:cxn ang="0">
                <a:pos x="0" y="74"/>
              </a:cxn>
              <a:cxn ang="0">
                <a:pos x="1589" y="0"/>
              </a:cxn>
              <a:cxn ang="0">
                <a:pos x="1838" y="618"/>
              </a:cxn>
              <a:cxn ang="0">
                <a:pos x="0" y="618"/>
              </a:cxn>
              <a:cxn ang="0">
                <a:pos x="0" y="74"/>
              </a:cxn>
            </a:cxnLst>
            <a:rect l="0" t="0" r="r" b="b"/>
            <a:pathLst>
              <a:path w="1838" h="618">
                <a:moveTo>
                  <a:pt x="0" y="74"/>
                </a:moveTo>
                <a:cubicBezTo>
                  <a:pt x="879" y="269"/>
                  <a:pt x="1589" y="0"/>
                  <a:pt x="1589" y="0"/>
                </a:cubicBezTo>
                <a:cubicBezTo>
                  <a:pt x="1652" y="335"/>
                  <a:pt x="1838" y="618"/>
                  <a:pt x="1838" y="618"/>
                </a:cubicBezTo>
                <a:lnTo>
                  <a:pt x="0" y="618"/>
                </a:lnTo>
                <a:cubicBezTo>
                  <a:pt x="0" y="618"/>
                  <a:pt x="0" y="346"/>
                  <a:pt x="0" y="74"/>
                </a:cubicBezTo>
                <a:close/>
              </a:path>
            </a:pathLst>
          </a:custGeom>
          <a:blipFill dpi="0" rotWithShape="1">
            <a:blip r:embed="rId2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4" name="Freeform 12"/>
          <p:cNvSpPr>
            <a:spLocks/>
          </p:cNvSpPr>
          <p:nvPr/>
        </p:nvSpPr>
        <p:spPr bwMode="gray">
          <a:xfrm>
            <a:off x="2541588" y="4673600"/>
            <a:ext cx="6596062" cy="2239963"/>
          </a:xfrm>
          <a:custGeom>
            <a:avLst/>
            <a:gdLst/>
            <a:ahLst/>
            <a:cxnLst>
              <a:cxn ang="0">
                <a:pos x="1114" y="0"/>
              </a:cxn>
              <a:cxn ang="0">
                <a:pos x="0" y="754"/>
              </a:cxn>
              <a:cxn ang="0">
                <a:pos x="406" y="1375"/>
              </a:cxn>
              <a:cxn ang="0">
                <a:pos x="4171" y="1375"/>
              </a:cxn>
              <a:cxn ang="0">
                <a:pos x="4171" y="468"/>
              </a:cxn>
              <a:cxn ang="0">
                <a:pos x="1114" y="0"/>
              </a:cxn>
            </a:cxnLst>
            <a:rect l="0" t="0" r="r" b="b"/>
            <a:pathLst>
              <a:path w="4171" h="1416">
                <a:moveTo>
                  <a:pt x="1114" y="0"/>
                </a:moveTo>
                <a:cubicBezTo>
                  <a:pt x="1114" y="0"/>
                  <a:pt x="557" y="377"/>
                  <a:pt x="0" y="754"/>
                </a:cubicBezTo>
                <a:cubicBezTo>
                  <a:pt x="180" y="1190"/>
                  <a:pt x="406" y="1375"/>
                  <a:pt x="406" y="1375"/>
                </a:cubicBezTo>
                <a:cubicBezTo>
                  <a:pt x="2288" y="1375"/>
                  <a:pt x="4171" y="1375"/>
                  <a:pt x="4171" y="1375"/>
                </a:cubicBezTo>
                <a:lnTo>
                  <a:pt x="4171" y="468"/>
                </a:lnTo>
                <a:cubicBezTo>
                  <a:pt x="4171" y="468"/>
                  <a:pt x="2546" y="1416"/>
                  <a:pt x="1114" y="0"/>
                </a:cubicBezTo>
                <a:close/>
              </a:path>
            </a:pathLst>
          </a:custGeom>
          <a:blipFill dpi="0" rotWithShape="1">
            <a:blip r:embed="rId3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5" name="Freeform 13"/>
          <p:cNvSpPr>
            <a:spLocks/>
          </p:cNvSpPr>
          <p:nvPr/>
        </p:nvSpPr>
        <p:spPr bwMode="gray">
          <a:xfrm>
            <a:off x="4348163" y="628650"/>
            <a:ext cx="4787900" cy="6008688"/>
          </a:xfrm>
          <a:custGeom>
            <a:avLst/>
            <a:gdLst/>
            <a:ahLst/>
            <a:cxnLst>
              <a:cxn ang="0">
                <a:pos x="548" y="1300"/>
              </a:cxn>
              <a:cxn ang="0">
                <a:pos x="0" y="2525"/>
              </a:cxn>
              <a:cxn ang="0">
                <a:pos x="3016" y="2752"/>
              </a:cxn>
              <a:cxn ang="0">
                <a:pos x="3016" y="665"/>
              </a:cxn>
              <a:cxn ang="0">
                <a:pos x="1944" y="0"/>
              </a:cxn>
              <a:cxn ang="0">
                <a:pos x="548" y="1300"/>
              </a:cxn>
            </a:cxnLst>
            <a:rect l="0" t="0" r="r" b="b"/>
            <a:pathLst>
              <a:path w="3016" h="3791">
                <a:moveTo>
                  <a:pt x="548" y="1300"/>
                </a:moveTo>
                <a:cubicBezTo>
                  <a:pt x="274" y="1912"/>
                  <a:pt x="0" y="2525"/>
                  <a:pt x="0" y="2525"/>
                </a:cubicBezTo>
                <a:cubicBezTo>
                  <a:pt x="1458" y="3791"/>
                  <a:pt x="3016" y="2752"/>
                  <a:pt x="3016" y="2752"/>
                </a:cubicBezTo>
                <a:cubicBezTo>
                  <a:pt x="3016" y="2752"/>
                  <a:pt x="3016" y="1708"/>
                  <a:pt x="3016" y="665"/>
                </a:cubicBezTo>
                <a:cubicBezTo>
                  <a:pt x="2528" y="170"/>
                  <a:pt x="1944" y="0"/>
                  <a:pt x="1944" y="0"/>
                </a:cubicBezTo>
                <a:cubicBezTo>
                  <a:pt x="1944" y="0"/>
                  <a:pt x="1639" y="839"/>
                  <a:pt x="548" y="1300"/>
                </a:cubicBezTo>
                <a:close/>
              </a:path>
            </a:pathLst>
          </a:custGeom>
          <a:blipFill dpi="0" rotWithShape="1">
            <a:blip r:embed="rId4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6" name="Freeform 14" descr="1"/>
          <p:cNvSpPr>
            <a:spLocks/>
          </p:cNvSpPr>
          <p:nvPr/>
        </p:nvSpPr>
        <p:spPr bwMode="gray">
          <a:xfrm>
            <a:off x="4694238" y="-1588"/>
            <a:ext cx="2543175" cy="2632076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35" y="1645"/>
              </a:cxn>
              <a:cxn ang="0">
                <a:pos x="1569" y="0"/>
              </a:cxn>
              <a:cxn ang="0">
                <a:pos x="0" y="0"/>
              </a:cxn>
            </a:cxnLst>
            <a:rect l="0" t="0" r="r" b="b"/>
            <a:pathLst>
              <a:path w="1569" h="1645">
                <a:moveTo>
                  <a:pt x="0" y="0"/>
                </a:moveTo>
                <a:lnTo>
                  <a:pt x="335" y="1645"/>
                </a:lnTo>
                <a:cubicBezTo>
                  <a:pt x="335" y="1645"/>
                  <a:pt x="1394" y="1086"/>
                  <a:pt x="1569" y="0"/>
                </a:cubicBezTo>
                <a:cubicBezTo>
                  <a:pt x="784" y="0"/>
                  <a:pt x="0" y="0"/>
                  <a:pt x="0" y="0"/>
                </a:cubicBezTo>
                <a:close/>
              </a:path>
            </a:pathLst>
          </a:custGeom>
          <a:blipFill dpi="0" rotWithShape="1">
            <a:blip r:embed="rId5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7" name="Freeform 15"/>
          <p:cNvSpPr>
            <a:spLocks/>
          </p:cNvSpPr>
          <p:nvPr/>
        </p:nvSpPr>
        <p:spPr bwMode="gray">
          <a:xfrm>
            <a:off x="-3175" y="1588"/>
            <a:ext cx="5857875" cy="6794500"/>
          </a:xfrm>
          <a:custGeom>
            <a:avLst/>
            <a:gdLst/>
            <a:ahLst/>
            <a:cxnLst>
              <a:cxn ang="0">
                <a:pos x="0" y="3810"/>
              </a:cxn>
              <a:cxn ang="0">
                <a:pos x="0" y="1"/>
              </a:cxn>
              <a:cxn ang="0">
                <a:pos x="2974" y="0"/>
              </a:cxn>
              <a:cxn ang="0">
                <a:pos x="2768" y="2926"/>
              </a:cxn>
              <a:cxn ang="0">
                <a:pos x="0" y="3810"/>
              </a:cxn>
            </a:cxnLst>
            <a:rect l="0" t="0" r="r" b="b"/>
            <a:pathLst>
              <a:path w="3690" h="4280">
                <a:moveTo>
                  <a:pt x="0" y="3810"/>
                </a:moveTo>
                <a:lnTo>
                  <a:pt x="0" y="1"/>
                </a:lnTo>
                <a:lnTo>
                  <a:pt x="2974" y="0"/>
                </a:lnTo>
                <a:cubicBezTo>
                  <a:pt x="3284" y="452"/>
                  <a:pt x="3690" y="1776"/>
                  <a:pt x="2768" y="2926"/>
                </a:cubicBezTo>
                <a:cubicBezTo>
                  <a:pt x="1610" y="4280"/>
                  <a:pt x="0" y="3810"/>
                  <a:pt x="0" y="3810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8" name="Freeform 16"/>
          <p:cNvSpPr>
            <a:spLocks/>
          </p:cNvSpPr>
          <p:nvPr/>
        </p:nvSpPr>
        <p:spPr bwMode="gray">
          <a:xfrm>
            <a:off x="-3175" y="1588"/>
            <a:ext cx="5943600" cy="6437312"/>
          </a:xfrm>
          <a:custGeom>
            <a:avLst/>
            <a:gdLst/>
            <a:ahLst/>
            <a:cxnLst>
              <a:cxn ang="0">
                <a:pos x="0" y="3765"/>
              </a:cxn>
              <a:cxn ang="0">
                <a:pos x="0" y="0"/>
              </a:cxn>
              <a:cxn ang="0">
                <a:pos x="2767" y="0"/>
              </a:cxn>
              <a:cxn ang="0">
                <a:pos x="2567" y="2858"/>
              </a:cxn>
              <a:cxn ang="0">
                <a:pos x="0" y="3765"/>
              </a:cxn>
            </a:cxnLst>
            <a:rect l="0" t="0" r="r" b="b"/>
            <a:pathLst>
              <a:path w="3635" h="4115">
                <a:moveTo>
                  <a:pt x="0" y="3765"/>
                </a:moveTo>
                <a:lnTo>
                  <a:pt x="0" y="0"/>
                </a:lnTo>
                <a:lnTo>
                  <a:pt x="2767" y="0"/>
                </a:lnTo>
                <a:cubicBezTo>
                  <a:pt x="2767" y="0"/>
                  <a:pt x="3635" y="1445"/>
                  <a:pt x="2567" y="2858"/>
                </a:cubicBezTo>
                <a:cubicBezTo>
                  <a:pt x="1523" y="4115"/>
                  <a:pt x="0" y="3765"/>
                  <a:pt x="0" y="3765"/>
                </a:cubicBezTo>
                <a:close/>
              </a:path>
            </a:pathLst>
          </a:custGeom>
          <a:gradFill rotWithShape="1">
            <a:gsLst>
              <a:gs pos="0">
                <a:srgbClr val="FDF58D">
                  <a:gamma/>
                  <a:tint val="19216"/>
                  <a:invGamma/>
                </a:srgbClr>
              </a:gs>
              <a:gs pos="100000">
                <a:srgbClr val="FDF58D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3089" name="Group 17"/>
          <p:cNvGrpSpPr>
            <a:grpSpLocks/>
          </p:cNvGrpSpPr>
          <p:nvPr/>
        </p:nvGrpSpPr>
        <p:grpSpPr bwMode="auto">
          <a:xfrm>
            <a:off x="250825" y="9525"/>
            <a:ext cx="4176713" cy="5908675"/>
            <a:chOff x="158" y="6"/>
            <a:chExt cx="2631" cy="3722"/>
          </a:xfrm>
        </p:grpSpPr>
        <p:sp>
          <p:nvSpPr>
            <p:cNvPr id="3090" name="Line 18"/>
            <p:cNvSpPr>
              <a:spLocks noChangeShapeType="1"/>
            </p:cNvSpPr>
            <p:nvPr/>
          </p:nvSpPr>
          <p:spPr bwMode="gray">
            <a:xfrm>
              <a:off x="158" y="6"/>
              <a:ext cx="0" cy="3720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>
              <a:outerShdw dist="17961" dir="2700000" algn="ctr" rotWithShape="0">
                <a:srgbClr val="FFCC00">
                  <a:alpha val="64999"/>
                </a:srgbClr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3091" name="Line 19"/>
            <p:cNvSpPr>
              <a:spLocks noChangeShapeType="1"/>
            </p:cNvSpPr>
            <p:nvPr/>
          </p:nvSpPr>
          <p:spPr bwMode="gray">
            <a:xfrm>
              <a:off x="815" y="6"/>
              <a:ext cx="0" cy="3722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>
              <a:outerShdw dist="17961" dir="2700000" algn="ctr" rotWithShape="0">
                <a:srgbClr val="FFCC00">
                  <a:alpha val="64999"/>
                </a:srgbClr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3092" name="Line 20"/>
            <p:cNvSpPr>
              <a:spLocks noChangeShapeType="1"/>
            </p:cNvSpPr>
            <p:nvPr/>
          </p:nvSpPr>
          <p:spPr bwMode="gray">
            <a:xfrm>
              <a:off x="1473" y="6"/>
              <a:ext cx="0" cy="3586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>
              <a:outerShdw dist="17961" dir="2700000" algn="ctr" rotWithShape="0">
                <a:srgbClr val="FFCC00">
                  <a:alpha val="64999"/>
                </a:srgbClr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3093" name="Line 21"/>
            <p:cNvSpPr>
              <a:spLocks noChangeShapeType="1"/>
            </p:cNvSpPr>
            <p:nvPr/>
          </p:nvSpPr>
          <p:spPr bwMode="gray">
            <a:xfrm>
              <a:off x="2131" y="6"/>
              <a:ext cx="0" cy="3254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>
              <a:outerShdw dist="17961" dir="2700000" algn="ctr" rotWithShape="0">
                <a:srgbClr val="FFCC00">
                  <a:alpha val="64999"/>
                </a:srgbClr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3094" name="Line 22"/>
            <p:cNvSpPr>
              <a:spLocks noChangeShapeType="1"/>
            </p:cNvSpPr>
            <p:nvPr/>
          </p:nvSpPr>
          <p:spPr bwMode="gray">
            <a:xfrm>
              <a:off x="2789" y="6"/>
              <a:ext cx="0" cy="2589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>
              <a:outerShdw dist="17961" dir="2700000" algn="ctr" rotWithShape="0">
                <a:srgbClr val="FFCC00">
                  <a:alpha val="64999"/>
                </a:srgbClr>
              </a:outerShdw>
            </a:effec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095" name="Group 23"/>
          <p:cNvGrpSpPr>
            <a:grpSpLocks/>
          </p:cNvGrpSpPr>
          <p:nvPr/>
        </p:nvGrpSpPr>
        <p:grpSpPr bwMode="auto">
          <a:xfrm>
            <a:off x="6350" y="260350"/>
            <a:ext cx="5041900" cy="5329238"/>
            <a:chOff x="4" y="164"/>
            <a:chExt cx="3176" cy="3357"/>
          </a:xfrm>
        </p:grpSpPr>
        <p:sp>
          <p:nvSpPr>
            <p:cNvPr id="3096" name="Line 24"/>
            <p:cNvSpPr>
              <a:spLocks noChangeShapeType="1"/>
            </p:cNvSpPr>
            <p:nvPr/>
          </p:nvSpPr>
          <p:spPr bwMode="gray">
            <a:xfrm rot="5400000">
              <a:off x="1466" y="-1298"/>
              <a:ext cx="0" cy="2924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>
              <a:outerShdw dist="17961" dir="2700000" algn="ctr" rotWithShape="0">
                <a:srgbClr val="FFCC00">
                  <a:alpha val="64999"/>
                </a:srgbClr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3097" name="Line 25"/>
            <p:cNvSpPr>
              <a:spLocks noChangeShapeType="1"/>
            </p:cNvSpPr>
            <p:nvPr/>
          </p:nvSpPr>
          <p:spPr bwMode="gray">
            <a:xfrm rot="5400000">
              <a:off x="1575" y="-736"/>
              <a:ext cx="0" cy="3142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>
              <a:outerShdw dist="17961" dir="2700000" algn="ctr" rotWithShape="0">
                <a:srgbClr val="FFCC00">
                  <a:alpha val="64999"/>
                </a:srgbClr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3098" name="Line 26"/>
            <p:cNvSpPr>
              <a:spLocks noChangeShapeType="1"/>
            </p:cNvSpPr>
            <p:nvPr/>
          </p:nvSpPr>
          <p:spPr bwMode="gray">
            <a:xfrm rot="5400000">
              <a:off x="1592" y="-82"/>
              <a:ext cx="0" cy="3176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>
              <a:outerShdw dist="17961" dir="2700000" algn="ctr" rotWithShape="0">
                <a:srgbClr val="FFCC00">
                  <a:alpha val="64999"/>
                </a:srgbClr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3099" name="Line 27"/>
            <p:cNvSpPr>
              <a:spLocks noChangeShapeType="1"/>
            </p:cNvSpPr>
            <p:nvPr/>
          </p:nvSpPr>
          <p:spPr bwMode="gray">
            <a:xfrm rot="5400000">
              <a:off x="1508" y="674"/>
              <a:ext cx="0" cy="3008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>
              <a:outerShdw dist="17961" dir="2700000" algn="ctr" rotWithShape="0">
                <a:srgbClr val="FFCC00">
                  <a:alpha val="64999"/>
                </a:srgbClr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3100" name="Line 28"/>
            <p:cNvSpPr>
              <a:spLocks noChangeShapeType="1"/>
            </p:cNvSpPr>
            <p:nvPr/>
          </p:nvSpPr>
          <p:spPr bwMode="gray">
            <a:xfrm rot="5400000">
              <a:off x="1306" y="1547"/>
              <a:ext cx="0" cy="2603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>
              <a:outerShdw dist="17961" dir="2700000" algn="ctr" rotWithShape="0">
                <a:srgbClr val="FFCC00">
                  <a:alpha val="64999"/>
                </a:srgbClr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3101" name="Line 29"/>
            <p:cNvSpPr>
              <a:spLocks noChangeShapeType="1"/>
            </p:cNvSpPr>
            <p:nvPr/>
          </p:nvSpPr>
          <p:spPr bwMode="gray">
            <a:xfrm rot="5400000">
              <a:off x="838" y="2687"/>
              <a:ext cx="0" cy="1667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>
              <a:outerShdw dist="17961" dir="2700000" algn="ctr" rotWithShape="0">
                <a:srgbClr val="FFCC00">
                  <a:alpha val="64999"/>
                </a:srgbClr>
              </a:outerShdw>
            </a:effec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102" name="Rectangle 30"/>
          <p:cNvSpPr>
            <a:spLocks noChangeArrowheads="1"/>
          </p:cNvSpPr>
          <p:nvPr/>
        </p:nvSpPr>
        <p:spPr bwMode="gray">
          <a:xfrm>
            <a:off x="2368550" y="288925"/>
            <a:ext cx="1012825" cy="1025525"/>
          </a:xfrm>
          <a:prstGeom prst="rect">
            <a:avLst/>
          </a:prstGeom>
          <a:solidFill>
            <a:srgbClr val="FFFFFF">
              <a:alpha val="64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03" name="Rectangle 31"/>
          <p:cNvSpPr>
            <a:spLocks noChangeArrowheads="1"/>
          </p:cNvSpPr>
          <p:nvPr/>
        </p:nvSpPr>
        <p:spPr bwMode="gray">
          <a:xfrm>
            <a:off x="285750" y="2435225"/>
            <a:ext cx="1012825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04" name="Rectangle 32"/>
          <p:cNvSpPr>
            <a:spLocks noChangeArrowheads="1"/>
          </p:cNvSpPr>
          <p:nvPr/>
        </p:nvSpPr>
        <p:spPr bwMode="gray">
          <a:xfrm>
            <a:off x="0" y="279400"/>
            <a:ext cx="250825" cy="1025525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05" name="Rectangle 33"/>
          <p:cNvSpPr>
            <a:spLocks noChangeArrowheads="1"/>
          </p:cNvSpPr>
          <p:nvPr/>
        </p:nvSpPr>
        <p:spPr bwMode="gray">
          <a:xfrm>
            <a:off x="1331913" y="9525"/>
            <a:ext cx="1012825" cy="234950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06" name="Freeform 34"/>
          <p:cNvSpPr>
            <a:spLocks/>
          </p:cNvSpPr>
          <p:nvPr/>
        </p:nvSpPr>
        <p:spPr bwMode="gray">
          <a:xfrm>
            <a:off x="4452938" y="1347788"/>
            <a:ext cx="720725" cy="1047750"/>
          </a:xfrm>
          <a:custGeom>
            <a:avLst/>
            <a:gdLst/>
            <a:ahLst/>
            <a:cxnLst>
              <a:cxn ang="0">
                <a:pos x="363" y="0"/>
              </a:cxn>
              <a:cxn ang="0">
                <a:pos x="0" y="0"/>
              </a:cxn>
              <a:cxn ang="0">
                <a:pos x="0" y="680"/>
              </a:cxn>
              <a:cxn ang="0">
                <a:pos x="409" y="680"/>
              </a:cxn>
              <a:cxn ang="0">
                <a:pos x="454" y="317"/>
              </a:cxn>
              <a:cxn ang="0">
                <a:pos x="363" y="0"/>
              </a:cxn>
            </a:cxnLst>
            <a:rect l="0" t="0" r="r" b="b"/>
            <a:pathLst>
              <a:path w="454" h="680">
                <a:moveTo>
                  <a:pt x="363" y="0"/>
                </a:moveTo>
                <a:lnTo>
                  <a:pt x="0" y="0"/>
                </a:lnTo>
                <a:lnTo>
                  <a:pt x="0" y="680"/>
                </a:lnTo>
                <a:lnTo>
                  <a:pt x="409" y="680"/>
                </a:lnTo>
                <a:lnTo>
                  <a:pt x="454" y="317"/>
                </a:lnTo>
                <a:lnTo>
                  <a:pt x="363" y="0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07" name="Freeform 35"/>
          <p:cNvSpPr>
            <a:spLocks/>
          </p:cNvSpPr>
          <p:nvPr/>
        </p:nvSpPr>
        <p:spPr bwMode="gray">
          <a:xfrm>
            <a:off x="2365375" y="4549775"/>
            <a:ext cx="1003300" cy="1023938"/>
          </a:xfrm>
          <a:custGeom>
            <a:avLst/>
            <a:gdLst/>
            <a:ahLst/>
            <a:cxnLst>
              <a:cxn ang="0">
                <a:pos x="635" y="0"/>
              </a:cxn>
              <a:cxn ang="0">
                <a:pos x="0" y="0"/>
              </a:cxn>
              <a:cxn ang="0">
                <a:pos x="0" y="681"/>
              </a:cxn>
              <a:cxn ang="0">
                <a:pos x="272" y="681"/>
              </a:cxn>
              <a:cxn ang="0">
                <a:pos x="680" y="454"/>
              </a:cxn>
              <a:cxn ang="0">
                <a:pos x="680" y="0"/>
              </a:cxn>
              <a:cxn ang="0">
                <a:pos x="635" y="0"/>
              </a:cxn>
            </a:cxnLst>
            <a:rect l="0" t="0" r="r" b="b"/>
            <a:pathLst>
              <a:path w="680" h="681">
                <a:moveTo>
                  <a:pt x="635" y="0"/>
                </a:moveTo>
                <a:lnTo>
                  <a:pt x="0" y="0"/>
                </a:lnTo>
                <a:lnTo>
                  <a:pt x="0" y="681"/>
                </a:lnTo>
                <a:lnTo>
                  <a:pt x="272" y="681"/>
                </a:lnTo>
                <a:lnTo>
                  <a:pt x="680" y="454"/>
                </a:lnTo>
                <a:lnTo>
                  <a:pt x="680" y="0"/>
                </a:lnTo>
                <a:lnTo>
                  <a:pt x="635" y="0"/>
                </a:lnTo>
                <a:close/>
              </a:path>
            </a:pathLst>
          </a:custGeom>
          <a:solidFill>
            <a:srgbClr val="FFFFFF">
              <a:alpha val="5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08" name="Freeform 36"/>
          <p:cNvSpPr>
            <a:spLocks/>
          </p:cNvSpPr>
          <p:nvPr/>
        </p:nvSpPr>
        <p:spPr bwMode="gray">
          <a:xfrm>
            <a:off x="7524750" y="0"/>
            <a:ext cx="1620838" cy="1230313"/>
          </a:xfrm>
          <a:custGeom>
            <a:avLst/>
            <a:gdLst/>
            <a:ahLst/>
            <a:cxnLst>
              <a:cxn ang="0">
                <a:pos x="34" y="0"/>
              </a:cxn>
              <a:cxn ang="0">
                <a:pos x="0" y="255"/>
              </a:cxn>
              <a:cxn ang="0">
                <a:pos x="1007" y="775"/>
              </a:cxn>
              <a:cxn ang="0">
                <a:pos x="1009" y="0"/>
              </a:cxn>
              <a:cxn ang="0">
                <a:pos x="34" y="0"/>
              </a:cxn>
            </a:cxnLst>
            <a:rect l="0" t="0" r="r" b="b"/>
            <a:pathLst>
              <a:path w="1009" h="775">
                <a:moveTo>
                  <a:pt x="34" y="0"/>
                </a:moveTo>
                <a:cubicBezTo>
                  <a:pt x="34" y="115"/>
                  <a:pt x="0" y="255"/>
                  <a:pt x="0" y="255"/>
                </a:cubicBezTo>
                <a:cubicBezTo>
                  <a:pt x="489" y="376"/>
                  <a:pt x="1007" y="775"/>
                  <a:pt x="1007" y="775"/>
                </a:cubicBezTo>
                <a:lnTo>
                  <a:pt x="1009" y="0"/>
                </a:lnTo>
                <a:cubicBezTo>
                  <a:pt x="1009" y="0"/>
                  <a:pt x="521" y="0"/>
                  <a:pt x="34" y="0"/>
                </a:cubicBezTo>
                <a:close/>
              </a:path>
            </a:pathLst>
          </a:custGeom>
          <a:solidFill>
            <a:srgbClr val="E8E8E8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3109" name="Picture 37" descr="water"/>
          <p:cNvPicPr>
            <a:picLocks noChangeAspect="1" noChangeArrowheads="1"/>
          </p:cNvPicPr>
          <p:nvPr/>
        </p:nvPicPr>
        <p:blipFill>
          <a:blip r:embed="rId6" cstate="print"/>
          <a:srcRect l="22409" t="16374" b="27486"/>
          <a:stretch>
            <a:fillRect/>
          </a:stretch>
        </p:blipFill>
        <p:spPr bwMode="gray">
          <a:xfrm rot="393398">
            <a:off x="2268538" y="584200"/>
            <a:ext cx="2663825" cy="2197100"/>
          </a:xfrm>
          <a:prstGeom prst="rect">
            <a:avLst/>
          </a:prstGeom>
          <a:noFill/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1884363"/>
            <a:ext cx="8229600" cy="1470025"/>
          </a:xfrm>
          <a:effectLst/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5084763"/>
            <a:ext cx="6400800" cy="457200"/>
          </a:xfrm>
        </p:spPr>
        <p:txBody>
          <a:bodyPr/>
          <a:lstStyle>
            <a:lvl1pPr marL="0" indent="0">
              <a:buFontTx/>
              <a:buNone/>
              <a:defRPr sz="1600">
                <a:latin typeface="Times New Roman" pitchFamily="18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D780821-0EC0-4A5F-A228-2B6A2705257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110" name="Text Box 38"/>
          <p:cNvSpPr txBox="1">
            <a:spLocks noChangeArrowheads="1"/>
          </p:cNvSpPr>
          <p:nvPr/>
        </p:nvSpPr>
        <p:spPr bwMode="gray">
          <a:xfrm>
            <a:off x="228600" y="4714875"/>
            <a:ext cx="1303338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200">
                <a:latin typeface="Arial Black" pitchFamily="34" charset="0"/>
              </a:rPr>
              <a:t>L/O/G/O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3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6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8400"/>
                            </p:stCondLst>
                            <p:childTnLst>
                              <p:par>
                                <p:cTn id="38" presetID="10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2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9" grpId="0" animBg="1"/>
      <p:bldP spid="3080" grpId="0" animBg="1"/>
      <p:bldP spid="3081" grpId="0" animBg="1"/>
      <p:bldP spid="3082" grpId="0" animBg="1"/>
      <p:bldP spid="3083" grpId="0" animBg="1"/>
      <p:bldP spid="3083" grpId="1" animBg="1"/>
      <p:bldP spid="3084" grpId="0" animBg="1"/>
      <p:bldP spid="3084" grpId="1" animBg="1"/>
      <p:bldP spid="3084" grpId="2" animBg="1"/>
      <p:bldP spid="3085" grpId="0" animBg="1"/>
      <p:bldP spid="3085" grpId="1" animBg="1"/>
      <p:bldP spid="3086" grpId="0" animBg="1"/>
      <p:bldP spid="3086" grpId="1" animBg="1"/>
      <p:bldP spid="3086" grpId="2" animBg="1"/>
      <p:bldP spid="3108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D42703-0E89-4A1D-9AAB-2F61F0E049D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25438"/>
            <a:ext cx="2057400" cy="58007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25438"/>
            <a:ext cx="6019800" cy="58007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E7F2A8-A55C-4F83-A1D2-8730E21D81D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4AB307F-3C9F-4DE6-A042-99019B36202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47254D-DD4B-41B2-A62A-4D57245A55A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9D0F65-E77A-4C56-95D7-C1C88D74907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2D9CED-10FB-4035-9709-2FBD55DB090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EF36C9-D370-4509-8DAC-828F9ABAE8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58C23A-9599-4D35-8581-063FA6242D2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00C364-EA7C-42D0-ABB8-ED32C53477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3FAF86-F096-4214-A341-18BE53A901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A81A42-0A2B-4C8C-B05B-D92F9CE87B0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Freeform 7"/>
          <p:cNvSpPr>
            <a:spLocks/>
          </p:cNvSpPr>
          <p:nvPr/>
        </p:nvSpPr>
        <p:spPr bwMode="gray">
          <a:xfrm>
            <a:off x="-9525" y="-9525"/>
            <a:ext cx="9156700" cy="6865938"/>
          </a:xfrm>
          <a:custGeom>
            <a:avLst/>
            <a:gdLst/>
            <a:ahLst/>
            <a:cxnLst>
              <a:cxn ang="0">
                <a:pos x="5766" y="605"/>
              </a:cxn>
              <a:cxn ang="0">
                <a:pos x="5768" y="4325"/>
              </a:cxn>
              <a:cxn ang="0">
                <a:pos x="1331" y="4325"/>
              </a:cxn>
              <a:cxn ang="0">
                <a:pos x="4" y="3111"/>
              </a:cxn>
              <a:cxn ang="0">
                <a:pos x="0" y="0"/>
              </a:cxn>
              <a:cxn ang="0">
                <a:pos x="2428" y="7"/>
              </a:cxn>
              <a:cxn ang="0">
                <a:pos x="5766" y="605"/>
              </a:cxn>
            </a:cxnLst>
            <a:rect l="0" t="0" r="r" b="b"/>
            <a:pathLst>
              <a:path w="5768" h="4325">
                <a:moveTo>
                  <a:pt x="5766" y="605"/>
                </a:moveTo>
                <a:cubicBezTo>
                  <a:pt x="5767" y="2464"/>
                  <a:pt x="5768" y="4325"/>
                  <a:pt x="5768" y="4325"/>
                </a:cubicBezTo>
                <a:cubicBezTo>
                  <a:pt x="5768" y="4325"/>
                  <a:pt x="3549" y="4325"/>
                  <a:pt x="1331" y="4325"/>
                </a:cubicBezTo>
                <a:cubicBezTo>
                  <a:pt x="499" y="3811"/>
                  <a:pt x="0" y="3109"/>
                  <a:pt x="4" y="3111"/>
                </a:cubicBezTo>
                <a:lnTo>
                  <a:pt x="0" y="0"/>
                </a:lnTo>
                <a:lnTo>
                  <a:pt x="2428" y="7"/>
                </a:lnTo>
                <a:cubicBezTo>
                  <a:pt x="2428" y="12"/>
                  <a:pt x="3096" y="401"/>
                  <a:pt x="5766" y="605"/>
                </a:cubicBezTo>
                <a:close/>
              </a:path>
            </a:pathLst>
          </a:custGeom>
          <a:gradFill rotWithShape="1">
            <a:gsLst>
              <a:gs pos="0">
                <a:srgbClr val="FDF58D">
                  <a:gamma/>
                  <a:tint val="3137"/>
                  <a:invGamma/>
                </a:srgbClr>
              </a:gs>
              <a:gs pos="100000">
                <a:srgbClr val="FDF58D">
                  <a:alpha val="70000"/>
                </a:srgb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1032" name="Picture 8" descr="5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gray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33" name="Freeform 9"/>
          <p:cNvSpPr>
            <a:spLocks/>
          </p:cNvSpPr>
          <p:nvPr/>
        </p:nvSpPr>
        <p:spPr bwMode="gray">
          <a:xfrm>
            <a:off x="6350" y="5113338"/>
            <a:ext cx="1852613" cy="17462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100"/>
              </a:cxn>
              <a:cxn ang="0">
                <a:pos x="1089" y="1100"/>
              </a:cxn>
              <a:cxn ang="0">
                <a:pos x="0" y="0"/>
              </a:cxn>
            </a:cxnLst>
            <a:rect l="0" t="0" r="r" b="b"/>
            <a:pathLst>
              <a:path w="1089" h="1100">
                <a:moveTo>
                  <a:pt x="0" y="0"/>
                </a:moveTo>
                <a:cubicBezTo>
                  <a:pt x="0" y="550"/>
                  <a:pt x="0" y="1100"/>
                  <a:pt x="0" y="1100"/>
                </a:cubicBezTo>
                <a:lnTo>
                  <a:pt x="1089" y="1100"/>
                </a:lnTo>
                <a:cubicBezTo>
                  <a:pt x="1089" y="1100"/>
                  <a:pt x="596" y="865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1035" name="Group 11"/>
          <p:cNvGrpSpPr>
            <a:grpSpLocks/>
          </p:cNvGrpSpPr>
          <p:nvPr/>
        </p:nvGrpSpPr>
        <p:grpSpPr bwMode="auto">
          <a:xfrm>
            <a:off x="0" y="0"/>
            <a:ext cx="9156700" cy="6875463"/>
            <a:chOff x="0" y="0"/>
            <a:chExt cx="5768" cy="4331"/>
          </a:xfrm>
        </p:grpSpPr>
        <p:grpSp>
          <p:nvGrpSpPr>
            <p:cNvPr id="1036" name="Group 12"/>
            <p:cNvGrpSpPr>
              <a:grpSpLocks/>
            </p:cNvGrpSpPr>
            <p:nvPr/>
          </p:nvGrpSpPr>
          <p:grpSpPr bwMode="auto">
            <a:xfrm>
              <a:off x="332" y="0"/>
              <a:ext cx="5080" cy="4331"/>
              <a:chOff x="332" y="0"/>
              <a:chExt cx="5080" cy="4331"/>
            </a:xfrm>
          </p:grpSpPr>
          <p:sp>
            <p:nvSpPr>
              <p:cNvPr id="1037" name="Line 13"/>
              <p:cNvSpPr>
                <a:spLocks noChangeShapeType="1"/>
              </p:cNvSpPr>
              <p:nvPr/>
            </p:nvSpPr>
            <p:spPr bwMode="gray">
              <a:xfrm>
                <a:off x="332" y="0"/>
                <a:ext cx="0" cy="3510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8" name="Line 14"/>
              <p:cNvSpPr>
                <a:spLocks noChangeShapeType="1"/>
              </p:cNvSpPr>
              <p:nvPr/>
            </p:nvSpPr>
            <p:spPr bwMode="gray">
              <a:xfrm>
                <a:off x="1057" y="0"/>
                <a:ext cx="0" cy="4142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9" name="Line 15"/>
              <p:cNvSpPr>
                <a:spLocks noChangeShapeType="1"/>
              </p:cNvSpPr>
              <p:nvPr/>
            </p:nvSpPr>
            <p:spPr bwMode="gray">
              <a:xfrm>
                <a:off x="1783" y="0"/>
                <a:ext cx="0" cy="4322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0" name="Line 16"/>
              <p:cNvSpPr>
                <a:spLocks noChangeShapeType="1"/>
              </p:cNvSpPr>
              <p:nvPr/>
            </p:nvSpPr>
            <p:spPr bwMode="gray">
              <a:xfrm>
                <a:off x="2509" y="0"/>
                <a:ext cx="0" cy="4331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1" name="Line 17"/>
              <p:cNvSpPr>
                <a:spLocks noChangeShapeType="1"/>
              </p:cNvSpPr>
              <p:nvPr/>
            </p:nvSpPr>
            <p:spPr bwMode="gray">
              <a:xfrm>
                <a:off x="3234" y="245"/>
                <a:ext cx="0" cy="4086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2" name="Line 18"/>
              <p:cNvSpPr>
                <a:spLocks noChangeShapeType="1"/>
              </p:cNvSpPr>
              <p:nvPr/>
            </p:nvSpPr>
            <p:spPr bwMode="gray">
              <a:xfrm>
                <a:off x="3960" y="390"/>
                <a:ext cx="0" cy="3941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3" name="Line 19"/>
              <p:cNvSpPr>
                <a:spLocks noChangeShapeType="1"/>
              </p:cNvSpPr>
              <p:nvPr/>
            </p:nvSpPr>
            <p:spPr bwMode="gray">
              <a:xfrm>
                <a:off x="4686" y="487"/>
                <a:ext cx="0" cy="3844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4" name="Line 20"/>
              <p:cNvSpPr>
                <a:spLocks noChangeShapeType="1"/>
              </p:cNvSpPr>
              <p:nvPr/>
            </p:nvSpPr>
            <p:spPr bwMode="gray">
              <a:xfrm>
                <a:off x="5412" y="567"/>
                <a:ext cx="0" cy="3764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045" name="Group 21"/>
            <p:cNvGrpSpPr>
              <a:grpSpLocks/>
            </p:cNvGrpSpPr>
            <p:nvPr/>
          </p:nvGrpSpPr>
          <p:grpSpPr bwMode="auto">
            <a:xfrm>
              <a:off x="0" y="264"/>
              <a:ext cx="5768" cy="3538"/>
              <a:chOff x="0" y="264"/>
              <a:chExt cx="5768" cy="3538"/>
            </a:xfrm>
          </p:grpSpPr>
          <p:sp>
            <p:nvSpPr>
              <p:cNvPr id="1046" name="Line 22"/>
              <p:cNvSpPr>
                <a:spLocks noChangeShapeType="1"/>
              </p:cNvSpPr>
              <p:nvPr/>
            </p:nvSpPr>
            <p:spPr bwMode="gray">
              <a:xfrm rot="5400000">
                <a:off x="1635" y="-1371"/>
                <a:ext cx="0" cy="3270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7" name="Line 23"/>
              <p:cNvSpPr>
                <a:spLocks noChangeShapeType="1"/>
              </p:cNvSpPr>
              <p:nvPr/>
            </p:nvSpPr>
            <p:spPr bwMode="gray">
              <a:xfrm rot="5400000">
                <a:off x="2884" y="-1913"/>
                <a:ext cx="0" cy="5768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8" name="Line 24"/>
              <p:cNvSpPr>
                <a:spLocks noChangeShapeType="1"/>
              </p:cNvSpPr>
              <p:nvPr/>
            </p:nvSpPr>
            <p:spPr bwMode="gray">
              <a:xfrm rot="5400000">
                <a:off x="2884" y="-1205"/>
                <a:ext cx="0" cy="5768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9" name="Line 25"/>
              <p:cNvSpPr>
                <a:spLocks noChangeShapeType="1"/>
              </p:cNvSpPr>
              <p:nvPr/>
            </p:nvSpPr>
            <p:spPr bwMode="gray">
              <a:xfrm rot="5400000">
                <a:off x="2885" y="-497"/>
                <a:ext cx="0" cy="5766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0" name="Line 26"/>
              <p:cNvSpPr>
                <a:spLocks noChangeShapeType="1"/>
              </p:cNvSpPr>
              <p:nvPr/>
            </p:nvSpPr>
            <p:spPr bwMode="gray">
              <a:xfrm rot="5400000">
                <a:off x="2885" y="211"/>
                <a:ext cx="0" cy="5766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1" name="Line 27"/>
              <p:cNvSpPr>
                <a:spLocks noChangeShapeType="1"/>
              </p:cNvSpPr>
              <p:nvPr/>
            </p:nvSpPr>
            <p:spPr bwMode="gray">
              <a:xfrm rot="5400000">
                <a:off x="3192" y="1251"/>
                <a:ext cx="0" cy="5102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052" name="Rectangle 28"/>
          <p:cNvSpPr>
            <a:spLocks noChangeArrowheads="1"/>
          </p:cNvSpPr>
          <p:nvPr/>
        </p:nvSpPr>
        <p:spPr bwMode="gray">
          <a:xfrm>
            <a:off x="4005263" y="2692400"/>
            <a:ext cx="1128712" cy="1079500"/>
          </a:xfrm>
          <a:prstGeom prst="rect">
            <a:avLst/>
          </a:prstGeom>
          <a:solidFill>
            <a:srgbClr val="FFFFFF">
              <a:alpha val="25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53" name="Rectangle 29"/>
          <p:cNvSpPr>
            <a:spLocks noChangeArrowheads="1"/>
          </p:cNvSpPr>
          <p:nvPr/>
        </p:nvSpPr>
        <p:spPr bwMode="gray">
          <a:xfrm>
            <a:off x="7459663" y="4937125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54" name="Rectangle 30"/>
          <p:cNvSpPr>
            <a:spLocks noChangeArrowheads="1"/>
          </p:cNvSpPr>
          <p:nvPr/>
        </p:nvSpPr>
        <p:spPr bwMode="gray">
          <a:xfrm>
            <a:off x="549275" y="3808413"/>
            <a:ext cx="1128713" cy="1079500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55" name="Rectangle 31"/>
          <p:cNvSpPr>
            <a:spLocks noChangeArrowheads="1"/>
          </p:cNvSpPr>
          <p:nvPr/>
        </p:nvSpPr>
        <p:spPr bwMode="gray">
          <a:xfrm>
            <a:off x="6307138" y="6064250"/>
            <a:ext cx="1128712" cy="796925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56" name="Rectangle 32"/>
          <p:cNvSpPr>
            <a:spLocks noChangeArrowheads="1"/>
          </p:cNvSpPr>
          <p:nvPr/>
        </p:nvSpPr>
        <p:spPr bwMode="gray">
          <a:xfrm>
            <a:off x="2846388" y="0"/>
            <a:ext cx="1128712" cy="404813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57" name="Rectangle 33"/>
          <p:cNvSpPr>
            <a:spLocks noChangeArrowheads="1"/>
          </p:cNvSpPr>
          <p:nvPr/>
        </p:nvSpPr>
        <p:spPr bwMode="gray">
          <a:xfrm>
            <a:off x="2852738" y="493871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58" name="Rectangle 34"/>
          <p:cNvSpPr>
            <a:spLocks noChangeArrowheads="1"/>
          </p:cNvSpPr>
          <p:nvPr/>
        </p:nvSpPr>
        <p:spPr bwMode="gray">
          <a:xfrm>
            <a:off x="6300788" y="156686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059" name="Picture 35" descr="3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gray">
          <a:xfrm>
            <a:off x="-180975" y="5638800"/>
            <a:ext cx="2016125" cy="121920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4769FAB-BA2B-4643-8668-9E0AB70A871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60" name="Freeform 36" descr="11"/>
          <p:cNvSpPr>
            <a:spLocks/>
          </p:cNvSpPr>
          <p:nvPr/>
        </p:nvSpPr>
        <p:spPr bwMode="gray">
          <a:xfrm>
            <a:off x="4041775" y="0"/>
            <a:ext cx="5105400" cy="739775"/>
          </a:xfrm>
          <a:custGeom>
            <a:avLst/>
            <a:gdLst/>
            <a:ahLst/>
            <a:cxnLst>
              <a:cxn ang="0">
                <a:pos x="3130" y="453"/>
              </a:cxn>
              <a:cxn ang="0">
                <a:pos x="3130" y="0"/>
              </a:cxn>
              <a:cxn ang="0">
                <a:pos x="0" y="0"/>
              </a:cxn>
              <a:cxn ang="0">
                <a:pos x="3130" y="453"/>
              </a:cxn>
            </a:cxnLst>
            <a:rect l="0" t="0" r="r" b="b"/>
            <a:pathLst>
              <a:path w="3130" h="453">
                <a:moveTo>
                  <a:pt x="3130" y="453"/>
                </a:moveTo>
                <a:cubicBezTo>
                  <a:pt x="3130" y="226"/>
                  <a:pt x="3130" y="0"/>
                  <a:pt x="3130" y="0"/>
                </a:cubicBezTo>
                <a:lnTo>
                  <a:pt x="0" y="0"/>
                </a:lnTo>
                <a:cubicBezTo>
                  <a:pt x="0" y="0"/>
                  <a:pt x="1298" y="389"/>
                  <a:pt x="3130" y="453"/>
                </a:cubicBezTo>
                <a:close/>
              </a:path>
            </a:pathLst>
          </a:custGeom>
          <a:blipFill dpi="0" rotWithShape="1">
            <a:blip r:embed="rId16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457200" y="325438"/>
            <a:ext cx="8229600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FFFFFF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4" name="Freeform 10"/>
          <p:cNvSpPr>
            <a:spLocks/>
          </p:cNvSpPr>
          <p:nvPr/>
        </p:nvSpPr>
        <p:spPr bwMode="gray">
          <a:xfrm>
            <a:off x="4041775" y="1588"/>
            <a:ext cx="5105400" cy="739775"/>
          </a:xfrm>
          <a:custGeom>
            <a:avLst/>
            <a:gdLst/>
            <a:ahLst/>
            <a:cxnLst>
              <a:cxn ang="0">
                <a:pos x="3130" y="453"/>
              </a:cxn>
              <a:cxn ang="0">
                <a:pos x="3130" y="0"/>
              </a:cxn>
              <a:cxn ang="0">
                <a:pos x="0" y="0"/>
              </a:cxn>
              <a:cxn ang="0">
                <a:pos x="3130" y="453"/>
              </a:cxn>
            </a:cxnLst>
            <a:rect l="0" t="0" r="r" b="b"/>
            <a:pathLst>
              <a:path w="3130" h="453">
                <a:moveTo>
                  <a:pt x="3130" y="453"/>
                </a:moveTo>
                <a:cubicBezTo>
                  <a:pt x="3130" y="226"/>
                  <a:pt x="3130" y="0"/>
                  <a:pt x="3130" y="0"/>
                </a:cubicBezTo>
                <a:lnTo>
                  <a:pt x="0" y="0"/>
                </a:lnTo>
                <a:cubicBezTo>
                  <a:pt x="0" y="0"/>
                  <a:pt x="1298" y="389"/>
                  <a:pt x="3130" y="453"/>
                </a:cubicBezTo>
                <a:close/>
              </a:path>
            </a:pathLst>
          </a:custGeom>
          <a:blipFill dpi="0" rotWithShape="1">
            <a:blip r:embed="rId17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34" grpId="0" animBg="1"/>
    </p:bld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2362200"/>
            <a:ext cx="3429000" cy="1470025"/>
          </a:xfrm>
        </p:spPr>
        <p:txBody>
          <a:bodyPr/>
          <a:lstStyle/>
          <a:p>
            <a:pPr algn="r" rtl="1"/>
            <a:r>
              <a:rPr lang="ar-SA" sz="5400" dirty="0" smtClean="0">
                <a:latin typeface="Andalus" pitchFamily="2" charset="-78"/>
                <a:cs typeface="Andalus" pitchFamily="2" charset="-78"/>
              </a:rPr>
              <a:t> </a:t>
            </a:r>
            <a:r>
              <a:rPr lang="ar-SA" sz="5400" b="0" dirty="0" smtClean="0">
                <a:solidFill>
                  <a:srgbClr val="FF0000"/>
                </a:solidFill>
                <a:latin typeface="Andalus" pitchFamily="2" charset="-78"/>
                <a:cs typeface="Andalus" pitchFamily="2" charset="-78"/>
              </a:rPr>
              <a:t> </a:t>
            </a:r>
            <a:r>
              <a:rPr lang="ar-SA" sz="5400" b="0" dirty="0" smtClean="0">
                <a:solidFill>
                  <a:schemeClr val="tx1"/>
                </a:solidFill>
                <a:latin typeface="Andalus" pitchFamily="2" charset="-78"/>
                <a:cs typeface="Andalus" pitchFamily="2" charset="-78"/>
              </a:rPr>
              <a:t>الكالسيوم</a:t>
            </a:r>
            <a:r>
              <a:rPr lang="en-US" sz="5400" b="0" dirty="0" smtClean="0">
                <a:solidFill>
                  <a:schemeClr val="tx1"/>
                </a:solidFill>
                <a:latin typeface="Andalus" pitchFamily="2" charset="-78"/>
                <a:cs typeface="Andalus" pitchFamily="2" charset="-78"/>
              </a:rPr>
              <a:t>Calcium </a:t>
            </a:r>
            <a:r>
              <a:rPr lang="ar-SA" sz="5400" b="0" dirty="0" smtClean="0">
                <a:solidFill>
                  <a:schemeClr val="tx1"/>
                </a:solidFill>
                <a:latin typeface="Andalus" pitchFamily="2" charset="-78"/>
                <a:cs typeface="Andalus" pitchFamily="2" charset="-78"/>
              </a:rPr>
              <a:t> </a:t>
            </a:r>
            <a:endParaRPr lang="en-US" sz="5400" b="0" dirty="0">
              <a:solidFill>
                <a:schemeClr val="tx1"/>
              </a:solidFill>
              <a:latin typeface="Andalus" pitchFamily="2" charset="-78"/>
              <a:cs typeface="Andalus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06" name="Rectangle 2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ar-SA" dirty="0" smtClean="0">
                <a:solidFill>
                  <a:srgbClr val="7030A0"/>
                </a:solidFill>
                <a:latin typeface="Simplified Arabic" pitchFamily="18" charset="-78"/>
                <a:cs typeface="Simplified Arabic" pitchFamily="18" charset="-78"/>
              </a:rPr>
              <a:t>الكبريـــــــت </a:t>
            </a:r>
            <a:r>
              <a:rPr lang="en-US" dirty="0" smtClean="0">
                <a:solidFill>
                  <a:srgbClr val="7030A0"/>
                </a:solidFill>
                <a:latin typeface="Simplified Arabic" pitchFamily="18" charset="-78"/>
                <a:cs typeface="Simplified Arabic" pitchFamily="18" charset="-78"/>
              </a:rPr>
              <a:t>Sulfur</a:t>
            </a:r>
            <a:r>
              <a:rPr lang="ar-SA" dirty="0" smtClean="0">
                <a:solidFill>
                  <a:srgbClr val="7030A0"/>
                </a:solidFill>
                <a:latin typeface="Simplified Arabic" pitchFamily="18" charset="-78"/>
                <a:cs typeface="Simplified Arabic" pitchFamily="18" charset="-78"/>
              </a:rPr>
              <a:t>   </a:t>
            </a:r>
            <a:r>
              <a:rPr lang="ar-SA" dirty="0" smtClean="0">
                <a:solidFill>
                  <a:srgbClr val="FF0000"/>
                </a:solidFill>
                <a:latin typeface="Andalus" pitchFamily="2" charset="-78"/>
                <a:cs typeface="Andalus" pitchFamily="2" charset="-78"/>
              </a:rPr>
              <a:t>   </a:t>
            </a:r>
            <a:endParaRPr lang="en-US" dirty="0">
              <a:solidFill>
                <a:srgbClr val="FF0000"/>
              </a:solidFill>
              <a:latin typeface="Andalus" pitchFamily="2" charset="-78"/>
              <a:cs typeface="Andalus" pitchFamily="2" charset="-78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762000" y="1676400"/>
            <a:ext cx="7315200" cy="319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90000"/>
              </a:lnSpc>
            </a:pP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 *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يشكل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25,. % من وزن الجسم</a:t>
            </a:r>
          </a:p>
          <a:p>
            <a:pPr algn="r" rtl="1">
              <a:lnSpc>
                <a:spcPct val="90000"/>
              </a:lnSpc>
            </a:pP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 *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توجد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التركيزات العالية منه في الشعر والجلد والأظافر</a:t>
            </a:r>
          </a:p>
          <a:p>
            <a:pPr algn="r" rtl="1">
              <a:lnSpc>
                <a:spcPct val="90000"/>
              </a:lnSpc>
            </a:pP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 *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الوظائف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:</a:t>
            </a:r>
          </a:p>
          <a:p>
            <a:pPr algn="r" rtl="1">
              <a:lnSpc>
                <a:spcPct val="90000"/>
              </a:lnSpc>
              <a:buFont typeface="Wingdings" pitchFamily="2" charset="2"/>
              <a:buNone/>
            </a:pP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  </a:t>
            </a: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1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ـ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تكوين جلطة الدم ونقل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الطاقة</a:t>
            </a: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Blood clot and transfer of energy</a:t>
            </a:r>
            <a:endParaRPr lang="ar-SA" sz="2800" b="1" dirty="0" smtClean="0">
              <a:latin typeface="Arabic Typesetting" pitchFamily="66" charset="-78"/>
              <a:cs typeface="Arabic Typesetting" pitchFamily="66" charset="-78"/>
            </a:endParaRPr>
          </a:p>
          <a:p>
            <a:pPr algn="r" rtl="1">
              <a:lnSpc>
                <a:spcPct val="90000"/>
              </a:lnSpc>
              <a:buFont typeface="Wingdings" pitchFamily="2" charset="2"/>
              <a:buNone/>
            </a:pP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  </a:t>
            </a: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2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ـ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يدخل في تركيب ثلاث فيتامينات ( ب1 والبيوتين وحمض البنتوثونيك ) </a:t>
            </a:r>
          </a:p>
          <a:p>
            <a:pPr algn="r" rtl="1">
              <a:lnSpc>
                <a:spcPct val="90000"/>
              </a:lnSpc>
              <a:buFont typeface="Wingdings" pitchFamily="2" charset="2"/>
              <a:buNone/>
            </a:pP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  </a:t>
            </a: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3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ـ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مانع </a:t>
            </a:r>
            <a:r>
              <a:rPr lang="ar-SA" sz="2800" b="1" dirty="0" err="1" smtClean="0">
                <a:latin typeface="Arabic Typesetting" pitchFamily="66" charset="-78"/>
                <a:cs typeface="Arabic Typesetting" pitchFamily="66" charset="-78"/>
              </a:rPr>
              <a:t>للتسسم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detoxifying </a:t>
            </a:r>
            <a:endParaRPr lang="ar-SA" sz="2800" b="1" dirty="0" smtClean="0">
              <a:latin typeface="Arabic Typesetting" pitchFamily="66" charset="-78"/>
              <a:cs typeface="Arabic Typesetting" pitchFamily="66" charset="-78"/>
            </a:endParaRPr>
          </a:p>
          <a:p>
            <a:pPr algn="r" rtl="1">
              <a:lnSpc>
                <a:spcPct val="90000"/>
              </a:lnSpc>
              <a:buFont typeface="Wingdings" pitchFamily="2" charset="2"/>
              <a:buNone/>
            </a:pP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  </a:t>
            </a: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4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ـ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تكوين العديد من السكريات العديدة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المخاطية</a:t>
            </a:r>
            <a:endParaRPr lang="en-US" sz="2800" b="1" dirty="0" smtClean="0">
              <a:latin typeface="Arabic Typesetting" pitchFamily="66" charset="-78"/>
              <a:cs typeface="Arabic Typesetting" pitchFamily="66" charset="-78"/>
            </a:endParaRPr>
          </a:p>
          <a:p>
            <a:pPr>
              <a:lnSpc>
                <a:spcPct val="90000"/>
              </a:lnSpc>
            </a:pP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 formation of </a:t>
            </a:r>
            <a:r>
              <a:rPr lang="en-US" sz="2800" b="1" dirty="0" err="1" smtClean="0">
                <a:latin typeface="Arabic Typesetting" pitchFamily="66" charset="-78"/>
                <a:cs typeface="Arabic Typesetting" pitchFamily="66" charset="-78"/>
              </a:rPr>
              <a:t>mucopolysaccharides</a:t>
            </a:r>
            <a:endParaRPr lang="en-US" sz="2800" b="1" dirty="0"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5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www.themegallery.com</a:t>
            </a:r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5500"/>
              <a:t>Thank You!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sz="4800" dirty="0" smtClean="0">
                <a:solidFill>
                  <a:srgbClr val="92D050"/>
                </a:solidFill>
                <a:latin typeface="Andalus" pitchFamily="2" charset="-78"/>
                <a:cs typeface="Andalus" pitchFamily="2" charset="-78"/>
              </a:rPr>
              <a:t>                        </a:t>
            </a:r>
            <a:r>
              <a:rPr lang="ar-SA" sz="4800" dirty="0" smtClean="0">
                <a:solidFill>
                  <a:schemeClr val="tx1"/>
                </a:solidFill>
                <a:latin typeface="Andalus" pitchFamily="2" charset="-78"/>
                <a:cs typeface="Andalus" pitchFamily="2" charset="-78"/>
              </a:rPr>
              <a:t> الكالسيوم</a:t>
            </a:r>
            <a:r>
              <a:rPr lang="en-US" sz="4800" dirty="0" smtClean="0">
                <a:solidFill>
                  <a:schemeClr val="tx1"/>
                </a:solidFill>
                <a:latin typeface="Andalus" pitchFamily="2" charset="-78"/>
                <a:cs typeface="Andalus" pitchFamily="2" charset="-78"/>
              </a:rPr>
              <a:t> </a:t>
            </a:r>
            <a:r>
              <a:rPr lang="en-US" sz="4800" b="0" dirty="0" smtClean="0">
                <a:solidFill>
                  <a:schemeClr val="tx1"/>
                </a:solidFill>
                <a:latin typeface="Andalus" pitchFamily="2" charset="-78"/>
                <a:cs typeface="Andalus" pitchFamily="2" charset="-78"/>
              </a:rPr>
              <a:t>Calcium </a:t>
            </a:r>
            <a:endParaRPr lang="en-US" sz="4500" dirty="0">
              <a:solidFill>
                <a:schemeClr val="tx1"/>
              </a:solidFill>
              <a:latin typeface="Andalus" pitchFamily="2" charset="-78"/>
              <a:cs typeface="Andalus" pitchFamily="2" charset="-78"/>
            </a:endParaRPr>
          </a:p>
        </p:txBody>
      </p:sp>
      <p:sp>
        <p:nvSpPr>
          <p:cNvPr id="5124" name="AutoShape 4"/>
          <p:cNvSpPr>
            <a:spLocks noChangeArrowheads="1"/>
          </p:cNvSpPr>
          <p:nvPr/>
        </p:nvSpPr>
        <p:spPr bwMode="gray">
          <a:xfrm>
            <a:off x="914400" y="1371601"/>
            <a:ext cx="7010400" cy="4724400"/>
          </a:xfrm>
          <a:prstGeom prst="roundRect">
            <a:avLst>
              <a:gd name="adj" fmla="val 16667"/>
            </a:avLst>
          </a:prstGeom>
          <a:solidFill>
            <a:schemeClr val="hlink"/>
          </a:solidFill>
          <a:ln w="28575" algn="ctr">
            <a:solidFill>
              <a:srgbClr val="FCFCFC"/>
            </a:solidFill>
            <a:round/>
            <a:headEnd/>
            <a:tailEnd/>
          </a:ln>
          <a:effectLst>
            <a:outerShdw dist="35921" dir="2700000" algn="ctr" rotWithShape="0">
              <a:srgbClr val="001D3A">
                <a:alpha val="50000"/>
              </a:srgbClr>
            </a:outerShdw>
          </a:effectLst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5125" name="Group 5"/>
          <p:cNvGrpSpPr>
            <a:grpSpLocks/>
          </p:cNvGrpSpPr>
          <p:nvPr/>
        </p:nvGrpSpPr>
        <p:grpSpPr bwMode="auto">
          <a:xfrm>
            <a:off x="7543800" y="2070100"/>
            <a:ext cx="187325" cy="601663"/>
            <a:chOff x="960" y="1764"/>
            <a:chExt cx="130" cy="418"/>
          </a:xfrm>
        </p:grpSpPr>
        <p:sp>
          <p:nvSpPr>
            <p:cNvPr id="5126" name="Oval 6"/>
            <p:cNvSpPr>
              <a:spLocks noChangeArrowheads="1"/>
            </p:cNvSpPr>
            <p:nvPr/>
          </p:nvSpPr>
          <p:spPr bwMode="gray">
            <a:xfrm>
              <a:off x="960" y="1764"/>
              <a:ext cx="126" cy="120"/>
            </a:xfrm>
            <a:prstGeom prst="ellipse">
              <a:avLst/>
            </a:prstGeom>
            <a:solidFill>
              <a:schemeClr val="bg1"/>
            </a:solidFill>
            <a:ln w="38100" algn="ctr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27" name="Oval 7"/>
            <p:cNvSpPr>
              <a:spLocks noChangeArrowheads="1"/>
            </p:cNvSpPr>
            <p:nvPr/>
          </p:nvSpPr>
          <p:spPr bwMode="gray">
            <a:xfrm>
              <a:off x="964" y="2062"/>
              <a:ext cx="126" cy="120"/>
            </a:xfrm>
            <a:prstGeom prst="ellipse">
              <a:avLst/>
            </a:prstGeom>
            <a:solidFill>
              <a:schemeClr val="bg1"/>
            </a:solidFill>
            <a:ln w="38100" algn="ctr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28" name="AutoShape 8"/>
            <p:cNvSpPr>
              <a:spLocks noChangeArrowheads="1"/>
            </p:cNvSpPr>
            <p:nvPr/>
          </p:nvSpPr>
          <p:spPr bwMode="gray">
            <a:xfrm>
              <a:off x="996" y="1836"/>
              <a:ext cx="62" cy="30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27451"/>
                    <a:invGamma/>
                  </a:srgbClr>
                </a:gs>
                <a:gs pos="100000">
                  <a:srgbClr val="B2B2B2"/>
                </a:gs>
              </a:gsLst>
              <a:lin ang="54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129" name="Group 9"/>
          <p:cNvGrpSpPr>
            <a:grpSpLocks/>
          </p:cNvGrpSpPr>
          <p:nvPr/>
        </p:nvGrpSpPr>
        <p:grpSpPr bwMode="auto">
          <a:xfrm>
            <a:off x="1371600" y="2066925"/>
            <a:ext cx="187325" cy="601663"/>
            <a:chOff x="960" y="1764"/>
            <a:chExt cx="130" cy="418"/>
          </a:xfrm>
        </p:grpSpPr>
        <p:sp>
          <p:nvSpPr>
            <p:cNvPr id="5130" name="Oval 10"/>
            <p:cNvSpPr>
              <a:spLocks noChangeArrowheads="1"/>
            </p:cNvSpPr>
            <p:nvPr/>
          </p:nvSpPr>
          <p:spPr bwMode="gray">
            <a:xfrm>
              <a:off x="960" y="1764"/>
              <a:ext cx="126" cy="120"/>
            </a:xfrm>
            <a:prstGeom prst="ellipse">
              <a:avLst/>
            </a:prstGeom>
            <a:solidFill>
              <a:schemeClr val="bg1"/>
            </a:solidFill>
            <a:ln w="38100" algn="ctr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1" name="Oval 11"/>
            <p:cNvSpPr>
              <a:spLocks noChangeArrowheads="1"/>
            </p:cNvSpPr>
            <p:nvPr/>
          </p:nvSpPr>
          <p:spPr bwMode="gray">
            <a:xfrm>
              <a:off x="964" y="2062"/>
              <a:ext cx="126" cy="120"/>
            </a:xfrm>
            <a:prstGeom prst="ellipse">
              <a:avLst/>
            </a:prstGeom>
            <a:solidFill>
              <a:schemeClr val="bg1"/>
            </a:solidFill>
            <a:ln w="38100" algn="ctr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2" name="AutoShape 12"/>
            <p:cNvSpPr>
              <a:spLocks noChangeArrowheads="1"/>
            </p:cNvSpPr>
            <p:nvPr/>
          </p:nvSpPr>
          <p:spPr bwMode="gray">
            <a:xfrm>
              <a:off x="996" y="1836"/>
              <a:ext cx="62" cy="30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0"/>
                    <a:invGamma/>
                  </a:srgbClr>
                </a:gs>
                <a:gs pos="100000">
                  <a:srgbClr val="B2B2B2"/>
                </a:gs>
              </a:gsLst>
              <a:lin ang="54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1143000" y="1447801"/>
            <a:ext cx="6400800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>
              <a:buFont typeface="Wingdings" pitchFamily="2" charset="2"/>
              <a:buChar char="§"/>
            </a:pP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يشكل 1,5 إلى 2 % من وزن جسم الإنسان البالغ</a:t>
            </a:r>
          </a:p>
          <a:p>
            <a:pPr algn="just" rtl="1">
              <a:buFont typeface="Wingdings" pitchFamily="2" charset="2"/>
              <a:buChar char="§"/>
            </a:pP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تبلغ كميته في الجسم 850 – 1200 جم </a:t>
            </a:r>
          </a:p>
          <a:p>
            <a:pPr algn="just" rtl="1">
              <a:buFont typeface="Wingdings" pitchFamily="2" charset="2"/>
              <a:buChar char="§"/>
            </a:pP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يبلغ تركيزه في الدم 9 إلى 11 ملجم / 100 مل دم</a:t>
            </a:r>
          </a:p>
          <a:p>
            <a:pPr algn="just" rtl="1">
              <a:buFont typeface="Wingdings" pitchFamily="2" charset="2"/>
              <a:buChar char="§"/>
            </a:pP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الوظائف :</a:t>
            </a:r>
          </a:p>
          <a:p>
            <a:pPr algn="just" rtl="1"/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1ـ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تكوين العظام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والأسنان </a:t>
            </a: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Bone formation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(</a:t>
            </a: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calcification)</a:t>
            </a:r>
          </a:p>
          <a:p>
            <a:pPr algn="just" rtl="1"/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calcium phosphate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+ </a:t>
            </a: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calcium hydroxide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= </a:t>
            </a:r>
            <a:r>
              <a:rPr lang="en-US" sz="2800" b="1" dirty="0" err="1" smtClean="0">
                <a:latin typeface="Arabic Typesetting" pitchFamily="66" charset="-78"/>
                <a:cs typeface="Arabic Typesetting" pitchFamily="66" charset="-78"/>
              </a:rPr>
              <a:t>hydroxyapatite</a:t>
            </a:r>
            <a:endParaRPr lang="ar-SA" sz="2800" b="1" dirty="0" smtClean="0">
              <a:latin typeface="Arabic Typesetting" pitchFamily="66" charset="-78"/>
              <a:cs typeface="Arabic Typesetting" pitchFamily="66" charset="-78"/>
            </a:endParaRPr>
          </a:p>
          <a:p>
            <a:pPr algn="just" rtl="1"/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2ـ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يساعد على تجلط الدم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(يحث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على إفراز الثرمبوبلاستين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)</a:t>
            </a: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 blood=clotting </a:t>
            </a:r>
            <a:endParaRPr lang="ar-SA" sz="2800" b="1" dirty="0" smtClean="0">
              <a:latin typeface="Arabic Typesetting" pitchFamily="66" charset="-78"/>
              <a:cs typeface="Arabic Typesetting" pitchFamily="66" charset="-78"/>
            </a:endParaRPr>
          </a:p>
          <a:p>
            <a:pPr algn="just" rtl="1"/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3ـ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مساعد للتفاعلات البيولوجية </a:t>
            </a: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Catalyst for biological reactions</a:t>
            </a:r>
          </a:p>
          <a:p>
            <a:pPr algn="just" rtl="1"/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  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(امتصاص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ب12 , ليبيز البنكرياس , إفراز الأنسولين , الأستيايل كولين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)</a:t>
            </a: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endParaRPr lang="ar-SA" sz="2800" b="1" dirty="0" smtClean="0">
              <a:latin typeface="Arabic Typesetting" pitchFamily="66" charset="-78"/>
              <a:cs typeface="Arabic Typesetting" pitchFamily="66" charset="-78"/>
            </a:endParaRPr>
          </a:p>
          <a:p>
            <a:pPr algn="just" rtl="1"/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 ـ انقباض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العضلات</a:t>
            </a: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ونقل الإشارات العصبية </a:t>
            </a:r>
            <a:endParaRPr lang="ar-SA" sz="2800" b="1" dirty="0" smtClean="0">
              <a:latin typeface="Arabic Typesetting" pitchFamily="66" charset="-78"/>
              <a:cs typeface="Arabic Typesetting" pitchFamily="66" charset="-78"/>
            </a:endParaRPr>
          </a:p>
          <a:p>
            <a:pPr algn="just" rtl="1"/>
            <a:r>
              <a:rPr lang="en-US" sz="2000" b="1" dirty="0" smtClean="0">
                <a:latin typeface="Arabic Typesetting" pitchFamily="66" charset="-78"/>
                <a:cs typeface="Arabic Typesetting" pitchFamily="66" charset="-78"/>
              </a:rPr>
              <a:t>Regulation of muscular contraction and transmission of nerve impulses</a:t>
            </a:r>
            <a:r>
              <a:rPr lang="ar-SA" sz="20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endParaRPr lang="en-US" sz="2000" b="1" dirty="0" smtClean="0">
              <a:latin typeface="Arabic Typesetting" pitchFamily="66" charset="-78"/>
              <a:cs typeface="Arabic Typesetting" pitchFamily="66" charset="-78"/>
            </a:endParaRPr>
          </a:p>
          <a:p>
            <a:pPr algn="just" rtl="1"/>
            <a:endParaRPr lang="en-US" sz="2800" b="1" dirty="0"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391400" cy="4572000"/>
          </a:xfrm>
        </p:spPr>
        <p:txBody>
          <a:bodyPr/>
          <a:lstStyle/>
          <a:p>
            <a:pPr algn="r" rtl="1">
              <a:lnSpc>
                <a:spcPct val="90000"/>
              </a:lnSpc>
            </a:pPr>
            <a:r>
              <a:rPr lang="ar-SA" sz="2800" b="1" dirty="0" smtClean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العوامل المشجعة على </a:t>
            </a:r>
            <a:r>
              <a:rPr lang="ar-SA" sz="2800" b="1" dirty="0" smtClean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امتصاصه </a:t>
            </a:r>
            <a:r>
              <a:rPr lang="en-US" sz="2800" b="1" dirty="0" smtClean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 Factors favoring Ca absorption</a:t>
            </a:r>
            <a:r>
              <a:rPr lang="ar-SA" sz="2800" b="1" dirty="0" smtClean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:</a:t>
            </a:r>
            <a:endParaRPr lang="ar-SA" sz="2800" b="1" dirty="0" smtClean="0">
              <a:solidFill>
                <a:srgbClr val="FF0000"/>
              </a:solidFill>
              <a:latin typeface="Arabic Typesetting" pitchFamily="66" charset="-78"/>
              <a:cs typeface="Arabic Typesetting" pitchFamily="66" charset="-78"/>
            </a:endParaRPr>
          </a:p>
          <a:p>
            <a:pPr algn="r" rtl="1">
              <a:lnSpc>
                <a:spcPct val="90000"/>
              </a:lnSpc>
              <a:buFont typeface="Wingdings" pitchFamily="2" charset="2"/>
              <a:buNone/>
            </a:pPr>
            <a:r>
              <a:rPr lang="ar-SA" sz="2800" dirty="0" smtClean="0">
                <a:latin typeface="Arabic Typesetting" pitchFamily="66" charset="-78"/>
                <a:cs typeface="Arabic Typesetting" pitchFamily="66" charset="-78"/>
              </a:rPr>
              <a:t>  </a:t>
            </a:r>
            <a:r>
              <a:rPr lang="ar-SA" sz="2800" dirty="0" smtClean="0">
                <a:latin typeface="Arabic Typesetting" pitchFamily="66" charset="-78"/>
                <a:cs typeface="Arabic Typesetting" pitchFamily="66" charset="-78"/>
              </a:rPr>
              <a:t>    1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ـ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فيتامين </a:t>
            </a:r>
            <a:r>
              <a:rPr lang="ar-SA" sz="2800" b="1" dirty="0" err="1" smtClean="0">
                <a:latin typeface="Arabic Typesetting" pitchFamily="66" charset="-78"/>
                <a:cs typeface="Arabic Typesetting" pitchFamily="66" charset="-78"/>
              </a:rPr>
              <a:t>د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Vitamin D</a:t>
            </a:r>
            <a:endParaRPr lang="ar-SA" sz="2800" b="1" dirty="0" smtClean="0">
              <a:latin typeface="Arabic Typesetting" pitchFamily="66" charset="-78"/>
              <a:cs typeface="Arabic Typesetting" pitchFamily="66" charset="-78"/>
            </a:endParaRPr>
          </a:p>
          <a:p>
            <a:pPr algn="r" rtl="1">
              <a:lnSpc>
                <a:spcPct val="90000"/>
              </a:lnSpc>
              <a:buFont typeface="Wingdings" pitchFamily="2" charset="2"/>
              <a:buNone/>
            </a:pP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    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2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ـ حموضة الغذاء في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المعدة</a:t>
            </a: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acidity of digestive mass</a:t>
            </a:r>
            <a:endParaRPr lang="ar-SA" sz="2800" b="1" dirty="0" smtClean="0">
              <a:latin typeface="Arabic Typesetting" pitchFamily="66" charset="-78"/>
              <a:cs typeface="Arabic Typesetting" pitchFamily="66" charset="-78"/>
            </a:endParaRPr>
          </a:p>
          <a:p>
            <a:pPr algn="r" rtl="1">
              <a:lnSpc>
                <a:spcPct val="90000"/>
              </a:lnSpc>
              <a:buFont typeface="Wingdings" pitchFamily="2" charset="2"/>
              <a:buNone/>
            </a:pP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 </a:t>
            </a: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3  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ـ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سكر </a:t>
            </a:r>
            <a:r>
              <a:rPr lang="ar-SA" sz="2800" b="1" dirty="0" err="1" smtClean="0">
                <a:latin typeface="Arabic Typesetting" pitchFamily="66" charset="-78"/>
                <a:cs typeface="Arabic Typesetting" pitchFamily="66" charset="-78"/>
              </a:rPr>
              <a:t>اللأكتوز</a:t>
            </a: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Lactose</a:t>
            </a:r>
            <a:endParaRPr lang="ar-SA" sz="2800" b="1" dirty="0" smtClean="0">
              <a:latin typeface="Arabic Typesetting" pitchFamily="66" charset="-78"/>
              <a:cs typeface="Arabic Typesetting" pitchFamily="66" charset="-78"/>
            </a:endParaRPr>
          </a:p>
          <a:p>
            <a:pPr algn="r" rtl="1">
              <a:lnSpc>
                <a:spcPct val="90000"/>
              </a:lnSpc>
              <a:buFont typeface="Wingdings" pitchFamily="2" charset="2"/>
              <a:buNone/>
            </a:pP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 </a:t>
            </a: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4   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ـ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معدل الكالسيوم إلى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الفسفور</a:t>
            </a: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calcium/phosphorus ratio</a:t>
            </a:r>
            <a:endParaRPr lang="ar-SA" sz="2800" b="1" dirty="0" smtClean="0">
              <a:latin typeface="Arabic Typesetting" pitchFamily="66" charset="-78"/>
              <a:cs typeface="Arabic Typesetting" pitchFamily="66" charset="-78"/>
            </a:endParaRPr>
          </a:p>
          <a:p>
            <a:pPr algn="r" rtl="1">
              <a:lnSpc>
                <a:spcPct val="90000"/>
              </a:lnSpc>
              <a:buFont typeface="Wingdings" pitchFamily="2" charset="2"/>
              <a:buNone/>
            </a:pP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    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5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ـ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حاجة الجسم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للكالسيوم</a:t>
            </a: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need for calcium</a:t>
            </a:r>
            <a:endParaRPr lang="ar-SA" sz="2800" b="1" dirty="0" smtClean="0">
              <a:latin typeface="Arabic Typesetting" pitchFamily="66" charset="-78"/>
              <a:cs typeface="Arabic Typesetting" pitchFamily="66" charset="-78"/>
            </a:endParaRPr>
          </a:p>
          <a:p>
            <a:pPr algn="r" rtl="1">
              <a:lnSpc>
                <a:spcPct val="90000"/>
              </a:lnSpc>
            </a:pPr>
            <a:r>
              <a:rPr lang="ar-SA" sz="2400" b="1" dirty="0" smtClean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العوامل التي تقلل من امتصاص الكالسيوم في الجسم </a:t>
            </a:r>
            <a:r>
              <a:rPr lang="en-US" sz="2400" b="1" dirty="0" smtClean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Factors </a:t>
            </a:r>
            <a:r>
              <a:rPr lang="en-US" sz="2400" b="1" dirty="0" smtClean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depressing Ca absorption </a:t>
            </a:r>
            <a:r>
              <a:rPr lang="ar-SA" sz="2400" b="1" dirty="0" smtClean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:</a:t>
            </a:r>
            <a:endParaRPr lang="en-US" sz="2400" b="1" dirty="0" smtClean="0">
              <a:solidFill>
                <a:srgbClr val="FF0000"/>
              </a:solidFill>
              <a:latin typeface="Arabic Typesetting" pitchFamily="66" charset="-78"/>
              <a:cs typeface="Arabic Typesetting" pitchFamily="66" charset="-78"/>
            </a:endParaRPr>
          </a:p>
          <a:p>
            <a:pPr algn="r" rtl="1">
              <a:lnSpc>
                <a:spcPct val="90000"/>
              </a:lnSpc>
              <a:buNone/>
            </a:pP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1      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ـ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حمض </a:t>
            </a:r>
            <a:r>
              <a:rPr lang="ar-SA" sz="2800" b="1" dirty="0" err="1" smtClean="0">
                <a:latin typeface="Arabic Typesetting" pitchFamily="66" charset="-78"/>
                <a:cs typeface="Arabic Typesetting" pitchFamily="66" charset="-78"/>
              </a:rPr>
              <a:t>الأوكساليك</a:t>
            </a: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Oxalic acid</a:t>
            </a:r>
            <a:endParaRPr lang="ar-SA" sz="2800" b="1" dirty="0" smtClean="0">
              <a:latin typeface="Arabic Typesetting" pitchFamily="66" charset="-78"/>
              <a:cs typeface="Arabic Typesetting" pitchFamily="66" charset="-78"/>
            </a:endParaRPr>
          </a:p>
          <a:p>
            <a:pPr algn="r" rtl="1">
              <a:lnSpc>
                <a:spcPct val="90000"/>
              </a:lnSpc>
              <a:buFont typeface="Wingdings" pitchFamily="2" charset="2"/>
              <a:buNone/>
            </a:pP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2     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ـ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حمض </a:t>
            </a:r>
            <a:r>
              <a:rPr lang="ar-SA" sz="2800" b="1" dirty="0" err="1" smtClean="0">
                <a:latin typeface="Arabic Typesetting" pitchFamily="66" charset="-78"/>
                <a:cs typeface="Arabic Typesetting" pitchFamily="66" charset="-78"/>
              </a:rPr>
              <a:t>الفايتيك</a:t>
            </a: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en-US" sz="2800" b="1" dirty="0" err="1" smtClean="0">
                <a:latin typeface="Arabic Typesetting" pitchFamily="66" charset="-78"/>
                <a:cs typeface="Arabic Typesetting" pitchFamily="66" charset="-78"/>
              </a:rPr>
              <a:t>Phytic</a:t>
            </a: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 acid</a:t>
            </a:r>
            <a:endParaRPr lang="ar-SA" sz="2800" b="1" dirty="0" smtClean="0">
              <a:latin typeface="Arabic Typesetting" pitchFamily="66" charset="-78"/>
              <a:cs typeface="Arabic Typesetting" pitchFamily="66" charset="-78"/>
            </a:endParaRPr>
          </a:p>
          <a:p>
            <a:pPr algn="r" rtl="1">
              <a:lnSpc>
                <a:spcPct val="90000"/>
              </a:lnSpc>
              <a:buFont typeface="Wingdings" pitchFamily="2" charset="2"/>
              <a:buNone/>
            </a:pP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 </a:t>
            </a: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3   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ـ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عوامل أخرى </a:t>
            </a:r>
            <a:endParaRPr lang="en-US" sz="2800" b="1" dirty="0" smtClean="0">
              <a:latin typeface="Arabic Typesetting" pitchFamily="66" charset="-78"/>
              <a:cs typeface="Arabic Typesetting" pitchFamily="66" charset="-78"/>
            </a:endParaRPr>
          </a:p>
          <a:p>
            <a:pPr>
              <a:buClr>
                <a:schemeClr val="accent2"/>
              </a:buClr>
              <a:buFont typeface="Wingdings" pitchFamily="2" charset="2"/>
              <a:buChar char="v"/>
            </a:pPr>
            <a:endParaRPr lang="en-US" sz="2400" dirty="0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8229600" cy="927100"/>
          </a:xfrm>
        </p:spPr>
        <p:txBody>
          <a:bodyPr/>
          <a:lstStyle/>
          <a:p>
            <a:pPr algn="ctr" rtl="1"/>
            <a:r>
              <a:rPr lang="ar-SA" sz="48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                          </a:t>
            </a:r>
            <a:r>
              <a:rPr lang="ar-SA" sz="36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امتصاص </a:t>
            </a:r>
            <a:r>
              <a:rPr lang="ar-SA" sz="36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الكالسيوم</a:t>
            </a:r>
            <a:r>
              <a:rPr lang="en-US" sz="36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SA" sz="36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en-US" sz="36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calcium absorption</a:t>
            </a:r>
            <a:endParaRPr lang="en-US" sz="36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                              </a:t>
            </a:r>
            <a:r>
              <a:rPr lang="ar-SA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المصادر الغذائية للكالسيوم    </a:t>
            </a:r>
            <a:endParaRPr lang="en-US" dirty="0">
              <a:solidFill>
                <a:schemeClr val="tx1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ltGray">
          <a:xfrm>
            <a:off x="1447800" y="1828800"/>
            <a:ext cx="6172200" cy="3886200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tint val="0"/>
                  <a:invGamma/>
                  <a:alpha val="0"/>
                </a:schemeClr>
              </a:gs>
              <a:gs pos="100000">
                <a:schemeClr val="accent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 rtl="1">
              <a:lnSpc>
                <a:spcPct val="90000"/>
              </a:lnSpc>
            </a:pP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1.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الحليب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ومنتجاته ( 75 % )</a:t>
            </a:r>
          </a:p>
          <a:p>
            <a:pPr algn="r" rtl="1">
              <a:lnSpc>
                <a:spcPct val="90000"/>
              </a:lnSpc>
            </a:pP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2. اللحوم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والأسماك والدواجن والبيض ( 7 % )</a:t>
            </a:r>
          </a:p>
          <a:p>
            <a:pPr algn="r" rtl="1">
              <a:lnSpc>
                <a:spcPct val="90000"/>
              </a:lnSpc>
            </a:pP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3. الخضروات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( 7 % ) </a:t>
            </a:r>
          </a:p>
          <a:p>
            <a:pPr algn="r" rtl="1">
              <a:lnSpc>
                <a:spcPct val="90000"/>
              </a:lnSpc>
            </a:pP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4. الأغذية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الأخرى ( 11 % )</a:t>
            </a:r>
          </a:p>
          <a:p>
            <a:pPr algn="r" rtl="1">
              <a:lnSpc>
                <a:spcPct val="90000"/>
              </a:lnSpc>
              <a:buFont typeface="Wingdings" pitchFamily="2" charset="2"/>
              <a:buNone/>
            </a:pP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         </a:t>
            </a:r>
          </a:p>
          <a:p>
            <a:pPr algn="r" rtl="1">
              <a:lnSpc>
                <a:spcPct val="90000"/>
              </a:lnSpc>
              <a:buFont typeface="Wingdings" pitchFamily="2" charset="2"/>
              <a:buNone/>
            </a:pP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          المتناولات المرجعية التغذوية للكالسيوم </a:t>
            </a:r>
          </a:p>
          <a:p>
            <a:pPr algn="r" rtl="1">
              <a:lnSpc>
                <a:spcPct val="90000"/>
              </a:lnSpc>
              <a:buFont typeface="Wingdings" pitchFamily="2" charset="2"/>
              <a:buNone/>
            </a:pP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             31-50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سنة         1000 ملجم</a:t>
            </a:r>
          </a:p>
          <a:p>
            <a:pPr algn="r" rtl="1">
              <a:lnSpc>
                <a:spcPct val="90000"/>
              </a:lnSpc>
              <a:buFont typeface="Wingdings" pitchFamily="2" charset="2"/>
              <a:buNone/>
            </a:pP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            فوق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51 سنة         1200 ملجم</a:t>
            </a:r>
          </a:p>
          <a:p>
            <a:pPr algn="r" rtl="1">
              <a:lnSpc>
                <a:spcPct val="90000"/>
              </a:lnSpc>
              <a:buFont typeface="Wingdings" pitchFamily="2" charset="2"/>
              <a:buNone/>
            </a:pP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9            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-18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سنة          1300 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ملجم </a:t>
            </a:r>
            <a:endParaRPr lang="en-US" sz="2800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10263" name="Text Box 23"/>
          <p:cNvSpPr txBox="1">
            <a:spLocks noChangeArrowheads="1"/>
          </p:cNvSpPr>
          <p:nvPr/>
        </p:nvSpPr>
        <p:spPr bwMode="auto">
          <a:xfrm>
            <a:off x="5334000" y="3581400"/>
            <a:ext cx="153670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grpSp>
        <p:nvGrpSpPr>
          <p:cNvPr id="10276" name="Group 36"/>
          <p:cNvGrpSpPr>
            <a:grpSpLocks/>
          </p:cNvGrpSpPr>
          <p:nvPr/>
        </p:nvGrpSpPr>
        <p:grpSpPr bwMode="auto">
          <a:xfrm>
            <a:off x="1066800" y="381000"/>
            <a:ext cx="822325" cy="819150"/>
            <a:chOff x="1596" y="1152"/>
            <a:chExt cx="518" cy="516"/>
          </a:xfrm>
        </p:grpSpPr>
        <p:sp>
          <p:nvSpPr>
            <p:cNvPr id="10277" name="Oval 37"/>
            <p:cNvSpPr>
              <a:spLocks noChangeArrowheads="1"/>
            </p:cNvSpPr>
            <p:nvPr/>
          </p:nvSpPr>
          <p:spPr bwMode="gray">
            <a:xfrm>
              <a:off x="1596" y="1154"/>
              <a:ext cx="518" cy="514"/>
            </a:xfrm>
            <a:prstGeom prst="ellipse">
              <a:avLst/>
            </a:prstGeom>
            <a:solidFill>
              <a:schemeClr val="accent1"/>
            </a:solidFill>
            <a:ln w="28575" algn="ctr">
              <a:solidFill>
                <a:srgbClr val="F8F8F8">
                  <a:alpha val="70000"/>
                </a:srgb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0278" name="Picture 38" descr="cir_lighteffect0"/>
            <p:cNvPicPr>
              <a:picLocks noChangeAspect="1" noChangeArrowheads="1"/>
            </p:cNvPicPr>
            <p:nvPr/>
          </p:nvPicPr>
          <p:blipFill>
            <a:blip r:embed="rId2" cstate="print">
              <a:lum bright="18000" contrast="-12000"/>
            </a:blip>
            <a:srcRect/>
            <a:stretch>
              <a:fillRect/>
            </a:stretch>
          </p:blipFill>
          <p:spPr bwMode="gray">
            <a:xfrm>
              <a:off x="1609" y="1152"/>
              <a:ext cx="484" cy="385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>
                <a:latin typeface="Andalus" pitchFamily="2" charset="-78"/>
                <a:cs typeface="Andalus" pitchFamily="2" charset="-78"/>
              </a:rPr>
              <a:t>  </a:t>
            </a:r>
            <a:r>
              <a:rPr lang="ar-SA" dirty="0" smtClean="0">
                <a:latin typeface="Andalus" pitchFamily="2" charset="-78"/>
                <a:cs typeface="Andalus" pitchFamily="2" charset="-78"/>
              </a:rPr>
              <a:t> </a:t>
            </a:r>
            <a:r>
              <a:rPr lang="ar-SA" sz="2800" dirty="0" smtClean="0">
                <a:solidFill>
                  <a:srgbClr val="002060"/>
                </a:solidFill>
                <a:latin typeface="Simplified Arabic" pitchFamily="18" charset="-78"/>
                <a:cs typeface="Simplified Arabic" pitchFamily="18" charset="-78"/>
              </a:rPr>
              <a:t>خلل تمثيل الكالسيوم</a:t>
            </a:r>
            <a:r>
              <a:rPr lang="en-US" sz="2800" dirty="0" smtClean="0">
                <a:solidFill>
                  <a:srgbClr val="002060"/>
                </a:solidFill>
                <a:latin typeface="Simplified Arabic" pitchFamily="18" charset="-78"/>
                <a:cs typeface="Simplified Arabic" pitchFamily="18" charset="-78"/>
              </a:rPr>
              <a:t/>
            </a:r>
            <a:br>
              <a:rPr lang="en-US" sz="2800" dirty="0" smtClean="0">
                <a:solidFill>
                  <a:srgbClr val="002060"/>
                </a:solidFill>
                <a:latin typeface="Simplified Arabic" pitchFamily="18" charset="-78"/>
                <a:cs typeface="Simplified Arabic" pitchFamily="18" charset="-78"/>
              </a:rPr>
            </a:br>
            <a:r>
              <a:rPr lang="en-US" sz="2000" dirty="0" smtClean="0">
                <a:solidFill>
                  <a:srgbClr val="002060"/>
                </a:solidFill>
                <a:latin typeface="Simplified Arabic" pitchFamily="18" charset="-78"/>
                <a:cs typeface="Simplified Arabic" pitchFamily="18" charset="-78"/>
              </a:rPr>
              <a:t>Abnormalities of Calcium Metabolism </a:t>
            </a:r>
            <a:endParaRPr lang="en-US" sz="2000" dirty="0">
              <a:solidFill>
                <a:srgbClr val="002060"/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1371600" y="2209800"/>
            <a:ext cx="6629400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SA" sz="4400" b="1" dirty="0" smtClean="0">
                <a:latin typeface="Arabic Typesetting" pitchFamily="66" charset="-78"/>
                <a:cs typeface="Arabic Typesetting" pitchFamily="66" charset="-78"/>
              </a:rPr>
              <a:t>1</a:t>
            </a:r>
            <a:r>
              <a:rPr lang="ar-SA" sz="4000" b="1" dirty="0" smtClean="0">
                <a:latin typeface="Arabic Typesetting" pitchFamily="66" charset="-78"/>
                <a:cs typeface="Arabic Typesetting" pitchFamily="66" charset="-78"/>
              </a:rPr>
              <a:t>. </a:t>
            </a:r>
            <a:r>
              <a:rPr lang="ar-SA" sz="4000" b="1" dirty="0" smtClean="0">
                <a:latin typeface="Arabic Typesetting" pitchFamily="66" charset="-78"/>
                <a:cs typeface="Arabic Typesetting" pitchFamily="66" charset="-78"/>
              </a:rPr>
              <a:t>هشاشة </a:t>
            </a:r>
            <a:r>
              <a:rPr lang="ar-SA" sz="4000" b="1" dirty="0" smtClean="0">
                <a:latin typeface="Arabic Typesetting" pitchFamily="66" charset="-78"/>
                <a:cs typeface="Arabic Typesetting" pitchFamily="66" charset="-78"/>
              </a:rPr>
              <a:t>العظام  </a:t>
            </a:r>
            <a:r>
              <a:rPr lang="en-US" sz="4000" b="1" dirty="0" smtClean="0">
                <a:latin typeface="Arabic Typesetting" pitchFamily="66" charset="-78"/>
                <a:cs typeface="Arabic Typesetting" pitchFamily="66" charset="-78"/>
              </a:rPr>
              <a:t>Osteoporosis</a:t>
            </a:r>
            <a:endParaRPr lang="ar-SA" sz="4000" b="1" dirty="0" smtClean="0">
              <a:latin typeface="Arabic Typesetting" pitchFamily="66" charset="-78"/>
              <a:cs typeface="Arabic Typesetting" pitchFamily="66" charset="-78"/>
            </a:endParaRPr>
          </a:p>
          <a:p>
            <a:pPr algn="r" rtl="1"/>
            <a:r>
              <a:rPr lang="ar-SA" sz="4000" b="1" dirty="0" smtClean="0">
                <a:latin typeface="Arabic Typesetting" pitchFamily="66" charset="-78"/>
                <a:cs typeface="Arabic Typesetting" pitchFamily="66" charset="-78"/>
              </a:rPr>
              <a:t>2. لين </a:t>
            </a:r>
            <a:r>
              <a:rPr lang="ar-SA" sz="4000" b="1" dirty="0" smtClean="0">
                <a:latin typeface="Arabic Typesetting" pitchFamily="66" charset="-78"/>
                <a:cs typeface="Arabic Typesetting" pitchFamily="66" charset="-78"/>
              </a:rPr>
              <a:t>العظام </a:t>
            </a:r>
            <a:r>
              <a:rPr lang="en-US" sz="4000" b="1" dirty="0" err="1" smtClean="0">
                <a:latin typeface="Arabic Typesetting" pitchFamily="66" charset="-78"/>
                <a:cs typeface="Arabic Typesetting" pitchFamily="66" charset="-78"/>
              </a:rPr>
              <a:t>Osteomalacia</a:t>
            </a:r>
            <a:endParaRPr lang="en-US" sz="4000" b="1" dirty="0" smtClean="0">
              <a:latin typeface="Arabic Typesetting" pitchFamily="66" charset="-78"/>
              <a:cs typeface="Arabic Typesetting" pitchFamily="66" charset="-78"/>
            </a:endParaRPr>
          </a:p>
          <a:p>
            <a:pPr algn="r" rtl="1"/>
            <a:r>
              <a:rPr lang="ar-SA" sz="4000" b="1" dirty="0" smtClean="0">
                <a:latin typeface="Arabic Typesetting" pitchFamily="66" charset="-78"/>
                <a:cs typeface="Arabic Typesetting" pitchFamily="66" charset="-78"/>
              </a:rPr>
              <a:t>3. </a:t>
            </a:r>
            <a:r>
              <a:rPr lang="ar-SA" sz="4000" b="1" dirty="0" err="1" smtClean="0">
                <a:latin typeface="Arabic Typesetting" pitchFamily="66" charset="-78"/>
                <a:cs typeface="Arabic Typesetting" pitchFamily="66" charset="-78"/>
              </a:rPr>
              <a:t>الكزاز</a:t>
            </a:r>
            <a:r>
              <a:rPr lang="ar-SA" sz="4000" b="1" dirty="0" smtClean="0">
                <a:latin typeface="Arabic Typesetting" pitchFamily="66" charset="-78"/>
                <a:cs typeface="Arabic Typesetting" pitchFamily="66" charset="-78"/>
              </a:rPr>
              <a:t> والتيبس</a:t>
            </a:r>
            <a:r>
              <a:rPr lang="en-US" sz="40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SA" sz="40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en-US" sz="40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en-US" sz="4000" b="1" dirty="0" smtClean="0">
                <a:latin typeface="Arabic Typesetting" pitchFamily="66" charset="-78"/>
                <a:cs typeface="Arabic Typesetting" pitchFamily="66" charset="-78"/>
              </a:rPr>
              <a:t>   </a:t>
            </a:r>
            <a:r>
              <a:rPr lang="en-US" sz="4000" b="1" dirty="0" err="1" smtClean="0">
                <a:latin typeface="Arabic Typesetting" pitchFamily="66" charset="-78"/>
                <a:cs typeface="Arabic Typesetting" pitchFamily="66" charset="-78"/>
              </a:rPr>
              <a:t>Tetany</a:t>
            </a:r>
            <a:r>
              <a:rPr lang="en-US" sz="4000" b="1" dirty="0" smtClean="0">
                <a:latin typeface="Arabic Typesetting" pitchFamily="66" charset="-78"/>
                <a:cs typeface="Arabic Typesetting" pitchFamily="66" charset="-78"/>
              </a:rPr>
              <a:t> and Calcium Rigor</a:t>
            </a:r>
            <a:endParaRPr lang="ar-SA" sz="4000" b="1" dirty="0" smtClean="0">
              <a:latin typeface="Arabic Typesetting" pitchFamily="66" charset="-78"/>
              <a:cs typeface="Arabic Typesetting" pitchFamily="66" charset="-78"/>
            </a:endParaRPr>
          </a:p>
          <a:p>
            <a:pPr algn="r" rtl="1"/>
            <a:r>
              <a:rPr lang="ar-SA" sz="4000" b="1" dirty="0" smtClean="0">
                <a:latin typeface="Arabic Typesetting" pitchFamily="66" charset="-78"/>
                <a:cs typeface="Arabic Typesetting" pitchFamily="66" charset="-78"/>
              </a:rPr>
              <a:t>4. ارتفاع الكالسيوم في الدم </a:t>
            </a:r>
            <a:r>
              <a:rPr lang="en-US" sz="4000" b="1" dirty="0" err="1" smtClean="0">
                <a:latin typeface="Arabic Typesetting" pitchFamily="66" charset="-78"/>
                <a:cs typeface="Arabic Typesetting" pitchFamily="66" charset="-78"/>
              </a:rPr>
              <a:t>Hypercalcemia</a:t>
            </a:r>
            <a:r>
              <a:rPr lang="ar-SA" sz="40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</a:p>
          <a:p>
            <a:pPr algn="r" rtl="1"/>
            <a:r>
              <a:rPr lang="ar-SA" sz="40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SA" sz="4000" b="1" dirty="0" smtClean="0">
                <a:latin typeface="Arabic Typesetting" pitchFamily="66" charset="-78"/>
                <a:cs typeface="Arabic Typesetting" pitchFamily="66" charset="-78"/>
              </a:rPr>
              <a:t>    </a:t>
            </a: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- زيادة المتناول من فيتامين </a:t>
            </a:r>
            <a:r>
              <a:rPr lang="ar-SA" sz="3200" b="1" dirty="0" err="1" smtClean="0">
                <a:latin typeface="Arabic Typesetting" pitchFamily="66" charset="-78"/>
                <a:cs typeface="Arabic Typesetting" pitchFamily="66" charset="-78"/>
              </a:rPr>
              <a:t>د</a:t>
            </a: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</a:p>
          <a:p>
            <a:pPr algn="r" rtl="1"/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    - الوجبات التي يكون فيها معدل المتناول من </a:t>
            </a:r>
            <a:r>
              <a:rPr lang="ar-SA" sz="3200" b="1" dirty="0" err="1" smtClean="0">
                <a:latin typeface="Arabic Typesetting" pitchFamily="66" charset="-78"/>
                <a:cs typeface="Arabic Typesetting" pitchFamily="66" charset="-78"/>
              </a:rPr>
              <a:t>الفوسفور</a:t>
            </a: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 أعلى من  </a:t>
            </a:r>
            <a:r>
              <a:rPr lang="en-US" sz="3200" b="1" dirty="0" smtClean="0">
                <a:latin typeface="Arabic Typesetting" pitchFamily="66" charset="-78"/>
                <a:cs typeface="Arabic Typesetting" pitchFamily="66" charset="-78"/>
              </a:rPr>
              <a:t>    </a:t>
            </a: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الكالسيوم </a:t>
            </a:r>
            <a:endParaRPr lang="ar-SA" sz="3200" b="1" dirty="0" smtClean="0"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74" name="Group 10"/>
          <p:cNvGrpSpPr>
            <a:grpSpLocks/>
          </p:cNvGrpSpPr>
          <p:nvPr/>
        </p:nvGrpSpPr>
        <p:grpSpPr bwMode="auto">
          <a:xfrm>
            <a:off x="990600" y="1828800"/>
            <a:ext cx="6705600" cy="3790950"/>
            <a:chOff x="797" y="1945"/>
            <a:chExt cx="1489" cy="1584"/>
          </a:xfrm>
        </p:grpSpPr>
        <p:sp>
          <p:nvSpPr>
            <p:cNvPr id="11275" name="AutoShape 11"/>
            <p:cNvSpPr>
              <a:spLocks noChangeArrowheads="1"/>
            </p:cNvSpPr>
            <p:nvPr/>
          </p:nvSpPr>
          <p:spPr bwMode="ltGray">
            <a:xfrm>
              <a:off x="799" y="1945"/>
              <a:ext cx="1487" cy="1584"/>
            </a:xfrm>
            <a:prstGeom prst="roundRect">
              <a:avLst>
                <a:gd name="adj" fmla="val 12574"/>
              </a:avLst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76" name="AutoShape 12"/>
            <p:cNvSpPr>
              <a:spLocks noChangeArrowheads="1"/>
            </p:cNvSpPr>
            <p:nvPr/>
          </p:nvSpPr>
          <p:spPr bwMode="ltGray">
            <a:xfrm>
              <a:off x="797" y="3118"/>
              <a:ext cx="1488" cy="408"/>
            </a:xfrm>
            <a:prstGeom prst="roundRect">
              <a:avLst>
                <a:gd name="adj" fmla="val 49755"/>
              </a:avLst>
            </a:prstGeom>
            <a:gradFill rotWithShape="1">
              <a:gsLst>
                <a:gs pos="0">
                  <a:schemeClr val="accent1">
                    <a:alpha val="0"/>
                  </a:schemeClr>
                </a:gs>
                <a:gs pos="100000">
                  <a:schemeClr val="accent1">
                    <a:gamma/>
                    <a:tint val="41176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77" name="AutoShape 13"/>
            <p:cNvSpPr>
              <a:spLocks noChangeArrowheads="1"/>
            </p:cNvSpPr>
            <p:nvPr/>
          </p:nvSpPr>
          <p:spPr bwMode="ltGray">
            <a:xfrm>
              <a:off x="817" y="1950"/>
              <a:ext cx="1462" cy="408"/>
            </a:xfrm>
            <a:prstGeom prst="roundRect">
              <a:avLst>
                <a:gd name="adj" fmla="val 38727"/>
              </a:avLst>
            </a:prstGeom>
            <a:gradFill rotWithShape="1">
              <a:gsLst>
                <a:gs pos="0">
                  <a:schemeClr val="accent1">
                    <a:gamma/>
                    <a:tint val="33333"/>
                    <a:invGamma/>
                  </a:schemeClr>
                </a:gs>
                <a:gs pos="100000">
                  <a:schemeClr val="accent1">
                    <a:alpha val="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1288" name="Rectangle 2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 rtl="1"/>
            <a:r>
              <a:rPr lang="ar-SA" dirty="0" smtClean="0">
                <a:solidFill>
                  <a:srgbClr val="FF0000"/>
                </a:solidFill>
                <a:latin typeface="Andalus" pitchFamily="2" charset="-78"/>
                <a:cs typeface="Andalus" pitchFamily="2" charset="-78"/>
              </a:rPr>
              <a:t>                        </a:t>
            </a:r>
            <a:r>
              <a:rPr lang="ar-SA" sz="4000" dirty="0" smtClean="0">
                <a:solidFill>
                  <a:srgbClr val="002060"/>
                </a:solidFill>
                <a:latin typeface="Simplified Arabic" pitchFamily="18" charset="-78"/>
                <a:cs typeface="Simplified Arabic" pitchFamily="18" charset="-78"/>
              </a:rPr>
              <a:t>الفسفـــــور </a:t>
            </a:r>
            <a:r>
              <a:rPr lang="en-US" sz="4000" dirty="0" smtClean="0">
                <a:solidFill>
                  <a:srgbClr val="002060"/>
                </a:solidFill>
                <a:latin typeface="Simplified Arabic" pitchFamily="18" charset="-78"/>
                <a:cs typeface="Simplified Arabic" pitchFamily="18" charset="-78"/>
              </a:rPr>
              <a:t>Phosphorus</a:t>
            </a:r>
            <a:endParaRPr lang="en-US" sz="4000" dirty="0">
              <a:solidFill>
                <a:srgbClr val="002060"/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066800" y="1905000"/>
            <a:ext cx="64008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/>
            <a:r>
              <a:rPr lang="en-US" sz="3200" b="1" dirty="0" smtClean="0">
                <a:latin typeface="Arabic Typesetting" pitchFamily="66" charset="-78"/>
                <a:cs typeface="Arabic Typesetting" pitchFamily="66" charset="-78"/>
              </a:rPr>
              <a:t> *</a:t>
            </a: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يكون </a:t>
            </a: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1 % من وزن الجسم ( 750 جم )</a:t>
            </a:r>
          </a:p>
          <a:p>
            <a:pPr algn="just" rtl="1"/>
            <a:r>
              <a:rPr lang="en-US" sz="32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en-US" sz="3200" b="1" dirty="0" smtClean="0">
                <a:latin typeface="Arabic Typesetting" pitchFamily="66" charset="-78"/>
                <a:cs typeface="Arabic Typesetting" pitchFamily="66" charset="-78"/>
              </a:rPr>
              <a:t>*</a:t>
            </a: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الوظائف </a:t>
            </a: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:</a:t>
            </a:r>
          </a:p>
          <a:p>
            <a:pPr algn="just" rtl="1">
              <a:buFont typeface="Wingdings" pitchFamily="2" charset="2"/>
              <a:buNone/>
            </a:pP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  </a:t>
            </a:r>
            <a:r>
              <a:rPr lang="en-US" sz="3200" b="1" dirty="0" smtClean="0">
                <a:latin typeface="Arabic Typesetting" pitchFamily="66" charset="-78"/>
                <a:cs typeface="Arabic Typesetting" pitchFamily="66" charset="-78"/>
              </a:rPr>
              <a:t>1</a:t>
            </a: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ـ </a:t>
            </a: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التحكم في انطلاق </a:t>
            </a: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الطاقة</a:t>
            </a:r>
            <a:r>
              <a:rPr lang="en-US" sz="32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en-US" sz="2400" b="1" dirty="0" smtClean="0">
                <a:latin typeface="Arabic Typesetting" pitchFamily="66" charset="-78"/>
                <a:cs typeface="Arabic Typesetting" pitchFamily="66" charset="-78"/>
              </a:rPr>
              <a:t>Regulation of energy release</a:t>
            </a:r>
            <a:endParaRPr lang="ar-SA" sz="2400" b="1" dirty="0" smtClean="0">
              <a:latin typeface="Arabic Typesetting" pitchFamily="66" charset="-78"/>
              <a:cs typeface="Arabic Typesetting" pitchFamily="66" charset="-78"/>
            </a:endParaRPr>
          </a:p>
          <a:p>
            <a:pPr algn="just" rtl="1">
              <a:buFont typeface="Wingdings" pitchFamily="2" charset="2"/>
              <a:buNone/>
            </a:pP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  </a:t>
            </a:r>
            <a:r>
              <a:rPr lang="en-US" sz="3200" b="1" dirty="0" smtClean="0">
                <a:latin typeface="Arabic Typesetting" pitchFamily="66" charset="-78"/>
                <a:cs typeface="Arabic Typesetting" pitchFamily="66" charset="-78"/>
              </a:rPr>
              <a:t>2</a:t>
            </a: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ـ </a:t>
            </a: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امتصاص ونقل العناصر </a:t>
            </a: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الغذائية</a:t>
            </a:r>
            <a:r>
              <a:rPr lang="en-US" sz="32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en-US" sz="20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endParaRPr lang="en-US" sz="2000" b="1" dirty="0" smtClean="0">
              <a:latin typeface="Arabic Typesetting" pitchFamily="66" charset="-78"/>
              <a:cs typeface="Arabic Typesetting" pitchFamily="66" charset="-78"/>
            </a:endParaRPr>
          </a:p>
          <a:p>
            <a:pPr algn="just" rtl="1">
              <a:buFont typeface="Wingdings" pitchFamily="2" charset="2"/>
              <a:buNone/>
            </a:pPr>
            <a:r>
              <a:rPr lang="ar-SA" sz="20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en-US" sz="2400" b="1" dirty="0" smtClean="0">
                <a:latin typeface="Arabic Typesetting" pitchFamily="66" charset="-78"/>
                <a:cs typeface="Arabic Typesetting" pitchFamily="66" charset="-78"/>
              </a:rPr>
              <a:t>Absorption and transportation  of nutrients</a:t>
            </a:r>
            <a:endParaRPr lang="ar-SA" sz="2400" b="1" dirty="0" smtClean="0">
              <a:latin typeface="Arabic Typesetting" pitchFamily="66" charset="-78"/>
              <a:cs typeface="Arabic Typesetting" pitchFamily="66" charset="-78"/>
            </a:endParaRPr>
          </a:p>
          <a:p>
            <a:pPr algn="just" rtl="1">
              <a:buFont typeface="Wingdings" pitchFamily="2" charset="2"/>
              <a:buNone/>
            </a:pP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  </a:t>
            </a:r>
            <a:r>
              <a:rPr lang="en-US" sz="3200" b="1" dirty="0" smtClean="0">
                <a:latin typeface="Arabic Typesetting" pitchFamily="66" charset="-78"/>
                <a:cs typeface="Arabic Typesetting" pitchFamily="66" charset="-78"/>
              </a:rPr>
              <a:t>3</a:t>
            </a: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ـ </a:t>
            </a: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تركيب مواد الوراثة </a:t>
            </a:r>
            <a:r>
              <a:rPr lang="en-US" sz="2400" b="1" dirty="0" smtClean="0">
                <a:latin typeface="Arabic Typesetting" pitchFamily="66" charset="-78"/>
                <a:cs typeface="Arabic Typesetting" pitchFamily="66" charset="-78"/>
              </a:rPr>
              <a:t>integral part of DNA</a:t>
            </a:r>
            <a:endParaRPr lang="ar-SA" sz="2400" b="1" dirty="0" smtClean="0">
              <a:latin typeface="Arabic Typesetting" pitchFamily="66" charset="-78"/>
              <a:cs typeface="Arabic Typesetting" pitchFamily="66" charset="-78"/>
            </a:endParaRPr>
          </a:p>
          <a:p>
            <a:pPr algn="just" rtl="1">
              <a:buFont typeface="Wingdings" pitchFamily="2" charset="2"/>
              <a:buNone/>
            </a:pP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  </a:t>
            </a:r>
            <a:r>
              <a:rPr lang="en-US" sz="3200" b="1" dirty="0" smtClean="0">
                <a:latin typeface="Arabic Typesetting" pitchFamily="66" charset="-78"/>
                <a:cs typeface="Arabic Typesetting" pitchFamily="66" charset="-78"/>
              </a:rPr>
              <a:t>4</a:t>
            </a: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ـ </a:t>
            </a: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تركيب العظام </a:t>
            </a: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والأسنان</a:t>
            </a:r>
            <a:r>
              <a:rPr lang="en-US" sz="32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en-US" sz="2400" b="1" dirty="0" smtClean="0">
                <a:latin typeface="Arabic Typesetting" pitchFamily="66" charset="-78"/>
                <a:cs typeface="Arabic Typesetting" pitchFamily="66" charset="-78"/>
              </a:rPr>
              <a:t>Calcification of bones and teeth</a:t>
            </a:r>
            <a:endParaRPr lang="ar-SA" sz="2400" b="1" dirty="0" smtClean="0">
              <a:latin typeface="Arabic Typesetting" pitchFamily="66" charset="-78"/>
              <a:cs typeface="Arabic Typesetting" pitchFamily="66" charset="-78"/>
            </a:endParaRPr>
          </a:p>
          <a:p>
            <a:pPr algn="just" rtl="1"/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  </a:t>
            </a:r>
            <a:r>
              <a:rPr lang="en-US" sz="3200" b="1" dirty="0" smtClean="0">
                <a:latin typeface="Arabic Typesetting" pitchFamily="66" charset="-78"/>
                <a:cs typeface="Arabic Typesetting" pitchFamily="66" charset="-78"/>
              </a:rPr>
              <a:t>5</a:t>
            </a: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ـ </a:t>
            </a: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التحكم في الأس الهيدروجيني </a:t>
            </a:r>
            <a:r>
              <a:rPr lang="en-US" sz="2400" b="1" dirty="0" smtClean="0">
                <a:latin typeface="Arabic Typesetting" pitchFamily="66" charset="-78"/>
                <a:cs typeface="Arabic Typesetting" pitchFamily="66" charset="-78"/>
              </a:rPr>
              <a:t>Regulation of acid-base balance</a:t>
            </a:r>
          </a:p>
          <a:p>
            <a:pPr algn="just" rtl="1">
              <a:buFont typeface="Wingdings" pitchFamily="2" charset="2"/>
              <a:buNone/>
            </a:pPr>
            <a:endParaRPr lang="en-US" sz="3200" b="1" dirty="0" smtClean="0"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002060"/>
                </a:solidFill>
                <a:latin typeface="Simplified Arabic" pitchFamily="18" charset="-78"/>
                <a:cs typeface="Simplified Arabic" pitchFamily="18" charset="-78"/>
              </a:rPr>
              <a:t>المصادر الغذائية للفسفور  </a:t>
            </a:r>
            <a:endParaRPr lang="en-US" dirty="0">
              <a:solidFill>
                <a:srgbClr val="002060"/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  <p:pic>
        <p:nvPicPr>
          <p:cNvPr id="12292" name="Picture 4" descr="Picture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06900" y="1884363"/>
            <a:ext cx="792163" cy="673100"/>
          </a:xfrm>
          <a:prstGeom prst="rect">
            <a:avLst/>
          </a:prstGeom>
          <a:noFill/>
        </p:spPr>
      </p:pic>
      <p:pic>
        <p:nvPicPr>
          <p:cNvPr id="12296" name="Picture 8" descr="Picture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02138" y="4538663"/>
            <a:ext cx="792162" cy="673100"/>
          </a:xfrm>
          <a:prstGeom prst="rect">
            <a:avLst/>
          </a:prstGeom>
          <a:noFill/>
        </p:spPr>
      </p:pic>
      <p:sp>
        <p:nvSpPr>
          <p:cNvPr id="49" name="Rectangle 48"/>
          <p:cNvSpPr/>
          <p:nvPr/>
        </p:nvSpPr>
        <p:spPr>
          <a:xfrm>
            <a:off x="2286000" y="1905000"/>
            <a:ext cx="52578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 *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الأغذية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الغنية بالبروتين غنية بالفسفور أيضاً</a:t>
            </a:r>
          </a:p>
          <a:p>
            <a:pPr algn="just" rtl="1"/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 *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تعتبر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اللحوم والأسماك والدواجن والبيض والحليب ومنتجاته والحبوب المصدر الرئيس للفسفور في الوجبة </a:t>
            </a:r>
          </a:p>
          <a:p>
            <a:pPr algn="r" rtl="1"/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 *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المتناولات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المرجعية التغذوية للفسفور :</a:t>
            </a:r>
          </a:p>
          <a:p>
            <a:pPr algn="r" rtl="1">
              <a:buFont typeface="Wingdings" pitchFamily="2" charset="2"/>
              <a:buNone/>
            </a:pP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 31-50 سنة               700 ملجم</a:t>
            </a:r>
          </a:p>
          <a:p>
            <a:pPr algn="r" rtl="1">
              <a:buFont typeface="Wingdings" pitchFamily="2" charset="2"/>
              <a:buNone/>
            </a:pP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فوق 51 سنة                700 ملجم</a:t>
            </a:r>
          </a:p>
          <a:p>
            <a:pPr algn="r" rtl="1">
              <a:buFont typeface="Wingdings" pitchFamily="2" charset="2"/>
              <a:buNone/>
            </a:pP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9-18 سنة                 1250 ملجم</a:t>
            </a:r>
            <a:endParaRPr lang="en-US" sz="2800" b="1" dirty="0"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38" name="Group 26"/>
          <p:cNvGrpSpPr>
            <a:grpSpLocks/>
          </p:cNvGrpSpPr>
          <p:nvPr/>
        </p:nvGrpSpPr>
        <p:grpSpPr bwMode="auto">
          <a:xfrm rot="3173304" flipV="1">
            <a:off x="970756" y="5330032"/>
            <a:ext cx="1658937" cy="330200"/>
            <a:chOff x="1565" y="2568"/>
            <a:chExt cx="1118" cy="279"/>
          </a:xfrm>
        </p:grpSpPr>
        <p:sp>
          <p:nvSpPr>
            <p:cNvPr id="13339" name="AutoShape 27"/>
            <p:cNvSpPr>
              <a:spLocks noChangeArrowheads="1"/>
            </p:cNvSpPr>
            <p:nvPr/>
          </p:nvSpPr>
          <p:spPr bwMode="gray">
            <a:xfrm rot="5263130">
              <a:off x="1859" y="2274"/>
              <a:ext cx="227" cy="816"/>
            </a:xfrm>
            <a:prstGeom prst="moon">
              <a:avLst>
                <a:gd name="adj" fmla="val 49773"/>
              </a:avLst>
            </a:prstGeom>
            <a:solidFill>
              <a:srgbClr val="FFFFFF">
                <a:alpha val="6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40" name="AutoShape 28"/>
            <p:cNvSpPr>
              <a:spLocks noChangeArrowheads="1"/>
            </p:cNvSpPr>
            <p:nvPr/>
          </p:nvSpPr>
          <p:spPr bwMode="gray">
            <a:xfrm rot="6078281">
              <a:off x="1995" y="2274"/>
              <a:ext cx="227" cy="816"/>
            </a:xfrm>
            <a:prstGeom prst="moon">
              <a:avLst>
                <a:gd name="adj" fmla="val 49773"/>
              </a:avLst>
            </a:prstGeom>
            <a:solidFill>
              <a:srgbClr val="FFFFFF">
                <a:alpha val="6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41" name="AutoShape 29"/>
            <p:cNvSpPr>
              <a:spLocks noChangeArrowheads="1"/>
            </p:cNvSpPr>
            <p:nvPr/>
          </p:nvSpPr>
          <p:spPr bwMode="gray">
            <a:xfrm rot="6373927">
              <a:off x="2071" y="2296"/>
              <a:ext cx="227" cy="816"/>
            </a:xfrm>
            <a:prstGeom prst="moon">
              <a:avLst>
                <a:gd name="adj" fmla="val 49773"/>
              </a:avLst>
            </a:prstGeom>
            <a:solidFill>
              <a:srgbClr val="FFFFFF">
                <a:alpha val="6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42" name="AutoShape 30"/>
            <p:cNvSpPr>
              <a:spLocks noChangeArrowheads="1"/>
            </p:cNvSpPr>
            <p:nvPr/>
          </p:nvSpPr>
          <p:spPr bwMode="gray">
            <a:xfrm rot="6906312">
              <a:off x="2161" y="2326"/>
              <a:ext cx="227" cy="816"/>
            </a:xfrm>
            <a:prstGeom prst="moon">
              <a:avLst>
                <a:gd name="adj" fmla="val 49773"/>
              </a:avLst>
            </a:prstGeom>
            <a:solidFill>
              <a:srgbClr val="FFFFFF">
                <a:alpha val="6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3351" name="Group 39"/>
          <p:cNvGrpSpPr>
            <a:grpSpLocks/>
          </p:cNvGrpSpPr>
          <p:nvPr/>
        </p:nvGrpSpPr>
        <p:grpSpPr bwMode="auto">
          <a:xfrm rot="14245961" flipV="1">
            <a:off x="6468269" y="3559969"/>
            <a:ext cx="2006600" cy="442912"/>
            <a:chOff x="2532" y="1051"/>
            <a:chExt cx="893" cy="246"/>
          </a:xfrm>
        </p:grpSpPr>
        <p:grpSp>
          <p:nvGrpSpPr>
            <p:cNvPr id="13352" name="Group 40"/>
            <p:cNvGrpSpPr>
              <a:grpSpLocks/>
            </p:cNvGrpSpPr>
            <p:nvPr/>
          </p:nvGrpSpPr>
          <p:grpSpPr bwMode="auto">
            <a:xfrm>
              <a:off x="2532" y="1051"/>
              <a:ext cx="743" cy="185"/>
              <a:chOff x="1565" y="2568"/>
              <a:chExt cx="1118" cy="279"/>
            </a:xfrm>
          </p:grpSpPr>
          <p:sp>
            <p:nvSpPr>
              <p:cNvPr id="13353" name="AutoShape 41"/>
              <p:cNvSpPr>
                <a:spLocks noChangeArrowheads="1"/>
              </p:cNvSpPr>
              <p:nvPr/>
            </p:nvSpPr>
            <p:spPr bwMode="gray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7001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54" name="AutoShape 42"/>
              <p:cNvSpPr>
                <a:spLocks noChangeArrowheads="1"/>
              </p:cNvSpPr>
              <p:nvPr/>
            </p:nvSpPr>
            <p:spPr bwMode="gray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7001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55" name="AutoShape 43"/>
              <p:cNvSpPr>
                <a:spLocks noChangeArrowheads="1"/>
              </p:cNvSpPr>
              <p:nvPr/>
            </p:nvSpPr>
            <p:spPr bwMode="gray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7001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56" name="AutoShape 44"/>
              <p:cNvSpPr>
                <a:spLocks noChangeArrowheads="1"/>
              </p:cNvSpPr>
              <p:nvPr/>
            </p:nvSpPr>
            <p:spPr bwMode="gray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7001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3357" name="Group 45"/>
            <p:cNvGrpSpPr>
              <a:grpSpLocks/>
            </p:cNvGrpSpPr>
            <p:nvPr/>
          </p:nvGrpSpPr>
          <p:grpSpPr bwMode="auto">
            <a:xfrm rot="1353540">
              <a:off x="2682" y="1111"/>
              <a:ext cx="743" cy="186"/>
              <a:chOff x="1565" y="2568"/>
              <a:chExt cx="1118" cy="279"/>
            </a:xfrm>
          </p:grpSpPr>
          <p:sp>
            <p:nvSpPr>
              <p:cNvPr id="13358" name="AutoShape 46"/>
              <p:cNvSpPr>
                <a:spLocks noChangeArrowheads="1"/>
              </p:cNvSpPr>
              <p:nvPr/>
            </p:nvSpPr>
            <p:spPr bwMode="gray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7001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59" name="AutoShape 47"/>
              <p:cNvSpPr>
                <a:spLocks noChangeArrowheads="1"/>
              </p:cNvSpPr>
              <p:nvPr/>
            </p:nvSpPr>
            <p:spPr bwMode="gray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7001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60" name="AutoShape 48"/>
              <p:cNvSpPr>
                <a:spLocks noChangeArrowheads="1"/>
              </p:cNvSpPr>
              <p:nvPr/>
            </p:nvSpPr>
            <p:spPr bwMode="gray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7001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61" name="AutoShape 49"/>
              <p:cNvSpPr>
                <a:spLocks noChangeArrowheads="1"/>
              </p:cNvSpPr>
              <p:nvPr/>
            </p:nvSpPr>
            <p:spPr bwMode="gray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7001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13362" name="Group 50"/>
          <p:cNvGrpSpPr>
            <a:grpSpLocks/>
          </p:cNvGrpSpPr>
          <p:nvPr/>
        </p:nvGrpSpPr>
        <p:grpSpPr bwMode="auto">
          <a:xfrm rot="3173304" flipV="1">
            <a:off x="5353050" y="5329238"/>
            <a:ext cx="1658938" cy="328612"/>
            <a:chOff x="1565" y="2568"/>
            <a:chExt cx="1118" cy="279"/>
          </a:xfrm>
        </p:grpSpPr>
        <p:sp>
          <p:nvSpPr>
            <p:cNvPr id="13363" name="AutoShape 51"/>
            <p:cNvSpPr>
              <a:spLocks noChangeArrowheads="1"/>
            </p:cNvSpPr>
            <p:nvPr/>
          </p:nvSpPr>
          <p:spPr bwMode="gray">
            <a:xfrm rot="5263130">
              <a:off x="1859" y="2274"/>
              <a:ext cx="227" cy="816"/>
            </a:xfrm>
            <a:prstGeom prst="moon">
              <a:avLst>
                <a:gd name="adj" fmla="val 49773"/>
              </a:avLst>
            </a:prstGeom>
            <a:solidFill>
              <a:srgbClr val="FFFFFF">
                <a:alpha val="6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64" name="AutoShape 52"/>
            <p:cNvSpPr>
              <a:spLocks noChangeArrowheads="1"/>
            </p:cNvSpPr>
            <p:nvPr/>
          </p:nvSpPr>
          <p:spPr bwMode="gray">
            <a:xfrm rot="6078281">
              <a:off x="1995" y="2274"/>
              <a:ext cx="227" cy="816"/>
            </a:xfrm>
            <a:prstGeom prst="moon">
              <a:avLst>
                <a:gd name="adj" fmla="val 49773"/>
              </a:avLst>
            </a:prstGeom>
            <a:solidFill>
              <a:srgbClr val="FFFFFF">
                <a:alpha val="6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65" name="AutoShape 53"/>
            <p:cNvSpPr>
              <a:spLocks noChangeArrowheads="1"/>
            </p:cNvSpPr>
            <p:nvPr/>
          </p:nvSpPr>
          <p:spPr bwMode="gray">
            <a:xfrm rot="6373927">
              <a:off x="2071" y="2296"/>
              <a:ext cx="227" cy="816"/>
            </a:xfrm>
            <a:prstGeom prst="moon">
              <a:avLst>
                <a:gd name="adj" fmla="val 49773"/>
              </a:avLst>
            </a:prstGeom>
            <a:solidFill>
              <a:srgbClr val="FFFFFF">
                <a:alpha val="6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66" name="AutoShape 54"/>
            <p:cNvSpPr>
              <a:spLocks noChangeArrowheads="1"/>
            </p:cNvSpPr>
            <p:nvPr/>
          </p:nvSpPr>
          <p:spPr bwMode="gray">
            <a:xfrm rot="6906312">
              <a:off x="2161" y="2326"/>
              <a:ext cx="227" cy="816"/>
            </a:xfrm>
            <a:prstGeom prst="moon">
              <a:avLst>
                <a:gd name="adj" fmla="val 49773"/>
              </a:avLst>
            </a:prstGeom>
            <a:solidFill>
              <a:srgbClr val="FFFFFF">
                <a:alpha val="6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3383" name="Rectangle 7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ar-SA" dirty="0" err="1" smtClean="0">
                <a:solidFill>
                  <a:srgbClr val="002060"/>
                </a:solidFill>
                <a:latin typeface="Simplified Arabic" pitchFamily="18" charset="-78"/>
                <a:cs typeface="Simplified Arabic" pitchFamily="18" charset="-78"/>
              </a:rPr>
              <a:t>المغنيسيوم</a:t>
            </a:r>
            <a:r>
              <a:rPr lang="ar-SA" dirty="0" smtClean="0">
                <a:solidFill>
                  <a:srgbClr val="002060"/>
                </a:solidFill>
                <a:latin typeface="Simplified Arabic" pitchFamily="18" charset="-78"/>
                <a:cs typeface="Simplified Arabic" pitchFamily="18" charset="-78"/>
              </a:rPr>
              <a:t> </a:t>
            </a:r>
            <a:r>
              <a:rPr lang="ar-SA" dirty="0" smtClean="0">
                <a:solidFill>
                  <a:srgbClr val="FF0000"/>
                </a:solidFill>
                <a:latin typeface="Andalus" pitchFamily="2" charset="-78"/>
                <a:cs typeface="Andalus" pitchFamily="2" charset="-78"/>
              </a:rPr>
              <a:t>   </a:t>
            </a:r>
            <a:r>
              <a:rPr lang="en-US" dirty="0" smtClean="0">
                <a:solidFill>
                  <a:srgbClr val="002060"/>
                </a:solidFill>
                <a:latin typeface="Andalus" pitchFamily="2" charset="-78"/>
                <a:cs typeface="Andalus" pitchFamily="2" charset="-78"/>
              </a:rPr>
              <a:t>Magnesium</a:t>
            </a:r>
            <a:r>
              <a:rPr lang="ar-SA" dirty="0" smtClean="0">
                <a:solidFill>
                  <a:srgbClr val="FF0000"/>
                </a:solidFill>
                <a:latin typeface="Andalus" pitchFamily="2" charset="-78"/>
                <a:cs typeface="Andalus" pitchFamily="2" charset="-78"/>
              </a:rPr>
              <a:t>           </a:t>
            </a:r>
            <a:endParaRPr lang="en-US" dirty="0">
              <a:solidFill>
                <a:srgbClr val="FF0000"/>
              </a:solidFill>
              <a:latin typeface="Andalus" pitchFamily="2" charset="-78"/>
              <a:cs typeface="Andalus" pitchFamily="2" charset="-78"/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1219200" y="1981200"/>
            <a:ext cx="6477000" cy="28069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>
              <a:lnSpc>
                <a:spcPct val="90000"/>
              </a:lnSpc>
            </a:pP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* مساعد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للعديد من التفاعلات الحيوية التي يحدث أغلبها في الميتوكندريا في الخلية </a:t>
            </a:r>
          </a:p>
          <a:p>
            <a:pPr algn="just" rtl="1">
              <a:lnSpc>
                <a:spcPct val="90000"/>
              </a:lnSpc>
            </a:pP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التحكم في انبساط العضلات</a:t>
            </a:r>
          </a:p>
          <a:p>
            <a:pPr algn="just" rtl="1">
              <a:lnSpc>
                <a:spcPct val="90000"/>
              </a:lnSpc>
            </a:pP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* تنشأ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أعراض نقصه في المجاعات والتقيؤ المستمر ( الكزاز المرتبط بنقص المغنيسيوم ) ويؤدي نقصه إلى عدم القدرة على التحكم في حركة العضلات ويؤدي بعد ذلك إلى الإغماء.</a:t>
            </a:r>
          </a:p>
          <a:p>
            <a:pPr algn="just" rtl="1">
              <a:lnSpc>
                <a:spcPct val="90000"/>
              </a:lnSpc>
            </a:pP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* يوجد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في العديد من الأغذية خاصة الخضروات الورقية لأنه يدخل في تركيب الكلوروفيل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.</a:t>
            </a:r>
            <a:endParaRPr lang="ar-SA" sz="2800" b="1" dirty="0" smtClean="0"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70" name="Group 34"/>
          <p:cNvGrpSpPr>
            <a:grpSpLocks/>
          </p:cNvGrpSpPr>
          <p:nvPr/>
        </p:nvGrpSpPr>
        <p:grpSpPr bwMode="auto">
          <a:xfrm rot="19378231" flipV="1">
            <a:off x="2135188" y="4895850"/>
            <a:ext cx="2066925" cy="412750"/>
            <a:chOff x="1565" y="2568"/>
            <a:chExt cx="1118" cy="279"/>
          </a:xfrm>
        </p:grpSpPr>
        <p:sp>
          <p:nvSpPr>
            <p:cNvPr id="14371" name="AutoShape 35"/>
            <p:cNvSpPr>
              <a:spLocks noChangeArrowheads="1"/>
            </p:cNvSpPr>
            <p:nvPr/>
          </p:nvSpPr>
          <p:spPr bwMode="white">
            <a:xfrm rot="5263130">
              <a:off x="1859" y="2274"/>
              <a:ext cx="227" cy="816"/>
            </a:xfrm>
            <a:prstGeom prst="moon">
              <a:avLst>
                <a:gd name="adj" fmla="val 49773"/>
              </a:avLst>
            </a:prstGeom>
            <a:solidFill>
              <a:srgbClr val="FFFFFF">
                <a:alpha val="6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72" name="AutoShape 36"/>
            <p:cNvSpPr>
              <a:spLocks noChangeArrowheads="1"/>
            </p:cNvSpPr>
            <p:nvPr/>
          </p:nvSpPr>
          <p:spPr bwMode="white">
            <a:xfrm rot="6078281">
              <a:off x="1995" y="2274"/>
              <a:ext cx="227" cy="816"/>
            </a:xfrm>
            <a:prstGeom prst="moon">
              <a:avLst>
                <a:gd name="adj" fmla="val 49773"/>
              </a:avLst>
            </a:prstGeom>
            <a:solidFill>
              <a:srgbClr val="FFFFFF">
                <a:alpha val="6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73" name="AutoShape 37"/>
            <p:cNvSpPr>
              <a:spLocks noChangeArrowheads="1"/>
            </p:cNvSpPr>
            <p:nvPr/>
          </p:nvSpPr>
          <p:spPr bwMode="white">
            <a:xfrm rot="6373927">
              <a:off x="2071" y="2296"/>
              <a:ext cx="227" cy="816"/>
            </a:xfrm>
            <a:prstGeom prst="moon">
              <a:avLst>
                <a:gd name="adj" fmla="val 49773"/>
              </a:avLst>
            </a:prstGeom>
            <a:solidFill>
              <a:srgbClr val="FFFFFF">
                <a:alpha val="6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74" name="AutoShape 38"/>
            <p:cNvSpPr>
              <a:spLocks noChangeArrowheads="1"/>
            </p:cNvSpPr>
            <p:nvPr/>
          </p:nvSpPr>
          <p:spPr bwMode="white">
            <a:xfrm rot="6906312">
              <a:off x="2161" y="2326"/>
              <a:ext cx="227" cy="816"/>
            </a:xfrm>
            <a:prstGeom prst="moon">
              <a:avLst>
                <a:gd name="adj" fmla="val 49773"/>
              </a:avLst>
            </a:prstGeom>
            <a:solidFill>
              <a:srgbClr val="FFFFFF">
                <a:alpha val="6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4376" name="Rectangle 4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SA" sz="3600" dirty="0" smtClean="0">
                <a:solidFill>
                  <a:srgbClr val="7030A0"/>
                </a:solidFill>
                <a:latin typeface="Simplified Arabic" pitchFamily="18" charset="-78"/>
                <a:cs typeface="Simplified Arabic" pitchFamily="18" charset="-78"/>
              </a:rPr>
              <a:t>المتناولات المرجعية التغذية للمغنيسيوم</a:t>
            </a:r>
            <a:endParaRPr lang="en-US" sz="3600" dirty="0">
              <a:solidFill>
                <a:srgbClr val="7030A0"/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  <p:pic>
        <p:nvPicPr>
          <p:cNvPr id="14377" name="Picture 4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2800" y="4648200"/>
            <a:ext cx="1743075" cy="170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8" name="Rectangle 27"/>
          <p:cNvSpPr/>
          <p:nvPr/>
        </p:nvSpPr>
        <p:spPr>
          <a:xfrm>
            <a:off x="2209800" y="1676400"/>
            <a:ext cx="4572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SA" sz="3600" b="1" dirty="0" smtClean="0">
                <a:latin typeface="Arabic Typesetting" pitchFamily="66" charset="-78"/>
                <a:cs typeface="Arabic Typesetting" pitchFamily="66" charset="-78"/>
              </a:rPr>
              <a:t>9-13 سنة : 240 ملجم</a:t>
            </a:r>
          </a:p>
          <a:p>
            <a:pPr algn="r" rtl="1"/>
            <a:r>
              <a:rPr lang="ar-SA" sz="3600" b="1" dirty="0" smtClean="0">
                <a:latin typeface="Arabic Typesetting" pitchFamily="66" charset="-78"/>
                <a:cs typeface="Arabic Typesetting" pitchFamily="66" charset="-78"/>
              </a:rPr>
              <a:t>14- 18 سنة:  410 ملجم </a:t>
            </a:r>
          </a:p>
          <a:p>
            <a:pPr algn="r" rtl="1"/>
            <a:r>
              <a:rPr lang="ar-SA" sz="3600" b="1" dirty="0" smtClean="0">
                <a:latin typeface="Arabic Typesetting" pitchFamily="66" charset="-78"/>
                <a:cs typeface="Arabic Typesetting" pitchFamily="66" charset="-78"/>
              </a:rPr>
              <a:t>31 – 50 سنة  ذكور: 420 ملجم</a:t>
            </a:r>
          </a:p>
          <a:p>
            <a:pPr algn="r" rtl="1"/>
            <a:r>
              <a:rPr lang="ar-SA" sz="3600" b="1" dirty="0" smtClean="0">
                <a:latin typeface="Arabic Typesetting" pitchFamily="66" charset="-78"/>
                <a:cs typeface="Arabic Typesetting" pitchFamily="66" charset="-78"/>
              </a:rPr>
              <a:t>31 – 50 سنة إناث: 320 ملجم</a:t>
            </a:r>
            <a:endParaRPr lang="en-US" sz="3600" b="1" dirty="0"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77TGp_fruit_light_ani">
  <a:themeElements>
    <a:clrScheme name="Default Design 1">
      <a:dk1>
        <a:srgbClr val="000000"/>
      </a:dk1>
      <a:lt1>
        <a:srgbClr val="FFFFFF"/>
      </a:lt1>
      <a:dk2>
        <a:srgbClr val="CC3300"/>
      </a:dk2>
      <a:lt2>
        <a:srgbClr val="808080"/>
      </a:lt2>
      <a:accent1>
        <a:srgbClr val="FF6161"/>
      </a:accent1>
      <a:accent2>
        <a:srgbClr val="FFC319"/>
      </a:accent2>
      <a:accent3>
        <a:srgbClr val="FFFFFF"/>
      </a:accent3>
      <a:accent4>
        <a:srgbClr val="000000"/>
      </a:accent4>
      <a:accent5>
        <a:srgbClr val="FFB7B7"/>
      </a:accent5>
      <a:accent6>
        <a:srgbClr val="E7B016"/>
      </a:accent6>
      <a:hlink>
        <a:srgbClr val="A8D02A"/>
      </a:hlink>
      <a:folHlink>
        <a:srgbClr val="5CB1FE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CC3300"/>
        </a:dk2>
        <a:lt2>
          <a:srgbClr val="808080"/>
        </a:lt2>
        <a:accent1>
          <a:srgbClr val="FF6161"/>
        </a:accent1>
        <a:accent2>
          <a:srgbClr val="FFC319"/>
        </a:accent2>
        <a:accent3>
          <a:srgbClr val="FFFFFF"/>
        </a:accent3>
        <a:accent4>
          <a:srgbClr val="000000"/>
        </a:accent4>
        <a:accent5>
          <a:srgbClr val="FFB7B7"/>
        </a:accent5>
        <a:accent6>
          <a:srgbClr val="E7B016"/>
        </a:accent6>
        <a:hlink>
          <a:srgbClr val="A8D02A"/>
        </a:hlink>
        <a:folHlink>
          <a:srgbClr val="5CB1F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6666"/>
        </a:dk2>
        <a:lt2>
          <a:srgbClr val="808080"/>
        </a:lt2>
        <a:accent1>
          <a:srgbClr val="F8A230"/>
        </a:accent1>
        <a:accent2>
          <a:srgbClr val="5CACE2"/>
        </a:accent2>
        <a:accent3>
          <a:srgbClr val="FFFFFF"/>
        </a:accent3>
        <a:accent4>
          <a:srgbClr val="000000"/>
        </a:accent4>
        <a:accent5>
          <a:srgbClr val="FBCEAD"/>
        </a:accent5>
        <a:accent6>
          <a:srgbClr val="539BCD"/>
        </a:accent6>
        <a:hlink>
          <a:srgbClr val="E569A7"/>
        </a:hlink>
        <a:folHlink>
          <a:srgbClr val="95D84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66"/>
        </a:dk2>
        <a:lt2>
          <a:srgbClr val="808080"/>
        </a:lt2>
        <a:accent1>
          <a:srgbClr val="8EEA3A"/>
        </a:accent1>
        <a:accent2>
          <a:srgbClr val="F97B90"/>
        </a:accent2>
        <a:accent3>
          <a:srgbClr val="FFFFFF"/>
        </a:accent3>
        <a:accent4>
          <a:srgbClr val="000000"/>
        </a:accent4>
        <a:accent5>
          <a:srgbClr val="C6F3AE"/>
        </a:accent5>
        <a:accent6>
          <a:srgbClr val="E26F82"/>
        </a:accent6>
        <a:hlink>
          <a:srgbClr val="5DC2F5"/>
        </a:hlink>
        <a:folHlink>
          <a:srgbClr val="FFA41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577TGp_fruit_light_ani</Template>
  <TotalTime>109</TotalTime>
  <Words>599</Words>
  <Application>Microsoft Office PowerPoint</Application>
  <PresentationFormat>On-screen Show (4:3)</PresentationFormat>
  <Paragraphs>80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577TGp_fruit_light_ani</vt:lpstr>
      <vt:lpstr>  الكالسيومCalcium  </vt:lpstr>
      <vt:lpstr>                         الكالسيوم Calcium </vt:lpstr>
      <vt:lpstr>                          امتصاص الكالسيوم  calcium absorption</vt:lpstr>
      <vt:lpstr>                              المصادر الغذائية للكالسيوم    </vt:lpstr>
      <vt:lpstr>   خلل تمثيل الكالسيوم Abnormalities of Calcium Metabolism </vt:lpstr>
      <vt:lpstr>                        الفسفـــــور Phosphorus</vt:lpstr>
      <vt:lpstr>المصادر الغذائية للفسفور  </vt:lpstr>
      <vt:lpstr>المغنيسيوم    Magnesium           </vt:lpstr>
      <vt:lpstr>المتناولات المرجعية التغذية للمغنيسيوم</vt:lpstr>
      <vt:lpstr>الكبريـــــــت Sulfur      </vt:lpstr>
      <vt:lpstr>Thank You!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الكالسيوم</dc:title>
  <dc:creator>Food Science</dc:creator>
  <cp:lastModifiedBy>hamza</cp:lastModifiedBy>
  <cp:revision>26</cp:revision>
  <dcterms:created xsi:type="dcterms:W3CDTF">2009-07-24T21:56:15Z</dcterms:created>
  <dcterms:modified xsi:type="dcterms:W3CDTF">2011-02-27T16:20:17Z</dcterms:modified>
</cp:coreProperties>
</file>