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47.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notesMasterIdLst>
    <p:notesMasterId r:id="rId52"/>
  </p:notesMasterIdLst>
  <p:handoutMasterIdLst>
    <p:handoutMasterId r:id="rId53"/>
  </p:handoutMasterIdLst>
  <p:sldIdLst>
    <p:sldId id="256" r:id="rId2"/>
    <p:sldId id="266" r:id="rId3"/>
    <p:sldId id="296" r:id="rId4"/>
    <p:sldId id="268" r:id="rId5"/>
    <p:sldId id="297" r:id="rId6"/>
    <p:sldId id="257" r:id="rId7"/>
    <p:sldId id="298" r:id="rId8"/>
    <p:sldId id="270" r:id="rId9"/>
    <p:sldId id="299" r:id="rId10"/>
    <p:sldId id="284" r:id="rId11"/>
    <p:sldId id="258" r:id="rId12"/>
    <p:sldId id="285" r:id="rId13"/>
    <p:sldId id="286" r:id="rId14"/>
    <p:sldId id="300" r:id="rId15"/>
    <p:sldId id="271" r:id="rId16"/>
    <p:sldId id="275" r:id="rId17"/>
    <p:sldId id="259" r:id="rId18"/>
    <p:sldId id="260" r:id="rId19"/>
    <p:sldId id="265" r:id="rId20"/>
    <p:sldId id="276" r:id="rId21"/>
    <p:sldId id="261" r:id="rId22"/>
    <p:sldId id="262" r:id="rId23"/>
    <p:sldId id="278" r:id="rId24"/>
    <p:sldId id="301" r:id="rId25"/>
    <p:sldId id="303" r:id="rId26"/>
    <p:sldId id="302" r:id="rId27"/>
    <p:sldId id="304" r:id="rId28"/>
    <p:sldId id="279" r:id="rId29"/>
    <p:sldId id="282" r:id="rId30"/>
    <p:sldId id="305" r:id="rId31"/>
    <p:sldId id="263" r:id="rId32"/>
    <p:sldId id="306" r:id="rId33"/>
    <p:sldId id="307" r:id="rId34"/>
    <p:sldId id="283" r:id="rId35"/>
    <p:sldId id="295" r:id="rId36"/>
    <p:sldId id="308" r:id="rId37"/>
    <p:sldId id="287" r:id="rId38"/>
    <p:sldId id="309" r:id="rId39"/>
    <p:sldId id="264" r:id="rId40"/>
    <p:sldId id="293" r:id="rId41"/>
    <p:sldId id="294" r:id="rId42"/>
    <p:sldId id="310" r:id="rId43"/>
    <p:sldId id="311" r:id="rId44"/>
    <p:sldId id="288" r:id="rId45"/>
    <p:sldId id="289" r:id="rId46"/>
    <p:sldId id="292" r:id="rId47"/>
    <p:sldId id="312" r:id="rId48"/>
    <p:sldId id="291" r:id="rId49"/>
    <p:sldId id="290" r:id="rId50"/>
    <p:sldId id="267"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p:scale>
          <a:sx n="100" d="100"/>
          <a:sy n="100" d="100"/>
        </p:scale>
        <p:origin x="-808" y="1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61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6019BD-5A9C-D247-A352-90D6F932FC39}" type="datetimeFigureOut">
              <a:rPr lang="en-US" smtClean="0"/>
              <a:t>1/7/10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8A5312-93A2-4C41-AFD8-B93FA8A91C33}" type="slidenum">
              <a:rPr lang="en-US" smtClean="0"/>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84F9F3-EF58-DB4F-B0ED-0B6B850DA2DF}" type="datetimeFigureOut">
              <a:rPr lang="en-US" smtClean="0"/>
              <a:t>1/6/10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ED926C-2523-DB4E-AA42-7803F6FA2B59}" type="slidenum">
              <a:rPr lang="en-US" smtClean="0"/>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21302AF-B0FE-B04D-BF0B-28FF6B6CC116}" type="datetime1">
              <a:rPr lang="en-US" smtClean="0"/>
              <a:t>1/7/10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973D278-956A-2946-9CE2-9D377385555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2E3CE09-9C38-8C47-B896-5AAE5B85712F}" type="datetime1">
              <a:rPr lang="en-US" smtClean="0"/>
              <a:t>1/7/10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EAA3012-213F-D34C-8A21-808A5790D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9BBB3F2-0F27-B549-9E1D-AF37544203DE}" type="datetime1">
              <a:rPr lang="en-US" smtClean="0"/>
              <a:t>1/7/10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050F93C5-4D62-2844-B9B8-045E9E31D9C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ACA2A9F-0038-7C40-A0E6-B6ED49A18EC4}" type="datetime1">
              <a:rPr lang="en-US" smtClean="0"/>
              <a:t>1/7/10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AB5BBF0-B782-3644-AFE1-10103AC2537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B4D06E-3EE6-2C47-9EED-35C28DD1A4A0}" type="datetime1">
              <a:rPr lang="en-US" smtClean="0"/>
              <a:t>1/7/10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E6C4D99-7786-3A47-A0D2-BD20D34577F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DE69796-2C1F-1241-BA92-CD2DCAC39983}" type="datetime1">
              <a:rPr lang="en-US" smtClean="0"/>
              <a:t>1/7/10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8EFBBB66-3A15-F64E-87CC-B8CCF7F3E7AA}"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085B51B-F22F-D94E-85F7-A87D2F5A997A}" type="datetime1">
              <a:rPr lang="en-US" smtClean="0"/>
              <a:t>1/7/10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9" name="Slide Number Placeholder 5"/>
          <p:cNvSpPr>
            <a:spLocks noGrp="1"/>
          </p:cNvSpPr>
          <p:nvPr>
            <p:ph type="sldNum" sz="quarter" idx="12"/>
          </p:nvPr>
        </p:nvSpPr>
        <p:spPr/>
        <p:txBody>
          <a:bodyPr/>
          <a:lstStyle>
            <a:lvl1pPr>
              <a:defRPr/>
            </a:lvl1pPr>
          </a:lstStyle>
          <a:p>
            <a:pPr>
              <a:defRPr/>
            </a:pPr>
            <a:fld id="{EE97BCC1-1E15-814C-B2E6-5124192EA274}"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A61D8B7-97D2-E34F-9818-AC6706E043EE}" type="datetime1">
              <a:rPr lang="en-US" smtClean="0"/>
              <a:t>1/7/10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5" name="Slide Number Placeholder 5"/>
          <p:cNvSpPr>
            <a:spLocks noGrp="1"/>
          </p:cNvSpPr>
          <p:nvPr>
            <p:ph type="sldNum" sz="quarter" idx="12"/>
          </p:nvPr>
        </p:nvSpPr>
        <p:spPr/>
        <p:txBody>
          <a:bodyPr/>
          <a:lstStyle>
            <a:lvl1pPr>
              <a:defRPr/>
            </a:lvl1pPr>
          </a:lstStyle>
          <a:p>
            <a:pPr>
              <a:defRPr/>
            </a:pPr>
            <a:fld id="{4EEF6B7E-89C5-FC4F-92F9-AFC105C6981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747749E-B33E-374A-A1D5-05EB9C066F0B}" type="datetime1">
              <a:rPr lang="en-US" smtClean="0"/>
              <a:t>1/7/10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4" name="Slide Number Placeholder 5"/>
          <p:cNvSpPr>
            <a:spLocks noGrp="1"/>
          </p:cNvSpPr>
          <p:nvPr>
            <p:ph type="sldNum" sz="quarter" idx="12"/>
          </p:nvPr>
        </p:nvSpPr>
        <p:spPr/>
        <p:txBody>
          <a:bodyPr/>
          <a:lstStyle>
            <a:lvl1pPr>
              <a:defRPr/>
            </a:lvl1pPr>
          </a:lstStyle>
          <a:p>
            <a:pPr>
              <a:defRPr/>
            </a:pPr>
            <a:fld id="{39D8CD3A-6A10-3249-A17B-90B73EF037C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A01F91-6B95-4E4F-97FF-67732668BA9B}" type="datetime1">
              <a:rPr lang="en-US" smtClean="0"/>
              <a:t>1/7/10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DD50B603-B29B-9F4A-8449-859DA19F67EF}"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214FCF-23B5-FD43-8088-5C62A499469E}" type="datetime1">
              <a:rPr lang="en-US" smtClean="0"/>
              <a:t>1/7/10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1F23E2BA-5D4B-814E-BBF4-D418023BB2FC}"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BCDFAE70-21EC-F445-916F-C4476616AD27}" type="datetime1">
              <a:rPr lang="en-US" smtClean="0"/>
              <a:t>1/7/10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3 Agile software development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B3575804-F645-DB44-9DC0-C97E27A6600F}" type="slidenum">
              <a:rPr lang="en-US" smtClean="0"/>
              <a:pPr>
                <a:defRPr/>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df"/><Relationship Id="rId3"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Chapter 3 – Agile Software Development</a:t>
            </a:r>
            <a:endParaRPr lang="en-US" dirty="0" smtClean="0"/>
          </a:p>
        </p:txBody>
      </p:sp>
      <p:sp>
        <p:nvSpPr>
          <p:cNvPr id="3" name="Subtitle 2"/>
          <p:cNvSpPr>
            <a:spLocks noGrp="1"/>
          </p:cNvSpPr>
          <p:nvPr>
            <p:ph type="subTitle" idx="1"/>
          </p:nvPr>
        </p:nvSpPr>
        <p:spPr/>
        <p:txBody>
          <a:bodyPr/>
          <a:lstStyle/>
          <a:p>
            <a:pPr fontAlgn="auto">
              <a:spcAft>
                <a:spcPts val="0"/>
              </a:spcAft>
              <a:buFont typeface="Arial"/>
              <a:buNone/>
              <a:defRPr/>
            </a:pPr>
            <a:r>
              <a:rPr lang="en-US" dirty="0" smtClean="0">
                <a:ea typeface="+mn-ea"/>
                <a:cs typeface="+mn-cs"/>
              </a:rPr>
              <a:t>Lecture 1</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E973D278-956A-2946-9CE2-9D3773855556}"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and agile development</a:t>
            </a:r>
            <a:endParaRPr lang="en-US" dirty="0"/>
          </a:p>
        </p:txBody>
      </p:sp>
      <p:sp>
        <p:nvSpPr>
          <p:cNvPr id="3" name="Content Placeholder 2"/>
          <p:cNvSpPr>
            <a:spLocks noGrp="1"/>
          </p:cNvSpPr>
          <p:nvPr>
            <p:ph idx="1"/>
          </p:nvPr>
        </p:nvSpPr>
        <p:spPr/>
        <p:txBody>
          <a:bodyPr/>
          <a:lstStyle/>
          <a:p>
            <a:r>
              <a:rPr lang="en-US" dirty="0" smtClean="0"/>
              <a:t>Plan-driven development</a:t>
            </a:r>
          </a:p>
          <a:p>
            <a:pPr lvl="1"/>
            <a:r>
              <a:rPr lang="en-US" dirty="0" smtClean="0"/>
              <a:t>A plan-driven approach to software engineering is based around separate development stages with the outputs to be produced at each of these stages planned in advance.</a:t>
            </a:r>
          </a:p>
          <a:p>
            <a:pPr lvl="1"/>
            <a:r>
              <a:rPr lang="en-US" dirty="0" smtClean="0"/>
              <a:t>Not necessarily waterfall model – plan-driven, incremental development is possible</a:t>
            </a:r>
          </a:p>
          <a:p>
            <a:pPr lvl="1"/>
            <a:r>
              <a:rPr lang="en-US" dirty="0" smtClean="0"/>
              <a:t>Iteration occurs within activities. </a:t>
            </a:r>
          </a:p>
          <a:p>
            <a:r>
              <a:rPr lang="en-US" dirty="0" smtClean="0"/>
              <a:t>Agile development</a:t>
            </a:r>
          </a:p>
          <a:p>
            <a:pPr lvl="1"/>
            <a:r>
              <a:rPr lang="en-US" dirty="0" smtClean="0"/>
              <a:t>Specification, design, implementation and testing are inter-leaved and the outputs from the development process are decided through a process of negotiation during the software development process.</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Plan</a:t>
            </a:r>
            <a:r>
              <a:rPr lang="en-US" dirty="0" smtClean="0"/>
              <a:t>-driven and agile specification</a:t>
            </a:r>
            <a:r>
              <a:rPr lang="en-GB" dirty="0" smtClean="0"/>
              <a:t> </a:t>
            </a:r>
            <a:endParaRPr lang="en-US" dirty="0" smtClean="0"/>
          </a:p>
        </p:txBody>
      </p:sp>
      <p:pic>
        <p:nvPicPr>
          <p:cNvPr id="4" name="Picture 3" descr="3.2 PlanBasedAgile.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734750" y="1785249"/>
            <a:ext cx="5731937" cy="4357990"/>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11</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a:xfrm>
            <a:off x="457200" y="1600200"/>
            <a:ext cx="8420100" cy="4525963"/>
          </a:xfrm>
        </p:spPr>
        <p:txBody>
          <a:bodyPr/>
          <a:lstStyle/>
          <a:p>
            <a:r>
              <a:rPr lang="en-US" dirty="0" smtClean="0"/>
              <a:t>Most projects include elements of plan-driven and agile processes. Deciding on the balance depends on:</a:t>
            </a:r>
          </a:p>
          <a:p>
            <a:pPr lvl="1"/>
            <a:r>
              <a:rPr lang="en-GB" dirty="0" smtClean="0"/>
              <a:t>Is it important to have a very detailed specification and design before moving to implementation</a:t>
            </a:r>
            <a:r>
              <a:rPr lang="en-GB" dirty="0" smtClean="0"/>
              <a:t>? </a:t>
            </a:r>
            <a:r>
              <a:rPr lang="en-GB" dirty="0" smtClean="0"/>
              <a:t>If so, you probably need to use a plan-driven approach.</a:t>
            </a:r>
            <a:endParaRPr lang="en-GB" dirty="0" smtClean="0"/>
          </a:p>
          <a:p>
            <a:pPr lvl="1"/>
            <a:r>
              <a:rPr lang="en-GB" dirty="0" smtClean="0"/>
              <a:t>Is </a:t>
            </a:r>
            <a:r>
              <a:rPr lang="en-GB" dirty="0" smtClean="0"/>
              <a:t>an incremental delivery strategy, where you deliver the software to customers and get rapid feedback from them, realistic?</a:t>
            </a:r>
            <a:r>
              <a:rPr lang="en-GB" dirty="0" smtClean="0"/>
              <a:t> If </a:t>
            </a:r>
            <a:r>
              <a:rPr lang="en-GB" dirty="0" smtClean="0"/>
              <a:t>so, consider using agile methods.</a:t>
            </a:r>
            <a:endParaRPr lang="en-GB" dirty="0" smtClean="0"/>
          </a:p>
          <a:p>
            <a:pPr lvl="1"/>
            <a:r>
              <a:rPr lang="en-GB" dirty="0" smtClean="0"/>
              <a:t>How </a:t>
            </a:r>
            <a:r>
              <a:rPr lang="en-GB" dirty="0" smtClean="0"/>
              <a:t>large is the system that is being developed? Agile methods are most effective when the system can be developed with a small co-located team who can communicate informally. This may not be possible for large systems that require larger development teams so a plan-driven approach may have to be used. </a:t>
            </a:r>
          </a:p>
          <a:p>
            <a:pPr lvl="1"/>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a:xfrm>
            <a:off x="457200" y="1600200"/>
            <a:ext cx="8470900" cy="4525963"/>
          </a:xfrm>
        </p:spPr>
        <p:txBody>
          <a:bodyPr/>
          <a:lstStyle/>
          <a:p>
            <a:pPr lvl="1"/>
            <a:r>
              <a:rPr lang="en-GB" dirty="0" smtClean="0"/>
              <a:t>What type of system is being developed?</a:t>
            </a:r>
            <a:r>
              <a:rPr lang="en-GB" dirty="0" smtClean="0"/>
              <a:t> </a:t>
            </a:r>
          </a:p>
          <a:p>
            <a:pPr lvl="2"/>
            <a:r>
              <a:rPr lang="en-GB" dirty="0" smtClean="0"/>
              <a:t>Plan-driven approaches may be required for systems that </a:t>
            </a:r>
            <a:r>
              <a:rPr lang="en-GB" dirty="0" smtClean="0"/>
              <a:t>require a lot of analysis before implementation (e.g. real-time system with complex timing requirements</a:t>
            </a:r>
            <a:r>
              <a:rPr lang="en-GB" dirty="0" smtClean="0"/>
              <a:t>).</a:t>
            </a:r>
          </a:p>
          <a:p>
            <a:pPr lvl="1"/>
            <a:r>
              <a:rPr lang="en-GB" dirty="0" smtClean="0"/>
              <a:t>What </a:t>
            </a:r>
            <a:r>
              <a:rPr lang="en-GB" dirty="0" smtClean="0"/>
              <a:t>is the expected system lifetime?</a:t>
            </a:r>
            <a:r>
              <a:rPr lang="en-GB" dirty="0" smtClean="0"/>
              <a:t> </a:t>
            </a:r>
          </a:p>
          <a:p>
            <a:pPr lvl="2"/>
            <a:r>
              <a:rPr lang="en-GB" dirty="0" smtClean="0"/>
              <a:t>Long</a:t>
            </a:r>
            <a:r>
              <a:rPr lang="en-GB" dirty="0" smtClean="0"/>
              <a:t>-lifetime systems may require more design documentation to communicate the original intentions of the system developers to the support team.</a:t>
            </a:r>
            <a:r>
              <a:rPr lang="en-GB" dirty="0" smtClean="0"/>
              <a:t> </a:t>
            </a:r>
          </a:p>
          <a:p>
            <a:pPr lvl="1"/>
            <a:r>
              <a:rPr lang="en-GB" dirty="0" smtClean="0"/>
              <a:t>What </a:t>
            </a:r>
            <a:r>
              <a:rPr lang="en-GB" dirty="0" smtClean="0"/>
              <a:t>technologies are available to support system development?</a:t>
            </a:r>
            <a:r>
              <a:rPr lang="en-GB" dirty="0" smtClean="0"/>
              <a:t> </a:t>
            </a:r>
          </a:p>
          <a:p>
            <a:pPr lvl="2"/>
            <a:r>
              <a:rPr lang="en-GB" dirty="0" smtClean="0"/>
              <a:t>Agile </a:t>
            </a:r>
            <a:r>
              <a:rPr lang="en-GB" dirty="0" smtClean="0"/>
              <a:t>methods</a:t>
            </a:r>
            <a:r>
              <a:rPr lang="en-GB" dirty="0" smtClean="0"/>
              <a:t> rely </a:t>
            </a:r>
            <a:r>
              <a:rPr lang="en-GB" dirty="0" smtClean="0"/>
              <a:t>on good tools to keep track of an evolving </a:t>
            </a:r>
            <a:r>
              <a:rPr lang="en-GB" dirty="0" smtClean="0"/>
              <a:t>design</a:t>
            </a:r>
          </a:p>
          <a:p>
            <a:pPr lvl="1"/>
            <a:r>
              <a:rPr lang="en-GB" dirty="0" smtClean="0"/>
              <a:t>How is the development team organized? </a:t>
            </a:r>
          </a:p>
          <a:p>
            <a:pPr lvl="2"/>
            <a:r>
              <a:rPr lang="en-GB" dirty="0" smtClean="0"/>
              <a:t>If the development team is distributed or if part of the development is being outsourced, then you may need to develop design documents to communicate across the development teams. </a:t>
            </a:r>
          </a:p>
          <a:p>
            <a:pPr lvl="1"/>
            <a:endParaRPr lang="en-GB" dirty="0" smtClean="0"/>
          </a:p>
          <a:p>
            <a:pPr lvl="1">
              <a:buNone/>
            </a:pPr>
            <a:r>
              <a:rPr lang="en-GB" dirty="0" smtClean="0"/>
              <a:t> </a:t>
            </a:r>
          </a:p>
          <a:p>
            <a:pPr lvl="1"/>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p:txBody>
          <a:bodyPr/>
          <a:lstStyle/>
          <a:p>
            <a:pPr lvl="1"/>
            <a:r>
              <a:rPr lang="en-GB" dirty="0" smtClean="0"/>
              <a:t>Are </a:t>
            </a:r>
            <a:r>
              <a:rPr lang="en-GB" dirty="0" smtClean="0"/>
              <a:t>there cultural</a:t>
            </a:r>
            <a:r>
              <a:rPr lang="en-GB" dirty="0" smtClean="0"/>
              <a:t> or organizational issues </a:t>
            </a:r>
            <a:r>
              <a:rPr lang="en-GB" dirty="0" smtClean="0"/>
              <a:t>that may affect the system development?</a:t>
            </a:r>
            <a:r>
              <a:rPr lang="en-GB" dirty="0" smtClean="0"/>
              <a:t> </a:t>
            </a:r>
          </a:p>
          <a:p>
            <a:pPr lvl="2"/>
            <a:r>
              <a:rPr lang="en-GB" dirty="0" smtClean="0"/>
              <a:t>Traditional </a:t>
            </a:r>
            <a:r>
              <a:rPr lang="en-GB" dirty="0" smtClean="0"/>
              <a:t>engineering organizations have a culture of plan-based development, as this is the norm in engineering</a:t>
            </a:r>
            <a:r>
              <a:rPr lang="en-GB" dirty="0" smtClean="0"/>
              <a:t>.</a:t>
            </a:r>
          </a:p>
          <a:p>
            <a:pPr lvl="1"/>
            <a:r>
              <a:rPr lang="en-GB" dirty="0" smtClean="0"/>
              <a:t>How good are the designers and programmers in the development team</a:t>
            </a:r>
            <a:r>
              <a:rPr lang="en-GB" dirty="0" smtClean="0"/>
              <a:t>?</a:t>
            </a:r>
          </a:p>
          <a:p>
            <a:pPr lvl="2"/>
            <a:r>
              <a:rPr lang="en-GB" dirty="0" smtClean="0"/>
              <a:t> </a:t>
            </a:r>
            <a:r>
              <a:rPr lang="en-GB" dirty="0" smtClean="0"/>
              <a:t>It is sometimes argued that agile methods require higher skill levels than plan-based approaches in which programmers simply translate a detailed design into </a:t>
            </a:r>
            <a:r>
              <a:rPr lang="en-GB" dirty="0" smtClean="0"/>
              <a:t>code</a:t>
            </a:r>
          </a:p>
          <a:p>
            <a:pPr lvl="1"/>
            <a:r>
              <a:rPr lang="en-GB" dirty="0" smtClean="0"/>
              <a:t>Is </a:t>
            </a:r>
            <a:r>
              <a:rPr lang="en-GB" dirty="0" smtClean="0"/>
              <a:t>the system subject to external regulation?</a:t>
            </a:r>
            <a:r>
              <a:rPr lang="en-GB" dirty="0" smtClean="0"/>
              <a:t> </a:t>
            </a:r>
          </a:p>
          <a:p>
            <a:pPr lvl="2"/>
            <a:r>
              <a:rPr lang="en-GB" dirty="0" smtClean="0"/>
              <a:t>If </a:t>
            </a:r>
            <a:r>
              <a:rPr lang="en-GB" dirty="0" smtClean="0"/>
              <a:t>a system has to be approved by an external regulator (e.g. the FAA approve software that is critical to the operation of an aircraft) then you will probably be required to produce detailed documentation as part of the system safety case.</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Grp="1" noChangeArrowheads="1"/>
          </p:cNvSpPr>
          <p:nvPr>
            <p:ph type="title"/>
          </p:nvPr>
        </p:nvSpPr>
        <p:spPr/>
        <p:txBody>
          <a:bodyPr/>
          <a:lstStyle/>
          <a:p>
            <a:r>
              <a:rPr lang="en-US"/>
              <a:t>Extreme programming</a:t>
            </a:r>
          </a:p>
        </p:txBody>
      </p:sp>
      <p:sp>
        <p:nvSpPr>
          <p:cNvPr id="1168387" name="Rectangle 3"/>
          <p:cNvSpPr>
            <a:spLocks noGrp="1" noChangeArrowheads="1"/>
          </p:cNvSpPr>
          <p:nvPr>
            <p:ph type="body" idx="1"/>
          </p:nvPr>
        </p:nvSpPr>
        <p:spPr/>
        <p:txBody>
          <a:bodyPr/>
          <a:lstStyle/>
          <a:p>
            <a:pPr>
              <a:lnSpc>
                <a:spcPct val="90000"/>
              </a:lnSpc>
            </a:pPr>
            <a:r>
              <a:rPr lang="en-US"/>
              <a:t>Perhaps the best-known and most widely used agile method.</a:t>
            </a:r>
          </a:p>
          <a:p>
            <a:pPr>
              <a:lnSpc>
                <a:spcPct val="90000"/>
              </a:lnSpc>
            </a:pPr>
            <a:r>
              <a:rPr lang="en-US"/>
              <a:t>Extreme Programming (XP) takes an ‘extreme’ approach to iterative development. </a:t>
            </a:r>
          </a:p>
          <a:p>
            <a:pPr lvl="1">
              <a:lnSpc>
                <a:spcPct val="90000"/>
              </a:lnSpc>
            </a:pPr>
            <a:r>
              <a:rPr lang="en-US"/>
              <a:t>New versions may be built several times per day;</a:t>
            </a:r>
          </a:p>
          <a:p>
            <a:pPr lvl="1">
              <a:lnSpc>
                <a:spcPct val="90000"/>
              </a:lnSpc>
            </a:pPr>
            <a:r>
              <a:rPr lang="en-US"/>
              <a:t>Increments are delivered to customers every 2 weeks;</a:t>
            </a:r>
          </a:p>
          <a:p>
            <a:pPr lvl="1">
              <a:lnSpc>
                <a:spcPct val="90000"/>
              </a:lnSpc>
            </a:pPr>
            <a:r>
              <a:rPr lang="en-US"/>
              <a:t>All tests must be run for every build and the build is only accepted if tests run successfully.</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r>
              <a:rPr lang="en-US"/>
              <a:t>XP and agile principles</a:t>
            </a:r>
          </a:p>
        </p:txBody>
      </p:sp>
      <p:sp>
        <p:nvSpPr>
          <p:cNvPr id="1169411" name="Rectangle 3"/>
          <p:cNvSpPr>
            <a:spLocks noGrp="1" noChangeArrowheads="1"/>
          </p:cNvSpPr>
          <p:nvPr>
            <p:ph type="body" idx="1"/>
          </p:nvPr>
        </p:nvSpPr>
        <p:spPr/>
        <p:txBody>
          <a:bodyPr/>
          <a:lstStyle/>
          <a:p>
            <a:r>
              <a:rPr lang="en-US" sz="2400"/>
              <a:t>Incremental development is supported through small, frequent system releases.</a:t>
            </a:r>
          </a:p>
          <a:p>
            <a:r>
              <a:rPr lang="en-US" sz="2400"/>
              <a:t>Customer involvement means full-time customer engagement with the team.</a:t>
            </a:r>
          </a:p>
          <a:p>
            <a:r>
              <a:rPr lang="en-US" sz="2400"/>
              <a:t>People not process through pair programming, collective ownership and a process that avoids long working hours.</a:t>
            </a:r>
          </a:p>
          <a:p>
            <a:r>
              <a:rPr lang="en-US" sz="2400"/>
              <a:t>Change supported through regular system releases.</a:t>
            </a:r>
          </a:p>
          <a:p>
            <a:r>
              <a:rPr lang="en-US" sz="2400"/>
              <a:t>Maintaining simplicity through constant refactoring of code.</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The </a:t>
            </a:r>
            <a:r>
              <a:rPr lang="en-US" dirty="0" smtClean="0"/>
              <a:t>extreme programming release cycle</a:t>
            </a:r>
            <a:r>
              <a:rPr lang="en-GB" dirty="0" smtClean="0"/>
              <a:t> </a:t>
            </a:r>
            <a:endParaRPr lang="en-US" dirty="0" smtClean="0"/>
          </a:p>
        </p:txBody>
      </p:sp>
      <p:pic>
        <p:nvPicPr>
          <p:cNvPr id="4" name="Picture 3" descr="3.3-XP-ReleaseCycle.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192427" y="2372086"/>
            <a:ext cx="6558005" cy="2856274"/>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17</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Extreme </a:t>
            </a:r>
            <a:r>
              <a:rPr lang="en-US" dirty="0" smtClean="0"/>
              <a:t>programming practices (a)</a:t>
            </a:r>
            <a:r>
              <a:rPr lang="en-GB" dirty="0" smtClean="0"/>
              <a:t> </a:t>
            </a:r>
            <a:endParaRPr lang="en-US" dirty="0" smtClean="0"/>
          </a:p>
        </p:txBody>
      </p:sp>
      <p:graphicFrame>
        <p:nvGraphicFramePr>
          <p:cNvPr id="4" name="Table 3"/>
          <p:cNvGraphicFramePr>
            <a:graphicFrameLocks noGrp="1"/>
          </p:cNvGraphicFramePr>
          <p:nvPr/>
        </p:nvGraphicFramePr>
        <p:xfrm>
          <a:off x="457200" y="1580272"/>
          <a:ext cx="8325364" cy="4826016"/>
        </p:xfrm>
        <a:graphic>
          <a:graphicData uri="http://schemas.openxmlformats.org/drawingml/2006/table">
            <a:tbl>
              <a:tblPr/>
              <a:tblGrid>
                <a:gridCol w="2359628"/>
                <a:gridCol w="5965736"/>
              </a:tblGrid>
              <a:tr h="47167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 or practice</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Description</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7384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rgbClr val="000000"/>
                          </a:solidFill>
                          <a:effectLst/>
                          <a:latin typeface="Arial"/>
                          <a:ea typeface="Times New Roman" charset="0"/>
                          <a:cs typeface="Arial"/>
                        </a:rPr>
                        <a:t>Incremental planning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Requirements are recorded on story cards and the stories to be included in a release are determined by the time available and their relative priority. The developers break these stories into development ‘Tasks’. See Figures 3.5 and 3.6.</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5545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Small releases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The minimal useful set of functionality that provides business value is developed first. Releases of the system are frequent and incrementally add functionality to the first release.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8676">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Simple design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Enough design is carried out to meet the current requirements and no more.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Test-first development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An automated unit test framework is used to write tests for a new piece of functionality before that functionality itself is implemented.</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Refactoring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All developers are expected to </a:t>
                      </a:r>
                      <a:r>
                        <a:rPr kumimoji="0" lang="en-GB" sz="1600" b="0" i="0" u="none" strike="noStrike" cap="none" normalizeH="0" baseline="0" dirty="0" err="1">
                          <a:ln>
                            <a:noFill/>
                          </a:ln>
                          <a:solidFill>
                            <a:srgbClr val="000000"/>
                          </a:solidFill>
                          <a:effectLst/>
                          <a:latin typeface="Arial"/>
                          <a:ea typeface="Times New Roman" charset="0"/>
                          <a:cs typeface="Arial"/>
                        </a:rPr>
                        <a:t>refactor</a:t>
                      </a:r>
                      <a:r>
                        <a:rPr kumimoji="0" lang="en-GB" sz="1600" b="0" i="0" u="none" strike="noStrike" cap="none" normalizeH="0" baseline="0" dirty="0">
                          <a:ln>
                            <a:noFill/>
                          </a:ln>
                          <a:solidFill>
                            <a:srgbClr val="000000"/>
                          </a:solidFill>
                          <a:effectLst/>
                          <a:latin typeface="Arial"/>
                          <a:ea typeface="Times New Roman" charset="0"/>
                          <a:cs typeface="Arial"/>
                        </a:rPr>
                        <a:t> the code continuously as soon as possible code improvements are found. This keeps the code simple and maintainable.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18</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Extreme </a:t>
            </a:r>
            <a:r>
              <a:rPr lang="en-US" dirty="0" smtClean="0"/>
              <a:t>programming practices (</a:t>
            </a:r>
            <a:r>
              <a:rPr lang="en-US" dirty="0" err="1" smtClean="0"/>
              <a:t>b</a:t>
            </a:r>
            <a:r>
              <a:rPr lang="en-US" dirty="0" smtClean="0"/>
              <a:t>)</a:t>
            </a:r>
          </a:p>
        </p:txBody>
      </p:sp>
      <p:graphicFrame>
        <p:nvGraphicFramePr>
          <p:cNvPr id="4" name="Table 3"/>
          <p:cNvGraphicFramePr>
            <a:graphicFrameLocks noGrp="1"/>
          </p:cNvGraphicFramePr>
          <p:nvPr/>
        </p:nvGraphicFramePr>
        <p:xfrm>
          <a:off x="457199" y="1990725"/>
          <a:ext cx="8217271" cy="4413534"/>
        </p:xfrm>
        <a:graphic>
          <a:graphicData uri="http://schemas.openxmlformats.org/drawingml/2006/table">
            <a:tbl>
              <a:tblPr firstRow="1" bandRow="1">
                <a:tableStyleId>{69CF1AB2-1976-4502-BF36-3FF5EA218861}</a:tableStyleId>
              </a:tblPr>
              <a:tblGrid>
                <a:gridCol w="2285663"/>
                <a:gridCol w="5931608"/>
              </a:tblGrid>
              <a:tr h="612192">
                <a:tc>
                  <a:txBody>
                    <a:bodyPr/>
                    <a:lstStyle/>
                    <a:p>
                      <a:pPr algn="just">
                        <a:spcAft>
                          <a:spcPts val="0"/>
                        </a:spcAft>
                      </a:pPr>
                      <a:r>
                        <a:rPr lang="en-GB" sz="1600" b="0" dirty="0">
                          <a:latin typeface="Arial"/>
                          <a:cs typeface="Arial"/>
                        </a:rPr>
                        <a:t>Pair programming</a:t>
                      </a:r>
                      <a:endParaRPr lang="en-GB" sz="1600" b="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b="0" dirty="0">
                          <a:latin typeface="Arial"/>
                          <a:cs typeface="Arial"/>
                        </a:rPr>
                        <a:t>Developers work in pairs, checking each other’s work and providing the support to always do a good job.</a:t>
                      </a:r>
                      <a:endParaRPr lang="en-GB" sz="1600" b="0" dirty="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Collective ownership</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a:latin typeface="Arial"/>
                          <a:cs typeface="Arial"/>
                        </a:rPr>
                        <a:t>The pairs of developers work on all areas of the system, so that no islands of expertise develop and all the developers take responsibility for all of the code. Anyone can change anything.</a:t>
                      </a:r>
                      <a:endParaRPr lang="en-GB" sz="160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Continuous integration</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a:latin typeface="Arial"/>
                          <a:cs typeface="Arial"/>
                        </a:rPr>
                        <a:t>As soon as the work on a task is complete, it is integrated into the whole system. After any such integration, all the unit tests in the system must pass.</a:t>
                      </a:r>
                      <a:endParaRPr lang="en-GB" sz="160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Sustainable pace</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Large amounts of overtime are not considered acceptable as the net effect is often to reduce code quality and medium term productivity</a:t>
                      </a:r>
                      <a:endParaRPr lang="en-GB" sz="1600" dirty="0">
                        <a:solidFill>
                          <a:srgbClr val="000000"/>
                        </a:solidFill>
                        <a:latin typeface="Arial"/>
                        <a:ea typeface="Times New Roman"/>
                        <a:cs typeface="Arial"/>
                      </a:endParaRPr>
                    </a:p>
                  </a:txBody>
                  <a:tcPr marL="73025" marR="73025" marT="0" marB="91440"/>
                </a:tc>
              </a:tr>
              <a:tr h="1283088">
                <a:tc>
                  <a:txBody>
                    <a:bodyPr/>
                    <a:lstStyle/>
                    <a:p>
                      <a:pPr algn="just">
                        <a:spcAft>
                          <a:spcPts val="0"/>
                        </a:spcAft>
                      </a:pPr>
                      <a:r>
                        <a:rPr lang="en-GB" sz="1600">
                          <a:latin typeface="Arial"/>
                          <a:cs typeface="Arial"/>
                        </a:rPr>
                        <a:t>On-site customer</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representative of the end-user of the system (the customer) should be available full time for the use of the XP team. In an extreme programming process, the customer is a member of the development team and is responsible for bringing system requirements to the team for implementation</a:t>
                      </a:r>
                      <a:r>
                        <a:rPr lang="en-GB" sz="1600" dirty="0" smtClean="0">
                          <a:latin typeface="Arial"/>
                          <a:cs typeface="Arial"/>
                        </a:rPr>
                        <a: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19</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Agile methods</a:t>
            </a:r>
          </a:p>
          <a:p>
            <a:r>
              <a:rPr lang="en-US" dirty="0" smtClean="0"/>
              <a:t>Plan-driven and agile development</a:t>
            </a:r>
          </a:p>
          <a:p>
            <a:r>
              <a:rPr lang="en-US" dirty="0" smtClean="0"/>
              <a:t>Extreme programming</a:t>
            </a:r>
          </a:p>
          <a:p>
            <a:r>
              <a:rPr lang="en-US" dirty="0" smtClean="0"/>
              <a:t>Agile project management</a:t>
            </a:r>
          </a:p>
          <a:p>
            <a:r>
              <a:rPr lang="en-US" dirty="0" smtClean="0"/>
              <a:t>Scaling agile methods</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p:txBody>
          <a:bodyPr/>
          <a:lstStyle/>
          <a:p>
            <a:r>
              <a:rPr lang="en-US"/>
              <a:t>Requirements scenarios</a:t>
            </a:r>
          </a:p>
        </p:txBody>
      </p:sp>
      <p:sp>
        <p:nvSpPr>
          <p:cNvPr id="1170435" name="Rectangle 3"/>
          <p:cNvSpPr>
            <a:spLocks noGrp="1" noChangeArrowheads="1"/>
          </p:cNvSpPr>
          <p:nvPr>
            <p:ph type="body" idx="1"/>
          </p:nvPr>
        </p:nvSpPr>
        <p:spPr/>
        <p:txBody>
          <a:bodyPr/>
          <a:lstStyle/>
          <a:p>
            <a:r>
              <a:rPr lang="en-US" dirty="0"/>
              <a:t>In XP,</a:t>
            </a:r>
            <a:r>
              <a:rPr lang="en-US" dirty="0" smtClean="0"/>
              <a:t> a customer or user is part of the XP team and is responsible for making decisions on requirements.</a:t>
            </a:r>
          </a:p>
          <a:p>
            <a:r>
              <a:rPr lang="en-US" dirty="0" smtClean="0"/>
              <a:t>U</a:t>
            </a:r>
            <a:r>
              <a:rPr lang="en-US" dirty="0" smtClean="0"/>
              <a:t>ser </a:t>
            </a:r>
            <a:r>
              <a:rPr lang="en-US" dirty="0"/>
              <a:t>requirements are expressed as scenarios or user stories.</a:t>
            </a:r>
          </a:p>
          <a:p>
            <a:r>
              <a:rPr lang="en-US" dirty="0"/>
              <a:t>These are written on cards and the development team break them down into implementation tasks. These tasks are the basis of schedule and cost estimates.</a:t>
            </a:r>
          </a:p>
          <a:p>
            <a:r>
              <a:rPr lang="en-US" dirty="0"/>
              <a:t>The customer chooses the stories for inclusion in the next release based on their priorities and the schedule estimates.</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A </a:t>
            </a:r>
            <a:r>
              <a:rPr lang="en-US" dirty="0" smtClean="0"/>
              <a:t>‘prescribing medication’ story</a:t>
            </a:r>
            <a:r>
              <a:rPr lang="en-GB" dirty="0" smtClean="0"/>
              <a:t> </a:t>
            </a:r>
            <a:endParaRPr lang="en-US" dirty="0" smtClean="0"/>
          </a:p>
        </p:txBody>
      </p:sp>
      <p:pic>
        <p:nvPicPr>
          <p:cNvPr id="4" name="Picture 3" descr="3.5 StoryCard.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40914" y="1566747"/>
            <a:ext cx="5968294" cy="478960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21</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Examples </a:t>
            </a:r>
            <a:r>
              <a:rPr lang="en-US" dirty="0" smtClean="0"/>
              <a:t>of task cards for prescribing medication </a:t>
            </a:r>
          </a:p>
        </p:txBody>
      </p:sp>
      <p:pic>
        <p:nvPicPr>
          <p:cNvPr id="4" name="Picture 3" descr="3.6 TaskCard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333382" y="1760870"/>
            <a:ext cx="6417050" cy="451867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22</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p:txBody>
          <a:bodyPr/>
          <a:lstStyle/>
          <a:p>
            <a:r>
              <a:rPr lang="en-US"/>
              <a:t>XP and change</a:t>
            </a:r>
          </a:p>
        </p:txBody>
      </p:sp>
      <p:sp>
        <p:nvSpPr>
          <p:cNvPr id="1171459" name="Rectangle 3"/>
          <p:cNvSpPr>
            <a:spLocks noGrp="1" noChangeArrowheads="1"/>
          </p:cNvSpPr>
          <p:nvPr>
            <p:ph type="body" idx="1"/>
          </p:nvPr>
        </p:nvSpPr>
        <p:spPr/>
        <p:txBody>
          <a:bodyPr/>
          <a:lstStyle/>
          <a:p>
            <a:pPr>
              <a:lnSpc>
                <a:spcPct val="90000"/>
              </a:lnSpc>
            </a:pPr>
            <a:r>
              <a:rPr lang="en-US"/>
              <a:t>Conventional wisdom in software engineering is to design for change. It is worth spending time and effort anticipating changes as this reduces costs later in the life cycle.</a:t>
            </a:r>
          </a:p>
          <a:p>
            <a:pPr>
              <a:lnSpc>
                <a:spcPct val="90000"/>
              </a:lnSpc>
            </a:pPr>
            <a:r>
              <a:rPr lang="en-US"/>
              <a:t>XP, however, maintains that this is not worthwhile as changes cannot be reliably anticipated.</a:t>
            </a:r>
          </a:p>
          <a:p>
            <a:pPr>
              <a:lnSpc>
                <a:spcPct val="90000"/>
              </a:lnSpc>
            </a:pPr>
            <a:r>
              <a:rPr lang="en-US"/>
              <a:t>Rather, it proposes constant code improvement (refactoring) to make changes easier when they have to be implemented.</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Content Placeholder 2"/>
          <p:cNvSpPr>
            <a:spLocks noGrp="1"/>
          </p:cNvSpPr>
          <p:nvPr>
            <p:ph idx="1"/>
          </p:nvPr>
        </p:nvSpPr>
        <p:spPr/>
        <p:txBody>
          <a:bodyPr/>
          <a:lstStyle/>
          <a:p>
            <a:r>
              <a:rPr lang="en-US" dirty="0" smtClean="0"/>
              <a:t>Programming team look for possible software improvements and make these improvements even where there is no immediate need for them.</a:t>
            </a:r>
          </a:p>
          <a:p>
            <a:r>
              <a:rPr lang="en-US" dirty="0" smtClean="0"/>
              <a:t>This improves the understandability of the software and so reduces the need for documentation.</a:t>
            </a:r>
          </a:p>
          <a:p>
            <a:r>
              <a:rPr lang="en-US" dirty="0" smtClean="0"/>
              <a:t>Changes are easier to make because the code is well-structured and clear.</a:t>
            </a:r>
          </a:p>
          <a:p>
            <a:r>
              <a:rPr lang="en-US" dirty="0" smtClean="0"/>
              <a:t>However, some changes requires architecture refactoring and this is much more expensive.</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refactoring</a:t>
            </a:r>
            <a:endParaRPr lang="en-US" dirty="0"/>
          </a:p>
        </p:txBody>
      </p:sp>
      <p:sp>
        <p:nvSpPr>
          <p:cNvPr id="3" name="Content Placeholder 2"/>
          <p:cNvSpPr>
            <a:spLocks noGrp="1"/>
          </p:cNvSpPr>
          <p:nvPr>
            <p:ph idx="1"/>
          </p:nvPr>
        </p:nvSpPr>
        <p:spPr/>
        <p:txBody>
          <a:bodyPr/>
          <a:lstStyle/>
          <a:p>
            <a:r>
              <a:rPr lang="en-US" dirty="0" smtClean="0"/>
              <a:t>Re-organization of a class hierarchy to remove duplicate code.</a:t>
            </a:r>
          </a:p>
          <a:p>
            <a:r>
              <a:rPr lang="en-US" dirty="0" smtClean="0"/>
              <a:t>Tidying up and renaming attributes and methods to make them easier to understand.</a:t>
            </a:r>
          </a:p>
          <a:p>
            <a:r>
              <a:rPr lang="en-US" dirty="0" smtClean="0"/>
              <a:t>The replacement of inline code with calls to methods that have been included in a program library.</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sz="2000" dirty="0" smtClean="0"/>
              <a:t>Agile methods are incremental development methods that focus on rapid development, frequent releases of the software, reducing process overheads and producing high-quality code. They involve the customer directly in the development process.</a:t>
            </a:r>
          </a:p>
          <a:p>
            <a:r>
              <a:rPr lang="en-GB" sz="2000" dirty="0" smtClean="0"/>
              <a:t>The decision on whether to use an agile or a plan-driven approach to development should depend on the type of software being developed, the capabilities of the development team and the culture of the company developing the system.</a:t>
            </a:r>
          </a:p>
          <a:p>
            <a:r>
              <a:rPr lang="en-GB" sz="2000" dirty="0" smtClean="0"/>
              <a:t>Extreme programming is a well-known agile method that integrates a range of good programming practices such as frequent releases of the software, continuous software improvement and customer participation in the development team.</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Chapter 3 – Agile Software Development</a:t>
            </a:r>
            <a:endParaRPr lang="en-US" dirty="0" smtClean="0"/>
          </a:p>
        </p:txBody>
      </p:sp>
      <p:sp>
        <p:nvSpPr>
          <p:cNvPr id="3" name="Subtitle 2"/>
          <p:cNvSpPr>
            <a:spLocks noGrp="1"/>
          </p:cNvSpPr>
          <p:nvPr>
            <p:ph type="subTitle" idx="1"/>
          </p:nvPr>
        </p:nvSpPr>
        <p:spPr/>
        <p:txBody>
          <a:bodyPr/>
          <a:lstStyle/>
          <a:p>
            <a:pPr fontAlgn="auto">
              <a:spcAft>
                <a:spcPts val="0"/>
              </a:spcAft>
              <a:buFont typeface="Arial"/>
              <a:buNone/>
              <a:defRPr/>
            </a:pPr>
            <a:r>
              <a:rPr lang="en-US" dirty="0" smtClean="0">
                <a:ea typeface="+mn-ea"/>
                <a:cs typeface="+mn-cs"/>
              </a:rPr>
              <a:t>Lecture 2</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E973D278-956A-2946-9CE2-9D3773855556}"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2482" name="Rectangle 2"/>
          <p:cNvSpPr>
            <a:spLocks noGrp="1" noChangeArrowheads="1"/>
          </p:cNvSpPr>
          <p:nvPr>
            <p:ph type="title"/>
          </p:nvPr>
        </p:nvSpPr>
        <p:spPr/>
        <p:txBody>
          <a:bodyPr/>
          <a:lstStyle/>
          <a:p>
            <a:r>
              <a:rPr lang="en-US"/>
              <a:t>Testing in XP</a:t>
            </a:r>
          </a:p>
        </p:txBody>
      </p:sp>
      <p:sp>
        <p:nvSpPr>
          <p:cNvPr id="1172483" name="Rectangle 3"/>
          <p:cNvSpPr>
            <a:spLocks noGrp="1" noChangeArrowheads="1"/>
          </p:cNvSpPr>
          <p:nvPr>
            <p:ph type="body" idx="1"/>
          </p:nvPr>
        </p:nvSpPr>
        <p:spPr/>
        <p:txBody>
          <a:bodyPr/>
          <a:lstStyle/>
          <a:p>
            <a:r>
              <a:rPr lang="en-US" dirty="0" smtClean="0"/>
              <a:t>Testing is central to XP and XP has developed an approach where the program is tested after every change has been made.</a:t>
            </a:r>
          </a:p>
          <a:p>
            <a:r>
              <a:rPr lang="en-US" dirty="0" smtClean="0"/>
              <a:t>XP testing features:</a:t>
            </a:r>
          </a:p>
          <a:p>
            <a:pPr lvl="1"/>
            <a:r>
              <a:rPr lang="en-US" dirty="0" smtClean="0"/>
              <a:t>Test</a:t>
            </a:r>
            <a:r>
              <a:rPr lang="en-US" dirty="0"/>
              <a:t>-first development.</a:t>
            </a:r>
          </a:p>
          <a:p>
            <a:pPr lvl="1"/>
            <a:r>
              <a:rPr lang="en-US" dirty="0"/>
              <a:t>Incremental test development from scenarios.</a:t>
            </a:r>
          </a:p>
          <a:p>
            <a:pPr lvl="1"/>
            <a:r>
              <a:rPr lang="en-US" dirty="0"/>
              <a:t>User involvement in test development and validation.</a:t>
            </a:r>
          </a:p>
          <a:p>
            <a:pPr lvl="1"/>
            <a:r>
              <a:rPr lang="en-US" dirty="0"/>
              <a:t>Automated test harnesses are used to run all component tests each time that a new release is built.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p:txBody>
          <a:bodyPr/>
          <a:lstStyle/>
          <a:p>
            <a:r>
              <a:rPr lang="en-US"/>
              <a:t>Test-first development</a:t>
            </a:r>
          </a:p>
        </p:txBody>
      </p:sp>
      <p:sp>
        <p:nvSpPr>
          <p:cNvPr id="1173507" name="Rectangle 3"/>
          <p:cNvSpPr>
            <a:spLocks noGrp="1" noChangeArrowheads="1"/>
          </p:cNvSpPr>
          <p:nvPr>
            <p:ph type="body" idx="1"/>
          </p:nvPr>
        </p:nvSpPr>
        <p:spPr/>
        <p:txBody>
          <a:bodyPr/>
          <a:lstStyle/>
          <a:p>
            <a:pPr>
              <a:lnSpc>
                <a:spcPct val="90000"/>
              </a:lnSpc>
            </a:pPr>
            <a:r>
              <a:rPr lang="en-US" dirty="0"/>
              <a:t>Writing tests before code clarifies the requirements to be implemented.</a:t>
            </a:r>
          </a:p>
          <a:p>
            <a:pPr>
              <a:lnSpc>
                <a:spcPct val="90000"/>
              </a:lnSpc>
            </a:pPr>
            <a:r>
              <a:rPr lang="en-US" dirty="0"/>
              <a:t>Tests are written as programs rather than data so that they can be executed automatically. The test includes a check that it has executed correctly</a:t>
            </a:r>
            <a:r>
              <a:rPr lang="en-US" dirty="0" smtClean="0"/>
              <a:t>.</a:t>
            </a:r>
          </a:p>
          <a:p>
            <a:pPr lvl="1">
              <a:lnSpc>
                <a:spcPct val="90000"/>
              </a:lnSpc>
            </a:pPr>
            <a:r>
              <a:rPr lang="en-US" dirty="0" smtClean="0"/>
              <a:t>Usually relies on a testing framework such as </a:t>
            </a:r>
            <a:r>
              <a:rPr lang="en-US" dirty="0" err="1" smtClean="0"/>
              <a:t>Junit</a:t>
            </a:r>
            <a:r>
              <a:rPr lang="en-US" dirty="0" smtClean="0"/>
              <a:t>.</a:t>
            </a:r>
          </a:p>
          <a:p>
            <a:pPr>
              <a:lnSpc>
                <a:spcPct val="90000"/>
              </a:lnSpc>
            </a:pPr>
            <a:r>
              <a:rPr lang="en-US" dirty="0"/>
              <a:t>All previous and new tests are</a:t>
            </a:r>
            <a:r>
              <a:rPr lang="en-US" dirty="0" smtClean="0"/>
              <a:t> run </a:t>
            </a:r>
            <a:r>
              <a:rPr lang="en-US" dirty="0" smtClean="0"/>
              <a:t>automatically </a:t>
            </a:r>
            <a:r>
              <a:rPr lang="en-US" dirty="0" smtClean="0"/>
              <a:t>when </a:t>
            </a:r>
            <a:r>
              <a:rPr lang="en-US" dirty="0"/>
              <a:t>new functionality is </a:t>
            </a:r>
            <a:r>
              <a:rPr lang="en-US" dirty="0" smtClean="0"/>
              <a:t>added, thus checking </a:t>
            </a:r>
            <a:r>
              <a:rPr lang="en-US" dirty="0"/>
              <a:t>that the new functionality has not introduced errors.</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software development</a:t>
            </a:r>
            <a:endParaRPr lang="en-US" dirty="0"/>
          </a:p>
        </p:txBody>
      </p:sp>
      <p:sp>
        <p:nvSpPr>
          <p:cNvPr id="3" name="Content Placeholder 2"/>
          <p:cNvSpPr>
            <a:spLocks noGrp="1"/>
          </p:cNvSpPr>
          <p:nvPr>
            <p:ph idx="1"/>
          </p:nvPr>
        </p:nvSpPr>
        <p:spPr>
          <a:xfrm>
            <a:off x="457200" y="1600200"/>
            <a:ext cx="8407400" cy="4525963"/>
          </a:xfrm>
        </p:spPr>
        <p:txBody>
          <a:bodyPr/>
          <a:lstStyle/>
          <a:p>
            <a:r>
              <a:rPr lang="en-US" dirty="0" smtClean="0"/>
              <a:t>Rapid development and delivery is now often the most important requirement for software systems</a:t>
            </a:r>
          </a:p>
          <a:p>
            <a:pPr lvl="1"/>
            <a:r>
              <a:rPr lang="en-US" dirty="0" smtClean="0"/>
              <a:t>Businesses operate in a fast –changing requirement and it is practically impossible to produce a set of stable software requirements</a:t>
            </a:r>
          </a:p>
          <a:p>
            <a:pPr lvl="1"/>
            <a:r>
              <a:rPr lang="en-US" dirty="0" smtClean="0"/>
              <a:t>Software has to evolve quickly to reflect changing business needs.</a:t>
            </a:r>
          </a:p>
          <a:p>
            <a:r>
              <a:rPr lang="en-US" dirty="0" smtClean="0"/>
              <a:t>Rapid software development</a:t>
            </a:r>
          </a:p>
          <a:p>
            <a:pPr lvl="1"/>
            <a:r>
              <a:rPr lang="en-US" dirty="0" smtClean="0"/>
              <a:t>Specification, design and implementation are inter-leaved</a:t>
            </a:r>
          </a:p>
          <a:p>
            <a:pPr lvl="1"/>
            <a:r>
              <a:rPr lang="en-US" dirty="0" smtClean="0"/>
              <a:t>System is developed as a series of versions with stakeholders involved in version evaluation</a:t>
            </a:r>
          </a:p>
          <a:p>
            <a:pPr lvl="1"/>
            <a:r>
              <a:rPr lang="en-US" dirty="0" smtClean="0"/>
              <a:t>User interfaces are often developed using an IDE and graphical toolset.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involvement</a:t>
            </a:r>
            <a:endParaRPr lang="en-US" dirty="0"/>
          </a:p>
        </p:txBody>
      </p:sp>
      <p:sp>
        <p:nvSpPr>
          <p:cNvPr id="3" name="Content Placeholder 2"/>
          <p:cNvSpPr>
            <a:spLocks noGrp="1"/>
          </p:cNvSpPr>
          <p:nvPr>
            <p:ph idx="1"/>
          </p:nvPr>
        </p:nvSpPr>
        <p:spPr/>
        <p:txBody>
          <a:bodyPr/>
          <a:lstStyle/>
          <a:p>
            <a:r>
              <a:rPr lang="en-GB" dirty="0" smtClean="0"/>
              <a:t>The role of the customer in the testing process is to help develop acceptance tests for the stories that are to be implemented in the next release of the system.</a:t>
            </a:r>
            <a:r>
              <a:rPr lang="en-GB" dirty="0" smtClean="0"/>
              <a:t> </a:t>
            </a:r>
          </a:p>
          <a:p>
            <a:r>
              <a:rPr lang="en-GB" dirty="0" smtClean="0"/>
              <a:t>The customer who is part of the team writes tests as development proceeds. All new code is therefore validated to ensure that it is what the customer needs.</a:t>
            </a:r>
            <a:r>
              <a:rPr lang="en-GB" dirty="0" smtClean="0"/>
              <a:t> </a:t>
            </a:r>
          </a:p>
          <a:p>
            <a:r>
              <a:rPr lang="en-GB" dirty="0" smtClean="0"/>
              <a:t>However, people </a:t>
            </a:r>
            <a:r>
              <a:rPr lang="en-GB" dirty="0" smtClean="0"/>
              <a:t>adopting the customer role have</a:t>
            </a:r>
            <a:r>
              <a:rPr lang="en-GB" dirty="0" smtClean="0"/>
              <a:t> limited time </a:t>
            </a:r>
            <a:r>
              <a:rPr lang="en-GB" dirty="0" smtClean="0"/>
              <a:t>available </a:t>
            </a:r>
            <a:r>
              <a:rPr lang="en-GB" dirty="0" smtClean="0"/>
              <a:t>and so cannot work </a:t>
            </a:r>
            <a:r>
              <a:rPr lang="en-GB" dirty="0" smtClean="0"/>
              <a:t>full-time with the development team.</a:t>
            </a:r>
            <a:r>
              <a:rPr lang="en-GB" dirty="0" smtClean="0"/>
              <a:t> They may </a:t>
            </a:r>
            <a:r>
              <a:rPr lang="en-GB" dirty="0" smtClean="0"/>
              <a:t>feel that providing the requirements was enough of a contribution and so may be reluctant to get involved in the testing process.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Test </a:t>
            </a:r>
            <a:r>
              <a:rPr lang="en-US" dirty="0" smtClean="0"/>
              <a:t>case description for dose checking</a:t>
            </a:r>
            <a:r>
              <a:rPr lang="en-GB" dirty="0" smtClean="0"/>
              <a:t> </a:t>
            </a:r>
            <a:endParaRPr lang="en-US" dirty="0" smtClean="0"/>
          </a:p>
        </p:txBody>
      </p:sp>
      <p:pic>
        <p:nvPicPr>
          <p:cNvPr id="4" name="Picture 3" descr="3.7 DoseChecking.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05735" y="1950230"/>
            <a:ext cx="7436363" cy="4049252"/>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31</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automation</a:t>
            </a:r>
            <a:endParaRPr lang="en-US" dirty="0"/>
          </a:p>
        </p:txBody>
      </p:sp>
      <p:sp>
        <p:nvSpPr>
          <p:cNvPr id="3" name="Content Placeholder 2"/>
          <p:cNvSpPr>
            <a:spLocks noGrp="1"/>
          </p:cNvSpPr>
          <p:nvPr>
            <p:ph idx="1"/>
          </p:nvPr>
        </p:nvSpPr>
        <p:spPr/>
        <p:txBody>
          <a:bodyPr/>
          <a:lstStyle/>
          <a:p>
            <a:r>
              <a:rPr lang="en-GB" dirty="0" smtClean="0"/>
              <a:t>Test automation</a:t>
            </a:r>
            <a:r>
              <a:rPr lang="en-GB" dirty="0" smtClean="0"/>
              <a:t> means that tests </a:t>
            </a:r>
            <a:r>
              <a:rPr lang="en-GB" dirty="0" smtClean="0"/>
              <a:t>are written as executable components before the task is </a:t>
            </a:r>
            <a:r>
              <a:rPr lang="en-GB" dirty="0" smtClean="0"/>
              <a:t>implemented </a:t>
            </a:r>
          </a:p>
          <a:p>
            <a:pPr lvl="1"/>
            <a:r>
              <a:rPr lang="en-GB" dirty="0" smtClean="0"/>
              <a:t>These </a:t>
            </a:r>
            <a:r>
              <a:rPr lang="en-GB" dirty="0" smtClean="0"/>
              <a:t>testing components should be stand-alone, should simulate the submission of input to be tested and should check that the result meets the output specification. An automated test </a:t>
            </a:r>
            <a:r>
              <a:rPr lang="en-GB" dirty="0" smtClean="0"/>
              <a:t>framework (e.g. </a:t>
            </a:r>
            <a:r>
              <a:rPr lang="en-GB" dirty="0" err="1" smtClean="0"/>
              <a:t>Junit</a:t>
            </a:r>
            <a:r>
              <a:rPr lang="en-GB" dirty="0" smtClean="0"/>
              <a:t>) </a:t>
            </a:r>
            <a:r>
              <a:rPr lang="en-GB" dirty="0" smtClean="0"/>
              <a:t>is a system that makes it easy to write executable tests and submit a set of tests for execution.</a:t>
            </a:r>
            <a:r>
              <a:rPr lang="en-GB" dirty="0" smtClean="0"/>
              <a:t> </a:t>
            </a:r>
          </a:p>
          <a:p>
            <a:r>
              <a:rPr lang="en-GB" dirty="0" smtClean="0"/>
              <a:t>As testing is automated, there is always a set of tests that can be quickly and easily </a:t>
            </a:r>
            <a:r>
              <a:rPr lang="en-GB" dirty="0" smtClean="0"/>
              <a:t>executed</a:t>
            </a:r>
          </a:p>
          <a:p>
            <a:pPr lvl="1"/>
            <a:r>
              <a:rPr lang="en-GB" dirty="0" smtClean="0"/>
              <a:t>Whenever </a:t>
            </a:r>
            <a:r>
              <a:rPr lang="en-GB" dirty="0" smtClean="0"/>
              <a:t>any functionality is added to the system, the tests can be run and problems that the new code has introduced can be caught immediately.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XP testing difficulties</a:t>
            </a:r>
            <a:endParaRPr lang="en-US" dirty="0"/>
          </a:p>
        </p:txBody>
      </p:sp>
      <p:sp>
        <p:nvSpPr>
          <p:cNvPr id="3" name="Content Placeholder 2"/>
          <p:cNvSpPr>
            <a:spLocks noGrp="1"/>
          </p:cNvSpPr>
          <p:nvPr>
            <p:ph idx="1"/>
          </p:nvPr>
        </p:nvSpPr>
        <p:spPr/>
        <p:txBody>
          <a:bodyPr/>
          <a:lstStyle/>
          <a:p>
            <a:r>
              <a:rPr lang="en-GB" dirty="0" smtClean="0"/>
              <a:t>Programmers prefer programming to testing and sometimes they take short cuts when writing tests. For example, they may write incomplete tests that do not check for all possible exceptions that may occur. </a:t>
            </a:r>
            <a:endParaRPr lang="en-GB" dirty="0" smtClean="0"/>
          </a:p>
          <a:p>
            <a:r>
              <a:rPr lang="en-GB" dirty="0" smtClean="0"/>
              <a:t>Some </a:t>
            </a:r>
            <a:r>
              <a:rPr lang="en-GB" dirty="0" smtClean="0"/>
              <a:t>tests can be very difficult to write incrementally. For example, in a complex user interface, it is often difficult to write unit tests for the code that implements the ‘display logic’ and workflow between screens. </a:t>
            </a:r>
            <a:endParaRPr lang="en-GB" dirty="0" smtClean="0"/>
          </a:p>
          <a:p>
            <a:r>
              <a:rPr lang="en-GB" dirty="0" smtClean="0"/>
              <a:t>It </a:t>
            </a:r>
            <a:r>
              <a:rPr lang="en-GB" dirty="0" smtClean="0"/>
              <a:t>difficult to judge the completeness of a set of tests. Although you may have a lot of system tests, your test set may not provide complete coverage.</a:t>
            </a:r>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4530" name="Rectangle 2"/>
          <p:cNvSpPr>
            <a:spLocks noGrp="1" noChangeArrowheads="1"/>
          </p:cNvSpPr>
          <p:nvPr>
            <p:ph type="title"/>
          </p:nvPr>
        </p:nvSpPr>
        <p:spPr/>
        <p:txBody>
          <a:bodyPr/>
          <a:lstStyle/>
          <a:p>
            <a:r>
              <a:rPr lang="en-US"/>
              <a:t>Pair programming</a:t>
            </a:r>
          </a:p>
        </p:txBody>
      </p:sp>
      <p:sp>
        <p:nvSpPr>
          <p:cNvPr id="1174531" name="Rectangle 3"/>
          <p:cNvSpPr>
            <a:spLocks noGrp="1" noChangeArrowheads="1"/>
          </p:cNvSpPr>
          <p:nvPr>
            <p:ph type="body" idx="1"/>
          </p:nvPr>
        </p:nvSpPr>
        <p:spPr/>
        <p:txBody>
          <a:bodyPr/>
          <a:lstStyle/>
          <a:p>
            <a:pPr>
              <a:lnSpc>
                <a:spcPct val="90000"/>
              </a:lnSpc>
            </a:pPr>
            <a:r>
              <a:rPr lang="en-US" sz="2400"/>
              <a:t>In XP, programmers work in pairs, sitting together to develop code.</a:t>
            </a:r>
          </a:p>
          <a:p>
            <a:pPr>
              <a:lnSpc>
                <a:spcPct val="90000"/>
              </a:lnSpc>
            </a:pPr>
            <a:r>
              <a:rPr lang="en-US" sz="2400"/>
              <a:t>This helps develop common ownership of code and spreads knowledge across the team.</a:t>
            </a:r>
          </a:p>
          <a:p>
            <a:pPr>
              <a:lnSpc>
                <a:spcPct val="90000"/>
              </a:lnSpc>
            </a:pPr>
            <a:r>
              <a:rPr lang="en-US" sz="2400"/>
              <a:t>It serves as an informal review process as each line of code is looked at by more than 1 person.</a:t>
            </a:r>
          </a:p>
          <a:p>
            <a:pPr>
              <a:lnSpc>
                <a:spcPct val="90000"/>
              </a:lnSpc>
            </a:pPr>
            <a:r>
              <a:rPr lang="en-US" sz="2400"/>
              <a:t>It encourages refactoring as the whole team can benefit from this.</a:t>
            </a:r>
          </a:p>
          <a:p>
            <a:pPr>
              <a:lnSpc>
                <a:spcPct val="90000"/>
              </a:lnSpc>
            </a:pPr>
            <a:r>
              <a:rPr lang="en-US" sz="2400"/>
              <a:t>Measurements suggest that development productivity with pair programming is similar to that of two people working independently.</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programming</a:t>
            </a:r>
            <a:endParaRPr lang="en-US" dirty="0"/>
          </a:p>
        </p:txBody>
      </p:sp>
      <p:sp>
        <p:nvSpPr>
          <p:cNvPr id="3" name="Content Placeholder 2"/>
          <p:cNvSpPr>
            <a:spLocks noGrp="1"/>
          </p:cNvSpPr>
          <p:nvPr>
            <p:ph idx="1"/>
          </p:nvPr>
        </p:nvSpPr>
        <p:spPr/>
        <p:txBody>
          <a:bodyPr/>
          <a:lstStyle/>
          <a:p>
            <a:r>
              <a:rPr lang="en-GB" dirty="0" smtClean="0"/>
              <a:t>In pair programming, programmers sit together at the same workstation to develop the software.</a:t>
            </a:r>
          </a:p>
          <a:p>
            <a:r>
              <a:rPr lang="en-GB" dirty="0" smtClean="0"/>
              <a:t>Pairs are created dynamically so that all team members work with each other during the development process.</a:t>
            </a:r>
          </a:p>
          <a:p>
            <a:r>
              <a:rPr lang="en-GB" dirty="0" smtClean="0"/>
              <a:t>The sharing of knowledge that happens during pair programming is very important as it reduces the overall risks to a project when team members leave</a:t>
            </a:r>
            <a:r>
              <a:rPr lang="en-GB" dirty="0" smtClean="0"/>
              <a:t>.</a:t>
            </a:r>
          </a:p>
          <a:p>
            <a:r>
              <a:rPr lang="en-GB" dirty="0" smtClean="0"/>
              <a:t>Pair programming is not necessarily inefficient and there is evidence that a pair working together is more efficient than 2 programmers working separately. </a:t>
            </a:r>
            <a:endParaRPr lang="en-US" dirty="0" smtClean="0"/>
          </a:p>
          <a:p>
            <a:endParaRPr lang="en-GB" dirty="0" smtClean="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pair programming</a:t>
            </a:r>
            <a:endParaRPr lang="en-US" dirty="0"/>
          </a:p>
        </p:txBody>
      </p:sp>
      <p:sp>
        <p:nvSpPr>
          <p:cNvPr id="3" name="Content Placeholder 2"/>
          <p:cNvSpPr>
            <a:spLocks noGrp="1"/>
          </p:cNvSpPr>
          <p:nvPr>
            <p:ph idx="1"/>
          </p:nvPr>
        </p:nvSpPr>
        <p:spPr/>
        <p:txBody>
          <a:bodyPr/>
          <a:lstStyle/>
          <a:p>
            <a:r>
              <a:rPr lang="en-GB" dirty="0" smtClean="0"/>
              <a:t>It supports the idea of collective ownership and responsibility for the system.</a:t>
            </a:r>
            <a:r>
              <a:rPr lang="en-GB" dirty="0" smtClean="0"/>
              <a:t> </a:t>
            </a:r>
          </a:p>
          <a:p>
            <a:pPr lvl="1"/>
            <a:r>
              <a:rPr lang="en-GB" dirty="0" smtClean="0"/>
              <a:t>Individuals </a:t>
            </a:r>
            <a:r>
              <a:rPr lang="en-GB" dirty="0" smtClean="0"/>
              <a:t>are not held responsible for problems with the code. Instead, the team has collective responsibility for resolving these problems</a:t>
            </a:r>
            <a:r>
              <a:rPr lang="en-GB" dirty="0" smtClean="0"/>
              <a:t>.</a:t>
            </a:r>
          </a:p>
          <a:p>
            <a:r>
              <a:rPr lang="en-GB" dirty="0" smtClean="0"/>
              <a:t>It acts as an informal review process because each line of code is looked at by at least two people.</a:t>
            </a:r>
            <a:r>
              <a:rPr lang="en-GB" dirty="0" smtClean="0"/>
              <a:t> </a:t>
            </a:r>
          </a:p>
          <a:p>
            <a:r>
              <a:rPr lang="en-GB" dirty="0" smtClean="0"/>
              <a:t>It helps support refactoring, which is a process of software improvement.</a:t>
            </a:r>
            <a:r>
              <a:rPr lang="en-GB" dirty="0" smtClean="0"/>
              <a:t> </a:t>
            </a:r>
          </a:p>
          <a:p>
            <a:pPr lvl="1"/>
            <a:r>
              <a:rPr lang="en-GB" dirty="0" smtClean="0"/>
              <a:t>Where pair programming and collective ownership are used, others benefit immediately from the refactoring so they are likely to support the process. </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project management</a:t>
            </a:r>
            <a:endParaRPr lang="en-US" dirty="0"/>
          </a:p>
        </p:txBody>
      </p:sp>
      <p:sp>
        <p:nvSpPr>
          <p:cNvPr id="3" name="Content Placeholder 2"/>
          <p:cNvSpPr>
            <a:spLocks noGrp="1"/>
          </p:cNvSpPr>
          <p:nvPr>
            <p:ph idx="1"/>
          </p:nvPr>
        </p:nvSpPr>
        <p:spPr/>
        <p:txBody>
          <a:bodyPr/>
          <a:lstStyle/>
          <a:p>
            <a:r>
              <a:rPr lang="en-GB" dirty="0" smtClean="0"/>
              <a:t>The principal responsibility of software project managers is to manage the project so that the software is delivered on time and within the planned budget for the project.</a:t>
            </a:r>
            <a:r>
              <a:rPr lang="en-GB" dirty="0" smtClean="0"/>
              <a:t> </a:t>
            </a:r>
          </a:p>
          <a:p>
            <a:r>
              <a:rPr lang="en-GB" dirty="0" smtClean="0"/>
              <a:t>The standard approach to project management is plan-driven.</a:t>
            </a:r>
            <a:r>
              <a:rPr lang="en-GB" dirty="0" smtClean="0"/>
              <a:t> Managers draw </a:t>
            </a:r>
            <a:r>
              <a:rPr lang="en-GB" dirty="0" smtClean="0"/>
              <a:t>up a plan for the project showing what should be delivered, when it should be delivered and who will work on the development of the project deliverables.</a:t>
            </a:r>
            <a:r>
              <a:rPr lang="en-GB" dirty="0" smtClean="0"/>
              <a:t> </a:t>
            </a:r>
          </a:p>
          <a:p>
            <a:r>
              <a:rPr lang="en-GB" dirty="0" smtClean="0"/>
              <a:t>Agile project management </a:t>
            </a:r>
            <a:r>
              <a:rPr lang="en-GB" dirty="0" smtClean="0"/>
              <a:t>requires a different </a:t>
            </a:r>
            <a:r>
              <a:rPr lang="en-GB" dirty="0" smtClean="0"/>
              <a:t>approach, </a:t>
            </a:r>
            <a:r>
              <a:rPr lang="en-GB" dirty="0" smtClean="0"/>
              <a:t>which is adapted to incremental development and the particular strengths of agile methods. </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37</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a:t>
            </a:r>
            <a:endParaRPr lang="en-US" dirty="0"/>
          </a:p>
        </p:txBody>
      </p:sp>
      <p:sp>
        <p:nvSpPr>
          <p:cNvPr id="3" name="Content Placeholder 2"/>
          <p:cNvSpPr>
            <a:spLocks noGrp="1"/>
          </p:cNvSpPr>
          <p:nvPr>
            <p:ph idx="1"/>
          </p:nvPr>
        </p:nvSpPr>
        <p:spPr/>
        <p:txBody>
          <a:bodyPr/>
          <a:lstStyle/>
          <a:p>
            <a:r>
              <a:rPr lang="en-GB" dirty="0" smtClean="0"/>
              <a:t>The Scrum approach</a:t>
            </a:r>
            <a:r>
              <a:rPr lang="en-GB" dirty="0" smtClean="0"/>
              <a:t> is </a:t>
            </a:r>
            <a:r>
              <a:rPr lang="en-GB" dirty="0" smtClean="0"/>
              <a:t>a general agile method but its focus is on managing iterative development rather than specific</a:t>
            </a:r>
            <a:r>
              <a:rPr lang="en-GB" dirty="0" smtClean="0"/>
              <a:t> agile practices.</a:t>
            </a:r>
          </a:p>
          <a:p>
            <a:r>
              <a:rPr lang="en-GB" dirty="0" smtClean="0"/>
              <a:t>There are three phases in Scrum.</a:t>
            </a:r>
            <a:r>
              <a:rPr lang="en-GB" dirty="0" smtClean="0"/>
              <a:t> </a:t>
            </a:r>
          </a:p>
          <a:p>
            <a:pPr lvl="1"/>
            <a:r>
              <a:rPr lang="en-GB" dirty="0" smtClean="0"/>
              <a:t>The initial phase is </a:t>
            </a:r>
            <a:r>
              <a:rPr lang="en-GB" dirty="0" smtClean="0"/>
              <a:t>an outline planning phase where you establish the general objectives for the project and design the software architecture.</a:t>
            </a:r>
            <a:r>
              <a:rPr lang="en-GB" dirty="0" smtClean="0"/>
              <a:t> </a:t>
            </a:r>
            <a:endParaRPr lang="en-GB" dirty="0" smtClean="0"/>
          </a:p>
          <a:p>
            <a:pPr lvl="1"/>
            <a:r>
              <a:rPr lang="en-GB" dirty="0" smtClean="0"/>
              <a:t>This </a:t>
            </a:r>
            <a:r>
              <a:rPr lang="en-GB" dirty="0" smtClean="0"/>
              <a:t>is followed by a series of sprint cycles, where each cycle develops an increment of the system.</a:t>
            </a:r>
            <a:r>
              <a:rPr lang="en-GB" dirty="0" smtClean="0"/>
              <a:t> </a:t>
            </a:r>
          </a:p>
          <a:p>
            <a:pPr lvl="1"/>
            <a:r>
              <a:rPr lang="en-GB" dirty="0" smtClean="0"/>
              <a:t>The project </a:t>
            </a:r>
            <a:r>
              <a:rPr lang="en-GB" dirty="0" smtClean="0"/>
              <a:t>closure phase wraps up the project, completes required documentation such as system help frames and user manuals and assesses the lessons learned from the project.</a:t>
            </a:r>
          </a:p>
          <a:p>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The </a:t>
            </a:r>
            <a:r>
              <a:rPr lang="en-US" dirty="0" smtClean="0"/>
              <a:t>Scrum process</a:t>
            </a:r>
            <a:r>
              <a:rPr lang="en-GB" dirty="0" smtClean="0"/>
              <a:t> </a:t>
            </a:r>
            <a:endParaRPr lang="en-US" dirty="0" smtClean="0"/>
          </a:p>
        </p:txBody>
      </p:sp>
      <p:pic>
        <p:nvPicPr>
          <p:cNvPr id="4" name="Picture 3" descr="3.8 Scrum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114810" y="2637646"/>
            <a:ext cx="6875824" cy="244210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39</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6338" name="Rectangle 2"/>
          <p:cNvSpPr>
            <a:spLocks noGrp="1" noChangeArrowheads="1"/>
          </p:cNvSpPr>
          <p:nvPr>
            <p:ph type="title"/>
          </p:nvPr>
        </p:nvSpPr>
        <p:spPr/>
        <p:txBody>
          <a:bodyPr/>
          <a:lstStyle/>
          <a:p>
            <a:r>
              <a:rPr lang="en-US"/>
              <a:t>Agile methods</a:t>
            </a:r>
          </a:p>
        </p:txBody>
      </p:sp>
      <p:sp>
        <p:nvSpPr>
          <p:cNvPr id="1166339" name="Rectangle 3"/>
          <p:cNvSpPr>
            <a:spLocks noGrp="1" noChangeArrowheads="1"/>
          </p:cNvSpPr>
          <p:nvPr>
            <p:ph type="body" idx="1"/>
          </p:nvPr>
        </p:nvSpPr>
        <p:spPr/>
        <p:txBody>
          <a:bodyPr/>
          <a:lstStyle/>
          <a:p>
            <a:r>
              <a:rPr lang="en-US" sz="2400" dirty="0"/>
              <a:t>Dissatisfaction with the overheads involved in</a:t>
            </a:r>
            <a:r>
              <a:rPr lang="en-US" sz="2400" dirty="0" smtClean="0"/>
              <a:t> software design </a:t>
            </a:r>
            <a:r>
              <a:rPr lang="en-US" sz="2400" dirty="0"/>
              <a:t>methods</a:t>
            </a:r>
            <a:r>
              <a:rPr lang="en-US" sz="2400" dirty="0" smtClean="0"/>
              <a:t> of the 1980s and 1990s led </a:t>
            </a:r>
            <a:r>
              <a:rPr lang="en-US" sz="2400" dirty="0"/>
              <a:t>to the creation of agile methods. These methods:</a:t>
            </a:r>
          </a:p>
          <a:p>
            <a:pPr lvl="1"/>
            <a:r>
              <a:rPr lang="en-US" sz="2000" dirty="0"/>
              <a:t>Focus on the code rather than the </a:t>
            </a:r>
            <a:r>
              <a:rPr lang="en-US" sz="2000" dirty="0" smtClean="0"/>
              <a:t>design</a:t>
            </a:r>
          </a:p>
          <a:p>
            <a:pPr lvl="1"/>
            <a:r>
              <a:rPr lang="en-US" sz="2000" dirty="0"/>
              <a:t>Are based on an iterative approach to software </a:t>
            </a:r>
            <a:r>
              <a:rPr lang="en-US" sz="2000" dirty="0" smtClean="0"/>
              <a:t>development</a:t>
            </a:r>
          </a:p>
          <a:p>
            <a:pPr lvl="1"/>
            <a:r>
              <a:rPr lang="en-US" sz="2000" dirty="0"/>
              <a:t>Are intended to deliver working software quickly and evolve this quickly to meet changing requirements</a:t>
            </a:r>
            <a:r>
              <a:rPr lang="en-US" sz="2000" dirty="0" smtClean="0"/>
              <a:t>.</a:t>
            </a:r>
          </a:p>
          <a:p>
            <a:r>
              <a:rPr lang="en-US" sz="2400" dirty="0" smtClean="0"/>
              <a:t>The aim of agile methods is to reduce overheads in the software process (e.g. by limiting documentation) and to be able to respond quickly to changing requirements without excessive rework.</a:t>
            </a:r>
            <a:endParaRPr lang="en-US" sz="24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Sprint cycle</a:t>
            </a:r>
            <a:endParaRPr lang="en-US" dirty="0"/>
          </a:p>
        </p:txBody>
      </p:sp>
      <p:sp>
        <p:nvSpPr>
          <p:cNvPr id="3" name="Content Placeholder 2"/>
          <p:cNvSpPr>
            <a:spLocks noGrp="1"/>
          </p:cNvSpPr>
          <p:nvPr>
            <p:ph idx="1"/>
          </p:nvPr>
        </p:nvSpPr>
        <p:spPr/>
        <p:txBody>
          <a:bodyPr/>
          <a:lstStyle/>
          <a:p>
            <a:r>
              <a:rPr lang="en-GB" dirty="0" smtClean="0"/>
              <a:t>Sprints are fixed length, normally 2–4 weeks. They correspond to the development of a release of the system in XP.</a:t>
            </a:r>
            <a:endParaRPr lang="en-GB" dirty="0" smtClean="0"/>
          </a:p>
          <a:p>
            <a:r>
              <a:rPr lang="en-GB" dirty="0" smtClean="0"/>
              <a:t>The </a:t>
            </a:r>
            <a:r>
              <a:rPr lang="en-GB" dirty="0" smtClean="0"/>
              <a:t>starting point for planning is the product backlog, which is the list of work to be done on the project</a:t>
            </a:r>
            <a:r>
              <a:rPr lang="en-GB" dirty="0" smtClean="0"/>
              <a:t>.</a:t>
            </a:r>
          </a:p>
          <a:p>
            <a:r>
              <a:rPr lang="en-GB" dirty="0" smtClean="0"/>
              <a:t>The selection phase involves all of the project team who work with the customer to select the features and functionality to be developed during the sprint.</a:t>
            </a:r>
            <a:r>
              <a:rPr lang="en-GB" dirty="0" smtClean="0"/>
              <a:t> </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Sprint cycle</a:t>
            </a:r>
            <a:endParaRPr lang="en-US" dirty="0"/>
          </a:p>
        </p:txBody>
      </p:sp>
      <p:sp>
        <p:nvSpPr>
          <p:cNvPr id="3" name="Content Placeholder 2"/>
          <p:cNvSpPr>
            <a:spLocks noGrp="1"/>
          </p:cNvSpPr>
          <p:nvPr>
            <p:ph idx="1"/>
          </p:nvPr>
        </p:nvSpPr>
        <p:spPr/>
        <p:txBody>
          <a:bodyPr/>
          <a:lstStyle/>
          <a:p>
            <a:r>
              <a:rPr lang="en-GB" dirty="0" smtClean="0"/>
              <a:t>Once these are agreed, the team organize themselves to develop the software.</a:t>
            </a:r>
            <a:r>
              <a:rPr lang="en-GB" dirty="0" smtClean="0"/>
              <a:t> </a:t>
            </a:r>
            <a:r>
              <a:rPr lang="en-GB" dirty="0" smtClean="0"/>
              <a:t>During this stage the team is isolated from the customer and the organization, with all communications channelled through the so-called ‘Scrum master’.</a:t>
            </a:r>
            <a:r>
              <a:rPr lang="en-GB" dirty="0" smtClean="0"/>
              <a:t> </a:t>
            </a:r>
          </a:p>
          <a:p>
            <a:r>
              <a:rPr lang="en-GB" dirty="0" smtClean="0"/>
              <a:t>The </a:t>
            </a:r>
            <a:r>
              <a:rPr lang="en-GB" dirty="0" smtClean="0"/>
              <a:t>role of the Scrum master is to protect the development team from external distractions. </a:t>
            </a:r>
            <a:endParaRPr lang="en-GB" dirty="0" smtClean="0"/>
          </a:p>
          <a:p>
            <a:r>
              <a:rPr lang="en-GB" dirty="0" smtClean="0"/>
              <a:t> </a:t>
            </a:r>
            <a:r>
              <a:rPr lang="en-GB" dirty="0" smtClean="0"/>
              <a:t>At the end of the sprint, the work done is reviewed and presented to stakeholders. The next sprint cycle then begins</a:t>
            </a:r>
            <a:r>
              <a:rPr lang="en-GB" dirty="0" smtClean="0"/>
              <a:t>.</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41</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Teamwork in Scrum</a:t>
            </a:r>
            <a:endParaRPr lang="en-US" dirty="0"/>
          </a:p>
        </p:txBody>
      </p:sp>
      <p:sp>
        <p:nvSpPr>
          <p:cNvPr id="3" name="Content Placeholder 2"/>
          <p:cNvSpPr>
            <a:spLocks noGrp="1"/>
          </p:cNvSpPr>
          <p:nvPr>
            <p:ph idx="1"/>
          </p:nvPr>
        </p:nvSpPr>
        <p:spPr/>
        <p:txBody>
          <a:bodyPr/>
          <a:lstStyle/>
          <a:p>
            <a:r>
              <a:rPr lang="en-GB" dirty="0" smtClean="0"/>
              <a:t>The ‘Scrum </a:t>
            </a:r>
            <a:r>
              <a:rPr lang="en-GB" dirty="0" smtClean="0"/>
              <a:t>master’ is a facilitator who arranges daily meetings, tracks the backlog of work to be done, records decisions, measures progress against the backlog and communicates with customers and management outside of the team</a:t>
            </a:r>
            <a:r>
              <a:rPr lang="en-GB" dirty="0" smtClean="0"/>
              <a:t>.</a:t>
            </a:r>
          </a:p>
          <a:p>
            <a:r>
              <a:rPr lang="en-GB" dirty="0" smtClean="0"/>
              <a:t>The whole team attends</a:t>
            </a:r>
            <a:r>
              <a:rPr lang="en-GB" dirty="0" smtClean="0"/>
              <a:t> short daily meetings where </a:t>
            </a:r>
            <a:r>
              <a:rPr lang="en-GB" dirty="0" smtClean="0"/>
              <a:t>all team members share information, describe their progress since the last meeting, problems that have arisen and what is planned for the following day.</a:t>
            </a:r>
            <a:r>
              <a:rPr lang="en-GB" dirty="0" smtClean="0"/>
              <a:t> </a:t>
            </a:r>
          </a:p>
          <a:p>
            <a:pPr lvl="1"/>
            <a:r>
              <a:rPr lang="en-GB" dirty="0" smtClean="0"/>
              <a:t>This </a:t>
            </a:r>
            <a:r>
              <a:rPr lang="en-GB" dirty="0" smtClean="0"/>
              <a:t>means that everyone on the team knows what is going on and, if problems arise, can re-plan short-term work to cope with them. </a:t>
            </a:r>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benefits</a:t>
            </a:r>
            <a:endParaRPr lang="en-US" dirty="0"/>
          </a:p>
        </p:txBody>
      </p:sp>
      <p:sp>
        <p:nvSpPr>
          <p:cNvPr id="3" name="Content Placeholder 2"/>
          <p:cNvSpPr>
            <a:spLocks noGrp="1"/>
          </p:cNvSpPr>
          <p:nvPr>
            <p:ph idx="1"/>
          </p:nvPr>
        </p:nvSpPr>
        <p:spPr/>
        <p:txBody>
          <a:bodyPr/>
          <a:lstStyle/>
          <a:p>
            <a:r>
              <a:rPr lang="en-GB" dirty="0" smtClean="0"/>
              <a:t>The </a:t>
            </a:r>
            <a:r>
              <a:rPr lang="en-GB" dirty="0" smtClean="0"/>
              <a:t>product is broken down into a set of manageable and understandable chunks.</a:t>
            </a:r>
            <a:endParaRPr lang="en-GB" dirty="0" smtClean="0"/>
          </a:p>
          <a:p>
            <a:r>
              <a:rPr lang="en-GB" dirty="0" smtClean="0"/>
              <a:t>Unstable </a:t>
            </a:r>
            <a:r>
              <a:rPr lang="en-GB" dirty="0" smtClean="0"/>
              <a:t>requirements do not hold up progress.</a:t>
            </a:r>
            <a:endParaRPr lang="en-GB" dirty="0" smtClean="0"/>
          </a:p>
          <a:p>
            <a:r>
              <a:rPr lang="en-GB" dirty="0" smtClean="0"/>
              <a:t>The </a:t>
            </a:r>
            <a:r>
              <a:rPr lang="en-GB" dirty="0" smtClean="0"/>
              <a:t>whole team have visibility of everything and consequently team communication is improved.</a:t>
            </a:r>
            <a:endParaRPr lang="en-GB" dirty="0" smtClean="0"/>
          </a:p>
          <a:p>
            <a:r>
              <a:rPr lang="en-GB" dirty="0" smtClean="0"/>
              <a:t>Customers </a:t>
            </a:r>
            <a:r>
              <a:rPr lang="en-GB" dirty="0" smtClean="0"/>
              <a:t>see on-time delivery of increments and gain feedback on how the product works.</a:t>
            </a:r>
            <a:endParaRPr lang="en-GB" dirty="0" smtClean="0"/>
          </a:p>
          <a:p>
            <a:r>
              <a:rPr lang="en-GB" dirty="0" smtClean="0"/>
              <a:t>Trust </a:t>
            </a:r>
            <a:r>
              <a:rPr lang="en-GB" dirty="0" smtClean="0"/>
              <a:t>between customers and developers is established and a positive culture is created in which everyone expects the project to succeed.</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agile methods</a:t>
            </a:r>
            <a:endParaRPr lang="en-US" dirty="0"/>
          </a:p>
        </p:txBody>
      </p:sp>
      <p:sp>
        <p:nvSpPr>
          <p:cNvPr id="3" name="Content Placeholder 2"/>
          <p:cNvSpPr>
            <a:spLocks noGrp="1"/>
          </p:cNvSpPr>
          <p:nvPr>
            <p:ph idx="1"/>
          </p:nvPr>
        </p:nvSpPr>
        <p:spPr/>
        <p:txBody>
          <a:bodyPr/>
          <a:lstStyle/>
          <a:p>
            <a:r>
              <a:rPr lang="en-US" dirty="0" smtClean="0"/>
              <a:t>Agile methods have proved to be successful for small and medium sized projects that can be developed by a small co-located team.</a:t>
            </a:r>
          </a:p>
          <a:p>
            <a:r>
              <a:rPr lang="en-US" dirty="0" smtClean="0"/>
              <a:t>It is sometimes argued that the success of these methods comes because of improved communications which is possible when everyone is working together.</a:t>
            </a:r>
          </a:p>
          <a:p>
            <a:r>
              <a:rPr lang="en-US" dirty="0" smtClean="0"/>
              <a:t>Scaling up agile methods involves changing these to cope with larger, longer projects where there are multiple development teams, perhaps working in different locations.</a:t>
            </a:r>
          </a:p>
          <a:p>
            <a:pPr>
              <a:buNone/>
            </a:pP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44</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systems development</a:t>
            </a:r>
            <a:endParaRPr lang="en-US" dirty="0"/>
          </a:p>
        </p:txBody>
      </p:sp>
      <p:sp>
        <p:nvSpPr>
          <p:cNvPr id="3" name="Content Placeholder 2"/>
          <p:cNvSpPr>
            <a:spLocks noGrp="1"/>
          </p:cNvSpPr>
          <p:nvPr>
            <p:ph idx="1"/>
          </p:nvPr>
        </p:nvSpPr>
        <p:spPr/>
        <p:txBody>
          <a:bodyPr/>
          <a:lstStyle/>
          <a:p>
            <a:r>
              <a:rPr lang="en-GB" sz="2200" dirty="0" smtClean="0"/>
              <a:t>Large systems are usually collections of separate, communicating systems, where separate teams develop each system. Frequently, these teams are working in different places, sometimes in different time zones.</a:t>
            </a:r>
            <a:r>
              <a:rPr lang="en-GB" sz="2200" dirty="0" smtClean="0"/>
              <a:t> </a:t>
            </a:r>
          </a:p>
          <a:p>
            <a:r>
              <a:rPr lang="en-GB" sz="2200" dirty="0" smtClean="0"/>
              <a:t>Large systems are ‘</a:t>
            </a:r>
            <a:r>
              <a:rPr lang="en-GB" sz="2200" dirty="0" err="1" smtClean="0"/>
              <a:t>brownfield</a:t>
            </a:r>
            <a:r>
              <a:rPr lang="en-GB" sz="2200" dirty="0" smtClean="0"/>
              <a:t> systems</a:t>
            </a:r>
            <a:r>
              <a:rPr lang="en-GB" sz="2200" dirty="0" smtClean="0"/>
              <a:t>’, </a:t>
            </a:r>
            <a:r>
              <a:rPr lang="en-GB" sz="2200" dirty="0" smtClean="0"/>
              <a:t>that is they include and interact with a number of existing systems. Many of the system requirements are concerned with this interaction and so don’t really lend themselves to flexibility and incremental development.</a:t>
            </a:r>
            <a:r>
              <a:rPr lang="en-GB" sz="2200" dirty="0" smtClean="0"/>
              <a:t> </a:t>
            </a:r>
          </a:p>
          <a:p>
            <a:r>
              <a:rPr lang="en-GB" sz="2200" dirty="0" smtClean="0"/>
              <a:t>Where several systems are integrated to create a system, a significant fraction of the development is concerned with system configuration rather than original code development. </a:t>
            </a:r>
            <a:endParaRPr lang="en-US" sz="22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system development</a:t>
            </a:r>
            <a:endParaRPr lang="en-US" dirty="0"/>
          </a:p>
        </p:txBody>
      </p:sp>
      <p:sp>
        <p:nvSpPr>
          <p:cNvPr id="3" name="Content Placeholder 2"/>
          <p:cNvSpPr>
            <a:spLocks noGrp="1"/>
          </p:cNvSpPr>
          <p:nvPr>
            <p:ph idx="1"/>
          </p:nvPr>
        </p:nvSpPr>
        <p:spPr/>
        <p:txBody>
          <a:bodyPr/>
          <a:lstStyle/>
          <a:p>
            <a:r>
              <a:rPr lang="en-GB" dirty="0" smtClean="0"/>
              <a:t>Large systems and their development processes are often constrained by external rules and regulations limiting the way that they can be </a:t>
            </a:r>
            <a:r>
              <a:rPr lang="en-GB" dirty="0" smtClean="0"/>
              <a:t>developed.</a:t>
            </a:r>
          </a:p>
          <a:p>
            <a:r>
              <a:rPr lang="en-GB" dirty="0" smtClean="0"/>
              <a:t>Large systems have a long procurement and development time. It is difficult to maintain coherent teams who know about the system over that period as, inevitably, people move on to other jobs and projects.</a:t>
            </a:r>
            <a:r>
              <a:rPr lang="en-GB" dirty="0" smtClean="0"/>
              <a:t> </a:t>
            </a:r>
          </a:p>
          <a:p>
            <a:r>
              <a:rPr lang="en-GB" dirty="0" smtClean="0"/>
              <a:t>Large systems usually have a diverse set of stakeholders.</a:t>
            </a:r>
            <a:r>
              <a:rPr lang="en-GB" dirty="0" smtClean="0"/>
              <a:t> </a:t>
            </a:r>
            <a:r>
              <a:rPr lang="en-GB" dirty="0" smtClean="0"/>
              <a:t>It is practically impossible to involve all of these different stakeholders in the development process. </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46</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out and scaling up</a:t>
            </a:r>
            <a:endParaRPr lang="en-US" dirty="0"/>
          </a:p>
        </p:txBody>
      </p:sp>
      <p:sp>
        <p:nvSpPr>
          <p:cNvPr id="3" name="Content Placeholder 2"/>
          <p:cNvSpPr>
            <a:spLocks noGrp="1"/>
          </p:cNvSpPr>
          <p:nvPr>
            <p:ph idx="1"/>
          </p:nvPr>
        </p:nvSpPr>
        <p:spPr/>
        <p:txBody>
          <a:bodyPr/>
          <a:lstStyle/>
          <a:p>
            <a:r>
              <a:rPr lang="en-GB" dirty="0" smtClean="0"/>
              <a:t>‘Scaling up</a:t>
            </a:r>
            <a:r>
              <a:rPr lang="en-GB" dirty="0" smtClean="0"/>
              <a:t>’</a:t>
            </a:r>
            <a:r>
              <a:rPr lang="en-GB" dirty="0" smtClean="0"/>
              <a:t> is </a:t>
            </a:r>
            <a:r>
              <a:rPr lang="en-GB" dirty="0" smtClean="0"/>
              <a:t>concerned with using</a:t>
            </a:r>
            <a:r>
              <a:rPr lang="en-GB" dirty="0" smtClean="0"/>
              <a:t> agile methods </a:t>
            </a:r>
            <a:r>
              <a:rPr lang="en-GB" dirty="0" smtClean="0"/>
              <a:t>for developing large software systems that cannot be developed by a small team.</a:t>
            </a:r>
            <a:endParaRPr lang="en-GB" dirty="0" smtClean="0"/>
          </a:p>
          <a:p>
            <a:r>
              <a:rPr lang="en-GB" dirty="0" smtClean="0"/>
              <a:t>‘Scaling </a:t>
            </a:r>
            <a:r>
              <a:rPr lang="en-GB" dirty="0" smtClean="0"/>
              <a:t>out’</a:t>
            </a:r>
            <a:r>
              <a:rPr lang="en-GB" dirty="0" smtClean="0"/>
              <a:t> is </a:t>
            </a:r>
            <a:r>
              <a:rPr lang="en-GB" dirty="0" smtClean="0"/>
              <a:t>concerned with how agile methods can be introduced across a large organization with many years of software development experience</a:t>
            </a:r>
            <a:r>
              <a:rPr lang="en-GB" dirty="0" smtClean="0"/>
              <a:t>.</a:t>
            </a:r>
          </a:p>
          <a:p>
            <a:r>
              <a:rPr lang="en-GB" dirty="0" smtClean="0"/>
              <a:t>When scaling agile methods it is essential to maintain agile fundamentals</a:t>
            </a:r>
          </a:p>
          <a:p>
            <a:pPr lvl="1"/>
            <a:r>
              <a:rPr lang="en-GB" dirty="0" smtClean="0"/>
              <a:t>Flexible </a:t>
            </a:r>
            <a:r>
              <a:rPr lang="en-GB" dirty="0" smtClean="0"/>
              <a:t>planning, frequent system releases, continuous integration, test-driven development and good team communications. </a:t>
            </a:r>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up to large systems</a:t>
            </a:r>
            <a:endParaRPr lang="en-US" dirty="0"/>
          </a:p>
        </p:txBody>
      </p:sp>
      <p:sp>
        <p:nvSpPr>
          <p:cNvPr id="3" name="Content Placeholder 2"/>
          <p:cNvSpPr>
            <a:spLocks noGrp="1"/>
          </p:cNvSpPr>
          <p:nvPr>
            <p:ph idx="1"/>
          </p:nvPr>
        </p:nvSpPr>
        <p:spPr/>
        <p:txBody>
          <a:bodyPr/>
          <a:lstStyle/>
          <a:p>
            <a:r>
              <a:rPr lang="en-GB" sz="2200" dirty="0" smtClean="0"/>
              <a:t>For large systems development, it is not possible to focus only on the code of the system. You need to do more up-front design and system </a:t>
            </a:r>
            <a:r>
              <a:rPr lang="en-GB" sz="2200" dirty="0" smtClean="0"/>
              <a:t>documentation</a:t>
            </a:r>
          </a:p>
          <a:p>
            <a:r>
              <a:rPr lang="en-GB" sz="2200" dirty="0" smtClean="0"/>
              <a:t>Cross</a:t>
            </a:r>
            <a:r>
              <a:rPr lang="en-GB" sz="2200" dirty="0" smtClean="0"/>
              <a:t>-team communication mechanisms have to be designed and used. This should involve regular phone and video conferences between team members and frequent, short electronic meetings where teams update each other on progress.</a:t>
            </a:r>
            <a:r>
              <a:rPr lang="en-GB" sz="2200" dirty="0" smtClean="0"/>
              <a:t> </a:t>
            </a:r>
          </a:p>
          <a:p>
            <a:r>
              <a:rPr lang="en-GB" sz="2200" dirty="0" smtClean="0"/>
              <a:t>Continuous </a:t>
            </a:r>
            <a:r>
              <a:rPr lang="en-GB" sz="2200" dirty="0" smtClean="0"/>
              <a:t>integration, where the whole system is built every time any developer checks in a change, is practically </a:t>
            </a:r>
            <a:r>
              <a:rPr lang="en-GB" sz="2200" dirty="0" smtClean="0"/>
              <a:t>impossible. </a:t>
            </a:r>
            <a:r>
              <a:rPr lang="en-GB" sz="2200" dirty="0" smtClean="0"/>
              <a:t>However, it is essential to maintain frequent system builds and regular releases of the system.</a:t>
            </a:r>
            <a:r>
              <a:rPr lang="en-GB" sz="2200" dirty="0" smtClean="0"/>
              <a:t> </a:t>
            </a:r>
            <a:endParaRPr lang="en-US" sz="22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out to large companies</a:t>
            </a:r>
            <a:endParaRPr lang="en-US" dirty="0"/>
          </a:p>
        </p:txBody>
      </p:sp>
      <p:sp>
        <p:nvSpPr>
          <p:cNvPr id="3" name="Content Placeholder 2"/>
          <p:cNvSpPr>
            <a:spLocks noGrp="1"/>
          </p:cNvSpPr>
          <p:nvPr>
            <p:ph idx="1"/>
          </p:nvPr>
        </p:nvSpPr>
        <p:spPr>
          <a:xfrm>
            <a:off x="457200" y="1600200"/>
            <a:ext cx="8407400" cy="4525963"/>
          </a:xfrm>
        </p:spPr>
        <p:txBody>
          <a:bodyPr/>
          <a:lstStyle/>
          <a:p>
            <a:r>
              <a:rPr lang="en-GB" sz="2200" dirty="0" smtClean="0"/>
              <a:t>Project </a:t>
            </a:r>
            <a:r>
              <a:rPr lang="en-GB" sz="2200" dirty="0" smtClean="0"/>
              <a:t>managers who do not have experience of agile methods may be reluctant to accept the risk of a new </a:t>
            </a:r>
            <a:r>
              <a:rPr lang="en-GB" sz="2200" dirty="0" smtClean="0"/>
              <a:t>approach.</a:t>
            </a:r>
          </a:p>
          <a:p>
            <a:r>
              <a:rPr lang="en-GB" sz="2200" dirty="0" smtClean="0"/>
              <a:t>Large </a:t>
            </a:r>
            <a:r>
              <a:rPr lang="en-GB" sz="2200" dirty="0" smtClean="0"/>
              <a:t>organizations often have quality procedures and standards that all projects are expected to follow and, because of their bureaucratic nature, these are likely to be incompatible with agile methods.</a:t>
            </a:r>
            <a:r>
              <a:rPr lang="en-GB" sz="2200" dirty="0" smtClean="0"/>
              <a:t> </a:t>
            </a:r>
          </a:p>
          <a:p>
            <a:r>
              <a:rPr lang="en-GB" sz="2200" dirty="0" smtClean="0"/>
              <a:t>Agile </a:t>
            </a:r>
            <a:r>
              <a:rPr lang="en-GB" sz="2200" dirty="0" smtClean="0"/>
              <a:t>methods seem to work best when team members have a relatively high skill level. However, within large organizations, there are likely to be a wide range of skills and </a:t>
            </a:r>
            <a:r>
              <a:rPr lang="en-GB" sz="2200" dirty="0" smtClean="0"/>
              <a:t>abilities. </a:t>
            </a:r>
          </a:p>
          <a:p>
            <a:r>
              <a:rPr lang="en-GB" sz="2200" dirty="0" smtClean="0"/>
              <a:t>There </a:t>
            </a:r>
            <a:r>
              <a:rPr lang="en-GB" sz="2200" dirty="0" smtClean="0"/>
              <a:t>may be cultural resistance to agile methods, especially in those organizations that have a long history of using conventional systems engineering processes.</a:t>
            </a:r>
          </a:p>
          <a:p>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49</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manifesto </a:t>
            </a:r>
            <a:endParaRPr lang="en-US" dirty="0"/>
          </a:p>
        </p:txBody>
      </p:sp>
      <p:sp>
        <p:nvSpPr>
          <p:cNvPr id="3" name="Content Placeholder 2"/>
          <p:cNvSpPr>
            <a:spLocks noGrp="1"/>
          </p:cNvSpPr>
          <p:nvPr>
            <p:ph idx="1"/>
          </p:nvPr>
        </p:nvSpPr>
        <p:spPr/>
        <p:txBody>
          <a:bodyPr/>
          <a:lstStyle/>
          <a:p>
            <a:r>
              <a:rPr lang="en-US" i="1" dirty="0" smtClean="0"/>
              <a:t>We are uncovering better ways of developing  software by doing it and helping others do it.  Through this work we have come to value:</a:t>
            </a:r>
            <a:endParaRPr lang="en-GB" dirty="0" smtClean="0"/>
          </a:p>
          <a:p>
            <a:pPr lvl="1"/>
            <a:r>
              <a:rPr lang="en-US" i="1" dirty="0" smtClean="0"/>
              <a:t>Individuals and interactions over processes and tools</a:t>
            </a:r>
            <a:br>
              <a:rPr lang="en-US" i="1" dirty="0" smtClean="0"/>
            </a:br>
            <a:r>
              <a:rPr lang="en-US" i="1" dirty="0" smtClean="0"/>
              <a:t>Working software over comprehensive documentation </a:t>
            </a:r>
            <a:br>
              <a:rPr lang="en-US" i="1" dirty="0" smtClean="0"/>
            </a:br>
            <a:r>
              <a:rPr lang="en-US" i="1" dirty="0" smtClean="0"/>
              <a:t>Customer collaboration over contract negotiation</a:t>
            </a:r>
            <a:r>
              <a:rPr lang="en-US" i="1" dirty="0" smtClean="0"/>
              <a:t> </a:t>
            </a:r>
            <a:br>
              <a:rPr lang="en-US" i="1" dirty="0" smtClean="0"/>
            </a:br>
            <a:r>
              <a:rPr lang="en-US" i="1" dirty="0" smtClean="0"/>
              <a:t>Responding to change over following a plan </a:t>
            </a:r>
            <a:endParaRPr lang="en-GB" dirty="0" smtClean="0"/>
          </a:p>
          <a:p>
            <a:r>
              <a:rPr lang="en-US" i="1" dirty="0" smtClean="0"/>
              <a:t>That is, while</a:t>
            </a:r>
            <a:r>
              <a:rPr lang="en-US" i="1" dirty="0" smtClean="0"/>
              <a:t> </a:t>
            </a:r>
            <a:r>
              <a:rPr lang="en-US" i="1" dirty="0" smtClean="0"/>
              <a:t>there is value in the items on  the right, we value the items on the left more.</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A particular strength of extreme programming is the development of automated tests before a program feature is created. All tests must successfully execute when an increment is integrated into a </a:t>
            </a:r>
            <a:r>
              <a:rPr lang="en-GB" dirty="0" smtClean="0"/>
              <a:t>system.</a:t>
            </a:r>
            <a:endParaRPr lang="en-GB" dirty="0" smtClean="0"/>
          </a:p>
          <a:p>
            <a:r>
              <a:rPr lang="en-GB" dirty="0" smtClean="0"/>
              <a:t>The </a:t>
            </a:r>
            <a:r>
              <a:rPr lang="en-GB" dirty="0" smtClean="0"/>
              <a:t>Scrum method is an agile method that provides a project management framework. It is centred round a set of sprints, which are fixed time periods when a system increment is developed.</a:t>
            </a:r>
            <a:r>
              <a:rPr lang="en-GB" dirty="0" smtClean="0"/>
              <a:t> </a:t>
            </a:r>
          </a:p>
          <a:p>
            <a:r>
              <a:rPr lang="en-GB" dirty="0" smtClean="0"/>
              <a:t>Scaling </a:t>
            </a:r>
            <a:r>
              <a:rPr lang="en-GB" dirty="0" smtClean="0"/>
              <a:t>agile methods for large systems is difficult. Large systems need up-front design and some </a:t>
            </a:r>
            <a:r>
              <a:rPr lang="en-GB" dirty="0" smtClean="0"/>
              <a:t>documentation.</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The </a:t>
            </a:r>
            <a:r>
              <a:rPr lang="en-US" dirty="0" smtClean="0"/>
              <a:t>principles of agile methods</a:t>
            </a:r>
            <a:r>
              <a:rPr lang="en-GB" dirty="0" smtClean="0"/>
              <a:t> </a:t>
            </a:r>
            <a:endParaRPr lang="en-US" dirty="0" smtClean="0"/>
          </a:p>
        </p:txBody>
      </p:sp>
      <p:graphicFrame>
        <p:nvGraphicFramePr>
          <p:cNvPr id="4" name="Table 3"/>
          <p:cNvGraphicFramePr>
            <a:graphicFrameLocks noGrp="1"/>
          </p:cNvGraphicFramePr>
          <p:nvPr/>
        </p:nvGraphicFramePr>
        <p:xfrm>
          <a:off x="457200" y="1661727"/>
          <a:ext cx="8271317" cy="4684509"/>
        </p:xfrm>
        <a:graphic>
          <a:graphicData uri="http://schemas.openxmlformats.org/drawingml/2006/table">
            <a:tbl>
              <a:tblPr/>
              <a:tblGrid>
                <a:gridCol w="2300606"/>
                <a:gridCol w="5844958"/>
                <a:gridCol w="125753"/>
              </a:tblGrid>
              <a:tr h="40315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a:t>
                      </a:r>
                      <a:endParaRPr kumimoji="0" lang="en-GB" sz="1600" b="1" i="0" u="none" strike="noStrike" cap="none" normalizeH="0" baseline="0" dirty="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000000"/>
                          </a:solidFill>
                          <a:effectLst/>
                          <a:latin typeface="Arial"/>
                          <a:ea typeface="Times New Roman" charset="0"/>
                          <a:cs typeface="Arial"/>
                        </a:rPr>
                        <a:t>Description</a:t>
                      </a:r>
                      <a:endParaRPr kumimoji="0" lang="en-GB" sz="1600" b="1" i="0" u="none" strike="noStrike" cap="none" normalizeH="0" baseline="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108354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a:ea typeface="Times New Roman" charset="0"/>
                          <a:cs typeface="Arial"/>
                        </a:rPr>
                        <a:t>Customer </a:t>
                      </a:r>
                      <a:r>
                        <a:rPr kumimoji="0" lang="en-GB" sz="1600" b="0" i="0" u="none" strike="noStrike" cap="none" normalizeH="0" baseline="0" dirty="0">
                          <a:ln>
                            <a:noFill/>
                          </a:ln>
                          <a:solidFill>
                            <a:srgbClr val="000000"/>
                          </a:solidFill>
                          <a:effectLst/>
                          <a:latin typeface="Arial"/>
                          <a:ea typeface="Times New Roman" charset="0"/>
                          <a:cs typeface="Arial"/>
                        </a:rPr>
                        <a:t>involvement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Customers should be closely involved throughout the development process. Their role is provide and prioritize new system requirements and to evaluate the iterations of the system.</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r>
              <a:tr h="72997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Incremental delivery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software is developed in increments with the customer specifying the requirements to be included in each increment.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People not process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skills of the development team should be recognized and exploited. Team members should be left to develop their own ways of working without prescriptive processes.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r>
              <a:tr h="680364">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Embrace change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Expect the system requirements to change and so design the system to accommodate these changes.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Maintain simplicity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Focus on simplicity in both the software being developed and in the development process. Wherever possible, actively work to eliminate complexity from the system</a:t>
                      </a:r>
                      <a:r>
                        <a:rPr kumimoji="0" lang="en-GB" sz="1600" b="0" i="0" u="none" strike="noStrike" cap="none" normalizeH="0" baseline="0" dirty="0" smtClean="0">
                          <a:ln>
                            <a:noFill/>
                          </a:ln>
                          <a:solidFill>
                            <a:srgbClr val="000000"/>
                          </a:solidFill>
                          <a:effectLst/>
                          <a:latin typeface="Arial"/>
                          <a:ea typeface="Times New Roman" charset="0"/>
                          <a:cs typeface="Arial"/>
                        </a:rPr>
                        <a:t>.</a:t>
                      </a:r>
                      <a:endParaRPr kumimoji="0" lang="en-GB" sz="1600" b="0" i="0" u="none" strike="noStrike" cap="none" normalizeH="0" baseline="0" dirty="0">
                        <a:ln>
                          <a:noFill/>
                        </a:ln>
                        <a:solidFill>
                          <a:srgbClr val="000000"/>
                        </a:solidFill>
                        <a:effectLst/>
                        <a:latin typeface="Arial"/>
                        <a:ea typeface="Times New Roman" charset="0"/>
                        <a:cs typeface="Arial"/>
                      </a:endParaRP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a:ln>
                            <a:noFill/>
                          </a:ln>
                          <a:solidFill>
                            <a:srgbClr val="000000"/>
                          </a:solidFill>
                          <a:effectLst/>
                          <a:latin typeface="Times New Roman" charset="0"/>
                          <a:ea typeface="Calibri" charset="0"/>
                          <a:cs typeface="Times New Roman" charset="0"/>
                        </a:rPr>
                        <a:t> </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 applicability</a:t>
            </a:r>
            <a:endParaRPr lang="en-US" dirty="0"/>
          </a:p>
        </p:txBody>
      </p:sp>
      <p:sp>
        <p:nvSpPr>
          <p:cNvPr id="3" name="Content Placeholder 2"/>
          <p:cNvSpPr>
            <a:spLocks noGrp="1"/>
          </p:cNvSpPr>
          <p:nvPr>
            <p:ph idx="1"/>
          </p:nvPr>
        </p:nvSpPr>
        <p:spPr/>
        <p:txBody>
          <a:bodyPr/>
          <a:lstStyle/>
          <a:p>
            <a:r>
              <a:rPr lang="en-GB" dirty="0" smtClean="0"/>
              <a:t>Product development where a software company is developing a small or medium-sized product for sale.</a:t>
            </a:r>
            <a:r>
              <a:rPr lang="en-GB" dirty="0" smtClean="0"/>
              <a:t> </a:t>
            </a:r>
          </a:p>
          <a:p>
            <a:r>
              <a:rPr lang="en-GB" dirty="0" smtClean="0"/>
              <a:t>Custom system development within an organization, where there is a clear commitment from the customer to become involved in the development process and where there are not a lot of external rules and regulations that affect the software.</a:t>
            </a:r>
            <a:endParaRPr lang="en-GB" dirty="0" smtClean="0"/>
          </a:p>
          <a:p>
            <a:r>
              <a:rPr lang="en-GB" dirty="0" smtClean="0"/>
              <a:t>Because of </a:t>
            </a:r>
            <a:r>
              <a:rPr lang="en-GB" dirty="0" smtClean="0"/>
              <a:t>their focus on small, tightly-integrated teams, there are problems in scaling</a:t>
            </a:r>
            <a:r>
              <a:rPr lang="en-GB" dirty="0" smtClean="0"/>
              <a:t> agile methods to </a:t>
            </a:r>
            <a:r>
              <a:rPr lang="en-GB" dirty="0" smtClean="0"/>
              <a:t>large systems.</a:t>
            </a:r>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62" name="Rectangle 2"/>
          <p:cNvSpPr>
            <a:spLocks noGrp="1" noChangeArrowheads="1"/>
          </p:cNvSpPr>
          <p:nvPr>
            <p:ph type="title"/>
          </p:nvPr>
        </p:nvSpPr>
        <p:spPr/>
        <p:txBody>
          <a:bodyPr/>
          <a:lstStyle/>
          <a:p>
            <a:r>
              <a:rPr lang="en-US"/>
              <a:t>Problems with agile methods</a:t>
            </a:r>
          </a:p>
        </p:txBody>
      </p:sp>
      <p:sp>
        <p:nvSpPr>
          <p:cNvPr id="1167363" name="Rectangle 3"/>
          <p:cNvSpPr>
            <a:spLocks noGrp="1" noChangeArrowheads="1"/>
          </p:cNvSpPr>
          <p:nvPr>
            <p:ph type="body" idx="1"/>
          </p:nvPr>
        </p:nvSpPr>
        <p:spPr/>
        <p:txBody>
          <a:bodyPr/>
          <a:lstStyle/>
          <a:p>
            <a:r>
              <a:rPr lang="en-US" sz="2400"/>
              <a:t>It can be difficult to keep the interest of customers who are involved in the process.</a:t>
            </a:r>
          </a:p>
          <a:p>
            <a:r>
              <a:rPr lang="en-US" sz="2400"/>
              <a:t>Team members may be unsuited to the intense involvement that characterises agile methods.</a:t>
            </a:r>
          </a:p>
          <a:p>
            <a:r>
              <a:rPr lang="en-US" sz="2400"/>
              <a:t>Prioritising changes can be difficult where there are multiple stakeholders.</a:t>
            </a:r>
          </a:p>
          <a:p>
            <a:r>
              <a:rPr lang="en-US" sz="2400"/>
              <a:t>Maintaining simplicity requires extra work.</a:t>
            </a:r>
          </a:p>
          <a:p>
            <a:r>
              <a:rPr lang="en-US" sz="2400"/>
              <a:t>Contracts may be a problem as with other approaches to iterative development.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software maintenance</a:t>
            </a:r>
            <a:endParaRPr lang="en-US" dirty="0"/>
          </a:p>
        </p:txBody>
      </p:sp>
      <p:sp>
        <p:nvSpPr>
          <p:cNvPr id="3" name="Content Placeholder 2"/>
          <p:cNvSpPr>
            <a:spLocks noGrp="1"/>
          </p:cNvSpPr>
          <p:nvPr>
            <p:ph idx="1"/>
          </p:nvPr>
        </p:nvSpPr>
        <p:spPr/>
        <p:txBody>
          <a:bodyPr/>
          <a:lstStyle/>
          <a:p>
            <a:r>
              <a:rPr lang="en-US" dirty="0" smtClean="0"/>
              <a:t>Most organizations spend more on maintaining existing software than they do on new software development. So, if agile methods are to be successful, they have to support maintenance as well as original development.</a:t>
            </a:r>
          </a:p>
          <a:p>
            <a:r>
              <a:rPr lang="en-US" dirty="0" smtClean="0"/>
              <a:t>Two key issues:</a:t>
            </a:r>
          </a:p>
          <a:p>
            <a:pPr lvl="1"/>
            <a:r>
              <a:rPr lang="en-GB" dirty="0" smtClean="0"/>
              <a:t>Are systems that are developed using an agile approach maintainable, given the emphasis in the development process of minimizing formal documentation?</a:t>
            </a:r>
            <a:endParaRPr lang="en-GB" dirty="0" smtClean="0"/>
          </a:p>
          <a:p>
            <a:pPr lvl="1"/>
            <a:r>
              <a:rPr lang="en-GB" dirty="0" smtClean="0"/>
              <a:t>Can </a:t>
            </a:r>
            <a:r>
              <a:rPr lang="en-GB" dirty="0" smtClean="0"/>
              <a:t>agile methods be used effectively for evolving a system in response to customer change requests</a:t>
            </a:r>
            <a:r>
              <a:rPr lang="en-GB" dirty="0" smtClean="0"/>
              <a:t>?</a:t>
            </a:r>
          </a:p>
          <a:p>
            <a:r>
              <a:rPr lang="en-GB" dirty="0" smtClean="0"/>
              <a:t>Problems may arise if original development team cannot be maintained.</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1307</TotalTime>
  <Words>4348</Words>
  <Application>Microsoft Macintosh PowerPoint</Application>
  <PresentationFormat>On-screen Show (4:3)</PresentationFormat>
  <Paragraphs>353</Paragraphs>
  <Slides>50</Slides>
  <Notes>0</Notes>
  <HiddenSlides>0</HiddenSlides>
  <MMClips>0</MMClips>
  <ScaleCrop>false</ScaleCrop>
  <HeadingPairs>
    <vt:vector size="4" baseType="variant">
      <vt:variant>
        <vt:lpstr>Design Template</vt:lpstr>
      </vt:variant>
      <vt:variant>
        <vt:i4>1</vt:i4>
      </vt:variant>
      <vt:variant>
        <vt:lpstr>Slide Titles</vt:lpstr>
      </vt:variant>
      <vt:variant>
        <vt:i4>50</vt:i4>
      </vt:variant>
    </vt:vector>
  </HeadingPairs>
  <TitlesOfParts>
    <vt:vector size="51" baseType="lpstr">
      <vt:lpstr>SE9</vt:lpstr>
      <vt:lpstr>Chapter 3 – Agile Software Development</vt:lpstr>
      <vt:lpstr>Topics covered</vt:lpstr>
      <vt:lpstr>Rapid software development</vt:lpstr>
      <vt:lpstr>Agile methods</vt:lpstr>
      <vt:lpstr>Agile manifesto </vt:lpstr>
      <vt:lpstr>The principles of agile methods </vt:lpstr>
      <vt:lpstr>Agile method applicability</vt:lpstr>
      <vt:lpstr>Problems with agile methods</vt:lpstr>
      <vt:lpstr>Agile methods and software maintenance</vt:lpstr>
      <vt:lpstr>Plan-driven and agile development</vt:lpstr>
      <vt:lpstr>Plan-driven and agile specification </vt:lpstr>
      <vt:lpstr>Technical, human, organizational issues</vt:lpstr>
      <vt:lpstr>Technical, human, organizational issues</vt:lpstr>
      <vt:lpstr>Technical, human, organizational issues</vt:lpstr>
      <vt:lpstr>Extreme programming</vt:lpstr>
      <vt:lpstr>XP and agile principles</vt:lpstr>
      <vt:lpstr>The extreme programming release cycle </vt:lpstr>
      <vt:lpstr>Extreme programming practices (a) </vt:lpstr>
      <vt:lpstr>Extreme programming practices (b)</vt:lpstr>
      <vt:lpstr>Requirements scenarios</vt:lpstr>
      <vt:lpstr>A ‘prescribing medication’ story </vt:lpstr>
      <vt:lpstr>Examples of task cards for prescribing medication </vt:lpstr>
      <vt:lpstr>XP and change</vt:lpstr>
      <vt:lpstr>Refactoring</vt:lpstr>
      <vt:lpstr>Examples of refactoring</vt:lpstr>
      <vt:lpstr>Key points</vt:lpstr>
      <vt:lpstr>Chapter 3 – Agile Software Development</vt:lpstr>
      <vt:lpstr>Testing in XP</vt:lpstr>
      <vt:lpstr>Test-first development</vt:lpstr>
      <vt:lpstr>Customer involvement</vt:lpstr>
      <vt:lpstr>Test case description for dose checking </vt:lpstr>
      <vt:lpstr>Test automation</vt:lpstr>
      <vt:lpstr>XP testing difficulties</vt:lpstr>
      <vt:lpstr>Pair programming</vt:lpstr>
      <vt:lpstr>Pair programming</vt:lpstr>
      <vt:lpstr>Advantages of pair programming</vt:lpstr>
      <vt:lpstr>Agile project management</vt:lpstr>
      <vt:lpstr>Scrum</vt:lpstr>
      <vt:lpstr>The Scrum process </vt:lpstr>
      <vt:lpstr>The Sprint cycle</vt:lpstr>
      <vt:lpstr>The Sprint cycle</vt:lpstr>
      <vt:lpstr>Teamwork in Scrum</vt:lpstr>
      <vt:lpstr>Scrum benefits</vt:lpstr>
      <vt:lpstr>Scaling agile methods</vt:lpstr>
      <vt:lpstr>Large systems development</vt:lpstr>
      <vt:lpstr>Large system development</vt:lpstr>
      <vt:lpstr>Scaling out and scaling up</vt:lpstr>
      <vt:lpstr>Scaling up to large systems</vt:lpstr>
      <vt:lpstr>Scaling out to large companies</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3</dc:title>
  <dc:creator>Ian Sommerville</dc:creator>
  <cp:lastModifiedBy>Ian Sommerville</cp:lastModifiedBy>
  <cp:revision>23</cp:revision>
  <dcterms:created xsi:type="dcterms:W3CDTF">2010-01-06T20:28:26Z</dcterms:created>
  <dcterms:modified xsi:type="dcterms:W3CDTF">2010-01-07T17:57:34Z</dcterms:modified>
</cp:coreProperties>
</file>