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BC14-C2F6-4D07-89B3-6AB3044F3C4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905D-AF1B-4036-97E1-F7B0A3A23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BC14-C2F6-4D07-89B3-6AB3044F3C4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905D-AF1B-4036-97E1-F7B0A3A23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BC14-C2F6-4D07-89B3-6AB3044F3C4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905D-AF1B-4036-97E1-F7B0A3A23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BC14-C2F6-4D07-89B3-6AB3044F3C4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905D-AF1B-4036-97E1-F7B0A3A23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BC14-C2F6-4D07-89B3-6AB3044F3C4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905D-AF1B-4036-97E1-F7B0A3A23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BC14-C2F6-4D07-89B3-6AB3044F3C4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905D-AF1B-4036-97E1-F7B0A3A23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BC14-C2F6-4D07-89B3-6AB3044F3C4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905D-AF1B-4036-97E1-F7B0A3A23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BC14-C2F6-4D07-89B3-6AB3044F3C4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905D-AF1B-4036-97E1-F7B0A3A23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BC14-C2F6-4D07-89B3-6AB3044F3C4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905D-AF1B-4036-97E1-F7B0A3A23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BC14-C2F6-4D07-89B3-6AB3044F3C4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905D-AF1B-4036-97E1-F7B0A3A23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BC14-C2F6-4D07-89B3-6AB3044F3C4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905D-AF1B-4036-97E1-F7B0A3A23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ABC14-C2F6-4D07-89B3-6AB3044F3C4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B905D-AF1B-4036-97E1-F7B0A3A23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1"/>
            <a:ext cx="7772400" cy="3581400"/>
          </a:xfrm>
        </p:spPr>
        <p:txBody>
          <a:bodyPr>
            <a:normAutofit/>
          </a:bodyPr>
          <a:lstStyle/>
          <a:p>
            <a:r>
              <a:rPr lang="en-US" sz="7200" dirty="0" smtClean="0"/>
              <a:t>Chapter 3</a:t>
            </a:r>
            <a:br>
              <a:rPr lang="en-US" sz="7200" dirty="0" smtClean="0"/>
            </a:br>
            <a:r>
              <a:rPr lang="en-US" sz="7200" dirty="0" smtClean="0"/>
              <a:t>Meaning as Action</a:t>
            </a:r>
            <a:endParaRPr lang="en-US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en-US" dirty="0" smtClean="0"/>
              <a:t>Context of Situation:</a:t>
            </a:r>
          </a:p>
          <a:p>
            <a:pPr lvl="1"/>
            <a:r>
              <a:rPr lang="en-US" dirty="0" smtClean="0"/>
              <a:t>e.g. Trobriand island natives</a:t>
            </a:r>
          </a:p>
          <a:p>
            <a:pPr lvl="1"/>
            <a:r>
              <a:rPr lang="en-US" dirty="0" smtClean="0"/>
              <a:t> in order to understand meaning, we must know the (‘what’, ‘why’, and ‘how’)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Context of Culture:</a:t>
            </a:r>
          </a:p>
          <a:p>
            <a:pPr lvl="1"/>
            <a:r>
              <a:rPr lang="en-US" dirty="0" smtClean="0"/>
              <a:t>Economics</a:t>
            </a:r>
          </a:p>
          <a:p>
            <a:pPr lvl="1"/>
            <a:r>
              <a:rPr lang="en-US" dirty="0" smtClean="0"/>
              <a:t>Social organization</a:t>
            </a:r>
          </a:p>
          <a:p>
            <a:pPr lvl="1"/>
            <a:r>
              <a:rPr lang="en-US" dirty="0" smtClean="0"/>
              <a:t>Concepts of time and space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Structures of expectation:</a:t>
            </a:r>
          </a:p>
          <a:p>
            <a:pPr lvl="1"/>
            <a:r>
              <a:rPr lang="en-US" dirty="0" smtClean="0"/>
              <a:t>Blueprints for action (e.g. speech acts/ second nature)</a:t>
            </a:r>
          </a:p>
          <a:p>
            <a:pPr lvl="1"/>
            <a:r>
              <a:rPr lang="en-US" dirty="0" smtClean="0"/>
              <a:t>We interpret signs + expect certain behavior</a:t>
            </a:r>
          </a:p>
          <a:p>
            <a:pPr lvl="1"/>
            <a:r>
              <a:rPr lang="en-US" dirty="0" smtClean="0"/>
              <a:t>Cultural differences in these expectations</a:t>
            </a:r>
          </a:p>
          <a:p>
            <a:pPr lvl="2"/>
            <a:r>
              <a:rPr lang="en-US" dirty="0"/>
              <a:t>e</a:t>
            </a:r>
            <a:r>
              <a:rPr lang="en-US" dirty="0" smtClean="0"/>
              <a:t>.g. French/ American ‘greetings’</a:t>
            </a:r>
          </a:p>
          <a:p>
            <a:pPr lvl="2"/>
            <a:r>
              <a:rPr lang="en-US" dirty="0" err="1" smtClean="0"/>
              <a:t>Ppl</a:t>
            </a:r>
            <a:r>
              <a:rPr lang="en-US" dirty="0" smtClean="0"/>
              <a:t> </a:t>
            </a:r>
            <a:r>
              <a:rPr lang="en-US" u="sng" dirty="0" smtClean="0"/>
              <a:t>organize</a:t>
            </a:r>
            <a:r>
              <a:rPr lang="en-US" dirty="0" smtClean="0"/>
              <a:t> background knowledge about the world/ use them to predict interpretation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marL="342900" lvl="2" indent="-342900"/>
            <a:r>
              <a:rPr lang="en-US" sz="3200" u="sng" dirty="0" smtClean="0"/>
              <a:t>Frames</a:t>
            </a:r>
            <a:r>
              <a:rPr lang="en-US" sz="3200" dirty="0" smtClean="0"/>
              <a:t> or </a:t>
            </a:r>
            <a:r>
              <a:rPr lang="en-US" sz="3200" u="sng" dirty="0" smtClean="0"/>
              <a:t>Schema</a:t>
            </a:r>
            <a:r>
              <a:rPr lang="en-US" sz="3200" dirty="0" smtClean="0"/>
              <a:t>: </a:t>
            </a:r>
          </a:p>
          <a:p>
            <a:pPr marL="342900" lvl="2" indent="-342900">
              <a:buNone/>
            </a:pPr>
            <a:r>
              <a:rPr lang="en-US" sz="3200" dirty="0"/>
              <a:t>	</a:t>
            </a:r>
            <a:r>
              <a:rPr lang="en-US" sz="3200" dirty="0" smtClean="0"/>
              <a:t>The general structures of expectations established in </a:t>
            </a:r>
            <a:r>
              <a:rPr lang="en-US" sz="3200" dirty="0" err="1" smtClean="0"/>
              <a:t>ppl’s</a:t>
            </a:r>
            <a:r>
              <a:rPr lang="en-US" sz="3200" dirty="0" smtClean="0"/>
              <a:t> minds by the culture they live in.</a:t>
            </a:r>
          </a:p>
          <a:p>
            <a:pPr marL="342900" lvl="2" indent="-342900"/>
            <a:r>
              <a:rPr lang="en-US" sz="3200" dirty="0" smtClean="0"/>
              <a:t>Clip # 14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US" dirty="0" smtClean="0"/>
              <a:t>Contextualization cues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Words </a:t>
            </a:r>
            <a:r>
              <a:rPr lang="en-US" dirty="0" err="1" smtClean="0"/>
              <a:t>ppl</a:t>
            </a:r>
            <a:r>
              <a:rPr lang="en-US" dirty="0" smtClean="0"/>
              <a:t> exchange are linked to situational &amp; cultural context in which they occur.</a:t>
            </a:r>
          </a:p>
          <a:p>
            <a:pPr lvl="1"/>
            <a:r>
              <a:rPr lang="en-US" dirty="0" smtClean="0"/>
              <a:t>Example </a:t>
            </a:r>
          </a:p>
          <a:p>
            <a:pPr lvl="2"/>
            <a:r>
              <a:rPr lang="en-US" dirty="0" smtClean="0"/>
              <a:t>‘I need to get in there, can you open the door?’</a:t>
            </a:r>
          </a:p>
          <a:p>
            <a:pPr lvl="2"/>
            <a:r>
              <a:rPr lang="en-US" dirty="0" smtClean="0"/>
              <a:t>Verbal </a:t>
            </a:r>
            <a:r>
              <a:rPr lang="en-US" dirty="0" smtClean="0"/>
              <a:t>+ </a:t>
            </a:r>
            <a:r>
              <a:rPr lang="en-US" dirty="0" err="1" smtClean="0"/>
              <a:t>para</a:t>
            </a:r>
            <a:r>
              <a:rPr lang="en-US" dirty="0" smtClean="0"/>
              <a:t>-verbal + non-verbal = interpretation</a:t>
            </a:r>
          </a:p>
          <a:p>
            <a:pPr lvl="2"/>
            <a:r>
              <a:rPr lang="en-US" dirty="0" smtClean="0"/>
              <a:t>Called ‘contextualization cues’</a:t>
            </a:r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Situated inferences: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sz="3200" dirty="0" smtClean="0"/>
              <a:t>Cues help listener make relevant </a:t>
            </a:r>
            <a:r>
              <a:rPr lang="en-US" sz="3200" u="sng" dirty="0" smtClean="0"/>
              <a:t>situated inferences </a:t>
            </a:r>
            <a:r>
              <a:rPr lang="en-US" sz="3200" dirty="0" smtClean="0"/>
              <a:t>( the process of arriving to a conclusion/ interpretation through the interaction of cultural background knowledge + social expectations)</a:t>
            </a:r>
          </a:p>
          <a:p>
            <a:pPr lvl="1">
              <a:buNone/>
            </a:pPr>
            <a:endParaRPr lang="en-US" sz="3200" dirty="0" smtClean="0"/>
          </a:p>
          <a:p>
            <a:pPr lvl="1"/>
            <a:r>
              <a:rPr lang="en-US" sz="3200" dirty="0" smtClean="0"/>
              <a:t>Clip # 15 (Ladder of </a:t>
            </a:r>
            <a:r>
              <a:rPr lang="en-US" sz="3200" dirty="0" smtClean="0"/>
              <a:t>inferences/show 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5 </a:t>
            </a:r>
            <a:r>
              <a:rPr lang="en-US" sz="3200" dirty="0" err="1" smtClean="0"/>
              <a:t>mn</a:t>
            </a:r>
            <a:r>
              <a:rPr lang="en-US" sz="3200" dirty="0" smtClean="0"/>
              <a:t>.)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Pragmatic Coherence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000" dirty="0" smtClean="0"/>
              <a:t>Semantic Cohesion + shared cultural background = Pragmatic Coherence</a:t>
            </a:r>
          </a:p>
          <a:p>
            <a:pPr marL="1257300" lvl="4" indent="-342900"/>
            <a:r>
              <a:rPr lang="en-US" sz="3500" dirty="0"/>
              <a:t>e</a:t>
            </a:r>
            <a:r>
              <a:rPr lang="en-US" sz="3500" dirty="0" smtClean="0"/>
              <a:t>.g. Swimming </a:t>
            </a:r>
            <a:r>
              <a:rPr lang="en-US" sz="3500" dirty="0"/>
              <a:t>boy</a:t>
            </a:r>
          </a:p>
          <a:p>
            <a:endParaRPr lang="en-US" sz="4000" dirty="0"/>
          </a:p>
          <a:p>
            <a:r>
              <a:rPr lang="en-US" sz="4000" dirty="0" smtClean="0"/>
              <a:t>Language users make </a:t>
            </a:r>
            <a:r>
              <a:rPr lang="en-US" sz="4000" u="sng" dirty="0" smtClean="0"/>
              <a:t>efforts</a:t>
            </a:r>
            <a:r>
              <a:rPr lang="en-US" sz="4000" dirty="0" smtClean="0"/>
              <a:t> to make words uttered meaningful within the social &amp; cultural context of the exchange. (examples see book)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7213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Cooperative 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Paul Grice’s </a:t>
            </a:r>
            <a:r>
              <a:rPr lang="en-US" u="sng" dirty="0" smtClean="0"/>
              <a:t>four maxims </a:t>
            </a:r>
            <a:r>
              <a:rPr lang="en-US" dirty="0" smtClean="0"/>
              <a:t>of the co-operative principle in </a:t>
            </a:r>
            <a:r>
              <a:rPr lang="en-US" smtClean="0"/>
              <a:t>conversation: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1- Quality (truth)</a:t>
            </a:r>
          </a:p>
          <a:p>
            <a:pPr lvl="1"/>
            <a:r>
              <a:rPr lang="en-US" dirty="0" smtClean="0"/>
              <a:t>2- Quantity (economical)</a:t>
            </a:r>
          </a:p>
          <a:p>
            <a:pPr lvl="1"/>
            <a:r>
              <a:rPr lang="en-US" dirty="0" smtClean="0"/>
              <a:t>3- Relation (relevance)</a:t>
            </a:r>
          </a:p>
          <a:p>
            <a:pPr lvl="1"/>
            <a:r>
              <a:rPr lang="en-US" dirty="0" smtClean="0"/>
              <a:t>4- Matter (clear/orderly)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105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255</Words>
  <Application>Microsoft Office PowerPoint</Application>
  <PresentationFormat>On-screen Show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Chapter 3 Meaning as Action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Pragmatic Coherence</vt:lpstr>
      <vt:lpstr>Cooperative Principle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Meaning as Action</dc:title>
  <dc:creator>user</dc:creator>
  <cp:lastModifiedBy>Nasiba</cp:lastModifiedBy>
  <cp:revision>7</cp:revision>
  <dcterms:created xsi:type="dcterms:W3CDTF">2013-10-21T19:00:17Z</dcterms:created>
  <dcterms:modified xsi:type="dcterms:W3CDTF">2013-10-22T08:44:38Z</dcterms:modified>
</cp:coreProperties>
</file>