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89171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8330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5743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93434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43993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3006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83466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00322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0476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2132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58925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52C9DA-B895-4A89-9BF1-94A5BA103278}" type="datetimeFigureOut">
              <a:rPr lang="en-US" smtClean="0"/>
              <a:t>11/5/2013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B4AB93-841D-4C3A-8CB3-0E27C135D1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410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990600"/>
            <a:ext cx="7772400" cy="3124199"/>
          </a:xfrm>
        </p:spPr>
        <p:txBody>
          <a:bodyPr>
            <a:noAutofit/>
          </a:bodyPr>
          <a:lstStyle/>
          <a:p>
            <a:r>
              <a:rPr lang="en-US" sz="6000" dirty="0" smtClean="0"/>
              <a:t/>
            </a:r>
            <a:br>
              <a:rPr lang="en-US" sz="6000" dirty="0" smtClean="0"/>
            </a:br>
            <a:r>
              <a:rPr lang="en-US" sz="6000" dirty="0" smtClean="0"/>
              <a:t>Chapter 4</a:t>
            </a:r>
            <a:br>
              <a:rPr lang="en-US" sz="6000" dirty="0" smtClean="0"/>
            </a:br>
            <a:r>
              <a:rPr lang="en-US" sz="6000" dirty="0" smtClean="0"/>
              <a:t/>
            </a:r>
            <a:br>
              <a:rPr lang="en-US" sz="6000" dirty="0" smtClean="0"/>
            </a:br>
            <a:r>
              <a:rPr lang="en-US" sz="6000" dirty="0" smtClean="0"/>
              <a:t>Spoken language, Oral culture</a:t>
            </a:r>
            <a:endParaRPr lang="en-US" sz="6000" dirty="0"/>
          </a:p>
        </p:txBody>
      </p:sp>
    </p:spTree>
    <p:extLst>
      <p:ext uri="{BB962C8B-B14F-4D97-AF65-F5344CB8AC3E}">
        <p14:creationId xmlns:p14="http://schemas.microsoft.com/office/powerpoint/2010/main" val="4059064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 Seven Characteristics of Conversational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92500" lnSpcReduction="10000"/>
          </a:bodyPr>
          <a:lstStyle/>
          <a:p>
            <a:endParaRPr lang="en-US" dirty="0" smtClean="0"/>
          </a:p>
          <a:p>
            <a:r>
              <a:rPr lang="en-US" dirty="0" smtClean="0"/>
              <a:t>1. Speech is transient, rather than permanent.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2. </a:t>
            </a:r>
            <a:r>
              <a:rPr lang="en-US" dirty="0"/>
              <a:t>S</a:t>
            </a:r>
            <a:r>
              <a:rPr lang="en-US" dirty="0" smtClean="0"/>
              <a:t>peech is additive or ‘rhapsodic’.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3. Speech is aggregative./ phatic communion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4. Speech is redundant or ‘copious’</a:t>
            </a:r>
          </a:p>
          <a:p>
            <a:pPr marL="0" indent="0">
              <a:buNone/>
            </a:pP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82207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57200"/>
            <a:ext cx="8229600" cy="5668963"/>
          </a:xfrm>
        </p:spPr>
        <p:txBody>
          <a:bodyPr/>
          <a:lstStyle/>
          <a:p>
            <a:r>
              <a:rPr lang="en-US" dirty="0" smtClean="0"/>
              <a:t>5. Speech is loosely structured grammatically and is lexically sparse.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6. Speech tends to be people-centered, writing tends to be topic- centered.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7. Speech, being close to the situation at hand, is context dependent.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04026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28796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These seven features are not </a:t>
            </a:r>
            <a:r>
              <a:rPr lang="en-US" u="sng" dirty="0" smtClean="0"/>
              <a:t>inherent</a:t>
            </a:r>
            <a:r>
              <a:rPr lang="en-US" dirty="0" smtClean="0"/>
              <a:t> (permanent) in the spoken or written medium.</a:t>
            </a:r>
          </a:p>
          <a:p>
            <a:r>
              <a:rPr lang="en-US" dirty="0" err="1" smtClean="0"/>
              <a:t>Orality</a:t>
            </a:r>
            <a:r>
              <a:rPr lang="en-US" dirty="0" smtClean="0"/>
              <a:t> and literacy have to be seen as a </a:t>
            </a:r>
            <a:r>
              <a:rPr lang="en-US" u="sng" dirty="0" smtClean="0"/>
              <a:t>continuum</a:t>
            </a:r>
            <a:r>
              <a:rPr lang="en-US" dirty="0" smtClean="0"/>
              <a:t> use of both the spoken &amp; written languages.</a:t>
            </a:r>
          </a:p>
          <a:p>
            <a:r>
              <a:rPr lang="en-US" dirty="0" smtClean="0"/>
              <a:t>E.g.</a:t>
            </a:r>
          </a:p>
          <a:p>
            <a:pPr lvl="1"/>
            <a:r>
              <a:rPr lang="en-US" dirty="0"/>
              <a:t>e</a:t>
            </a:r>
            <a:r>
              <a:rPr lang="en-US" dirty="0" smtClean="0"/>
              <a:t>mails/ memos (written in the orate mode/ ‘informal style’)</a:t>
            </a:r>
          </a:p>
          <a:p>
            <a:pPr lvl="1"/>
            <a:r>
              <a:rPr lang="en-US" dirty="0" smtClean="0"/>
              <a:t> presentations/ lectures (spoken in the literate mode/ ‘elevated style’)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75693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 cultural matrix of language as it is used in verbal exchanges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arenR"/>
            </a:pPr>
            <a:r>
              <a:rPr lang="en-US" b="1" dirty="0" smtClean="0"/>
              <a:t>Indicating Status: </a:t>
            </a:r>
            <a:endParaRPr lang="en-US" b="1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</a:t>
            </a:r>
            <a:r>
              <a:rPr lang="en-US" dirty="0"/>
              <a:t> </a:t>
            </a:r>
            <a:r>
              <a:rPr lang="en-US" dirty="0" smtClean="0"/>
              <a:t>via </a:t>
            </a:r>
            <a:r>
              <a:rPr lang="en-US" dirty="0" smtClean="0"/>
              <a:t>words/ </a:t>
            </a:r>
            <a:r>
              <a:rPr lang="en-US" dirty="0" smtClean="0"/>
              <a:t>titles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</a:t>
            </a:r>
            <a:r>
              <a:rPr lang="en-US" dirty="0" smtClean="0"/>
              <a:t>clip #20</a:t>
            </a:r>
          </a:p>
          <a:p>
            <a:pPr marL="514350" indent="-514350">
              <a:buAutoNum type="arabicParenR" startAt="2"/>
            </a:pPr>
            <a:r>
              <a:rPr lang="en-US" b="1" dirty="0" smtClean="0"/>
              <a:t>Social </a:t>
            </a:r>
            <a:r>
              <a:rPr lang="en-US" b="1" dirty="0" smtClean="0"/>
              <a:t>positioning </a:t>
            </a:r>
            <a:endParaRPr lang="en-US" b="1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</a:t>
            </a:r>
            <a:r>
              <a:rPr lang="en-US" dirty="0" smtClean="0"/>
              <a:t>via </a:t>
            </a:r>
            <a:r>
              <a:rPr lang="en-US" dirty="0" smtClean="0"/>
              <a:t>intonation, </a:t>
            </a:r>
            <a:r>
              <a:rPr lang="en-US" dirty="0" smtClean="0"/>
              <a:t>pronunciation (footing) 	</a:t>
            </a:r>
            <a:r>
              <a:rPr lang="en-US" smtClean="0"/>
              <a:t>-  	- code </a:t>
            </a:r>
            <a:r>
              <a:rPr lang="en-US" dirty="0" smtClean="0"/>
              <a:t>switching 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cultural frame/ </a:t>
            </a:r>
            <a:r>
              <a:rPr lang="en-US" dirty="0" smtClean="0"/>
              <a:t>speech order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clip </a:t>
            </a:r>
            <a:r>
              <a:rPr lang="en-US" dirty="0"/>
              <a:t>#22&amp; </a:t>
            </a:r>
            <a:r>
              <a:rPr lang="en-US" dirty="0" smtClean="0"/>
              <a:t>21 </a:t>
            </a:r>
            <a:endParaRPr lang="en-US" dirty="0" smtClean="0"/>
          </a:p>
          <a:p>
            <a:pPr marL="514350" indent="-514350">
              <a:buAutoNum type="arabicParenR" startAt="3"/>
            </a:pPr>
            <a:r>
              <a:rPr lang="en-US" b="1" dirty="0" smtClean="0"/>
              <a:t>Protecting </a:t>
            </a:r>
            <a:r>
              <a:rPr lang="en-US" b="1" dirty="0" smtClean="0"/>
              <a:t>face </a:t>
            </a:r>
            <a:endParaRPr lang="en-US" b="1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</a:t>
            </a:r>
            <a:r>
              <a:rPr lang="en-US" dirty="0" smtClean="0"/>
              <a:t>via </a:t>
            </a:r>
            <a:r>
              <a:rPr lang="en-US" dirty="0" smtClean="0"/>
              <a:t>order of speech &amp; </a:t>
            </a:r>
            <a:r>
              <a:rPr lang="en-US" dirty="0" smtClean="0"/>
              <a:t>respect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</a:t>
            </a:r>
            <a:r>
              <a:rPr lang="en-US" dirty="0" smtClean="0"/>
              <a:t>example </a:t>
            </a:r>
            <a:r>
              <a:rPr lang="en-US" dirty="0" smtClean="0"/>
              <a:t>‘Japanese</a:t>
            </a:r>
            <a:r>
              <a:rPr lang="en-US" dirty="0" smtClean="0"/>
              <a:t>’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</a:t>
            </a:r>
            <a:r>
              <a:rPr lang="en-US" dirty="0" smtClean="0"/>
              <a:t> </a:t>
            </a:r>
            <a:r>
              <a:rPr lang="en-US" dirty="0" smtClean="0"/>
              <a:t>clip #</a:t>
            </a:r>
            <a:r>
              <a:rPr lang="en-US" dirty="0" smtClean="0"/>
              <a:t>23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6646237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 smtClean="0"/>
              <a:t>4)  Conversational style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depends on contexts of situation/ culture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interview</a:t>
            </a:r>
            <a:r>
              <a:rPr lang="en-US" dirty="0"/>
              <a:t>? Friendly? Silent? Loud? </a:t>
            </a:r>
            <a:r>
              <a:rPr lang="en-US" dirty="0" smtClean="0"/>
              <a:t>…</a:t>
            </a:r>
          </a:p>
          <a:p>
            <a:pPr marL="0" indent="0">
              <a:buNone/>
            </a:pPr>
            <a:endParaRPr lang="en-US" dirty="0"/>
          </a:p>
          <a:p>
            <a:pPr marL="514350" indent="-514350">
              <a:buAutoNum type="arabicParenR" startAt="5"/>
            </a:pPr>
            <a:r>
              <a:rPr lang="en-US" b="1" dirty="0" smtClean="0"/>
              <a:t>Narrative </a:t>
            </a:r>
            <a:r>
              <a:rPr lang="en-US" b="1" dirty="0"/>
              <a:t>style </a:t>
            </a:r>
            <a:endParaRPr lang="en-US" b="1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via </a:t>
            </a:r>
            <a:r>
              <a:rPr lang="en-US" dirty="0"/>
              <a:t>story </a:t>
            </a:r>
            <a:r>
              <a:rPr lang="en-US" dirty="0" smtClean="0"/>
              <a:t>telling 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less </a:t>
            </a:r>
            <a:r>
              <a:rPr lang="en-US" dirty="0"/>
              <a:t>details/ analysis vs. </a:t>
            </a:r>
            <a:r>
              <a:rPr lang="en-US" dirty="0" smtClean="0"/>
              <a:t>more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9900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86</TotalTime>
  <Words>171</Words>
  <Application>Microsoft Office PowerPoint</Application>
  <PresentationFormat>On-screen Show (4:3)</PresentationFormat>
  <Paragraphs>40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 Chapter 4  Spoken language, Oral culture</vt:lpstr>
      <vt:lpstr>The Seven Characteristics of Conversational Speech</vt:lpstr>
      <vt:lpstr>PowerPoint Presentation</vt:lpstr>
      <vt:lpstr>PowerPoint Presentation</vt:lpstr>
      <vt:lpstr>The cultural matrix of language as it is used in verbal exchanges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4  Spoken language, Oral culture</dc:title>
  <dc:creator>pc</dc:creator>
  <cp:lastModifiedBy>pc</cp:lastModifiedBy>
  <cp:revision>13</cp:revision>
  <dcterms:created xsi:type="dcterms:W3CDTF">2013-10-30T08:24:47Z</dcterms:created>
  <dcterms:modified xsi:type="dcterms:W3CDTF">2013-11-05T09:03:32Z</dcterms:modified>
</cp:coreProperties>
</file>

<file path=docProps/thumbnail.jpeg>
</file>