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0" r:id="rId7"/>
    <p:sldId id="261" r:id="rId8"/>
    <p:sldId id="263" r:id="rId9"/>
    <p:sldId id="264" r:id="rId10"/>
    <p:sldId id="265" r:id="rId11"/>
    <p:sldId id="266" r:id="rId12"/>
    <p:sldId id="268" r:id="rId13"/>
    <p:sldId id="267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715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4214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4620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90848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6143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553447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21700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11504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27695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49131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900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01D060-7457-404E-949F-A357DF8EABA6}" type="datetimeFigureOut">
              <a:rPr lang="en-US" smtClean="0"/>
              <a:pPr/>
              <a:t>12/16/2013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883BE3-D2EA-4B88-B515-065622B7DDB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86574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914400"/>
            <a:ext cx="7772400" cy="5181600"/>
          </a:xfrm>
        </p:spPr>
        <p:txBody>
          <a:bodyPr>
            <a:noAutofit/>
          </a:bodyPr>
          <a:lstStyle/>
          <a:p>
            <a:r>
              <a:rPr lang="en-US" sz="6000" dirty="0" smtClean="0"/>
              <a:t>Chapter 6</a:t>
            </a:r>
            <a:br>
              <a:rPr lang="en-US" sz="6000" dirty="0" smtClean="0"/>
            </a:br>
            <a:r>
              <a:rPr lang="en-US" sz="6000" dirty="0" smtClean="0"/>
              <a:t/>
            </a:r>
            <a:br>
              <a:rPr lang="en-US" sz="6000" dirty="0" smtClean="0"/>
            </a:br>
            <a:r>
              <a:rPr lang="en-US" sz="6000" dirty="0" smtClean="0"/>
              <a:t>Language &amp; Cultural Identity</a:t>
            </a:r>
            <a:br>
              <a:rPr lang="en-US" sz="6000" dirty="0" smtClean="0"/>
            </a:br>
            <a:endParaRPr lang="en-US" sz="6000" dirty="0"/>
          </a:p>
        </p:txBody>
      </p:sp>
    </p:spTree>
    <p:extLst>
      <p:ext uri="{BB962C8B-B14F-4D97-AF65-F5344CB8AC3E}">
        <p14:creationId xmlns:p14="http://schemas.microsoft.com/office/powerpoint/2010/main" val="9792896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Linguistic </a:t>
            </a:r>
            <a:r>
              <a:rPr lang="en-US" dirty="0" err="1" smtClean="0"/>
              <a:t>nationism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00600"/>
          </a:xfrm>
        </p:spPr>
        <p:txBody>
          <a:bodyPr>
            <a:normAutofit fontScale="70000" lnSpcReduction="20000"/>
          </a:bodyPr>
          <a:lstStyle/>
          <a:p>
            <a:r>
              <a:rPr lang="en-US" dirty="0"/>
              <a:t>The association of </a:t>
            </a:r>
            <a:r>
              <a:rPr lang="en-US" u="sng" dirty="0"/>
              <a:t>one language variety </a:t>
            </a:r>
            <a:r>
              <a:rPr lang="en-US" dirty="0"/>
              <a:t>with the membership in </a:t>
            </a:r>
            <a:r>
              <a:rPr lang="en-US" u="sng" dirty="0"/>
              <a:t>one national community</a:t>
            </a:r>
            <a:r>
              <a:rPr lang="en-US" dirty="0"/>
              <a:t>.</a:t>
            </a:r>
          </a:p>
          <a:p>
            <a:pPr lvl="1"/>
            <a:r>
              <a:rPr lang="en-US" dirty="0"/>
              <a:t>E.g. The French Academy (francophone)</a:t>
            </a:r>
          </a:p>
          <a:p>
            <a:pPr lvl="1"/>
            <a:r>
              <a:rPr lang="en-US" dirty="0"/>
              <a:t>Clip # 33</a:t>
            </a:r>
          </a:p>
          <a:p>
            <a:pPr lvl="1"/>
            <a:r>
              <a:rPr lang="en-US" dirty="0"/>
              <a:t> The intellectual </a:t>
            </a:r>
            <a:r>
              <a:rPr lang="en-US" u="sng" dirty="0"/>
              <a:t>language of scientific research </a:t>
            </a:r>
            <a:r>
              <a:rPr lang="en-US" dirty="0"/>
              <a:t>monitors proper English use in scientific circles by Anglo-American </a:t>
            </a:r>
            <a:r>
              <a:rPr lang="en-US" u="sng" dirty="0"/>
              <a:t>journals</a:t>
            </a:r>
            <a:r>
              <a:rPr lang="en-US" dirty="0" smtClean="0"/>
              <a:t>.</a:t>
            </a:r>
          </a:p>
          <a:p>
            <a:pPr marL="457200" lvl="1" indent="0">
              <a:buNone/>
            </a:pPr>
            <a:endParaRPr lang="en-US" dirty="0"/>
          </a:p>
          <a:p>
            <a:r>
              <a:rPr lang="en-US" dirty="0"/>
              <a:t>Nation states try to overcome the tendency to separate the identities of subcultures by refocusing </a:t>
            </a:r>
            <a:r>
              <a:rPr lang="en-US" u="sng" dirty="0"/>
              <a:t>national identity </a:t>
            </a:r>
            <a:r>
              <a:rPr lang="en-US" dirty="0"/>
              <a:t>either around a </a:t>
            </a:r>
            <a:r>
              <a:rPr lang="en-US" u="sng" dirty="0"/>
              <a:t>national language </a:t>
            </a:r>
            <a:r>
              <a:rPr lang="en-US" dirty="0"/>
              <a:t>or around the concept of multiculturalism. / mutual linguistic understanding/ cultural homogeneity</a:t>
            </a:r>
          </a:p>
          <a:p>
            <a:r>
              <a:rPr lang="en-US" dirty="0"/>
              <a:t>Also the use of ‘one and only one language’ can be to exclude outsiders &amp; as a sign of political allegiance./ a sign of monolingual pride ‘I had ten years of French and still cant speak…’/ suspicion around bi-</a:t>
            </a:r>
            <a:r>
              <a:rPr lang="en-US" dirty="0" err="1"/>
              <a:t>multilinguals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32517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Standard language, cultural totem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Standard language:</a:t>
            </a:r>
          </a:p>
          <a:p>
            <a:pPr lvl="1"/>
            <a:r>
              <a:rPr lang="en-US" dirty="0" smtClean="0"/>
              <a:t>The way national identity is expressed</a:t>
            </a:r>
          </a:p>
          <a:p>
            <a:pPr lvl="1"/>
            <a:r>
              <a:rPr lang="en-US" dirty="0" smtClean="0"/>
              <a:t>Created from a multiplicity of dialects</a:t>
            </a:r>
          </a:p>
          <a:p>
            <a:pPr lvl="1"/>
            <a:r>
              <a:rPr lang="en-US" dirty="0" smtClean="0"/>
              <a:t>One variety of language is selected/ taught in national educational systems/ protected by official grammars &amp; dictionaries/ indicator of insiders &amp; outsiders</a:t>
            </a:r>
          </a:p>
          <a:p>
            <a:r>
              <a:rPr lang="en-US" dirty="0" smtClean="0"/>
              <a:t>Barbarism:</a:t>
            </a:r>
          </a:p>
          <a:p>
            <a:pPr lvl="1"/>
            <a:r>
              <a:rPr lang="en-US" dirty="0" smtClean="0"/>
              <a:t>Denotes any use of language that offends contemporary standards  of correctness.</a:t>
            </a:r>
          </a:p>
          <a:p>
            <a:pPr lvl="1"/>
            <a:r>
              <a:rPr lang="en-US" dirty="0" smtClean="0"/>
              <a:t>E.g. Ancient Greeks / ‘barbarian: an alien from an inferior culture’/ when language is not Greek</a:t>
            </a:r>
          </a:p>
          <a:p>
            <a:pPr lvl="1"/>
            <a:r>
              <a:rPr lang="en-US" dirty="0" smtClean="0"/>
              <a:t>National Academies/ misuse of standard language considered a moral offence/ e.g. ‘butchering’ or ‘slaughtering’ a language.</a:t>
            </a:r>
          </a:p>
          <a:p>
            <a:pPr lvl="1">
              <a:buFont typeface="Wingdings" panose="05000000000000000000" pitchFamily="2" charset="2"/>
              <a:buChar char="v"/>
            </a:pPr>
            <a:endParaRPr lang="en-US" dirty="0"/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124027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Language</a:t>
            </a:r>
            <a:r>
              <a:rPr lang="en-US" dirty="0" smtClean="0"/>
              <a:t> acquires a </a:t>
            </a:r>
            <a:r>
              <a:rPr lang="en-US" u="sng" dirty="0" smtClean="0"/>
              <a:t>symbolic</a:t>
            </a:r>
            <a:r>
              <a:rPr lang="en-US" dirty="0" smtClean="0"/>
              <a:t> value beyond its pragmatic use and becomes a totem of a </a:t>
            </a:r>
            <a:r>
              <a:rPr lang="en-US" u="sng" dirty="0" smtClean="0"/>
              <a:t>cultural</a:t>
            </a:r>
            <a:r>
              <a:rPr lang="en-US" dirty="0" smtClean="0"/>
              <a:t> group.</a:t>
            </a:r>
          </a:p>
          <a:p>
            <a:r>
              <a:rPr lang="en-US" dirty="0" smtClean="0"/>
              <a:t>Exercise of national or colonial power/ when one language is imposed over others.</a:t>
            </a:r>
          </a:p>
          <a:p>
            <a:endParaRPr lang="en-US" dirty="0" smtClean="0"/>
          </a:p>
          <a:p>
            <a:pPr lvl="1"/>
            <a:r>
              <a:rPr lang="en-US" dirty="0" smtClean="0"/>
              <a:t>E.g. English over Spanish in New Mexico/ spread of English as an international language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98223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Linguistic &amp; cultural imperialism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53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Linguicism:</a:t>
            </a:r>
          </a:p>
          <a:p>
            <a:pPr lvl="1"/>
            <a:r>
              <a:rPr lang="en-US" u="sng" dirty="0" smtClean="0"/>
              <a:t>ideologies</a:t>
            </a:r>
            <a:r>
              <a:rPr lang="en-US" dirty="0" smtClean="0"/>
              <a:t> and practices </a:t>
            </a:r>
            <a:r>
              <a:rPr lang="en-US" dirty="0" smtClean="0"/>
              <a:t>which </a:t>
            </a:r>
            <a:r>
              <a:rPr lang="en-US" dirty="0" smtClean="0"/>
              <a:t>are used to impose </a:t>
            </a:r>
            <a:r>
              <a:rPr lang="en-US" u="sng" dirty="0" smtClean="0"/>
              <a:t>power</a:t>
            </a:r>
            <a:r>
              <a:rPr lang="en-US" dirty="0" smtClean="0"/>
              <a:t>  </a:t>
            </a:r>
            <a:r>
              <a:rPr lang="en-US" dirty="0" smtClean="0"/>
              <a:t>between groups which are defined on the basis of </a:t>
            </a:r>
            <a:r>
              <a:rPr lang="en-US" u="sng" dirty="0" smtClean="0"/>
              <a:t>language</a:t>
            </a:r>
            <a:r>
              <a:rPr lang="en-US" dirty="0" smtClean="0"/>
              <a:t>.</a:t>
            </a:r>
            <a:endParaRPr lang="en-US" dirty="0" smtClean="0"/>
          </a:p>
          <a:p>
            <a:pPr lvl="1"/>
            <a:r>
              <a:rPr lang="en-US" dirty="0"/>
              <a:t>E.g. English </a:t>
            </a:r>
            <a:r>
              <a:rPr lang="en-US" u="sng" dirty="0"/>
              <a:t>linguistic imperialism </a:t>
            </a:r>
            <a:r>
              <a:rPr lang="en-US" dirty="0"/>
              <a:t>(a type of linguicism)/ regarding language as a source of power/ using it on a world-wide scale ‘</a:t>
            </a:r>
            <a:r>
              <a:rPr lang="en-US" u="sng" dirty="0"/>
              <a:t>globally</a:t>
            </a:r>
            <a:r>
              <a:rPr lang="en-US" dirty="0"/>
              <a:t>’.</a:t>
            </a:r>
          </a:p>
          <a:p>
            <a:pPr lvl="1"/>
            <a:r>
              <a:rPr lang="en-US" dirty="0" smtClean="0"/>
              <a:t>Clip </a:t>
            </a:r>
            <a:r>
              <a:rPr lang="en-US" dirty="0" smtClean="0"/>
              <a:t># 34</a:t>
            </a:r>
          </a:p>
          <a:p>
            <a:endParaRPr lang="en-US" dirty="0" smtClean="0"/>
          </a:p>
          <a:p>
            <a:r>
              <a:rPr lang="en-US" dirty="0" smtClean="0"/>
              <a:t>Linguistic rights have to be upheld</a:t>
            </a:r>
          </a:p>
          <a:p>
            <a:pPr lvl="1"/>
            <a:r>
              <a:rPr lang="en-US" dirty="0" smtClean="0"/>
              <a:t>Threat of the monopoly of one language over the others</a:t>
            </a:r>
          </a:p>
          <a:p>
            <a:pPr lvl="1"/>
            <a:r>
              <a:rPr lang="en-US" dirty="0" smtClean="0"/>
              <a:t>One to one relationship bet culture &amp; language</a:t>
            </a:r>
          </a:p>
          <a:p>
            <a:pPr lvl="1"/>
            <a:r>
              <a:rPr lang="en-US" dirty="0" smtClean="0"/>
              <a:t>Each language is unique/ the </a:t>
            </a:r>
            <a:r>
              <a:rPr lang="en-US" dirty="0" err="1" smtClean="0"/>
              <a:t>ppls</a:t>
            </a:r>
            <a:r>
              <a:rPr lang="en-US" dirty="0" smtClean="0"/>
              <a:t> unique means for comprehending the world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83588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Cultural Identity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00600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The association of language with a person’s sense of self.</a:t>
            </a:r>
          </a:p>
          <a:p>
            <a:r>
              <a:rPr lang="en-US" dirty="0" smtClean="0"/>
              <a:t>A natural connection between language spoken by members of a social group &amp; that group’s identity (by accent- voc- discourse patterns) / speakers identified as members </a:t>
            </a:r>
          </a:p>
          <a:p>
            <a:r>
              <a:rPr lang="en-US" dirty="0" smtClean="0"/>
              <a:t>Membership to a social/discourse comm. Draws:</a:t>
            </a:r>
          </a:p>
          <a:p>
            <a:pPr lvl="1"/>
            <a:r>
              <a:rPr lang="en-US" dirty="0" smtClean="0"/>
              <a:t>Strength &amp; pride</a:t>
            </a:r>
          </a:p>
          <a:p>
            <a:pPr lvl="1"/>
            <a:r>
              <a:rPr lang="en-US" dirty="0" smtClean="0"/>
              <a:t>Social importance</a:t>
            </a:r>
          </a:p>
          <a:p>
            <a:pPr lvl="1"/>
            <a:r>
              <a:rPr lang="en-US" dirty="0" smtClean="0"/>
              <a:t>Historical continuity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05906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do we define which group one belongs to?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105400"/>
          </a:xfrm>
        </p:spPr>
        <p:txBody>
          <a:bodyPr>
            <a:normAutofit fontScale="92500" lnSpcReduction="10000"/>
          </a:bodyPr>
          <a:lstStyle/>
          <a:p>
            <a:pPr lvl="1"/>
            <a:r>
              <a:rPr lang="en-US" dirty="0" smtClean="0"/>
              <a:t>In isolated homogeneous communities, Members are: who share common cultural practices and daily face-to-face interactions.</a:t>
            </a:r>
          </a:p>
          <a:p>
            <a:pPr lvl="1"/>
            <a:r>
              <a:rPr lang="en-US" dirty="0" smtClean="0"/>
              <a:t>Difficult to define boundaries in modern open mixed societies / Clip # 28</a:t>
            </a:r>
          </a:p>
          <a:p>
            <a:pPr lvl="1"/>
            <a:r>
              <a:rPr lang="en-US" dirty="0" smtClean="0"/>
              <a:t>E.g. Old (</a:t>
            </a:r>
            <a:r>
              <a:rPr lang="en-US" dirty="0" err="1" smtClean="0"/>
              <a:t>Trobrianders</a:t>
            </a:r>
            <a:r>
              <a:rPr lang="en-US" dirty="0" smtClean="0"/>
              <a:t>) tribes vs. modern open societies </a:t>
            </a:r>
          </a:p>
          <a:p>
            <a:pPr lvl="1">
              <a:buNone/>
            </a:pPr>
            <a:endParaRPr lang="en-US" dirty="0" smtClean="0"/>
          </a:p>
          <a:p>
            <a:r>
              <a:rPr lang="en-US" u="sng" dirty="0" smtClean="0"/>
              <a:t>1/ Group Identity:</a:t>
            </a:r>
          </a:p>
          <a:p>
            <a:pPr marL="742950" lvl="2" indent="-342900"/>
            <a:r>
              <a:rPr lang="en-US" dirty="0" smtClean="0"/>
              <a:t>Group </a:t>
            </a:r>
            <a:r>
              <a:rPr lang="en-US" dirty="0"/>
              <a:t>identities based on </a:t>
            </a:r>
            <a:r>
              <a:rPr lang="en-US" dirty="0" smtClean="0"/>
              <a:t>race Not easy to define:</a:t>
            </a:r>
            <a:endParaRPr lang="en-US" dirty="0"/>
          </a:p>
          <a:p>
            <a:pPr lvl="1"/>
            <a:r>
              <a:rPr lang="en-US" dirty="0"/>
              <a:t>Many genetic differences</a:t>
            </a:r>
          </a:p>
          <a:p>
            <a:pPr lvl="2"/>
            <a:r>
              <a:rPr lang="en-US" dirty="0"/>
              <a:t>E.g. between members of the same White/Black race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17001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u="sng" dirty="0" smtClean="0"/>
              <a:t>2/ Regional identity</a:t>
            </a:r>
          </a:p>
          <a:p>
            <a:pPr lvl="2"/>
            <a:r>
              <a:rPr lang="en-US" dirty="0" smtClean="0"/>
              <a:t>equally difficult to define</a:t>
            </a:r>
          </a:p>
          <a:p>
            <a:pPr lvl="2"/>
            <a:r>
              <a:rPr lang="en-US" dirty="0" smtClean="0"/>
              <a:t>E.g. population of France/ “a multinational state.. It is one nation, the product of a long history” </a:t>
            </a:r>
          </a:p>
          <a:p>
            <a:pPr marL="914400" lvl="2" indent="0">
              <a:buNone/>
            </a:pPr>
            <a:endParaRPr lang="en-US" dirty="0" smtClean="0"/>
          </a:p>
          <a:p>
            <a:pPr marL="914400" lvl="2" indent="0">
              <a:buNone/>
            </a:pPr>
            <a:endParaRPr lang="en-US" dirty="0" smtClean="0"/>
          </a:p>
          <a:p>
            <a:r>
              <a:rPr lang="en-US" u="sng" dirty="0"/>
              <a:t>3/ National Identity:</a:t>
            </a:r>
          </a:p>
          <a:p>
            <a:pPr lvl="1"/>
            <a:r>
              <a:rPr lang="en-US" dirty="0"/>
              <a:t>Never clear-cut/ citizenship</a:t>
            </a:r>
          </a:p>
          <a:p>
            <a:pPr lvl="1"/>
            <a:r>
              <a:rPr lang="en-US" dirty="0"/>
              <a:t>E.g. Turkish </a:t>
            </a:r>
            <a:r>
              <a:rPr lang="en-US" dirty="0" smtClean="0"/>
              <a:t>passport vs. Turkish national identity</a:t>
            </a:r>
            <a:endParaRPr lang="en-US" dirty="0"/>
          </a:p>
          <a:p>
            <a:pPr lvl="2"/>
            <a:endParaRPr lang="en-US" dirty="0"/>
          </a:p>
          <a:p>
            <a:pPr lvl="2"/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1060880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609600"/>
            <a:ext cx="8229600" cy="5516563"/>
          </a:xfrm>
        </p:spPr>
        <p:txBody>
          <a:bodyPr>
            <a:normAutofit fontScale="92500" lnSpcReduction="10000"/>
          </a:bodyPr>
          <a:lstStyle/>
          <a:p>
            <a:pPr algn="ctr">
              <a:buNone/>
            </a:pPr>
            <a:r>
              <a:rPr lang="en-US" sz="3900" dirty="0"/>
              <a:t>One language = one </a:t>
            </a:r>
            <a:r>
              <a:rPr lang="en-US" sz="3900" dirty="0" smtClean="0"/>
              <a:t>culture</a:t>
            </a:r>
          </a:p>
          <a:p>
            <a:pPr algn="ctr">
              <a:buNone/>
            </a:pP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(</a:t>
            </a:r>
            <a:r>
              <a:rPr lang="en-US" dirty="0"/>
              <a:t>not always true)</a:t>
            </a:r>
          </a:p>
          <a:p>
            <a:pPr lvl="1"/>
            <a:endParaRPr lang="en-US" dirty="0" smtClean="0"/>
          </a:p>
          <a:p>
            <a:pPr lvl="1"/>
            <a:r>
              <a:rPr lang="en-US" dirty="0" smtClean="0"/>
              <a:t>Individuals </a:t>
            </a:r>
            <a:r>
              <a:rPr lang="en-US" dirty="0"/>
              <a:t>assume several collective identities/</a:t>
            </a:r>
          </a:p>
          <a:p>
            <a:pPr marL="457200" lvl="1" indent="0">
              <a:buNone/>
            </a:pPr>
            <a:r>
              <a:rPr lang="en-US" dirty="0"/>
              <a:t>	 </a:t>
            </a:r>
            <a:r>
              <a:rPr lang="en-US" dirty="0" smtClean="0"/>
              <a:t> </a:t>
            </a:r>
            <a:r>
              <a:rPr lang="en-US" dirty="0"/>
              <a:t>are likely to change over time</a:t>
            </a:r>
            <a:r>
              <a:rPr lang="en-US" dirty="0" smtClean="0"/>
              <a:t>.</a:t>
            </a:r>
          </a:p>
          <a:p>
            <a:pPr marL="457200" lvl="1" indent="0">
              <a:buNone/>
            </a:pPr>
            <a:endParaRPr lang="en-US" dirty="0"/>
          </a:p>
          <a:p>
            <a:pPr marL="457200" lvl="1" indent="0">
              <a:buNone/>
            </a:pPr>
            <a:r>
              <a:rPr lang="en-US" dirty="0"/>
              <a:t>	- e.g. Immigrants (Turkish)/ ‘long distance 	nationalism’/ sense of self linked to country of 	origin- political views</a:t>
            </a:r>
            <a:r>
              <a:rPr lang="en-US" dirty="0" smtClean="0"/>
              <a:t>…/ nostalgia ‘old  	country’/’long distance nationalism’/ language 	differs/ ‘imagined community’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592309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Cultural Stereotypes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Our perception of someone’s </a:t>
            </a:r>
            <a:r>
              <a:rPr lang="en-US" u="sng" dirty="0" smtClean="0"/>
              <a:t>social identity </a:t>
            </a:r>
            <a:r>
              <a:rPr lang="en-US" dirty="0" smtClean="0"/>
              <a:t>is </a:t>
            </a:r>
            <a:r>
              <a:rPr lang="en-US" u="sng" dirty="0" smtClean="0"/>
              <a:t>culturally determined</a:t>
            </a:r>
            <a:r>
              <a:rPr lang="en-US" dirty="0" smtClean="0"/>
              <a:t>.</a:t>
            </a:r>
          </a:p>
          <a:p>
            <a:r>
              <a:rPr lang="en-US" dirty="0" smtClean="0"/>
              <a:t>Diffusion:</a:t>
            </a:r>
          </a:p>
          <a:p>
            <a:pPr lvl="1"/>
            <a:r>
              <a:rPr lang="en-US" dirty="0" smtClean="0"/>
              <a:t>Stereotypes are formed by extending the characteristics of one person (or group ..) To all.</a:t>
            </a:r>
          </a:p>
          <a:p>
            <a:pPr lvl="1"/>
            <a:r>
              <a:rPr lang="en-US" dirty="0" smtClean="0"/>
              <a:t>E.g.</a:t>
            </a:r>
          </a:p>
          <a:p>
            <a:pPr lvl="3">
              <a:buFont typeface="Wingdings" panose="05000000000000000000" pitchFamily="2" charset="2"/>
              <a:buChar char="Ø"/>
            </a:pPr>
            <a:r>
              <a:rPr lang="en-US" dirty="0" smtClean="0"/>
              <a:t> ‘All Americans are individualists’</a:t>
            </a:r>
          </a:p>
          <a:p>
            <a:pPr lvl="3">
              <a:buFont typeface="Wingdings" panose="05000000000000000000" pitchFamily="2" charset="2"/>
              <a:buChar char="Ø"/>
            </a:pPr>
            <a:r>
              <a:rPr lang="en-US" dirty="0" smtClean="0"/>
              <a:t>‘All </a:t>
            </a:r>
            <a:r>
              <a:rPr lang="en-US" dirty="0"/>
              <a:t>C</a:t>
            </a:r>
            <a:r>
              <a:rPr lang="en-US" dirty="0" smtClean="0"/>
              <a:t>hinese look alike.’</a:t>
            </a:r>
            <a:endParaRPr lang="en-US" dirty="0"/>
          </a:p>
          <a:p>
            <a:pPr lvl="3">
              <a:buFont typeface="Wingdings" pitchFamily="2" charset="2"/>
              <a:buChar char="v"/>
            </a:pPr>
            <a:r>
              <a:rPr lang="en-US" dirty="0" smtClean="0"/>
              <a:t> Clip # 29</a:t>
            </a:r>
          </a:p>
        </p:txBody>
      </p:sp>
    </p:spTree>
    <p:extLst>
      <p:ext uri="{BB962C8B-B14F-4D97-AF65-F5344CB8AC3E}">
        <p14:creationId xmlns:p14="http://schemas.microsoft.com/office/powerpoint/2010/main" val="35678617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1. When one’s impression is </a:t>
            </a:r>
            <a:r>
              <a:rPr lang="en-US" i="1" dirty="0" smtClean="0"/>
              <a:t>focused</a:t>
            </a:r>
            <a:r>
              <a:rPr lang="en-US" dirty="0" smtClean="0"/>
              <a:t> by the classificatory concepts prevalent in his society</a:t>
            </a:r>
          </a:p>
          <a:p>
            <a:pPr>
              <a:buNone/>
            </a:pPr>
            <a:endParaRPr lang="en-US" dirty="0" smtClean="0"/>
          </a:p>
          <a:p>
            <a:pPr lvl="1"/>
            <a:r>
              <a:rPr lang="en-US" dirty="0" smtClean="0"/>
              <a:t>E.g. The official Singaporean ethnic categories: 	Chinese, Malay, Indian</a:t>
            </a:r>
          </a:p>
          <a:p>
            <a:pPr lvl="1">
              <a:buNone/>
            </a:pPr>
            <a:r>
              <a:rPr lang="en-US" dirty="0" smtClean="0"/>
              <a:t> </a:t>
            </a:r>
          </a:p>
          <a:p>
            <a:pPr marL="971550" lvl="1" indent="-51435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94948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536416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2. Societies impose racial &amp; ethnic categories 	only on certain groups. </a:t>
            </a:r>
          </a:p>
          <a:p>
            <a:pPr lvl="1"/>
            <a:r>
              <a:rPr lang="en-US" dirty="0" smtClean="0"/>
              <a:t>E.g. Danish women vs. African-American boy/ he used ‘race’ to identify his cultural identity but they depended on language.</a:t>
            </a:r>
          </a:p>
          <a:p>
            <a:pPr lvl="1">
              <a:buNone/>
            </a:pPr>
            <a:endParaRPr lang="en-US" dirty="0" smtClean="0"/>
          </a:p>
          <a:p>
            <a:r>
              <a:rPr lang="en-US" dirty="0" smtClean="0"/>
              <a:t>3. The complex language- cultural identity 	relationship</a:t>
            </a:r>
          </a:p>
          <a:p>
            <a:pPr lvl="1"/>
            <a:r>
              <a:rPr lang="en-US" dirty="0" smtClean="0"/>
              <a:t>E.g. Chinese speak languages/ dialects that are mutually not understood but still identify themselves all as ethnically Chinese.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Language Crossing as Act of Identity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/>
              <a:t>One way of surviving culturally in immigration settings</a:t>
            </a:r>
          </a:p>
          <a:p>
            <a:pPr lvl="1"/>
            <a:r>
              <a:rPr lang="en-US" dirty="0" smtClean="0"/>
              <a:t>E.g. Arabs in Paris- Pakistanis in London</a:t>
            </a:r>
          </a:p>
          <a:p>
            <a:pPr lvl="1"/>
            <a:r>
              <a:rPr lang="en-US" dirty="0" smtClean="0"/>
              <a:t>Code-switching/ to change footing/ to show solidarity or distance with other discourse communities</a:t>
            </a:r>
          </a:p>
          <a:p>
            <a:pPr lvl="1">
              <a:buNone/>
            </a:pPr>
            <a:r>
              <a:rPr lang="en-US" dirty="0" smtClean="0"/>
              <a:t> </a:t>
            </a:r>
          </a:p>
          <a:p>
            <a:r>
              <a:rPr lang="en-US" dirty="0" smtClean="0"/>
              <a:t>By crossing languages, speakers perform cultural acts of identity</a:t>
            </a:r>
          </a:p>
          <a:p>
            <a:endParaRPr lang="en-US" dirty="0" smtClean="0"/>
          </a:p>
          <a:p>
            <a:pPr lvl="1"/>
            <a:r>
              <a:rPr lang="en-US" dirty="0" smtClean="0"/>
              <a:t>E.g. two 12-year olds </a:t>
            </a:r>
            <a:r>
              <a:rPr lang="en-US" dirty="0" err="1" smtClean="0"/>
              <a:t>mexicans</a:t>
            </a:r>
            <a:r>
              <a:rPr lang="en-US" dirty="0" smtClean="0"/>
              <a:t> in the American school/ ‘piano’</a:t>
            </a:r>
          </a:p>
          <a:p>
            <a:pPr lvl="1"/>
            <a:r>
              <a:rPr lang="en-US" dirty="0" smtClean="0"/>
              <a:t>Clip # 31</a:t>
            </a:r>
          </a:p>
          <a:p>
            <a:pPr lvl="1"/>
            <a:r>
              <a:rPr lang="en-US" dirty="0" smtClean="0"/>
              <a:t>Intonation/ mock or distance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196</TotalTime>
  <Words>727</Words>
  <Application>Microsoft Office PowerPoint</Application>
  <PresentationFormat>On-screen Show (4:3)</PresentationFormat>
  <Paragraphs>93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Chapter 6  Language &amp; Cultural Identity </vt:lpstr>
      <vt:lpstr>Cultural Identity</vt:lpstr>
      <vt:lpstr>How do we define which group one belongs to?</vt:lpstr>
      <vt:lpstr>PowerPoint Presentation</vt:lpstr>
      <vt:lpstr>PowerPoint Presentation</vt:lpstr>
      <vt:lpstr>Cultural Stereotypes</vt:lpstr>
      <vt:lpstr>Examples</vt:lpstr>
      <vt:lpstr>PowerPoint Presentation</vt:lpstr>
      <vt:lpstr>Language Crossing as Act of Identity</vt:lpstr>
      <vt:lpstr>Linguistic nationism</vt:lpstr>
      <vt:lpstr>Standard language, cultural totem</vt:lpstr>
      <vt:lpstr>PowerPoint Presentation</vt:lpstr>
      <vt:lpstr>Linguistic &amp; cultural imperialism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pc</dc:creator>
  <cp:lastModifiedBy>pc</cp:lastModifiedBy>
  <cp:revision>21</cp:revision>
  <dcterms:created xsi:type="dcterms:W3CDTF">2013-11-18T08:56:28Z</dcterms:created>
  <dcterms:modified xsi:type="dcterms:W3CDTF">2013-12-16T08:45:05Z</dcterms:modified>
</cp:coreProperties>
</file>

<file path=docProps/thumbnail.jpeg>
</file>