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D060-7457-404E-949F-A357DF8EABA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83BE3-D2EA-4B88-B515-065622B7D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715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D060-7457-404E-949F-A357DF8EABA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83BE3-D2EA-4B88-B515-065622B7D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421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D060-7457-404E-949F-A357DF8EABA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83BE3-D2EA-4B88-B515-065622B7D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462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D060-7457-404E-949F-A357DF8EABA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83BE3-D2EA-4B88-B515-065622B7D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084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D060-7457-404E-949F-A357DF8EABA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83BE3-D2EA-4B88-B515-065622B7D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614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D060-7457-404E-949F-A357DF8EABA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83BE3-D2EA-4B88-B515-065622B7D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3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D060-7457-404E-949F-A357DF8EABA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83BE3-D2EA-4B88-B515-065622B7D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170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D060-7457-404E-949F-A357DF8EABA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83BE3-D2EA-4B88-B515-065622B7D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150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D060-7457-404E-949F-A357DF8EABA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83BE3-D2EA-4B88-B515-065622B7D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69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D060-7457-404E-949F-A357DF8EABA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83BE3-D2EA-4B88-B515-065622B7D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3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D060-7457-404E-949F-A357DF8EABA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83BE3-D2EA-4B88-B515-065622B7D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90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1D060-7457-404E-949F-A357DF8EABA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83BE3-D2EA-4B88-B515-065622B7D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657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5181600"/>
          </a:xfrm>
        </p:spPr>
        <p:txBody>
          <a:bodyPr>
            <a:noAutofit/>
          </a:bodyPr>
          <a:lstStyle/>
          <a:p>
            <a:r>
              <a:rPr lang="en-US" sz="6000" dirty="0" smtClean="0"/>
              <a:t>Chapter 6</a:t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Language &amp; Cultural Identity</a:t>
            </a:r>
            <a:br>
              <a:rPr lang="en-US" sz="6000" dirty="0" smtClean="0"/>
            </a:b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979289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Linguistic </a:t>
            </a:r>
            <a:r>
              <a:rPr lang="en-US" dirty="0" err="1" smtClean="0"/>
              <a:t>nationism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The association of </a:t>
            </a:r>
            <a:r>
              <a:rPr lang="en-US" u="sng" dirty="0"/>
              <a:t>one language variety </a:t>
            </a:r>
            <a:r>
              <a:rPr lang="en-US" dirty="0"/>
              <a:t>with the membership in </a:t>
            </a:r>
            <a:r>
              <a:rPr lang="en-US" u="sng" dirty="0"/>
              <a:t>one national community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E.g. The French Academy (francophone)</a:t>
            </a:r>
          </a:p>
          <a:p>
            <a:pPr lvl="1"/>
            <a:r>
              <a:rPr lang="en-US" dirty="0"/>
              <a:t>Clip # 33</a:t>
            </a:r>
          </a:p>
          <a:p>
            <a:pPr lvl="1"/>
            <a:r>
              <a:rPr lang="en-US" dirty="0"/>
              <a:t> The intellectual </a:t>
            </a:r>
            <a:r>
              <a:rPr lang="en-US" u="sng" dirty="0"/>
              <a:t>language of scientific research </a:t>
            </a:r>
            <a:r>
              <a:rPr lang="en-US" dirty="0"/>
              <a:t>monitors proper English use in scientific circles by Anglo-American </a:t>
            </a:r>
            <a:r>
              <a:rPr lang="en-US" u="sng" dirty="0"/>
              <a:t>journals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Nation states try to overcome the tendency to separate the identities of subcultures by refocusing </a:t>
            </a:r>
            <a:r>
              <a:rPr lang="en-US" u="sng" dirty="0"/>
              <a:t>national identity </a:t>
            </a:r>
            <a:r>
              <a:rPr lang="en-US" dirty="0"/>
              <a:t>either around a </a:t>
            </a:r>
            <a:r>
              <a:rPr lang="en-US" u="sng" dirty="0"/>
              <a:t>national language </a:t>
            </a:r>
            <a:r>
              <a:rPr lang="en-US" dirty="0"/>
              <a:t>or around the concept of multiculturalism. / mutual linguistic understanding/ cultural homogeneity</a:t>
            </a:r>
          </a:p>
          <a:p>
            <a:r>
              <a:rPr lang="en-US" dirty="0"/>
              <a:t>Also the use of ‘one and only one language’ can be to exclude outsiders &amp; as a sign of political allegiance./ a sign of monolingual pride ‘I had ten years of French and still cant speak…’/ suspicion around bi-</a:t>
            </a:r>
            <a:r>
              <a:rPr lang="en-US" dirty="0" err="1"/>
              <a:t>multilinguals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25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language, cultural totem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Standard language:</a:t>
            </a:r>
          </a:p>
          <a:p>
            <a:pPr lvl="1"/>
            <a:r>
              <a:rPr lang="en-US" dirty="0" smtClean="0"/>
              <a:t>The way national identity is expressed</a:t>
            </a:r>
          </a:p>
          <a:p>
            <a:pPr lvl="1"/>
            <a:r>
              <a:rPr lang="en-US" dirty="0" smtClean="0"/>
              <a:t>Created from a multiplicity of dialects</a:t>
            </a:r>
          </a:p>
          <a:p>
            <a:pPr lvl="1"/>
            <a:r>
              <a:rPr lang="en-US" dirty="0" smtClean="0"/>
              <a:t>One variety of language is selected/ taught in national educational systems/ protected by official grammars &amp; dictionaries/ indicator of insiders &amp; outsiders</a:t>
            </a:r>
          </a:p>
          <a:p>
            <a:r>
              <a:rPr lang="en-US" dirty="0" smtClean="0"/>
              <a:t>Barbarism:</a:t>
            </a:r>
          </a:p>
          <a:p>
            <a:pPr lvl="1"/>
            <a:r>
              <a:rPr lang="en-US" dirty="0" smtClean="0"/>
              <a:t>Denotes any use of language that offends contemporary standards  of correctness.</a:t>
            </a:r>
          </a:p>
          <a:p>
            <a:pPr lvl="1"/>
            <a:r>
              <a:rPr lang="en-US" dirty="0" smtClean="0"/>
              <a:t>E.g. Ancient Greeks / ‘barbarian: an alien from an inferior culture’/ when language is not Greek</a:t>
            </a:r>
          </a:p>
          <a:p>
            <a:pPr lvl="1"/>
            <a:r>
              <a:rPr lang="en-US" dirty="0" smtClean="0"/>
              <a:t>National Academies/ misuse of standard language considered a moral offence/ e.g. ‘butchering’ or ‘slaughtering’ a language.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240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Language</a:t>
            </a:r>
            <a:r>
              <a:rPr lang="en-US" dirty="0" smtClean="0"/>
              <a:t> acquires a </a:t>
            </a:r>
            <a:r>
              <a:rPr lang="en-US" u="sng" dirty="0" smtClean="0"/>
              <a:t>symbolic</a:t>
            </a:r>
            <a:r>
              <a:rPr lang="en-US" dirty="0" smtClean="0"/>
              <a:t> value beyond its pragmatic use and becomes a totem of a </a:t>
            </a:r>
            <a:r>
              <a:rPr lang="en-US" u="sng" dirty="0" smtClean="0"/>
              <a:t>cultural</a:t>
            </a:r>
            <a:r>
              <a:rPr lang="en-US" dirty="0" smtClean="0"/>
              <a:t> group.</a:t>
            </a:r>
          </a:p>
          <a:p>
            <a:r>
              <a:rPr lang="en-US" dirty="0" smtClean="0"/>
              <a:t>Exercise of national or colonial power/ when one language is imposed over others.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E.g. English over Spanish in New Mexico/ spread of English as an international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82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Linguistic &amp; cultural imperialism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Linguicism:</a:t>
            </a:r>
          </a:p>
          <a:p>
            <a:pPr lvl="1"/>
            <a:r>
              <a:rPr lang="en-US" u="sng" dirty="0" smtClean="0"/>
              <a:t>ideologies</a:t>
            </a:r>
            <a:r>
              <a:rPr lang="en-US" dirty="0" smtClean="0"/>
              <a:t> and practices </a:t>
            </a:r>
            <a:r>
              <a:rPr lang="en-US" dirty="0" smtClean="0"/>
              <a:t>which </a:t>
            </a:r>
            <a:r>
              <a:rPr lang="en-US" dirty="0" smtClean="0"/>
              <a:t>are used to impose </a:t>
            </a:r>
            <a:r>
              <a:rPr lang="en-US" u="sng" dirty="0" smtClean="0"/>
              <a:t>power</a:t>
            </a:r>
            <a:r>
              <a:rPr lang="en-US" dirty="0" smtClean="0"/>
              <a:t>  </a:t>
            </a:r>
            <a:r>
              <a:rPr lang="en-US" dirty="0" smtClean="0"/>
              <a:t>between groups which are defined on the basis of </a:t>
            </a:r>
            <a:r>
              <a:rPr lang="en-US" u="sng" dirty="0" smtClean="0"/>
              <a:t>language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en-US" dirty="0"/>
              <a:t>E.g. English </a:t>
            </a:r>
            <a:r>
              <a:rPr lang="en-US" u="sng" dirty="0"/>
              <a:t>linguistic imperialism </a:t>
            </a:r>
            <a:r>
              <a:rPr lang="en-US" dirty="0"/>
              <a:t>(a type of linguicism)/ regarding language as a source of power/ using it on a world-wide scale ‘</a:t>
            </a:r>
            <a:r>
              <a:rPr lang="en-US" u="sng" dirty="0"/>
              <a:t>globally</a:t>
            </a:r>
            <a:r>
              <a:rPr lang="en-US" dirty="0"/>
              <a:t>’.</a:t>
            </a:r>
          </a:p>
          <a:p>
            <a:pPr lvl="1"/>
            <a:r>
              <a:rPr lang="en-US" dirty="0" smtClean="0"/>
              <a:t>Clip </a:t>
            </a:r>
            <a:r>
              <a:rPr lang="en-US" dirty="0" smtClean="0"/>
              <a:t># 34</a:t>
            </a:r>
          </a:p>
          <a:p>
            <a:endParaRPr lang="en-US" dirty="0" smtClean="0"/>
          </a:p>
          <a:p>
            <a:r>
              <a:rPr lang="en-US" dirty="0" smtClean="0"/>
              <a:t>Linguistic rights have to be upheld</a:t>
            </a:r>
          </a:p>
          <a:p>
            <a:pPr lvl="1"/>
            <a:r>
              <a:rPr lang="en-US" dirty="0" smtClean="0"/>
              <a:t>Threat of the monopoly of one language over the others</a:t>
            </a:r>
          </a:p>
          <a:p>
            <a:pPr lvl="1"/>
            <a:r>
              <a:rPr lang="en-US" dirty="0" smtClean="0"/>
              <a:t>One to one relationship bet culture &amp; language</a:t>
            </a:r>
          </a:p>
          <a:p>
            <a:pPr lvl="1"/>
            <a:r>
              <a:rPr lang="en-US" dirty="0" smtClean="0"/>
              <a:t>Each language is unique/ the </a:t>
            </a:r>
            <a:r>
              <a:rPr lang="en-US" dirty="0" err="1" smtClean="0"/>
              <a:t>ppls</a:t>
            </a:r>
            <a:r>
              <a:rPr lang="en-US" dirty="0" smtClean="0"/>
              <a:t> unique means for comprehending the world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358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Identity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association of language with a person’s sense of self.</a:t>
            </a:r>
          </a:p>
          <a:p>
            <a:r>
              <a:rPr lang="en-US" dirty="0" smtClean="0"/>
              <a:t>A natural connection between language spoken by members of a social group &amp; that group’s identity (by accent- voc- discourse patterns) / speakers identified as members </a:t>
            </a:r>
          </a:p>
          <a:p>
            <a:r>
              <a:rPr lang="en-US" dirty="0" smtClean="0"/>
              <a:t>Membership to a social/discourse comm. Draws:</a:t>
            </a:r>
          </a:p>
          <a:p>
            <a:pPr lvl="1"/>
            <a:r>
              <a:rPr lang="en-US" dirty="0" smtClean="0"/>
              <a:t>Strength &amp; pride</a:t>
            </a:r>
          </a:p>
          <a:p>
            <a:pPr lvl="1"/>
            <a:r>
              <a:rPr lang="en-US" dirty="0" smtClean="0"/>
              <a:t>Social importance</a:t>
            </a:r>
          </a:p>
          <a:p>
            <a:pPr lvl="1"/>
            <a:r>
              <a:rPr lang="en-US" dirty="0" smtClean="0"/>
              <a:t>Historical continuity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590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define which group one belongs to?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In isolated homogeneous communities, Members are: who share common cultural practices and daily face-to-face interactions.</a:t>
            </a:r>
          </a:p>
          <a:p>
            <a:pPr lvl="1"/>
            <a:r>
              <a:rPr lang="en-US" dirty="0" smtClean="0"/>
              <a:t>Difficult to define boundaries in modern open mixed societies / Clip # 28</a:t>
            </a:r>
          </a:p>
          <a:p>
            <a:pPr lvl="1"/>
            <a:r>
              <a:rPr lang="en-US" dirty="0" smtClean="0"/>
              <a:t>E.g. Old (</a:t>
            </a:r>
            <a:r>
              <a:rPr lang="en-US" dirty="0" err="1" smtClean="0"/>
              <a:t>Trobrianders</a:t>
            </a:r>
            <a:r>
              <a:rPr lang="en-US" dirty="0" smtClean="0"/>
              <a:t>) tribes vs. modern open societies 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u="sng" dirty="0" smtClean="0"/>
              <a:t>1/ Group Identity:</a:t>
            </a:r>
          </a:p>
          <a:p>
            <a:pPr marL="742950" lvl="2" indent="-342900"/>
            <a:r>
              <a:rPr lang="en-US" dirty="0" smtClean="0"/>
              <a:t>Group </a:t>
            </a:r>
            <a:r>
              <a:rPr lang="en-US" dirty="0"/>
              <a:t>identities based on </a:t>
            </a:r>
            <a:r>
              <a:rPr lang="en-US" dirty="0" smtClean="0"/>
              <a:t>race Not easy to define:</a:t>
            </a:r>
            <a:endParaRPr lang="en-US" dirty="0"/>
          </a:p>
          <a:p>
            <a:pPr lvl="1"/>
            <a:r>
              <a:rPr lang="en-US" dirty="0"/>
              <a:t>Many genetic differences</a:t>
            </a:r>
          </a:p>
          <a:p>
            <a:pPr lvl="2"/>
            <a:r>
              <a:rPr lang="en-US" dirty="0"/>
              <a:t>E.g. between members of the same White/Black race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70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2/ Regional identity</a:t>
            </a:r>
          </a:p>
          <a:p>
            <a:pPr lvl="2"/>
            <a:r>
              <a:rPr lang="en-US" dirty="0" smtClean="0"/>
              <a:t>equally difficult to define</a:t>
            </a:r>
          </a:p>
          <a:p>
            <a:pPr lvl="2"/>
            <a:r>
              <a:rPr lang="en-US" dirty="0" smtClean="0"/>
              <a:t>E.g. population of France/ “a multinational state.. It is one nation, the product of a long history” </a:t>
            </a:r>
          </a:p>
          <a:p>
            <a:pPr marL="914400" lvl="2" indent="0">
              <a:buNone/>
            </a:pPr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u="sng" dirty="0"/>
              <a:t>3/ National Identity:</a:t>
            </a:r>
          </a:p>
          <a:p>
            <a:pPr lvl="1"/>
            <a:r>
              <a:rPr lang="en-US" dirty="0"/>
              <a:t>Never clear-cut/ citizenship</a:t>
            </a:r>
          </a:p>
          <a:p>
            <a:pPr lvl="1"/>
            <a:r>
              <a:rPr lang="en-US" dirty="0"/>
              <a:t>E.g. Turkish </a:t>
            </a:r>
            <a:r>
              <a:rPr lang="en-US" dirty="0" smtClean="0"/>
              <a:t>passport vs. Turkish national identity</a:t>
            </a:r>
            <a:endParaRPr lang="en-US" dirty="0"/>
          </a:p>
          <a:p>
            <a:pPr lvl="2"/>
            <a:endParaRPr lang="en-US" dirty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6088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3900" dirty="0"/>
              <a:t>One language = one </a:t>
            </a:r>
            <a:r>
              <a:rPr lang="en-US" sz="3900" dirty="0" smtClean="0"/>
              <a:t>culture</a:t>
            </a:r>
          </a:p>
          <a:p>
            <a:pPr algn="ctr"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(</a:t>
            </a:r>
            <a:r>
              <a:rPr lang="en-US" dirty="0"/>
              <a:t>not always true)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Individuals </a:t>
            </a:r>
            <a:r>
              <a:rPr lang="en-US" dirty="0"/>
              <a:t>assume several collective identities/</a:t>
            </a:r>
          </a:p>
          <a:p>
            <a:pPr marL="457200" lvl="1" indent="0">
              <a:buNone/>
            </a:pPr>
            <a:r>
              <a:rPr lang="en-US" dirty="0"/>
              <a:t>	 </a:t>
            </a:r>
            <a:r>
              <a:rPr lang="en-US" dirty="0" smtClean="0"/>
              <a:t> </a:t>
            </a:r>
            <a:r>
              <a:rPr lang="en-US" dirty="0"/>
              <a:t>are likely to change over time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	- e.g. Immigrants (Turkish)/ ‘long distance 	nationalism’/ sense of self linked to country of 	origin- political views</a:t>
            </a:r>
            <a:r>
              <a:rPr lang="en-US" dirty="0" smtClean="0"/>
              <a:t>…/ nostalgia ‘old  	country’/’long distance nationalism’/ language 	differs/ ‘imagined community’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923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Stereotypes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perception of someone’s </a:t>
            </a:r>
            <a:r>
              <a:rPr lang="en-US" u="sng" dirty="0" smtClean="0"/>
              <a:t>social identity </a:t>
            </a:r>
            <a:r>
              <a:rPr lang="en-US" dirty="0" smtClean="0"/>
              <a:t>is </a:t>
            </a:r>
            <a:r>
              <a:rPr lang="en-US" u="sng" dirty="0" smtClean="0"/>
              <a:t>culturally determined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Diffusion:</a:t>
            </a:r>
          </a:p>
          <a:p>
            <a:pPr lvl="1"/>
            <a:r>
              <a:rPr lang="en-US" dirty="0" smtClean="0"/>
              <a:t>Stereotypes are formed by extending the characteristics of one person (or group ..) To all.</a:t>
            </a:r>
          </a:p>
          <a:p>
            <a:pPr lvl="1"/>
            <a:r>
              <a:rPr lang="en-US" dirty="0" smtClean="0"/>
              <a:t>E.g.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smtClean="0"/>
              <a:t> ‘All Americans are individualists’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smtClean="0"/>
              <a:t>‘All </a:t>
            </a:r>
            <a:r>
              <a:rPr lang="en-US" dirty="0"/>
              <a:t>C</a:t>
            </a:r>
            <a:r>
              <a:rPr lang="en-US" dirty="0" smtClean="0"/>
              <a:t>hinese look alike.’</a:t>
            </a:r>
            <a:endParaRPr lang="en-US" dirty="0"/>
          </a:p>
          <a:p>
            <a:pPr lvl="3">
              <a:buFont typeface="Wingdings" pitchFamily="2" charset="2"/>
              <a:buChar char="v"/>
            </a:pPr>
            <a:r>
              <a:rPr lang="en-US" dirty="0" smtClean="0"/>
              <a:t> Clip # 29</a:t>
            </a:r>
          </a:p>
        </p:txBody>
      </p:sp>
    </p:spTree>
    <p:extLst>
      <p:ext uri="{BB962C8B-B14F-4D97-AF65-F5344CB8AC3E}">
        <p14:creationId xmlns:p14="http://schemas.microsoft.com/office/powerpoint/2010/main" val="3567861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1. When one’s impression is </a:t>
            </a:r>
            <a:r>
              <a:rPr lang="en-US" i="1" dirty="0" smtClean="0"/>
              <a:t>focused</a:t>
            </a:r>
            <a:r>
              <a:rPr lang="en-US" dirty="0" smtClean="0"/>
              <a:t> by the classificatory concepts prevalent in his society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E.g. The official Singaporean ethnic categories: 	Chinese, Malay, Indian</a:t>
            </a:r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pPr marL="971550" lvl="1" indent="-51435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494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2. Societies impose racial &amp; ethnic categories 	only on certain groups. </a:t>
            </a:r>
          </a:p>
          <a:p>
            <a:pPr lvl="1"/>
            <a:r>
              <a:rPr lang="en-US" dirty="0" smtClean="0"/>
              <a:t>E.g. Danish women vs. African-American boy/ he used ‘race’ to identify his cultural identity but they depended on language.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3. The complex language- cultural identity 	relationship</a:t>
            </a:r>
          </a:p>
          <a:p>
            <a:pPr lvl="1"/>
            <a:r>
              <a:rPr lang="en-US" dirty="0" smtClean="0"/>
              <a:t>E.g. Chinese speak languages/ dialects that are mutually not understood but still identify themselves all as ethnically Chinese.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Language Crossing as Act of Identity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One way of surviving culturally in immigration settings</a:t>
            </a:r>
          </a:p>
          <a:p>
            <a:pPr lvl="1"/>
            <a:r>
              <a:rPr lang="en-US" dirty="0" smtClean="0"/>
              <a:t>E.g. Arabs in Paris- Pakistanis in London</a:t>
            </a:r>
          </a:p>
          <a:p>
            <a:pPr lvl="1"/>
            <a:r>
              <a:rPr lang="en-US" dirty="0" smtClean="0"/>
              <a:t>Code-switching/ to change footing/ to show solidarity or distance with other discourse communities</a:t>
            </a:r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By crossing languages, speakers perform cultural acts of identity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E.g. two 12-year olds </a:t>
            </a:r>
            <a:r>
              <a:rPr lang="en-US" dirty="0" err="1" smtClean="0"/>
              <a:t>mexicans</a:t>
            </a:r>
            <a:r>
              <a:rPr lang="en-US" dirty="0" smtClean="0"/>
              <a:t> in the American school/ ‘piano’</a:t>
            </a:r>
          </a:p>
          <a:p>
            <a:pPr lvl="1"/>
            <a:r>
              <a:rPr lang="en-US" dirty="0" smtClean="0"/>
              <a:t>Clip # 31</a:t>
            </a:r>
          </a:p>
          <a:p>
            <a:pPr lvl="1"/>
            <a:r>
              <a:rPr lang="en-US" dirty="0" smtClean="0"/>
              <a:t>Intonation/ mock or distance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727</Words>
  <Application>Microsoft Office PowerPoint</Application>
  <PresentationFormat>On-screen Show (4:3)</PresentationFormat>
  <Paragraphs>93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Chapter 6  Language &amp; Cultural Identity </vt:lpstr>
      <vt:lpstr>Cultural Identity</vt:lpstr>
      <vt:lpstr>How do we define which group one belongs to?</vt:lpstr>
      <vt:lpstr>PowerPoint Presentation</vt:lpstr>
      <vt:lpstr>PowerPoint Presentation</vt:lpstr>
      <vt:lpstr>Cultural Stereotypes</vt:lpstr>
      <vt:lpstr>Examples</vt:lpstr>
      <vt:lpstr>PowerPoint Presentation</vt:lpstr>
      <vt:lpstr>Language Crossing as Act of Identity</vt:lpstr>
      <vt:lpstr>Linguistic nationism</vt:lpstr>
      <vt:lpstr>Standard language, cultural totem</vt:lpstr>
      <vt:lpstr>PowerPoint Presentation</vt:lpstr>
      <vt:lpstr>Linguistic &amp; cultural imperialism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pc</cp:lastModifiedBy>
  <cp:revision>21</cp:revision>
  <dcterms:created xsi:type="dcterms:W3CDTF">2013-11-18T08:56:28Z</dcterms:created>
  <dcterms:modified xsi:type="dcterms:W3CDTF">2013-12-16T08:45:05Z</dcterms:modified>
</cp:coreProperties>
</file>