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9" r:id="rId4"/>
    <p:sldId id="308" r:id="rId5"/>
    <p:sldId id="307" r:id="rId6"/>
    <p:sldId id="260" r:id="rId7"/>
    <p:sldId id="309" r:id="rId8"/>
    <p:sldId id="305" r:id="rId9"/>
    <p:sldId id="310" r:id="rId10"/>
    <p:sldId id="306" r:id="rId11"/>
    <p:sldId id="288" r:id="rId12"/>
    <p:sldId id="262" r:id="rId13"/>
    <p:sldId id="290" r:id="rId14"/>
    <p:sldId id="304" r:id="rId15"/>
    <p:sldId id="291" r:id="rId16"/>
    <p:sldId id="293" r:id="rId17"/>
    <p:sldId id="294" r:id="rId18"/>
    <p:sldId id="295" r:id="rId19"/>
    <p:sldId id="29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9/4/2012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800" b="1" smtClean="0">
                <a:solidFill>
                  <a:schemeClr val="tx2"/>
                </a:solidFill>
              </a:rPr>
              <a:t>Chapter  5</a:t>
            </a:r>
            <a:endParaRPr lang="en-US" sz="88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6000" b="1" dirty="0" smtClean="0"/>
              <a:t> </a:t>
            </a:r>
          </a:p>
          <a:p>
            <a:pPr algn="ctr">
              <a:buNone/>
            </a:pPr>
            <a:r>
              <a:rPr lang="en-US" sz="8000" b="1" i="1" dirty="0" smtClean="0">
                <a:solidFill>
                  <a:srgbClr val="C00000"/>
                </a:solidFill>
              </a:rPr>
              <a:t>Types of Family</a:t>
            </a:r>
            <a:endParaRPr lang="en-US" sz="8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Types of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800" b="1" u="sng" dirty="0" smtClean="0"/>
              <a:t>Amount of life insurance to own </a:t>
            </a:r>
            <a:r>
              <a:rPr lang="en-US" sz="2800" dirty="0" smtClean="0"/>
              <a:t>: 3 approaches</a:t>
            </a:r>
          </a:p>
          <a:p>
            <a:pPr algn="just">
              <a:buNone/>
            </a:pPr>
            <a:r>
              <a:rPr lang="en-US" sz="2800" dirty="0" smtClean="0"/>
              <a:t>1-Human life value approach.</a:t>
            </a:r>
          </a:p>
          <a:p>
            <a:pPr algn="just">
              <a:buNone/>
            </a:pPr>
            <a:r>
              <a:rPr lang="en-US" sz="2800" dirty="0" smtClean="0"/>
              <a:t>2-Needs approach.</a:t>
            </a:r>
          </a:p>
          <a:p>
            <a:pPr algn="just">
              <a:buNone/>
            </a:pPr>
            <a:r>
              <a:rPr lang="en-US" sz="2800" dirty="0" smtClean="0"/>
              <a:t>3-Capital retention approach</a:t>
            </a:r>
          </a:p>
          <a:p>
            <a:pPr algn="just">
              <a:buNone/>
            </a:pPr>
            <a:r>
              <a:rPr lang="en-US" sz="2800" b="1" i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1-Human life value approach: </a:t>
            </a:r>
            <a:r>
              <a:rPr lang="en-US" sz="2800" dirty="0" smtClean="0"/>
              <a:t>PV of family share of deceased future earnings &amp; calculated as follows:</a:t>
            </a:r>
          </a:p>
          <a:p>
            <a:pPr marL="0" indent="0" defTabSz="406400">
              <a:buNone/>
            </a:pPr>
            <a:r>
              <a:rPr lang="en-US" sz="2800" dirty="0" smtClean="0"/>
              <a:t>a) Calculate average annual earnings.                         b) Deduct: tax, ins. prem.&amp; his personal needs (1-2= share of family earnings)</a:t>
            </a:r>
          </a:p>
          <a:p>
            <a:pPr marL="0" indent="0" algn="just" defTabSz="406400">
              <a:buNone/>
            </a:pPr>
            <a:r>
              <a:rPr lang="en-US" sz="2800" dirty="0" smtClean="0"/>
              <a:t>c)  # of years (retirement age – your age)</a:t>
            </a:r>
          </a:p>
          <a:p>
            <a:pPr marL="0" indent="0" algn="just" defTabSz="406400">
              <a:buNone/>
            </a:pPr>
            <a:r>
              <a:rPr lang="en-US" sz="2800" dirty="0" smtClean="0"/>
              <a:t>d)  Insurance  amount = PV of family earnings share. </a:t>
            </a:r>
          </a:p>
          <a:p>
            <a:pPr>
              <a:buNone/>
            </a:pPr>
            <a:endParaRPr lang="en-US" sz="2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sz="5400" b="1" dirty="0" smtClean="0"/>
              <a:t>Types of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"/>
            <a:ext cx="8686800" cy="6248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4000" b="1" i="1" u="sng" dirty="0" smtClean="0">
                <a:solidFill>
                  <a:srgbClr val="FF0000"/>
                </a:solidFill>
              </a:rPr>
              <a:t>Ex: </a:t>
            </a:r>
            <a:r>
              <a:rPr lang="en-US" sz="2800" dirty="0" smtClean="0"/>
              <a:t>Ali, age 40, earns $12,000 annually, tax, insurance </a:t>
            </a:r>
          </a:p>
          <a:p>
            <a:pPr algn="just">
              <a:buNone/>
            </a:pPr>
            <a:r>
              <a:rPr lang="en-US" sz="2800" dirty="0" smtClean="0"/>
              <a:t>premium &amp; personal needs $4,000 married &amp; has 3 kids, retired at 60.</a:t>
            </a:r>
          </a:p>
          <a:p>
            <a:pPr algn="just">
              <a:buNone/>
            </a:pPr>
            <a:r>
              <a:rPr lang="en-US" sz="2800" b="1" i="1" dirty="0" smtClean="0"/>
              <a:t>Solution</a:t>
            </a:r>
            <a:r>
              <a:rPr lang="en-US" sz="2800" dirty="0" smtClean="0"/>
              <a:t>: Insurance amount = $8,000 x PV of annuity for 20 years at 8% (8,000 x 10,603599 = $84,829. </a:t>
            </a:r>
          </a:p>
          <a:p>
            <a:pPr algn="just">
              <a:buNone/>
            </a:pPr>
            <a:r>
              <a:rPr lang="en-US" sz="2800" b="1" u="sng" dirty="0" smtClean="0"/>
              <a:t>Advantage</a:t>
            </a:r>
            <a:r>
              <a:rPr lang="en-US" sz="2800" dirty="0" smtClean="0"/>
              <a:t>: easy to calculate. </a:t>
            </a:r>
          </a:p>
          <a:p>
            <a:pPr algn="just">
              <a:buNone/>
            </a:pPr>
            <a:r>
              <a:rPr lang="en-US" sz="2800" b="1" u="sng" dirty="0" smtClean="0"/>
              <a:t>Disadvantage</a:t>
            </a:r>
            <a:r>
              <a:rPr lang="en-US" sz="2800" dirty="0" smtClean="0"/>
              <a:t>: </a:t>
            </a:r>
          </a:p>
          <a:p>
            <a:pPr algn="just">
              <a:buNone/>
            </a:pPr>
            <a:r>
              <a:rPr lang="en-US" sz="2800" dirty="0" smtClean="0"/>
              <a:t>a)Other sources of income not considered. </a:t>
            </a:r>
          </a:p>
          <a:p>
            <a:pPr algn="just">
              <a:buNone/>
            </a:pPr>
            <a:r>
              <a:rPr lang="en-US" sz="2800" dirty="0" smtClean="0"/>
              <a:t>b)Assumed constant earnings &amp; expenses. </a:t>
            </a:r>
          </a:p>
          <a:p>
            <a:pPr algn="just">
              <a:buNone/>
            </a:pPr>
            <a:r>
              <a:rPr lang="en-US" sz="2800" dirty="0" smtClean="0"/>
              <a:t>c)Amount allocated to family isn't constant &amp; depend on divorce or birth.</a:t>
            </a:r>
            <a:endParaRPr lang="en-US" sz="2400" dirty="0" smtClean="0"/>
          </a:p>
          <a:p>
            <a:pPr>
              <a:buFont typeface="Wingdings" pitchFamily="2" charset="2"/>
              <a:buChar char="Ø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 Types of Family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1816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 smtClean="0"/>
              <a:t>d)Ins. amount depends on discount rate which is difficult to predict. </a:t>
            </a:r>
          </a:p>
          <a:p>
            <a:pPr algn="just">
              <a:buNone/>
            </a:pPr>
            <a:r>
              <a:rPr lang="en-US" sz="2800" dirty="0" smtClean="0"/>
              <a:t>e)Ignored inflation effect. 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b="1" i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2-Needs Approach:</a:t>
            </a:r>
            <a:r>
              <a:rPr lang="en-US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/>
              <a:t>family needs if family head dies minus existing assets &amp; life ins. </a:t>
            </a:r>
          </a:p>
          <a:p>
            <a:pPr algn="just">
              <a:buNone/>
            </a:pPr>
            <a:r>
              <a:rPr lang="en-US" sz="2800" b="1" dirty="0" smtClean="0"/>
              <a:t>Family Needs:</a:t>
            </a:r>
            <a:r>
              <a:rPr lang="en-US" sz="2800" dirty="0" smtClean="0"/>
              <a:t> </a:t>
            </a:r>
          </a:p>
          <a:p>
            <a:pPr algn="just">
              <a:buNone/>
            </a:pPr>
            <a:r>
              <a:rPr lang="en-US" sz="2800" dirty="0" smtClean="0"/>
              <a:t>a)Estate clearance fund (burial exp., medical bills, debts, tax). </a:t>
            </a:r>
          </a:p>
          <a:p>
            <a:pPr algn="just">
              <a:buNone/>
            </a:pPr>
            <a:r>
              <a:rPr lang="en-US" sz="2800" dirty="0" smtClean="0"/>
              <a:t>b)Income during readjustment period (1-2 years after death). </a:t>
            </a:r>
          </a:p>
          <a:p>
            <a:pPr algn="just">
              <a:buNone/>
            </a:pPr>
            <a:r>
              <a:rPr lang="en-US" sz="2800" dirty="0" smtClean="0"/>
              <a:t>c)Income for dependency period (kids=18).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Types of Family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33400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en-US" sz="4500" dirty="0" smtClean="0"/>
              <a:t>d)Life income to surviving spouse if doesn't work (income in blackout period from time social security stop until resume, income to supplement social security (60 year)). </a:t>
            </a:r>
          </a:p>
          <a:p>
            <a:pPr algn="just">
              <a:buFont typeface="Wingdings" pitchFamily="2" charset="2"/>
              <a:buChar char="Ø"/>
            </a:pPr>
            <a:endParaRPr lang="en-US" sz="4500" dirty="0" smtClean="0"/>
          </a:p>
          <a:p>
            <a:pPr algn="just">
              <a:buNone/>
            </a:pPr>
            <a:r>
              <a:rPr lang="en-US" sz="4500" dirty="0" smtClean="0"/>
              <a:t>e)Special needs: education, mortgage pay off, emergency fund: home &amp; car repair cost. </a:t>
            </a:r>
          </a:p>
          <a:p>
            <a:pPr algn="just">
              <a:buFont typeface="Wingdings" pitchFamily="2" charset="2"/>
              <a:buChar char="Ø"/>
            </a:pPr>
            <a:endParaRPr lang="en-US" sz="4500" dirty="0" smtClean="0"/>
          </a:p>
          <a:p>
            <a:pPr algn="just">
              <a:buNone/>
            </a:pPr>
            <a:r>
              <a:rPr lang="en-US" sz="4500" dirty="0" smtClean="0"/>
              <a:t>f)Retirement needs for family's head: in addition to social security, employer retirement benefits (annuities &amp; investments).</a:t>
            </a:r>
            <a:endParaRPr lang="en-US" sz="2400" dirty="0" smtClean="0"/>
          </a:p>
          <a:p>
            <a:pPr algn="just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Types of Family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458200" cy="60198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en-US" sz="9600" b="1" i="1" dirty="0" smtClean="0"/>
              <a:t>Illustration of Needs Approach: </a:t>
            </a:r>
          </a:p>
          <a:p>
            <a:pPr algn="just">
              <a:buNone/>
            </a:pPr>
            <a:endParaRPr lang="en-US" sz="8000" dirty="0" smtClean="0"/>
          </a:p>
          <a:p>
            <a:pPr algn="just">
              <a:buNone/>
            </a:pPr>
            <a:r>
              <a:rPr lang="en-US" sz="9600" dirty="0" smtClean="0"/>
              <a:t>1-Amount needed to meet: Cash, Income &amp; Special Needs. </a:t>
            </a:r>
          </a:p>
          <a:p>
            <a:pPr algn="just">
              <a:buNone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2-Present available total assets: Pension, Fund, Ins, Property, Social Security Benefits. </a:t>
            </a:r>
          </a:p>
          <a:p>
            <a:pPr algn="just">
              <a:buNone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3-Amount of life ins. needed: Total Needs - Total Assets (1-2) </a:t>
            </a:r>
          </a:p>
          <a:p>
            <a:pPr algn="just">
              <a:buNone/>
            </a:pPr>
            <a:endParaRPr lang="en-US" sz="8000" dirty="0" smtClean="0"/>
          </a:p>
          <a:p>
            <a:pPr algn="just">
              <a:buNone/>
            </a:pPr>
            <a:r>
              <a:rPr lang="en-US" sz="11200" b="1" u="sng" dirty="0" smtClean="0"/>
              <a:t>Advantages:</a:t>
            </a:r>
            <a:r>
              <a:rPr lang="en-US" sz="8000" dirty="0" smtClean="0"/>
              <a:t> </a:t>
            </a:r>
          </a:p>
          <a:p>
            <a:pPr algn="just">
              <a:buNone/>
            </a:pPr>
            <a:endParaRPr lang="en-US" sz="8000" dirty="0" smtClean="0"/>
          </a:p>
          <a:p>
            <a:pPr algn="just">
              <a:buNone/>
            </a:pPr>
            <a:r>
              <a:rPr lang="en-US" sz="9600" dirty="0" smtClean="0"/>
              <a:t>1-Reasonable &amp; accurate. </a:t>
            </a:r>
          </a:p>
          <a:p>
            <a:pPr algn="just">
              <a:buNone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2-Consider  assets &amp; other sources of income </a:t>
            </a:r>
          </a:p>
          <a:p>
            <a:pPr algn="just">
              <a:buNone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3-Consider  needs for disability or retirement. 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Types of Family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305800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000" b="1" u="sng" dirty="0" smtClean="0"/>
              <a:t>Disadvantage: </a:t>
            </a:r>
          </a:p>
          <a:p>
            <a:pPr>
              <a:buNone/>
            </a:pPr>
            <a:endParaRPr lang="en-US" sz="2800" b="1" u="sng" dirty="0" smtClean="0"/>
          </a:p>
          <a:p>
            <a:pPr algn="just">
              <a:buNone/>
            </a:pPr>
            <a:r>
              <a:rPr lang="en-US" sz="2800" dirty="0" smtClean="0"/>
              <a:t>1- Difficult to predict future needs &amp; depends on assumptions. 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2- Family needs change (divorce, death, birth) so, must periodically evaluated. 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3- Ignore inflation, then ins. amount will be less than actual needs. 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4- Ignore preservation of estate assets for heir.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Types of Family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en-US" sz="5100" b="1" i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3-Capital Retention Approach</a:t>
            </a:r>
            <a:r>
              <a:rPr lang="en-US" sz="4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4400" dirty="0" smtClean="0"/>
              <a:t>produce the capital needed to provide needed income to the family. </a:t>
            </a:r>
          </a:p>
          <a:p>
            <a:pPr algn="just">
              <a:buNone/>
            </a:pPr>
            <a:endParaRPr lang="en-US" sz="4400" dirty="0" smtClean="0"/>
          </a:p>
          <a:p>
            <a:pPr algn="just">
              <a:buNone/>
            </a:pPr>
            <a:r>
              <a:rPr lang="en-US" sz="5900" b="1" u="sng" dirty="0" smtClean="0"/>
              <a:t>Steps of Calculating Amount of Insurance</a:t>
            </a:r>
            <a:r>
              <a:rPr lang="en-US" sz="4400" dirty="0" smtClean="0"/>
              <a:t>: </a:t>
            </a:r>
          </a:p>
          <a:p>
            <a:pPr algn="just">
              <a:buNone/>
            </a:pPr>
            <a:endParaRPr lang="en-US" sz="4400" dirty="0" smtClean="0"/>
          </a:p>
          <a:p>
            <a:pPr algn="just">
              <a:buNone/>
            </a:pPr>
            <a:r>
              <a:rPr lang="en-US" sz="4400" dirty="0" smtClean="0"/>
              <a:t>1-Prepare a Personal Balance sheet: Assets (death benefits from: pension, group ins. &amp; other source, investments, property) &amp; Liability (mortgage, auto loan, debts, bills). </a:t>
            </a:r>
          </a:p>
          <a:p>
            <a:pPr algn="just">
              <a:buNone/>
            </a:pPr>
            <a:endParaRPr lang="en-US" sz="4400" dirty="0" smtClean="0"/>
          </a:p>
          <a:p>
            <a:pPr algn="just">
              <a:buNone/>
            </a:pPr>
            <a:r>
              <a:rPr lang="en-US" sz="4400" dirty="0" smtClean="0"/>
              <a:t>2-Determine the Amount of Income-Producing Capital: </a:t>
            </a:r>
          </a:p>
          <a:p>
            <a:pPr algn="just">
              <a:buNone/>
            </a:pPr>
            <a:r>
              <a:rPr lang="en-US" sz="4400" dirty="0" smtClean="0"/>
              <a:t>Amount that produces income to the family=Total Assets – (Liabilities, Cash Needs: education, emergency &amp; maintenance fund &amp; Non-Income Producing Capital: car, home) </a:t>
            </a:r>
          </a:p>
          <a:p>
            <a:pPr algn="just">
              <a:buNone/>
            </a:pPr>
            <a:endParaRPr lang="en-US" sz="5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Types of Family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610600" cy="5943600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en-US" sz="2000" dirty="0" smtClean="0"/>
          </a:p>
          <a:p>
            <a:pPr algn="just">
              <a:buNone/>
            </a:pPr>
            <a:r>
              <a:rPr lang="en-US" sz="2400" dirty="0" smtClean="0"/>
              <a:t>3-Determine the additional needed capital =Additional Needed Capital ÷ Interest Rate </a:t>
            </a:r>
          </a:p>
          <a:p>
            <a:pPr algn="just">
              <a:buNone/>
            </a:pPr>
            <a:r>
              <a:rPr lang="en-US" sz="2400" dirty="0" smtClean="0"/>
              <a:t>Additional Needed Capital = Needed Income - Available Income (pension, social security). </a:t>
            </a:r>
          </a:p>
          <a:p>
            <a:pPr algn="just">
              <a:buNone/>
            </a:pPr>
            <a:endParaRPr lang="en-US" sz="1600" dirty="0" smtClean="0"/>
          </a:p>
          <a:p>
            <a:pPr algn="just">
              <a:buNone/>
            </a:pPr>
            <a:r>
              <a:rPr lang="en-US" sz="2800" b="1" u="sng" dirty="0" smtClean="0"/>
              <a:t>Advantages: </a:t>
            </a:r>
            <a:endParaRPr lang="en-US" sz="2000" dirty="0" smtClean="0"/>
          </a:p>
          <a:p>
            <a:pPr algn="just">
              <a:buNone/>
            </a:pPr>
            <a:r>
              <a:rPr lang="en-US" sz="2400" dirty="0" smtClean="0"/>
              <a:t>1-Easy to calculate, understand &amp; preserve capital. </a:t>
            </a:r>
          </a:p>
          <a:p>
            <a:pPr algn="just">
              <a:buNone/>
            </a:pP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2-Income of emergency &amp; education fund hedge inflation. </a:t>
            </a:r>
          </a:p>
          <a:p>
            <a:pPr algn="just">
              <a:buNone/>
            </a:pPr>
            <a:endParaRPr lang="en-US" sz="2400" dirty="0" smtClean="0"/>
          </a:p>
          <a:p>
            <a:pPr algn="just">
              <a:buNone/>
            </a:pPr>
            <a:r>
              <a:rPr lang="en-US" sz="2400" dirty="0" smtClean="0"/>
              <a:t>3-Consider needs for disability or retirement. </a:t>
            </a:r>
          </a:p>
          <a:p>
            <a:pPr algn="just">
              <a:buNone/>
            </a:pPr>
            <a:endParaRPr lang="en-US" sz="1600" dirty="0" smtClean="0"/>
          </a:p>
          <a:p>
            <a:pPr algn="just">
              <a:buNone/>
            </a:pPr>
            <a:r>
              <a:rPr lang="en-US" sz="2000" b="1" u="sng" dirty="0" smtClean="0"/>
              <a:t>Disadvantage:</a:t>
            </a:r>
            <a:r>
              <a:rPr lang="en-US" sz="2000" b="1" dirty="0" smtClean="0"/>
              <a:t>  </a:t>
            </a:r>
            <a:r>
              <a:rPr lang="en-US" sz="2400" dirty="0" smtClean="0"/>
              <a:t>produce  large amount of insurance.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Types of Family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305800" cy="55626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en-US" sz="10400" b="1" u="sng" dirty="0" smtClean="0"/>
              <a:t>Methods for Providing Life Insurance Protection:</a:t>
            </a:r>
            <a:r>
              <a:rPr lang="en-US" sz="9600" dirty="0" smtClean="0"/>
              <a:t> </a:t>
            </a:r>
          </a:p>
          <a:p>
            <a:pPr algn="just">
              <a:buNone/>
            </a:pPr>
            <a:endParaRPr lang="en-US" sz="9600" b="1" u="sng" dirty="0" smtClean="0">
              <a:solidFill>
                <a:schemeClr val="tx2"/>
              </a:solidFill>
            </a:endParaRPr>
          </a:p>
          <a:p>
            <a:pPr algn="just">
              <a:buNone/>
            </a:pPr>
            <a:r>
              <a:rPr lang="en-US" sz="9600" b="1" u="sng" dirty="0" smtClean="0">
                <a:solidFill>
                  <a:schemeClr val="tx2"/>
                </a:solidFill>
              </a:rPr>
              <a:t>1-Yearly Renewable Term Method</a:t>
            </a:r>
            <a:r>
              <a:rPr lang="en-US" sz="9600" dirty="0" smtClean="0"/>
              <a:t>: provide insurance for 1 year w right to renew it each year without prove of insurability but w higher prem. (bad health renew &amp; good won't-adverse selection), so, it is not practicable for long time protection. </a:t>
            </a:r>
          </a:p>
          <a:p>
            <a:pPr algn="just">
              <a:buNone/>
            </a:pPr>
            <a:endParaRPr lang="en-US" sz="112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buNone/>
            </a:pPr>
            <a:r>
              <a:rPr lang="en-US" sz="11200" b="1" u="sng" dirty="0" smtClean="0">
                <a:solidFill>
                  <a:schemeClr val="accent6">
                    <a:lumMod val="50000"/>
                  </a:schemeClr>
                </a:solidFill>
              </a:rPr>
              <a:t>2-Level Premium Method</a:t>
            </a:r>
            <a:r>
              <a:rPr lang="en-US" sz="9600" dirty="0" smtClean="0"/>
              <a:t>: insured pays equal prem. each year as long as he still alive up to 100. Prem. is more than natural prem. during 1st term &amp; less 2nd term &amp; the differences are called legal reserve. </a:t>
            </a:r>
          </a:p>
          <a:p>
            <a:pPr algn="just">
              <a:buNone/>
            </a:pP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Types of Family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63880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US" sz="3600" b="1" i="1" u="sng" dirty="0" smtClean="0"/>
              <a:t>Purpose of Legal Reserve: </a:t>
            </a:r>
            <a:r>
              <a:rPr lang="en-US" sz="3300" dirty="0" smtClean="0"/>
              <a:t>help providing whole life </a:t>
            </a:r>
          </a:p>
          <a:p>
            <a:pPr marL="0" indent="0" algn="just">
              <a:buNone/>
            </a:pPr>
            <a:r>
              <a:rPr lang="en-US" sz="3300" dirty="0" smtClean="0"/>
              <a:t>insurance w level (equal) premium &amp; used in later years to supplement deficiency in prem. </a:t>
            </a:r>
          </a:p>
          <a:p>
            <a:pPr algn="just">
              <a:buNone/>
            </a:pPr>
            <a:endParaRPr lang="en-US" sz="3300" dirty="0" smtClean="0"/>
          </a:p>
          <a:p>
            <a:pPr algn="just">
              <a:buNone/>
            </a:pPr>
            <a:r>
              <a:rPr lang="en-US" sz="3300" b="1" dirty="0" smtClean="0"/>
              <a:t>Net Amount at Risk </a:t>
            </a:r>
            <a:r>
              <a:rPr lang="en-US" sz="3300" dirty="0" smtClean="0"/>
              <a:t>= Ins. Amount – Legal Reserve </a:t>
            </a:r>
          </a:p>
          <a:p>
            <a:pPr algn="just">
              <a:buNone/>
            </a:pPr>
            <a:r>
              <a:rPr lang="en-US" sz="3300" b="1" dirty="0" smtClean="0"/>
              <a:t>Insurance Amount </a:t>
            </a:r>
            <a:r>
              <a:rPr lang="en-US" sz="3300" dirty="0" smtClean="0"/>
              <a:t>= Legal Reserve + Net Amount at Risk </a:t>
            </a:r>
          </a:p>
          <a:p>
            <a:pPr algn="just">
              <a:buNone/>
            </a:pPr>
            <a:r>
              <a:rPr lang="en-US" sz="3300" b="1" dirty="0" smtClean="0"/>
              <a:t>Amount of Insurance</a:t>
            </a:r>
            <a:r>
              <a:rPr lang="en-US" sz="3300" dirty="0" smtClean="0"/>
              <a:t> = Saving + Protection Element </a:t>
            </a:r>
          </a:p>
          <a:p>
            <a:pPr algn="just">
              <a:buNone/>
            </a:pPr>
            <a:endParaRPr lang="en-US" sz="3300" dirty="0" smtClean="0"/>
          </a:p>
          <a:p>
            <a:pPr algn="just">
              <a:buNone/>
            </a:pPr>
            <a:endParaRPr lang="en-US" sz="3300" dirty="0" smtClean="0"/>
          </a:p>
          <a:p>
            <a:pPr algn="just">
              <a:buNone/>
            </a:pPr>
            <a:r>
              <a:rPr lang="en-US" sz="3600" b="1" u="sng" dirty="0" smtClean="0"/>
              <a:t>Cash Value:</a:t>
            </a:r>
            <a:r>
              <a:rPr lang="en-US" sz="3600" b="1" dirty="0" smtClean="0"/>
              <a:t> </a:t>
            </a:r>
            <a:r>
              <a:rPr lang="en-US" sz="3300" dirty="0" smtClean="0"/>
              <a:t>if insured needs to cancel the policy (surrender), he has the right of legal reserve (surrender  value) but after 10-15year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sz="6700" b="1" dirty="0" smtClean="0"/>
              <a:t> </a:t>
            </a:r>
            <a:r>
              <a:rPr lang="en-US" sz="4400" b="1" dirty="0" smtClean="0"/>
              <a:t>Types of Family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562600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en-US" sz="14400" b="1" u="sng" dirty="0" smtClean="0">
                <a:solidFill>
                  <a:srgbClr val="C00000"/>
                </a:solidFill>
              </a:rPr>
              <a:t>Premature Death</a:t>
            </a:r>
            <a:r>
              <a:rPr lang="en-US" sz="11200" dirty="0" smtClean="0">
                <a:solidFill>
                  <a:srgbClr val="C00000"/>
                </a:solidFill>
              </a:rPr>
              <a:t>: </a:t>
            </a:r>
            <a:r>
              <a:rPr lang="en-US" sz="9600" dirty="0" smtClean="0"/>
              <a:t>death of family head w outstanding unfulfilled financial obligations as: cost of living &amp; education &amp; pay off mortgage.</a:t>
            </a:r>
          </a:p>
          <a:p>
            <a:pPr algn="just">
              <a:buNone/>
            </a:pPr>
            <a:r>
              <a:rPr lang="en-US" sz="9600" dirty="0" smtClean="0"/>
              <a:t> </a:t>
            </a:r>
          </a:p>
          <a:p>
            <a:pPr algn="just">
              <a:buNone/>
            </a:pPr>
            <a:r>
              <a:rPr lang="en-US" sz="9600" b="1" i="1" u="sng" dirty="0" smtClean="0"/>
              <a:t>Cost of Premature Death: </a:t>
            </a:r>
          </a:p>
          <a:p>
            <a:pPr algn="just">
              <a:buNone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1-PV of family share of future earnings. </a:t>
            </a:r>
          </a:p>
          <a:p>
            <a:pPr algn="just">
              <a:buNone/>
            </a:pPr>
            <a:r>
              <a:rPr lang="en-US" sz="9600" dirty="0" smtClean="0"/>
              <a:t>2-Cost of funeral, medical bills &amp; tax. </a:t>
            </a:r>
          </a:p>
          <a:p>
            <a:pPr algn="just">
              <a:buNone/>
            </a:pPr>
            <a:r>
              <a:rPr lang="en-US" sz="9600" dirty="0" smtClean="0"/>
              <a:t>3-Reduction of standard of living. </a:t>
            </a:r>
          </a:p>
          <a:p>
            <a:pPr algn="just">
              <a:buNone/>
            </a:pPr>
            <a:r>
              <a:rPr lang="en-US" sz="9600" dirty="0" smtClean="0"/>
              <a:t>4-Emotional grief, loss of parental model &amp; children counseling &amp; guidance. </a:t>
            </a:r>
          </a:p>
          <a:p>
            <a:pPr algn="just">
              <a:buNone/>
            </a:pPr>
            <a:endParaRPr lang="en-US" sz="9600" dirty="0" smtClean="0"/>
          </a:p>
          <a:p>
            <a:pPr algn="just">
              <a:buNone/>
            </a:pPr>
            <a:r>
              <a:rPr lang="en-US" sz="9600" dirty="0" smtClean="0"/>
              <a:t>Chance of Dying Prematurely: </a:t>
            </a:r>
            <a:r>
              <a:rPr lang="en-US" sz="9600" u="sng" dirty="0" smtClean="0"/>
              <a:t>3 reasons</a:t>
            </a:r>
            <a:r>
              <a:rPr lang="en-US" sz="9600" dirty="0" smtClean="0"/>
              <a:t>: heart disease, cancer &amp; stroke.</a:t>
            </a:r>
            <a:endParaRPr lang="en-US" sz="4800" dirty="0" smtClean="0"/>
          </a:p>
          <a:p>
            <a:endParaRPr lang="en-US" sz="31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Types of Family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5334000"/>
          </a:xfrm>
        </p:spPr>
        <p:txBody>
          <a:bodyPr>
            <a:noAutofit/>
          </a:bodyPr>
          <a:lstStyle/>
          <a:p>
            <a:pPr marL="60325" indent="-60325" algn="just">
              <a:buNone/>
            </a:pPr>
            <a:r>
              <a:rPr lang="en-US" sz="2800" b="1" i="1" u="sng" dirty="0" smtClean="0"/>
              <a:t>Financial Impact of Premature Death</a:t>
            </a:r>
            <a:r>
              <a:rPr lang="en-US" sz="2400" b="1" dirty="0" smtClean="0"/>
              <a:t>: </a:t>
            </a:r>
          </a:p>
          <a:p>
            <a:pPr marL="60325" indent="-60325" algn="just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marL="60325" indent="-60325" algn="just">
              <a:buNone/>
            </a:pPr>
            <a:r>
              <a:rPr lang="en-US" sz="3600" b="1" dirty="0" smtClean="0">
                <a:solidFill>
                  <a:srgbClr val="00B050"/>
                </a:solidFill>
              </a:rPr>
              <a:t>1-Single </a:t>
            </a:r>
            <a:r>
              <a:rPr lang="en-US" sz="3600" b="1" dirty="0" smtClean="0">
                <a:solidFill>
                  <a:srgbClr val="00B050"/>
                </a:solidFill>
              </a:rPr>
              <a:t>People</a:t>
            </a:r>
            <a:r>
              <a:rPr lang="en-US" sz="3600" b="1" dirty="0" smtClean="0"/>
              <a:t>: divorced or not married person, need small amount of life </a:t>
            </a:r>
            <a:r>
              <a:rPr lang="en-US" sz="3600" b="1" dirty="0" smtClean="0"/>
              <a:t>insurance </a:t>
            </a:r>
            <a:r>
              <a:rPr lang="en-US" sz="3600" b="1" dirty="0" smtClean="0"/>
              <a:t>to cover burial cost &amp; uninsured medical bills. </a:t>
            </a:r>
          </a:p>
          <a:p>
            <a:pPr marL="60325" indent="-60325" algn="just">
              <a:buNone/>
            </a:pPr>
            <a:endParaRPr lang="en-US" sz="2800" b="1" dirty="0" smtClean="0"/>
          </a:p>
          <a:p>
            <a:pPr marL="60325" indent="-60325" algn="just">
              <a:buNone/>
            </a:pPr>
            <a:r>
              <a:rPr lang="en-US" sz="2800" b="1" dirty="0" smtClean="0"/>
              <a:t> </a:t>
            </a:r>
            <a:endParaRPr lang="en-US" sz="2800" b="1" dirty="0" smtClean="0"/>
          </a:p>
          <a:p>
            <a:pPr marL="60325" indent="-60325" algn="just">
              <a:buNone/>
            </a:pPr>
            <a:endParaRPr lang="en-US" sz="2800" b="1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</a:rPr>
              <a:t>2-Single Parent Families</a:t>
            </a:r>
            <a:r>
              <a:rPr lang="en-US" sz="4000" b="1" dirty="0" smtClean="0"/>
              <a:t>: 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>
                <a:solidFill>
                  <a:schemeClr val="tx1"/>
                </a:solidFill>
              </a:rPr>
              <a:t>widow</a:t>
            </a:r>
            <a:r>
              <a:rPr lang="en-US" sz="4000" b="1" dirty="0" smtClean="0">
                <a:solidFill>
                  <a:schemeClr val="tx1"/>
                </a:solidFill>
              </a:rPr>
              <a:t>, divorced or separated spouse </a:t>
            </a:r>
            <a:r>
              <a:rPr lang="en-US" sz="4000" b="1" dirty="0" smtClean="0">
                <a:solidFill>
                  <a:schemeClr val="tx1"/>
                </a:solidFill>
              </a:rPr>
              <a:t>with </a:t>
            </a:r>
            <a:r>
              <a:rPr lang="en-US" sz="4000" b="1" dirty="0" smtClean="0">
                <a:solidFill>
                  <a:schemeClr val="tx1"/>
                </a:solidFill>
              </a:rPr>
              <a:t>children need great </a:t>
            </a:r>
            <a:r>
              <a:rPr lang="en-US" sz="4000" b="1" dirty="0" smtClean="0">
                <a:solidFill>
                  <a:schemeClr val="tx1"/>
                </a:solidFill>
              </a:rPr>
              <a:t>amount.</a:t>
            </a:r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Rewayda\Desktop\KSU\Photos\M24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286001"/>
            <a:ext cx="5714999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70688"/>
          </a:xfrm>
        </p:spPr>
        <p:txBody>
          <a:bodyPr>
            <a:normAutofit fontScale="90000"/>
          </a:bodyPr>
          <a:lstStyle/>
          <a:p>
            <a:pPr marL="60325" indent="-60325"/>
            <a:r>
              <a:rPr lang="en-US" sz="3100" b="1" dirty="0" smtClean="0">
                <a:solidFill>
                  <a:srgbClr val="FF0000"/>
                </a:solidFill>
              </a:rPr>
              <a:t/>
            </a:r>
            <a:br>
              <a:rPr lang="en-US" sz="3100" b="1" dirty="0" smtClean="0">
                <a:solidFill>
                  <a:srgbClr val="FF0000"/>
                </a:solidFill>
              </a:rPr>
            </a:br>
            <a:r>
              <a:rPr lang="en-US" sz="3100" b="1" dirty="0" smtClean="0">
                <a:solidFill>
                  <a:srgbClr val="FF0000"/>
                </a:solidFill>
              </a:rPr>
              <a:t/>
            </a:r>
            <a:br>
              <a:rPr lang="en-US" sz="3100" b="1" dirty="0" smtClean="0">
                <a:solidFill>
                  <a:srgbClr val="FF0000"/>
                </a:solidFill>
              </a:rPr>
            </a:br>
            <a:r>
              <a:rPr lang="en-US" sz="3100" b="1" dirty="0" smtClean="0">
                <a:solidFill>
                  <a:srgbClr val="FF0000"/>
                </a:solidFill>
              </a:rPr>
              <a:t/>
            </a:r>
            <a:br>
              <a:rPr lang="en-US" sz="3100" b="1" dirty="0" smtClean="0">
                <a:solidFill>
                  <a:srgbClr val="FF0000"/>
                </a:solidFill>
              </a:rPr>
            </a:br>
            <a:r>
              <a:rPr lang="en-US" sz="3100" b="1" dirty="0" smtClean="0">
                <a:solidFill>
                  <a:srgbClr val="FF0000"/>
                </a:solidFill>
              </a:rPr>
              <a:t>3-Two </a:t>
            </a:r>
            <a:r>
              <a:rPr lang="en-US" sz="3100" b="1" dirty="0" smtClean="0">
                <a:solidFill>
                  <a:srgbClr val="FF0000"/>
                </a:solidFill>
              </a:rPr>
              <a:t>Income Families</a:t>
            </a:r>
            <a:r>
              <a:rPr lang="en-US" sz="3100" b="1" dirty="0" smtClean="0"/>
              <a:t>: </a:t>
            </a:r>
            <a:br>
              <a:rPr lang="en-US" sz="3100" b="1" dirty="0" smtClean="0"/>
            </a:br>
            <a:r>
              <a:rPr lang="en-US" sz="3100" b="1" dirty="0" smtClean="0">
                <a:solidFill>
                  <a:schemeClr val="tx1"/>
                </a:solidFill>
              </a:rPr>
              <a:t>a)both wife &amp; husband work without children so, no need for life </a:t>
            </a:r>
            <a:r>
              <a:rPr lang="en-US" sz="3100" b="1" dirty="0" smtClean="0">
                <a:solidFill>
                  <a:schemeClr val="tx1"/>
                </a:solidFill>
              </a:rPr>
              <a:t>insurance </a:t>
            </a:r>
            <a:r>
              <a:rPr lang="en-US" sz="3100" b="1" dirty="0" smtClean="0">
                <a:solidFill>
                  <a:schemeClr val="tx1"/>
                </a:solidFill>
              </a:rPr>
              <a:t>or they need small amount. </a:t>
            </a: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Rewayda\Desktop\KSU\Photos\product-life-insurance-overvi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447800"/>
            <a:ext cx="54864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458200" cy="9144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Types of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10600" cy="52578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smtClean="0"/>
              <a:t>b)both wife &amp; husband work </a:t>
            </a:r>
            <a:r>
              <a:rPr lang="en-US" sz="3200" b="1" dirty="0" smtClean="0"/>
              <a:t>with </a:t>
            </a:r>
            <a:r>
              <a:rPr lang="en-US" sz="3200" b="1" dirty="0" smtClean="0"/>
              <a:t>children (one outside home), if spouse work outside dies they need large amount of ins. (living cost) &amp; if spouse work inside dies so, larger amount of insurance is needed (cost of living &amp; childcare). </a:t>
            </a:r>
          </a:p>
          <a:p>
            <a:pPr algn="just">
              <a:buNone/>
            </a:pPr>
            <a:endParaRPr lang="en-US" sz="2400" b="1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381000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00B0F0"/>
                </a:solidFill>
              </a:rPr>
              <a:t/>
            </a:r>
            <a:br>
              <a:rPr lang="en-US" sz="2700" b="1" dirty="0" smtClean="0">
                <a:solidFill>
                  <a:srgbClr val="00B0F0"/>
                </a:solidFill>
              </a:rPr>
            </a:br>
            <a:r>
              <a:rPr lang="en-US" sz="2700" b="1" dirty="0" smtClean="0">
                <a:solidFill>
                  <a:srgbClr val="00B0F0"/>
                </a:solidFill>
              </a:rPr>
              <a:t/>
            </a:r>
            <a:br>
              <a:rPr lang="en-US" sz="2700" b="1" dirty="0" smtClean="0">
                <a:solidFill>
                  <a:srgbClr val="00B0F0"/>
                </a:solidFill>
              </a:rPr>
            </a:br>
            <a:r>
              <a:rPr lang="en-US" sz="2700" b="1" dirty="0" smtClean="0">
                <a:solidFill>
                  <a:srgbClr val="00B0F0"/>
                </a:solidFill>
              </a:rPr>
              <a:t/>
            </a:r>
            <a:br>
              <a:rPr lang="en-US" sz="2700" b="1" dirty="0" smtClean="0">
                <a:solidFill>
                  <a:srgbClr val="00B0F0"/>
                </a:solidFill>
              </a:rPr>
            </a:br>
            <a:r>
              <a:rPr lang="en-US" sz="2700" b="1" dirty="0" smtClean="0">
                <a:solidFill>
                  <a:srgbClr val="00B0F0"/>
                </a:solidFill>
              </a:rPr>
              <a:t/>
            </a:r>
            <a:br>
              <a:rPr lang="en-US" sz="2700" b="1" dirty="0" smtClean="0">
                <a:solidFill>
                  <a:srgbClr val="00B0F0"/>
                </a:solidFill>
              </a:rPr>
            </a:br>
            <a:r>
              <a:rPr lang="en-US" sz="2700" b="1" dirty="0" smtClean="0">
                <a:solidFill>
                  <a:srgbClr val="00B0F0"/>
                </a:solidFill>
              </a:rPr>
              <a:t/>
            </a:r>
            <a:br>
              <a:rPr lang="en-US" sz="2700" b="1" dirty="0" smtClean="0">
                <a:solidFill>
                  <a:srgbClr val="00B0F0"/>
                </a:solidFill>
              </a:rPr>
            </a:br>
            <a:r>
              <a:rPr lang="en-US" sz="2700" b="1" dirty="0" smtClean="0">
                <a:solidFill>
                  <a:srgbClr val="00B0F0"/>
                </a:solidFill>
              </a:rPr>
              <a:t/>
            </a:r>
            <a:br>
              <a:rPr lang="en-US" sz="2700" b="1" dirty="0" smtClean="0">
                <a:solidFill>
                  <a:srgbClr val="00B0F0"/>
                </a:solidFill>
              </a:rPr>
            </a:br>
            <a:r>
              <a:rPr lang="en-US" sz="2700" b="1" dirty="0" smtClean="0">
                <a:solidFill>
                  <a:srgbClr val="00B0F0"/>
                </a:solidFill>
              </a:rPr>
              <a:t/>
            </a:r>
            <a:br>
              <a:rPr lang="en-US" sz="2700" b="1" dirty="0" smtClean="0">
                <a:solidFill>
                  <a:srgbClr val="00B0F0"/>
                </a:solidFill>
              </a:rPr>
            </a:br>
            <a:r>
              <a:rPr lang="en-US" sz="2700" b="1" dirty="0" smtClean="0">
                <a:solidFill>
                  <a:srgbClr val="FFC000"/>
                </a:solidFill>
              </a:rPr>
              <a:t>4-Traditional </a:t>
            </a:r>
            <a:r>
              <a:rPr lang="en-US" sz="2700" b="1" dirty="0" smtClean="0">
                <a:solidFill>
                  <a:srgbClr val="FFC000"/>
                </a:solidFill>
              </a:rPr>
              <a:t>Families</a:t>
            </a:r>
            <a:r>
              <a:rPr lang="en-US" sz="2700" b="1" dirty="0" smtClean="0"/>
              <a:t>: </a:t>
            </a:r>
            <a:r>
              <a:rPr lang="en-US" sz="2700" b="1" dirty="0" smtClean="0">
                <a:solidFill>
                  <a:schemeClr val="tx1"/>
                </a:solidFill>
              </a:rPr>
              <a:t>wife &amp; husband with children &amp; one works outside home, they need large amount of life ins. if working spouse dies (cost of living) or larger amount if non-working spouse dies (cost of childcare &amp; cost of living). 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endParaRPr lang="en-US" dirty="0"/>
          </a:p>
        </p:txBody>
      </p:sp>
      <p:pic>
        <p:nvPicPr>
          <p:cNvPr id="3074" name="Picture 2" descr="C:\Users\Rewayda\Desktop\KSU\Photos\article-new_ehow_images_a06_da_5f_types-life-insurance-products-1.1-800x8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332831"/>
            <a:ext cx="6705600" cy="3915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Types of Family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5-Blended Families: </a:t>
            </a:r>
            <a:r>
              <a:rPr lang="en-US" sz="3600" b="1" dirty="0" smtClean="0"/>
              <a:t>divorced or widowed spouses w children remarried a spouse w children need large amount if one dies &amp; need the highest amount of insurance if working spouse or both dies. </a:t>
            </a:r>
          </a:p>
          <a:p>
            <a:pPr algn="just">
              <a:buNone/>
            </a:pPr>
            <a:endParaRPr lang="en-US" sz="3600" b="1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170688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800" b="1" dirty="0" smtClean="0"/>
              <a:t>6-Sandwiched </a:t>
            </a:r>
            <a:r>
              <a:rPr lang="en-US" sz="2800" b="1" dirty="0" smtClean="0"/>
              <a:t>Families: </a:t>
            </a:r>
            <a:r>
              <a:rPr lang="en-US" sz="2800" b="1" dirty="0" smtClean="0">
                <a:solidFill>
                  <a:schemeClr val="tx1"/>
                </a:solidFill>
              </a:rPr>
              <a:t>son or daughter  </a:t>
            </a:r>
            <a:r>
              <a:rPr lang="en-US" sz="2800" b="1" dirty="0" smtClean="0">
                <a:solidFill>
                  <a:schemeClr val="tx1"/>
                </a:solidFill>
              </a:rPr>
              <a:t>with </a:t>
            </a:r>
            <a:r>
              <a:rPr lang="en-US" sz="2800" b="1" dirty="0" smtClean="0">
                <a:solidFill>
                  <a:schemeClr val="tx1"/>
                </a:solidFill>
              </a:rPr>
              <a:t>children is supporting one or both parents so, they need huge amount of life </a:t>
            </a:r>
            <a:r>
              <a:rPr lang="en-US" sz="2800" b="1" dirty="0" smtClean="0">
                <a:solidFill>
                  <a:schemeClr val="tx1"/>
                </a:solidFill>
              </a:rPr>
              <a:t>insurance. </a:t>
            </a:r>
            <a:r>
              <a:rPr lang="en-US" sz="4900" b="1" dirty="0" smtClean="0"/>
              <a:t/>
            </a:r>
            <a:br>
              <a:rPr lang="en-US" sz="4900" b="1" dirty="0" smtClean="0"/>
            </a:br>
            <a:endParaRPr lang="en-US" dirty="0"/>
          </a:p>
        </p:txBody>
      </p:sp>
      <p:pic>
        <p:nvPicPr>
          <p:cNvPr id="4098" name="Picture 2" descr="C:\Users\Rewayda\Desktop\KSU\Photos\riviere-insurance-agency-pic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752600"/>
            <a:ext cx="64770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2575</TotalTime>
  <Words>1022</Words>
  <Application>Microsoft Office PowerPoint</Application>
  <PresentationFormat>On-screen Show (4:3)</PresentationFormat>
  <Paragraphs>126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Flow</vt:lpstr>
      <vt:lpstr>Slide 1</vt:lpstr>
      <vt:lpstr>   Types of Family</vt:lpstr>
      <vt:lpstr>Types of Family</vt:lpstr>
      <vt:lpstr>2-Single Parent Families:  widow, divorced or separated spouse with children need great amount.</vt:lpstr>
      <vt:lpstr>   3-Two Income Families:  a)both wife &amp; husband work without children so, no need for life insurance or they need small amount.  </vt:lpstr>
      <vt:lpstr>Types of Family</vt:lpstr>
      <vt:lpstr>       4-Traditional Families: wife &amp; husband with children &amp; one works outside home, they need large amount of life ins. if working spouse dies (cost of living) or larger amount if non-working spouse dies (cost of childcare &amp; cost of living).  </vt:lpstr>
      <vt:lpstr>Types of Family</vt:lpstr>
      <vt:lpstr>          6-Sandwiched Families: son or daughter  with children is supporting one or both parents so, they need huge amount of life insurance.  </vt:lpstr>
      <vt:lpstr>Types of Family</vt:lpstr>
      <vt:lpstr>Types of Family</vt:lpstr>
      <vt:lpstr> Types of Family</vt:lpstr>
      <vt:lpstr>Types of Family</vt:lpstr>
      <vt:lpstr>Types of Family</vt:lpstr>
      <vt:lpstr>Types of Family</vt:lpstr>
      <vt:lpstr>Types of Family</vt:lpstr>
      <vt:lpstr>Types of Family</vt:lpstr>
      <vt:lpstr>Types of Family</vt:lpstr>
      <vt:lpstr>Types of Family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Insurance</dc:title>
  <dc:creator>Rewayda</dc:creator>
  <cp:lastModifiedBy>Rewayda</cp:lastModifiedBy>
  <cp:revision>149</cp:revision>
  <dcterms:created xsi:type="dcterms:W3CDTF">2006-08-16T00:00:00Z</dcterms:created>
  <dcterms:modified xsi:type="dcterms:W3CDTF">2012-09-04T17:30:41Z</dcterms:modified>
</cp:coreProperties>
</file>