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9" r:id="rId4"/>
    <p:sldId id="259" r:id="rId5"/>
    <p:sldId id="260" r:id="rId6"/>
    <p:sldId id="305" r:id="rId7"/>
    <p:sldId id="266" r:id="rId8"/>
    <p:sldId id="261" r:id="rId9"/>
    <p:sldId id="288" r:id="rId10"/>
    <p:sldId id="262" r:id="rId11"/>
    <p:sldId id="290" r:id="rId12"/>
    <p:sldId id="304" r:id="rId13"/>
    <p:sldId id="291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10/9/2012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8800" b="1" smtClean="0">
                <a:solidFill>
                  <a:schemeClr val="tx2"/>
                </a:solidFill>
              </a:rPr>
              <a:t>Chapter  4</a:t>
            </a:r>
            <a:endParaRPr lang="en-US" sz="88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6000" b="1" dirty="0" smtClean="0"/>
              <a:t> </a:t>
            </a:r>
          </a:p>
          <a:p>
            <a:pPr algn="ctr">
              <a:buNone/>
            </a:pPr>
            <a:r>
              <a:rPr lang="en-US" sz="9500" b="1" i="1" dirty="0" smtClean="0">
                <a:solidFill>
                  <a:srgbClr val="C00000"/>
                </a:solidFill>
              </a:rPr>
              <a:t>Life Insurance Contractual Provisions</a:t>
            </a:r>
            <a:endParaRPr lang="en-US" sz="95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  LIFE INS. CONTRACTUAL PROVISIONS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791200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n-US" sz="3200" b="1" u="sng" dirty="0" smtClean="0"/>
          </a:p>
          <a:p>
            <a:pPr algn="just">
              <a:buNone/>
            </a:pPr>
            <a:r>
              <a:rPr lang="en-US" sz="3200" b="1" u="sng" dirty="0" smtClean="0">
                <a:solidFill>
                  <a:srgbClr val="7030A0"/>
                </a:solidFill>
              </a:rPr>
              <a:t>7- MISSTATEMENT OF AGE OR SEX CLAUSE</a:t>
            </a:r>
            <a:r>
              <a:rPr lang="en-US" sz="3200" b="1" dirty="0" smtClean="0">
                <a:solidFill>
                  <a:srgbClr val="7030A0"/>
                </a:solidFill>
              </a:rPr>
              <a:t>: </a:t>
            </a:r>
            <a:r>
              <a:rPr lang="en-US" sz="3200" dirty="0" smtClean="0"/>
              <a:t>If the insured’s age or sex is misstated, the amount payable is the amount that the premiums paid would have purchased at the correct age &amp; sex.</a:t>
            </a:r>
          </a:p>
          <a:p>
            <a:pPr algn="just">
              <a:buNone/>
            </a:pPr>
            <a:endParaRPr lang="en-US" sz="3200" b="1" dirty="0" smtClean="0"/>
          </a:p>
          <a:p>
            <a:pPr algn="just">
              <a:buNone/>
            </a:pPr>
            <a:r>
              <a:rPr lang="en-US" sz="3200" b="1" u="sng" dirty="0" smtClean="0">
                <a:solidFill>
                  <a:srgbClr val="FF0000"/>
                </a:solidFill>
              </a:rPr>
              <a:t>8- BENEFICIARY DESIGNATION:</a:t>
            </a:r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beneficiary is the party named in the policy to receive the policy proceeds</a:t>
            </a:r>
            <a:r>
              <a:rPr lang="en-US" sz="3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LIFE INS. CONTRACTUAL PROVISIONS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45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principal types of beneficiary:</a:t>
            </a:r>
          </a:p>
          <a:p>
            <a:pPr algn="just">
              <a:buNone/>
            </a:pPr>
            <a:endParaRPr lang="en-US" sz="3400" dirty="0" smtClean="0"/>
          </a:p>
          <a:p>
            <a:pPr algn="just">
              <a:buNone/>
            </a:pPr>
            <a:r>
              <a:rPr lang="en-US" sz="4000" b="1" u="sng" dirty="0" smtClean="0"/>
              <a:t>8/1  Primary &amp; contingent beneficiary:</a:t>
            </a:r>
            <a:r>
              <a:rPr lang="en-US" sz="4000" b="1" dirty="0" smtClean="0"/>
              <a:t> </a:t>
            </a:r>
          </a:p>
          <a:p>
            <a:pPr algn="just">
              <a:buNone/>
            </a:pPr>
            <a:r>
              <a:rPr lang="en-US" sz="3700" dirty="0" smtClean="0"/>
              <a:t>- A </a:t>
            </a:r>
            <a:r>
              <a:rPr lang="en-US" sz="3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primary beneficiary </a:t>
            </a:r>
            <a:r>
              <a:rPr lang="en-US" sz="3700" dirty="0" smtClean="0"/>
              <a:t>is first person entitled to receive the benefits on the insured’s death.</a:t>
            </a:r>
          </a:p>
          <a:p>
            <a:pPr algn="just">
              <a:buNone/>
            </a:pPr>
            <a:r>
              <a:rPr lang="en-US" sz="3700" dirty="0" smtClean="0"/>
              <a:t>- A </a:t>
            </a:r>
            <a:r>
              <a:rPr lang="en-US" sz="3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contingent beneficiary </a:t>
            </a:r>
            <a:r>
              <a:rPr lang="en-US" sz="3700" dirty="0" smtClean="0"/>
              <a:t>is entitled to the proceeds if the primary beneficiary dies before the insured.</a:t>
            </a:r>
          </a:p>
          <a:p>
            <a:pPr algn="just">
              <a:buNone/>
            </a:pPr>
            <a:endParaRPr lang="en-US" sz="3400" dirty="0" smtClean="0"/>
          </a:p>
          <a:p>
            <a:pPr algn="just">
              <a:buNone/>
            </a:pPr>
            <a:r>
              <a:rPr lang="en-US" sz="4000" b="1" u="sng" dirty="0" smtClean="0"/>
              <a:t>8/2  Revocable &amp; irrevocable beneficiary:</a:t>
            </a:r>
            <a:endParaRPr lang="en-US" sz="4000" b="1" dirty="0" smtClean="0"/>
          </a:p>
          <a:p>
            <a:pPr algn="just">
              <a:buNone/>
            </a:pPr>
            <a:r>
              <a:rPr lang="en-US" sz="3700" dirty="0" smtClean="0"/>
              <a:t>- A </a:t>
            </a:r>
            <a:r>
              <a:rPr lang="en-US" sz="3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revocable beneficiary </a:t>
            </a:r>
            <a:r>
              <a:rPr lang="en-US" sz="3700" dirty="0" smtClean="0"/>
              <a:t>means that the </a:t>
            </a:r>
            <a:r>
              <a:rPr lang="en-US" sz="3700" dirty="0" err="1" smtClean="0"/>
              <a:t>policyowner</a:t>
            </a:r>
            <a:r>
              <a:rPr lang="en-US" sz="3700" dirty="0" smtClean="0"/>
              <a:t> reserves the right to change him w/out his consent.</a:t>
            </a:r>
          </a:p>
          <a:p>
            <a:pPr algn="just">
              <a:buNone/>
            </a:pPr>
            <a:r>
              <a:rPr lang="en-US" sz="3700" dirty="0" smtClean="0"/>
              <a:t>- </a:t>
            </a:r>
            <a:r>
              <a:rPr lang="en-US" sz="3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Irrevocable beneficiary </a:t>
            </a:r>
            <a:r>
              <a:rPr lang="en-US" sz="3700" dirty="0" smtClean="0"/>
              <a:t>cannot be changed w/out the beneficiary’s consent.</a:t>
            </a:r>
          </a:p>
          <a:p>
            <a:pPr algn="just"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458200" cy="54864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3000" b="1" u="sng" dirty="0" smtClean="0"/>
              <a:t>8/3  Specific &amp; class beneficiary:</a:t>
            </a:r>
            <a:r>
              <a:rPr lang="en-US" sz="3000" b="1" dirty="0" smtClean="0"/>
              <a:t> </a:t>
            </a:r>
          </a:p>
          <a:p>
            <a:pPr marL="231775" indent="-231775" algn="just">
              <a:buNone/>
            </a:pPr>
            <a:r>
              <a:rPr lang="en-US" sz="2800" dirty="0" smtClean="0"/>
              <a:t>- A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specific beneficiary </a:t>
            </a:r>
            <a:r>
              <a:rPr lang="en-US" sz="2800" dirty="0" smtClean="0"/>
              <a:t>means the beneficiary is specifically named &amp; identified.</a:t>
            </a:r>
          </a:p>
          <a:p>
            <a:pPr algn="just">
              <a:buNone/>
            </a:pPr>
            <a:r>
              <a:rPr lang="en-US" sz="2800" dirty="0" smtClean="0"/>
              <a:t>-  A  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 beneficiary </a:t>
            </a:r>
            <a:r>
              <a:rPr lang="en-US" sz="2800" dirty="0" smtClean="0"/>
              <a:t>is a member of a group designated as beneficiary, such as “children of the insured”.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3000" b="1" u="sng" dirty="0" smtClean="0">
                <a:solidFill>
                  <a:schemeClr val="tx2"/>
                </a:solidFill>
              </a:rPr>
              <a:t>9- CHANGE – OF - PLAN PROVISION:</a:t>
            </a:r>
            <a:r>
              <a:rPr lang="en-US" sz="3000" b="1" dirty="0" smtClean="0">
                <a:solidFill>
                  <a:schemeClr val="tx2"/>
                </a:solidFill>
              </a:rPr>
              <a:t> </a:t>
            </a:r>
            <a:r>
              <a:rPr lang="en-US" sz="2800" dirty="0" smtClean="0"/>
              <a:t>allows </a:t>
            </a:r>
            <a:r>
              <a:rPr lang="en-US" sz="2800" dirty="0" err="1" smtClean="0"/>
              <a:t>policyowners</a:t>
            </a:r>
            <a:r>
              <a:rPr lang="en-US" sz="2800" dirty="0" smtClean="0"/>
              <a:t> to exchange their policies to another one.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3900" b="1" u="sng" dirty="0" smtClean="0">
                <a:solidFill>
                  <a:schemeClr val="bg1">
                    <a:lumMod val="50000"/>
                  </a:schemeClr>
                </a:solidFill>
              </a:rPr>
              <a:t>10- EXCLUSIONS  &amp; RESTRICTIONS:</a:t>
            </a:r>
          </a:p>
          <a:p>
            <a:pPr algn="just">
              <a:buNone/>
            </a:pPr>
            <a:r>
              <a:rPr lang="en-US" sz="2800" dirty="0" smtClean="0"/>
              <a:t>Excludes payment if the insured dies as a direct result of specific peril (war, suicide,…).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05800" cy="56388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3900" b="1" u="sng" dirty="0" smtClean="0">
                <a:solidFill>
                  <a:schemeClr val="tx2">
                    <a:lumMod val="75000"/>
                  </a:schemeClr>
                </a:solidFill>
              </a:rPr>
              <a:t>11-PAYMENT OF PREMIUMS</a:t>
            </a:r>
            <a:r>
              <a:rPr lang="en-US" sz="3900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dirty="0" smtClean="0"/>
              <a:t>can be paid annually or semiannually, quarterly, or monthly (+interest).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3900" b="1" u="sng" dirty="0" smtClean="0">
                <a:solidFill>
                  <a:srgbClr val="CC0099"/>
                </a:solidFill>
              </a:rPr>
              <a:t>12-ASSIGNMENT CLAUSE:</a:t>
            </a:r>
            <a:r>
              <a:rPr lang="en-US" sz="3900" b="1" dirty="0" smtClean="0">
                <a:solidFill>
                  <a:srgbClr val="CC0099"/>
                </a:solidFill>
              </a:rPr>
              <a:t> </a:t>
            </a:r>
            <a:r>
              <a:rPr lang="en-US" b="1" i="1" dirty="0" smtClean="0"/>
              <a:t>2 types:</a:t>
            </a:r>
          </a:p>
          <a:p>
            <a:endParaRPr lang="en-US" dirty="0" smtClean="0"/>
          </a:p>
          <a:p>
            <a:pPr algn="just">
              <a:buNone/>
            </a:pPr>
            <a:r>
              <a:rPr lang="en-US" sz="3000" b="1" i="1" dirty="0" smtClean="0"/>
              <a:t>1/12- Absolute assignment</a:t>
            </a:r>
            <a:r>
              <a:rPr lang="en-US" b="1" dirty="0" smtClean="0"/>
              <a:t>: </a:t>
            </a:r>
            <a:r>
              <a:rPr lang="en-US" dirty="0" smtClean="0"/>
              <a:t>all ownership rights in the policy are transferred to a new owner.</a:t>
            </a:r>
          </a:p>
          <a:p>
            <a:pPr algn="just"/>
            <a:endParaRPr lang="en-US" dirty="0" smtClean="0"/>
          </a:p>
          <a:p>
            <a:pPr algn="just">
              <a:buNone/>
            </a:pPr>
            <a:r>
              <a:rPr lang="en-US" sz="3000" b="1" i="1" dirty="0" smtClean="0"/>
              <a:t>2/12- Collateral assignment</a:t>
            </a:r>
            <a:r>
              <a:rPr lang="en-US" b="1" dirty="0" smtClean="0"/>
              <a:t>: </a:t>
            </a:r>
            <a:r>
              <a:rPr lang="en-US" dirty="0" smtClean="0"/>
              <a:t>the </a:t>
            </a:r>
            <a:r>
              <a:rPr lang="en-US" dirty="0" err="1" smtClean="0"/>
              <a:t>policyowner</a:t>
            </a:r>
            <a:r>
              <a:rPr lang="en-US" dirty="0" smtClean="0"/>
              <a:t> assigns a life insurance policy as collateral for a loan (rights are transferred to the creditor to protect its interest up to the loan value &amp; the </a:t>
            </a:r>
            <a:r>
              <a:rPr lang="en-US" dirty="0" err="1" smtClean="0"/>
              <a:t>policyowner</a:t>
            </a:r>
            <a:r>
              <a:rPr lang="en-US" dirty="0" smtClean="0"/>
              <a:t> retains the remaining rights).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5181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900" b="1" u="sng" dirty="0" smtClean="0">
                <a:solidFill>
                  <a:srgbClr val="003300"/>
                </a:solidFill>
              </a:rPr>
              <a:t>13- POLICY LOAN PROVISION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sz="3000" dirty="0" smtClean="0"/>
              <a:t>  allows </a:t>
            </a:r>
            <a:r>
              <a:rPr lang="en-US" sz="3000" dirty="0" err="1" smtClean="0"/>
              <a:t>policyowner</a:t>
            </a:r>
            <a:r>
              <a:rPr lang="en-US" sz="3000" dirty="0" smtClean="0"/>
              <a:t> to borrow the cash value (w interest).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</a:t>
            </a:r>
            <a:r>
              <a:rPr lang="en-US" sz="2800" dirty="0" smtClean="0"/>
              <a:t>: low rate of interest.</a:t>
            </a:r>
          </a:p>
          <a:p>
            <a:pPr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Disadvantage: </a:t>
            </a:r>
            <a:r>
              <a:rPr lang="en-US" sz="2800" dirty="0" smtClean="0"/>
              <a:t>policy could lapse if the total debt exceeds the CV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 algn="just">
              <a:buNone/>
            </a:pPr>
            <a:r>
              <a:rPr lang="en-US" sz="4200" b="1" u="sng" dirty="0" smtClean="0">
                <a:solidFill>
                  <a:srgbClr val="CC0099"/>
                </a:solidFill>
              </a:rPr>
              <a:t>14- AUTOMATIC PREMIUM LOAN</a:t>
            </a:r>
            <a:r>
              <a:rPr lang="en-US" dirty="0" smtClean="0"/>
              <a:t>: </a:t>
            </a:r>
            <a:r>
              <a:rPr lang="en-US" sz="2800" dirty="0" smtClean="0"/>
              <a:t>an over due premium is automatically borrowed from CV after the grace period expires, if CV is sufficient to pay the premium.</a:t>
            </a:r>
            <a:endParaRPr lang="en-US" dirty="0" smtClean="0"/>
          </a:p>
          <a:p>
            <a:endParaRPr lang="en-US" dirty="0" smtClean="0"/>
          </a:p>
          <a:p>
            <a:pPr algn="just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Disadvantage: </a:t>
            </a:r>
            <a:r>
              <a:rPr lang="en-US" sz="2800" dirty="0" smtClean="0"/>
              <a:t>may be overused &amp; policy terminated &amp; amount will be reduced if the premium loans are not repaid.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34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1054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3600" b="1" u="sng" dirty="0" smtClean="0">
                <a:solidFill>
                  <a:srgbClr val="7030A0"/>
                </a:solidFill>
              </a:rPr>
              <a:t>15- NONFORFEITURE OPTIONS</a:t>
            </a:r>
            <a:r>
              <a:rPr lang="en-US" sz="3600" dirty="0" smtClean="0">
                <a:solidFill>
                  <a:srgbClr val="7030A0"/>
                </a:solidFill>
              </a:rPr>
              <a:t>: </a:t>
            </a:r>
            <a:r>
              <a:rPr lang="en-US" dirty="0" smtClean="0"/>
              <a:t>payment to a with drawing policy owner is known as a non forfeiture value or C surrender V.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400" b="1" i="1" u="sng" dirty="0" smtClean="0"/>
              <a:t>There are 3 </a:t>
            </a:r>
            <a:r>
              <a:rPr lang="en-US" sz="2400" b="1" i="1" u="sng" dirty="0" err="1" smtClean="0"/>
              <a:t>nonforfeiture</a:t>
            </a:r>
            <a:r>
              <a:rPr lang="en-US" sz="2400" b="1" i="1" u="sng" dirty="0" smtClean="0"/>
              <a:t> options or C surrender V options: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15/1-    Cash value.</a:t>
            </a:r>
          </a:p>
          <a:p>
            <a:endParaRPr lang="en-US" dirty="0" smtClean="0"/>
          </a:p>
          <a:p>
            <a:pPr algn="just">
              <a:buNone/>
            </a:pPr>
            <a:r>
              <a:rPr lang="en-US" dirty="0" smtClean="0"/>
              <a:t>15/2- Reduced paid-up insurance (small amount but same policy).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15/3-   Extended term insurance (same amount but term policy).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6388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14400" b="1" u="sng" dirty="0" smtClean="0">
                <a:solidFill>
                  <a:schemeClr val="accent6">
                    <a:lumMod val="50000"/>
                  </a:schemeClr>
                </a:solidFill>
              </a:rPr>
              <a:t>16- DIVIDENDS OPTIONS:</a:t>
            </a:r>
            <a:r>
              <a:rPr lang="en-US" sz="14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9600" dirty="0" smtClean="0"/>
              <a:t>dividends are derived from </a:t>
            </a:r>
            <a:r>
              <a:rPr lang="en-US" sz="9600" b="1" dirty="0" smtClean="0"/>
              <a:t>3 sources</a:t>
            </a:r>
            <a:r>
              <a:rPr lang="en-US" sz="9600" dirty="0" smtClean="0"/>
              <a:t>: expected mortality &gt; actual; interest &gt; expected on reserves &amp; operating expenses &lt; expected.</a:t>
            </a:r>
          </a:p>
          <a:p>
            <a:pPr algn="just"/>
            <a:endParaRPr lang="en-US" sz="8800" dirty="0" smtClean="0"/>
          </a:p>
          <a:p>
            <a:pPr algn="just">
              <a:buNone/>
            </a:pPr>
            <a:r>
              <a:rPr lang="en-US" sz="9600" b="1" i="1" u="sng" dirty="0" smtClean="0"/>
              <a:t>Several ways in which dividends can be taken</a:t>
            </a:r>
            <a:r>
              <a:rPr lang="en-US" sz="8800" dirty="0" smtClean="0"/>
              <a:t>:</a:t>
            </a:r>
          </a:p>
          <a:p>
            <a:pPr algn="just"/>
            <a:endParaRPr lang="en-US" sz="8800" dirty="0" smtClean="0"/>
          </a:p>
          <a:p>
            <a:pPr algn="just">
              <a:buNone/>
            </a:pPr>
            <a:r>
              <a:rPr lang="en-US" sz="8800" dirty="0" smtClean="0"/>
              <a:t>16/1-  Cash.</a:t>
            </a:r>
          </a:p>
          <a:p>
            <a:pPr algn="just"/>
            <a:endParaRPr lang="en-US" sz="8800" dirty="0" smtClean="0"/>
          </a:p>
          <a:p>
            <a:pPr algn="just">
              <a:buNone/>
            </a:pPr>
            <a:r>
              <a:rPr lang="en-US" sz="8800" dirty="0" smtClean="0"/>
              <a:t>16/2-  Reduction of next premium</a:t>
            </a:r>
          </a:p>
          <a:p>
            <a:pPr algn="just"/>
            <a:endParaRPr lang="en-US" sz="8800" dirty="0" smtClean="0"/>
          </a:p>
          <a:p>
            <a:pPr algn="just">
              <a:buNone/>
            </a:pPr>
            <a:r>
              <a:rPr lang="en-US" sz="8800" dirty="0" smtClean="0"/>
              <a:t>16/3-  Accumulate at interest.</a:t>
            </a:r>
          </a:p>
          <a:p>
            <a:pPr algn="just"/>
            <a:endParaRPr lang="en-US" sz="8800" dirty="0" smtClean="0"/>
          </a:p>
          <a:p>
            <a:pPr algn="just">
              <a:buNone/>
            </a:pPr>
            <a:r>
              <a:rPr lang="en-US" sz="8800" dirty="0" smtClean="0"/>
              <a:t>16/4- Paid-up additional insurance amount at pure rate &amp; w/out insurability.</a:t>
            </a:r>
          </a:p>
          <a:p>
            <a:pPr algn="just">
              <a:buNone/>
            </a:pPr>
            <a:endParaRPr lang="en-US" sz="8800" dirty="0" smtClean="0"/>
          </a:p>
          <a:p>
            <a:pPr algn="just">
              <a:buNone/>
            </a:pPr>
            <a:r>
              <a:rPr lang="en-US" sz="8800" dirty="0" smtClean="0"/>
              <a:t>16/5-  Term insurance.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4200" b="1" u="sng" dirty="0" smtClean="0">
                <a:solidFill>
                  <a:srgbClr val="C00000"/>
                </a:solidFill>
              </a:rPr>
              <a:t>17- SETTLEMENT OPTIONS:</a:t>
            </a:r>
            <a:r>
              <a:rPr lang="en-US" sz="4200" b="1" dirty="0" smtClean="0">
                <a:solidFill>
                  <a:srgbClr val="C00000"/>
                </a:solidFill>
              </a:rPr>
              <a:t> </a:t>
            </a:r>
            <a:r>
              <a:rPr lang="en-US" sz="3000" dirty="0" smtClean="0"/>
              <a:t>ways that the policy proceeds can be paid to beneficiary other than the lamp sum.</a:t>
            </a:r>
          </a:p>
          <a:p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17/1- </a:t>
            </a:r>
            <a:r>
              <a:rPr lang="en-US" sz="3000" b="1" i="1" dirty="0" smtClean="0"/>
              <a:t>Interest option</a:t>
            </a:r>
            <a:r>
              <a:rPr lang="en-US" sz="3000" dirty="0" smtClean="0"/>
              <a:t>: interest paid periodically &amp; insurance  amount at anytime.</a:t>
            </a:r>
          </a:p>
          <a:p>
            <a:pPr algn="just">
              <a:buNone/>
            </a:pPr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17/2- </a:t>
            </a:r>
            <a:r>
              <a:rPr lang="en-US" sz="3000" b="1" i="1" dirty="0" smtClean="0"/>
              <a:t>Fixed-period option</a:t>
            </a:r>
            <a:r>
              <a:rPr lang="en-US" sz="3000" dirty="0" smtClean="0"/>
              <a:t>: principal &amp; interest paid periodically during a specific time.</a:t>
            </a:r>
          </a:p>
          <a:p>
            <a:pPr algn="just"/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17/3- </a:t>
            </a:r>
            <a:r>
              <a:rPr lang="en-US" sz="3000" b="1" i="1" dirty="0" smtClean="0"/>
              <a:t>Fixed-amount option: </a:t>
            </a:r>
            <a:r>
              <a:rPr lang="en-US" sz="3000" dirty="0" smtClean="0"/>
              <a:t>specific amount from principal &amp; interest paid periodically until it is done.</a:t>
            </a:r>
          </a:p>
          <a:p>
            <a:pPr algn="just"/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17/4- </a:t>
            </a:r>
            <a:r>
              <a:rPr lang="en-US" sz="3000" b="1" i="1" dirty="0" smtClean="0"/>
              <a:t>Life income options</a:t>
            </a:r>
            <a:r>
              <a:rPr lang="en-US" sz="3000" dirty="0" smtClean="0"/>
              <a:t>: paid as annuity in 6 ways: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1- </a:t>
            </a:r>
            <a:r>
              <a:rPr lang="en-US" b="1" i="1" dirty="0" smtClean="0"/>
              <a:t>Life income (pure): </a:t>
            </a:r>
            <a:r>
              <a:rPr lang="en-US" dirty="0" smtClean="0"/>
              <a:t>insurance amount used as single premium for annuity paid as long as beneficiary still    a life.</a:t>
            </a:r>
          </a:p>
          <a:p>
            <a:endParaRPr lang="en-US" dirty="0" smtClean="0"/>
          </a:p>
          <a:p>
            <a:pPr algn="just">
              <a:buNone/>
            </a:pPr>
            <a:r>
              <a:rPr lang="en-US" dirty="0" smtClean="0"/>
              <a:t>2- </a:t>
            </a:r>
            <a:r>
              <a:rPr lang="en-US" b="1" i="1" dirty="0" smtClean="0"/>
              <a:t>Life income w certain period: </a:t>
            </a:r>
            <a:r>
              <a:rPr lang="en-US" dirty="0" smtClean="0"/>
              <a:t>paid as long as beneficiary still a life or for specific period which ever occurs last.</a:t>
            </a:r>
          </a:p>
          <a:p>
            <a:endParaRPr lang="en-US" dirty="0" smtClean="0"/>
          </a:p>
          <a:p>
            <a:pPr algn="just">
              <a:buNone/>
            </a:pPr>
            <a:r>
              <a:rPr lang="en-US" dirty="0" smtClean="0"/>
              <a:t>3- </a:t>
            </a:r>
            <a:r>
              <a:rPr lang="en-US" b="1" i="1" dirty="0" smtClean="0"/>
              <a:t>Life income w Cash Refund: </a:t>
            </a:r>
            <a:r>
              <a:rPr lang="en-US" dirty="0" smtClean="0"/>
              <a:t>if beneficiary dies before: annuities received = insurance amount, a 2</a:t>
            </a:r>
            <a:r>
              <a:rPr lang="en-US" baseline="30000" dirty="0" smtClean="0"/>
              <a:t>nd</a:t>
            </a:r>
            <a:r>
              <a:rPr lang="en-US" dirty="0" smtClean="0"/>
              <a:t> beneficiary receives a lamp sum = insurance amount – annuities received.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b="1" i="1" dirty="0" smtClean="0"/>
              <a:t>4- Life income w installment Refund: </a:t>
            </a:r>
            <a:r>
              <a:rPr lang="en-US" dirty="0" smtClean="0"/>
              <a:t>if beneficiary dies before: annuities received = insurance amount, a 2</a:t>
            </a:r>
            <a:r>
              <a:rPr lang="en-US" baseline="30000" dirty="0" smtClean="0"/>
              <a:t>nd</a:t>
            </a:r>
            <a:r>
              <a:rPr lang="en-US" dirty="0" smtClean="0"/>
              <a:t> beneficiary receives an installment = insurance amount – annuities received.</a:t>
            </a:r>
          </a:p>
          <a:p>
            <a:endParaRPr lang="en-US" dirty="0" smtClean="0"/>
          </a:p>
          <a:p>
            <a:pPr algn="just">
              <a:buNone/>
            </a:pPr>
            <a:r>
              <a:rPr lang="en-US" b="1" i="1" dirty="0" smtClean="0"/>
              <a:t>5- Joint &amp; Survivor Annuity</a:t>
            </a:r>
            <a:r>
              <a:rPr lang="en-US" dirty="0" smtClean="0"/>
              <a:t>: paid to 2 beneficiaries (husband &amp; wife) up to second death (may reduced after first death).</a:t>
            </a:r>
          </a:p>
          <a:p>
            <a:endParaRPr lang="en-US" dirty="0" smtClean="0"/>
          </a:p>
          <a:p>
            <a:pPr algn="just">
              <a:buNone/>
            </a:pPr>
            <a:r>
              <a:rPr lang="en-US" b="1" i="1" dirty="0" smtClean="0"/>
              <a:t>6- Use as trust: </a:t>
            </a:r>
            <a:r>
              <a:rPr lang="en-US" dirty="0" smtClean="0"/>
              <a:t>paid to a trustee if kids are young or needs change over time.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6700" b="1" dirty="0" smtClean="0"/>
              <a:t> </a:t>
            </a:r>
            <a:r>
              <a:rPr lang="en-US" sz="4400" b="1" dirty="0" smtClean="0"/>
              <a:t>LIFE INS. CONTRACTUAL PROVISIONS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en-US" sz="7300" b="1" u="sng" dirty="0" smtClean="0">
                <a:solidFill>
                  <a:srgbClr val="C00000"/>
                </a:solidFill>
              </a:rPr>
              <a:t>1-OWNERSHIP CLAUSE:</a:t>
            </a:r>
            <a:r>
              <a:rPr lang="en-US" sz="7300" b="1" dirty="0" smtClean="0">
                <a:solidFill>
                  <a:srgbClr val="C00000"/>
                </a:solidFill>
              </a:rPr>
              <a:t> </a:t>
            </a:r>
            <a:r>
              <a:rPr lang="en-US" sz="5100" dirty="0" smtClean="0"/>
              <a:t>the owner of a life insurance policy can be the insured, the beneficiary, a trust, or any party.</a:t>
            </a:r>
          </a:p>
          <a:p>
            <a:pPr algn="just">
              <a:buFont typeface="Wingdings" pitchFamily="2" charset="2"/>
              <a:buChar char="Ø"/>
            </a:pPr>
            <a:endParaRPr lang="en-US" sz="5100" dirty="0" smtClean="0"/>
          </a:p>
          <a:p>
            <a:pPr algn="just">
              <a:buNone/>
            </a:pPr>
            <a:r>
              <a:rPr lang="en-US" sz="5100" dirty="0" smtClean="0"/>
              <a:t>-In most cases, the applicant, insured &amp; owner are the same person.</a:t>
            </a:r>
          </a:p>
          <a:p>
            <a:pPr algn="just">
              <a:buFont typeface="Wingdings" pitchFamily="2" charset="2"/>
              <a:buChar char="Ø"/>
            </a:pPr>
            <a:endParaRPr lang="en-US" sz="5100" dirty="0" smtClean="0"/>
          </a:p>
          <a:p>
            <a:pPr marL="0" indent="0" algn="just">
              <a:buNone/>
            </a:pPr>
            <a:r>
              <a:rPr lang="en-US" sz="5100" dirty="0" smtClean="0"/>
              <a:t>-</a:t>
            </a:r>
            <a:r>
              <a:rPr lang="en-US" sz="5100" dirty="0" err="1" smtClean="0"/>
              <a:t>Policyowner</a:t>
            </a:r>
            <a:r>
              <a:rPr lang="en-US" sz="5100" dirty="0" smtClean="0"/>
              <a:t> possess all contractual rights in the policy while the insured is living, that include: naming &amp; changing the beneficiary, surrendering the policy, borrowing CV, receiving dividends, changing the owner and electing settlement options (w/out the beneficiary’s consent).</a:t>
            </a:r>
          </a:p>
          <a:p>
            <a:pPr>
              <a:buFont typeface="Wingdings" pitchFamily="2" charset="2"/>
              <a:buChar char="Ø"/>
            </a:pPr>
            <a:endParaRPr lang="en-US" sz="3900" b="1" u="sng" dirty="0" smtClean="0">
              <a:solidFill>
                <a:srgbClr val="C00000"/>
              </a:solidFill>
            </a:endParaRPr>
          </a:p>
          <a:p>
            <a:endParaRPr lang="en-US" sz="31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8763000" cy="4648200"/>
          </a:xfrm>
        </p:spPr>
        <p:txBody>
          <a:bodyPr/>
          <a:lstStyle/>
          <a:p>
            <a:pPr algn="just">
              <a:buNone/>
            </a:pPr>
            <a:r>
              <a:rPr lang="en-US" sz="3600" b="1" u="sng" dirty="0" smtClean="0">
                <a:solidFill>
                  <a:srgbClr val="FF0000"/>
                </a:solidFill>
              </a:rPr>
              <a:t>18-WAIVER OF PREMIUM: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due premium will be waived if the insured becomes totally &amp; permanently disabled before a specific age (65) either for whole life or annuity or health.</a:t>
            </a:r>
          </a:p>
          <a:p>
            <a:pPr algn="just"/>
            <a:endParaRPr lang="en-US" dirty="0" smtClean="0"/>
          </a:p>
          <a:p>
            <a:pPr algn="just">
              <a:buNone/>
            </a:pPr>
            <a:r>
              <a:rPr lang="en-US" sz="2400" b="1" u="sng" dirty="0" smtClean="0">
                <a:solidFill>
                  <a:schemeClr val="accent4">
                    <a:lumMod val="75000"/>
                  </a:schemeClr>
                </a:solidFill>
              </a:rPr>
              <a:t>19-GUARANTEED INSURABILITY (PURCHASE) OPTION: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dirty="0" smtClean="0"/>
              <a:t>insured can buy extra amount w/out insurability in the future ( he can’t afford high premium now).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8006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sz="4300" b="1" u="sng" dirty="0" smtClean="0">
                <a:solidFill>
                  <a:srgbClr val="CC0099"/>
                </a:solidFill>
              </a:rPr>
              <a:t>20-AMOUNT OF INSURANCE</a:t>
            </a:r>
            <a:r>
              <a:rPr lang="en-US" sz="3900" dirty="0" smtClean="0">
                <a:solidFill>
                  <a:srgbClr val="CC0099"/>
                </a:solidFill>
              </a:rPr>
              <a:t>: </a:t>
            </a:r>
            <a:r>
              <a:rPr lang="en-US" sz="2800" dirty="0" smtClean="0"/>
              <a:t>allows the </a:t>
            </a:r>
            <a:r>
              <a:rPr lang="en-US" sz="2800" dirty="0" err="1" smtClean="0"/>
              <a:t>policyowner</a:t>
            </a:r>
            <a:r>
              <a:rPr lang="en-US" sz="2800" dirty="0" smtClean="0"/>
              <a:t> to buy extra amount every 3 yrs up to some max age (45) w/out insurability.</a:t>
            </a:r>
          </a:p>
          <a:p>
            <a:pPr algn="just"/>
            <a:endParaRPr lang="en-US" dirty="0" smtClean="0"/>
          </a:p>
          <a:p>
            <a:pPr algn="just">
              <a:buNone/>
            </a:pPr>
            <a:r>
              <a:rPr lang="en-US" sz="3900" b="1" u="sng" dirty="0" smtClean="0">
                <a:solidFill>
                  <a:schemeClr val="tx2"/>
                </a:solidFill>
              </a:rPr>
              <a:t>21-ADVANCE  PURCHASE  PRIVILEGE:</a:t>
            </a:r>
          </a:p>
          <a:p>
            <a:pPr algn="just">
              <a:buNone/>
            </a:pPr>
            <a:r>
              <a:rPr lang="en-US" sz="2800" dirty="0" smtClean="0"/>
              <a:t>Insured can buy extra amount w/out insurability 1 or more time up to specific age or at some events (marriage, birth or adoption of child).</a:t>
            </a:r>
          </a:p>
          <a:p>
            <a:pPr algn="just"/>
            <a:endParaRPr lang="en-US" dirty="0" smtClean="0"/>
          </a:p>
          <a:p>
            <a:pPr algn="just">
              <a:buNone/>
            </a:pPr>
            <a:r>
              <a:rPr lang="en-US" sz="3800" b="1" u="sng" dirty="0" smtClean="0">
                <a:solidFill>
                  <a:srgbClr val="C00000"/>
                </a:solidFill>
              </a:rPr>
              <a:t>22-ACCIDENTAL DEATH BENEFIT</a:t>
            </a:r>
            <a:r>
              <a:rPr lang="en-US" sz="3800" dirty="0" smtClean="0">
                <a:solidFill>
                  <a:srgbClr val="C00000"/>
                </a:solidFill>
              </a:rPr>
              <a:t>: </a:t>
            </a:r>
            <a:r>
              <a:rPr lang="en-US" sz="2800" dirty="0" smtClean="0"/>
              <a:t>provides double or triple or more of face amount in case of death within 90 days as a result of accident before specific age.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3600" b="1" u="sng" dirty="0" smtClean="0">
                <a:solidFill>
                  <a:schemeClr val="accent2"/>
                </a:solidFill>
              </a:rPr>
              <a:t>23-COST OF LIVING:</a:t>
            </a:r>
            <a:r>
              <a:rPr lang="en-US" sz="3600" b="1" dirty="0" smtClean="0">
                <a:solidFill>
                  <a:schemeClr val="accent2"/>
                </a:solidFill>
              </a:rPr>
              <a:t> </a:t>
            </a:r>
            <a:r>
              <a:rPr lang="en-US" dirty="0" smtClean="0"/>
              <a:t>if needs change w time it provides face amount that is tied to cost of living.</a:t>
            </a:r>
          </a:p>
          <a:p>
            <a:pPr algn="just"/>
            <a:endParaRPr lang="en-US" dirty="0" smtClean="0"/>
          </a:p>
          <a:p>
            <a:pPr algn="just">
              <a:buNone/>
            </a:pPr>
            <a:r>
              <a:rPr lang="en-US" sz="3600" b="1" u="sng" dirty="0" smtClean="0">
                <a:solidFill>
                  <a:srgbClr val="CC0099"/>
                </a:solidFill>
              </a:rPr>
              <a:t>24-ACCELERATED DEATH BENEFITS:</a:t>
            </a:r>
            <a:r>
              <a:rPr lang="en-US" sz="2800" b="1" u="sng" dirty="0" smtClean="0"/>
              <a:t> </a:t>
            </a:r>
            <a:r>
              <a:rPr lang="en-US" dirty="0" smtClean="0"/>
              <a:t>A rider that pays all or part of the face amount prior to the insured death because of some adverse medical condition &amp; takes 3 forms:</a:t>
            </a:r>
          </a:p>
          <a:p>
            <a:pPr algn="just"/>
            <a:endParaRPr lang="en-US" dirty="0" smtClean="0"/>
          </a:p>
          <a:p>
            <a:pPr algn="just">
              <a:buNone/>
            </a:pP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24/1- Terminal Illness Coverage: </a:t>
            </a:r>
            <a:r>
              <a:rPr lang="en-US" dirty="0" smtClean="0"/>
              <a:t>pays 25-50% of the face amount w min &amp; max amount in case of terminal illness with physician certificate, hospital or nursing records &amp; medical examination paid by the insurer.</a:t>
            </a: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648200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2800" dirty="0" smtClean="0"/>
              <a:t>Remaining death benefits, prem., CV, &amp; dividends reduced proportionately.</a:t>
            </a:r>
          </a:p>
          <a:p>
            <a:pPr algn="just"/>
            <a:endParaRPr lang="en-US" sz="2800" dirty="0" smtClean="0"/>
          </a:p>
          <a:p>
            <a:pPr algn="just"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24/2-</a:t>
            </a: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Catastrophic Illness Coverage: </a:t>
            </a:r>
            <a:r>
              <a:rPr lang="en-US" sz="2800" i="1" dirty="0" smtClean="0"/>
              <a:t>as terminal </a:t>
            </a:r>
            <a:r>
              <a:rPr lang="en-US" sz="2800" dirty="0" smtClean="0"/>
              <a:t>illness if insured have one of listed catastrophic illness (stroke, cancer,…).</a:t>
            </a:r>
          </a:p>
          <a:p>
            <a:pPr algn="just"/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24/3- Long Term Care Coverage: </a:t>
            </a:r>
            <a:r>
              <a:rPr lang="en-US" sz="2800" dirty="0" smtClean="0"/>
              <a:t>monthly benefits paid if insured confined at hospital or during convalesce (recover) at home condition (w conditions).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LIFE INS. CONTRACTUAL PROVISIONS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334000"/>
          </a:xfrm>
        </p:spPr>
        <p:txBody>
          <a:bodyPr>
            <a:normAutofit fontScale="92500" lnSpcReduction="10000"/>
          </a:bodyPr>
          <a:lstStyle/>
          <a:p>
            <a:pPr marL="60325" indent="-60325" algn="just">
              <a:buNone/>
            </a:pPr>
            <a:r>
              <a:rPr lang="en-US" sz="3900" b="1" u="sng" dirty="0" smtClean="0">
                <a:solidFill>
                  <a:srgbClr val="00B050"/>
                </a:solidFill>
              </a:rPr>
              <a:t>2-ENTIRE-CONTRACT CLAUSE</a:t>
            </a:r>
            <a:r>
              <a:rPr lang="en-US" sz="3900" b="1" dirty="0" smtClean="0">
                <a:solidFill>
                  <a:srgbClr val="00B050"/>
                </a:solidFill>
              </a:rPr>
              <a:t>: </a:t>
            </a:r>
            <a:r>
              <a:rPr lang="en-US" sz="3200" dirty="0" smtClean="0"/>
              <a:t>states that the life insurance policy &amp; attached application constitute the entire contract between the parties.</a:t>
            </a:r>
          </a:p>
          <a:p>
            <a:pPr marL="60325" indent="-60325" algn="just">
              <a:buFont typeface="Wingdings" pitchFamily="2" charset="2"/>
              <a:buChar char="Ø"/>
            </a:pPr>
            <a:endParaRPr lang="en-US" sz="3200" dirty="0" smtClean="0"/>
          </a:p>
          <a:p>
            <a:pPr marL="60325" indent="-60325" algn="just">
              <a:buFont typeface="Wingdings" pitchFamily="2" charset="2"/>
              <a:buChar char="Ø"/>
            </a:pPr>
            <a:r>
              <a:rPr lang="en-US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Purposes of the entire contract clause</a:t>
            </a:r>
            <a:r>
              <a:rPr lang="en-US" sz="3200" dirty="0" smtClean="0"/>
              <a:t>:</a:t>
            </a:r>
          </a:p>
          <a:p>
            <a:pPr marL="60325" indent="-60325" algn="just">
              <a:buNone/>
            </a:pPr>
            <a:r>
              <a:rPr lang="en-US" sz="3200" dirty="0" smtClean="0"/>
              <a:t> - Prevents the insurer from amending the policy w/out the knowledge or consent of the owner by changing its charter or by laws.</a:t>
            </a:r>
          </a:p>
          <a:p>
            <a:pPr marL="60325" indent="-60325" algn="just">
              <a:buFont typeface="Wingdings" pitchFamily="2" charset="2"/>
              <a:buChar char="Ø"/>
            </a:pPr>
            <a:endParaRPr lang="en-US" sz="3200" dirty="0" smtClean="0"/>
          </a:p>
          <a:p>
            <a:pPr marL="60325" indent="-60325" algn="just">
              <a:buNone/>
            </a:pPr>
            <a:r>
              <a:rPr lang="en-US" sz="3200" dirty="0" smtClean="0"/>
              <a:t> -  Protects the beneficiary.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096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5100" b="1" dirty="0" smtClean="0">
                <a:solidFill>
                  <a:schemeClr val="accent1">
                    <a:lumMod val="75000"/>
                  </a:schemeClr>
                </a:solidFill>
              </a:rPr>
              <a:t>LIFE  INS. CONTRACTUAL PROVISIONS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en-US" sz="4500" b="1" u="sng" dirty="0" smtClean="0"/>
          </a:p>
          <a:p>
            <a:pPr algn="just">
              <a:buNone/>
            </a:pPr>
            <a:r>
              <a:rPr lang="en-US" sz="5800" b="1" u="sng" dirty="0" smtClean="0">
                <a:solidFill>
                  <a:srgbClr val="7030A0"/>
                </a:solidFill>
              </a:rPr>
              <a:t>3- INCONTESTABLE CLAUSE:</a:t>
            </a:r>
            <a:r>
              <a:rPr lang="en-US" sz="5800" b="1" dirty="0" smtClean="0">
                <a:solidFill>
                  <a:srgbClr val="7030A0"/>
                </a:solidFill>
              </a:rPr>
              <a:t> </a:t>
            </a:r>
            <a:r>
              <a:rPr lang="en-US" sz="5100" dirty="0" smtClean="0"/>
              <a:t>stated that the insurer cannot contest (dispute) the policy after it has been in force for 2 years during the insured’s lifetime.</a:t>
            </a:r>
          </a:p>
          <a:p>
            <a:pPr algn="just">
              <a:buNone/>
            </a:pPr>
            <a:endParaRPr lang="en-US" sz="45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6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Ex: </a:t>
            </a:r>
            <a:r>
              <a:rPr lang="en-US" sz="5100" dirty="0" smtClean="0"/>
              <a:t>fraud: Insured said I don’t have blood pressure but he has.</a:t>
            </a:r>
            <a:endParaRPr lang="en-US" sz="4500" dirty="0" smtClean="0"/>
          </a:p>
          <a:p>
            <a:pPr algn="just">
              <a:buNone/>
            </a:pPr>
            <a:endParaRPr lang="en-US" sz="45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4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Except: </a:t>
            </a:r>
            <a:r>
              <a:rPr lang="en-US" sz="5100" dirty="0" smtClean="0"/>
              <a:t>fraud of gross nature like letting  someone take your medical examination, insurer won’t pay, no insurable interest at inception, beneficiary take out insurance with intention of murdering the insured.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9144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   </a:t>
            </a:r>
            <a:r>
              <a:rPr lang="en-US" sz="4400" b="1" dirty="0" smtClean="0"/>
              <a:t>LIFE INS. CONTRACTUAL PROVISIONS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257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3600" b="1" u="sng" dirty="0" smtClean="0">
                <a:solidFill>
                  <a:srgbClr val="002060"/>
                </a:solidFill>
              </a:rPr>
              <a:t>4- SUICIDE CLAUSE: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/>
              <a:t>states that if the insured commits suicide within ½ years after the policy is issued, the face amount of insurance will not be paid; but only are fund of the premiums paid.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Purpose</a:t>
            </a:r>
            <a:r>
              <a:rPr lang="en-US" sz="2800" b="1" dirty="0" smtClean="0"/>
              <a:t>: </a:t>
            </a:r>
            <a:r>
              <a:rPr lang="en-US" sz="2800" dirty="0" smtClean="0"/>
              <a:t>to reduce adverse selection against the insurer (individual buys insurance with intention of committing suicide).</a:t>
            </a:r>
          </a:p>
          <a:p>
            <a:pPr algn="just">
              <a:buNone/>
            </a:pPr>
            <a:endParaRPr lang="en-US" sz="28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algn="just">
              <a:buNone/>
            </a:pPr>
            <a:r>
              <a:rPr lang="en-US" sz="3600" b="1" u="sng" dirty="0" smtClean="0">
                <a:solidFill>
                  <a:srgbClr val="FF0000"/>
                </a:solidFill>
              </a:rPr>
              <a:t>5- GRACE PERIOD: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the </a:t>
            </a:r>
            <a:r>
              <a:rPr lang="en-US" sz="2800" dirty="0" err="1" smtClean="0"/>
              <a:t>policyowner</a:t>
            </a:r>
            <a:r>
              <a:rPr lang="en-US" sz="2800" dirty="0" smtClean="0"/>
              <a:t> has a period of 31 days to pay an overdue premium &amp; if he dies within it, the overdue premium is deducted from the policy proceeds.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Purpose</a:t>
            </a:r>
            <a:r>
              <a:rPr lang="en-US" sz="3200" b="1" dirty="0" smtClean="0"/>
              <a:t>: </a:t>
            </a:r>
            <a:r>
              <a:rPr lang="en-US" sz="3200" dirty="0" smtClean="0"/>
              <a:t>to prevent the policy </a:t>
            </a:r>
            <a:r>
              <a:rPr lang="en-US" sz="3200" dirty="0" smtClean="0"/>
              <a:t>from </a:t>
            </a:r>
            <a:r>
              <a:rPr lang="en-US" sz="3200" dirty="0" smtClean="0"/>
              <a:t>lapsing if insured in a short of funds or have forgotten to pay the premium.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10600" cy="60960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endParaRPr lang="en-US" sz="11200" b="1" u="sng" dirty="0" smtClean="0"/>
          </a:p>
          <a:p>
            <a:pPr algn="just">
              <a:buNone/>
            </a:pPr>
            <a:r>
              <a:rPr lang="en-US" sz="12800" b="1" u="sng" dirty="0" smtClean="0">
                <a:solidFill>
                  <a:schemeClr val="accent1"/>
                </a:solidFill>
              </a:rPr>
              <a:t>6- REINSTATEMENT CLAUSE</a:t>
            </a:r>
            <a:r>
              <a:rPr lang="en-US" sz="8000" b="1" u="sng" dirty="0" smtClean="0">
                <a:solidFill>
                  <a:schemeClr val="accent1"/>
                </a:solidFill>
              </a:rPr>
              <a:t>:</a:t>
            </a:r>
            <a:r>
              <a:rPr lang="en-US" sz="8000" b="1" dirty="0" smtClean="0">
                <a:solidFill>
                  <a:schemeClr val="accent1"/>
                </a:solidFill>
              </a:rPr>
              <a:t> </a:t>
            </a:r>
            <a:r>
              <a:rPr lang="en-US" sz="11200" dirty="0" smtClean="0"/>
              <a:t>permits the owner to reinstate a lapsed policy.</a:t>
            </a:r>
            <a:endParaRPr lang="en-US" sz="6000" dirty="0" smtClean="0"/>
          </a:p>
          <a:p>
            <a:pPr algn="just">
              <a:buNone/>
            </a:pPr>
            <a:endParaRPr lang="en-US" sz="4500" b="1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11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1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Requirements to reinstate a lapsed policy</a:t>
            </a:r>
            <a:r>
              <a:rPr lang="en-US" sz="11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>
              <a:buNone/>
            </a:pPr>
            <a:endParaRPr lang="en-US" sz="5500" dirty="0" smtClean="0"/>
          </a:p>
          <a:p>
            <a:pPr algn="just">
              <a:buNone/>
            </a:pPr>
            <a:r>
              <a:rPr lang="en-US" sz="9600" dirty="0" smtClean="0"/>
              <a:t>1- Evidence of insurability.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2- Overdue premiums  +  interest must be paid.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3- Policy loan must repaid or reinstated  +  interest.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4- Policy must not have been surrendered.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5- Policy must be reinstated within 3 or 5 yrs from the date of lapse.</a:t>
            </a:r>
          </a:p>
          <a:p>
            <a:endParaRPr lang="en-US" sz="9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LIFE INS. CONTRACTUAL PROVISIONS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10600" cy="56388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Advantage to reinstate a lapsed policy rather than purchase a new one:</a:t>
            </a:r>
          </a:p>
          <a:p>
            <a:pPr algn="just">
              <a:buNone/>
            </a:pPr>
            <a:endParaRPr lang="en-US" sz="2400" i="1" dirty="0" smtClean="0"/>
          </a:p>
          <a:p>
            <a:pPr algn="just">
              <a:buNone/>
            </a:pPr>
            <a:r>
              <a:rPr lang="en-US" sz="2800" i="1" dirty="0" smtClean="0"/>
              <a:t>1- Premium is lower because there instated policy was issued at an earlier age.</a:t>
            </a:r>
          </a:p>
          <a:p>
            <a:pPr algn="just">
              <a:buNone/>
            </a:pPr>
            <a:endParaRPr lang="en-US" sz="2800" i="1" dirty="0" smtClean="0"/>
          </a:p>
          <a:p>
            <a:pPr algn="just">
              <a:buNone/>
            </a:pPr>
            <a:r>
              <a:rPr lang="en-US" sz="2800" i="1" dirty="0" smtClean="0"/>
              <a:t>2- Acquisition expenses incurred in issuing the policy must be paid again under a new policy.</a:t>
            </a:r>
          </a:p>
          <a:p>
            <a:pPr algn="just">
              <a:buNone/>
            </a:pPr>
            <a:endParaRPr lang="en-US" sz="2800" i="1" dirty="0" smtClean="0"/>
          </a:p>
          <a:p>
            <a:pPr algn="just">
              <a:buNone/>
            </a:pPr>
            <a:r>
              <a:rPr lang="en-US" sz="2800" i="1" dirty="0" smtClean="0"/>
              <a:t>3- CV &amp; dividends are usually higher under the              reinstated policy (CV in new policy after 3 yrs).</a:t>
            </a:r>
          </a:p>
          <a:p>
            <a:pPr algn="just">
              <a:buFont typeface="Wingdings" pitchFamily="2" charset="2"/>
              <a:buChar char="Ø"/>
            </a:pPr>
            <a:endParaRPr lang="en-US" sz="1400" dirty="0" smtClean="0"/>
          </a:p>
          <a:p>
            <a:pPr algn="just">
              <a:buFont typeface="Wingdings" pitchFamily="2" charset="2"/>
              <a:buChar char="Ø"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  </a:t>
            </a:r>
            <a:r>
              <a:rPr lang="en-US" sz="4400" b="1" dirty="0" smtClean="0"/>
              <a:t>LIFE INS. CONTRACTUAL PROVISIONS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/>
              <a:t>4- Incontestable period &amp; suicide period under the old policy may have expired.</a:t>
            </a:r>
          </a:p>
          <a:p>
            <a:pPr algn="just">
              <a:buNone/>
            </a:pPr>
            <a:r>
              <a:rPr lang="en-US" sz="2800" dirty="0" smtClean="0"/>
              <a:t>5- Reinstated policy may contain favorable provisions, such as a 6% interest on policy loans.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28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Disadvantage to reinstate a lapsed policy rather than purchase a new one:</a:t>
            </a:r>
            <a:endParaRPr lang="en-US" sz="28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en-US" sz="2800" dirty="0" smtClean="0"/>
              <a:t>1- Substantial cash amount is required if the policy lapsed several yrs ago.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2- Most life insurers have reduced their rates over time &amp; have developed new products, so, may be it is better to buy a new one.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2310</TotalTime>
  <Words>1637</Words>
  <Application>Microsoft Office PowerPoint</Application>
  <PresentationFormat>On-screen Show (4:3)</PresentationFormat>
  <Paragraphs>175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Flow</vt:lpstr>
      <vt:lpstr>PowerPoint Presentation</vt:lpstr>
      <vt:lpstr>   LIFE INS. CONTRACTUAL PROVISIONS</vt:lpstr>
      <vt:lpstr>LIFE INS. CONTRACTUAL PROVISIONS</vt:lpstr>
      <vt:lpstr>      </vt:lpstr>
      <vt:lpstr>   LIFE INS. CONTRACTUAL PROVISIONS</vt:lpstr>
      <vt:lpstr>LIFE INS. CONTRACTUAL PROVISIONS</vt:lpstr>
      <vt:lpstr>LIFE INS. CONTRACTUAL PROVISIONS</vt:lpstr>
      <vt:lpstr>LIFE INS. CONTRACTUAL PROVISIONS</vt:lpstr>
      <vt:lpstr>  LIFE INS. CONTRACTUAL PROVISIONS</vt:lpstr>
      <vt:lpstr>  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  <vt:lpstr>LIFE INS. CONTRACTUAL PROVISIONS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Insurance</dc:title>
  <dc:creator>Rewayda</dc:creator>
  <cp:lastModifiedBy>HP</cp:lastModifiedBy>
  <cp:revision>130</cp:revision>
  <dcterms:created xsi:type="dcterms:W3CDTF">2006-08-16T00:00:00Z</dcterms:created>
  <dcterms:modified xsi:type="dcterms:W3CDTF">2012-10-09T06:09:53Z</dcterms:modified>
</cp:coreProperties>
</file>